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A7CE-FF0B-D5C6-7CC3-F6B867F5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1CC20-2EE5-711A-5835-2C7185A5F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72604-E94F-E314-C612-C3351DF9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4CF8-D5F5-A6DC-D44A-D1A5DAE7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HW-Topic-5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7BF3-7A5D-3B49-DECB-6248A0DE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428-40D3-B23A-B972-219962A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4580-8D6C-671A-B1BD-6FA698AC6705}"/>
              </a:ext>
            </a:extLst>
          </p:cNvPr>
          <p:cNvSpPr txBox="1"/>
          <p:nvPr/>
        </p:nvSpPr>
        <p:spPr>
          <a:xfrm flipH="1">
            <a:off x="0" y="773556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AEB07-B464-6659-45F1-CEBB79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" y="1373742"/>
            <a:ext cx="56273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An LLM is a type of </a:t>
            </a:r>
            <a:r>
              <a:rPr lang="en-US" sz="1600" b="1" dirty="0"/>
              <a:t>deep learning model</a:t>
            </a:r>
            <a:r>
              <a:rPr lang="en-US" sz="1600" dirty="0"/>
              <a:t> designed to understand, generate, and interact with human language.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565D-A14D-C6D6-19F8-4A257A7C1D46}"/>
              </a:ext>
            </a:extLst>
          </p:cNvPr>
          <p:cNvSpPr txBox="1"/>
          <p:nvPr/>
        </p:nvSpPr>
        <p:spPr>
          <a:xfrm>
            <a:off x="56822" y="226629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D8C60-2FCC-153D-80B1-DF9005B2A250}"/>
              </a:ext>
            </a:extLst>
          </p:cNvPr>
          <p:cNvSpPr txBox="1"/>
          <p:nvPr/>
        </p:nvSpPr>
        <p:spPr>
          <a:xfrm>
            <a:off x="108786" y="511544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83F49-110E-FC72-94F1-7B7680EC9C5E}"/>
              </a:ext>
            </a:extLst>
          </p:cNvPr>
          <p:cNvSpPr/>
          <p:nvPr/>
        </p:nvSpPr>
        <p:spPr>
          <a:xfrm>
            <a:off x="6966408" y="3032845"/>
            <a:ext cx="5225592" cy="38285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A0796-09B5-7A74-F00E-A3E2840D6796}"/>
              </a:ext>
            </a:extLst>
          </p:cNvPr>
          <p:cNvSpPr txBox="1"/>
          <p:nvPr/>
        </p:nvSpPr>
        <p:spPr>
          <a:xfrm>
            <a:off x="7450749" y="335014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3CF97E-DDED-3926-5BEF-D5ADB7CC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749" y="3834473"/>
            <a:ext cx="48896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Increased Productivity in daily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Natural Language Understanding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Code Generation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Highly Scalable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EAA4-D50F-F44F-8733-B6BB20FDF09E}"/>
              </a:ext>
            </a:extLst>
          </p:cNvPr>
          <p:cNvSpPr txBox="1"/>
          <p:nvPr/>
        </p:nvSpPr>
        <p:spPr>
          <a:xfrm>
            <a:off x="116051" y="50260"/>
            <a:ext cx="6158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ptos Black" panose="020F0502020204030204" pitchFamily="34" charset="0"/>
              </a:rPr>
              <a:t>Large Language Models (LLMs)</a:t>
            </a:r>
            <a:endParaRPr lang="en-IN" sz="3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C93CA2-8963-A9B5-31D0-83AC4B35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2" y="5577108"/>
            <a:ext cx="54815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Generation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Human Like Chatbots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Content Creation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Information Summarization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532E87F-BC9B-9725-C750-B1340744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" y="2803421"/>
            <a:ext cx="645709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Transformer Architecture: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neural network design enabling parallel data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Attention Mechanism: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process that weighs the importance of input tokens to understand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Tokenization: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Breaking down raw text into smaller, readable units (tokens).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 Window: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maximum number of tokens the model can process or "remember" in one interaction.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AA14E-3565-2B56-5470-D3BC4A58E4EE}"/>
              </a:ext>
            </a:extLst>
          </p:cNvPr>
          <p:cNvSpPr txBox="1"/>
          <p:nvPr/>
        </p:nvSpPr>
        <p:spPr>
          <a:xfrm>
            <a:off x="7448644" y="510287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82DFC09-AB7B-5DB1-9DB0-309754F6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328" y="5577108"/>
            <a:ext cx="64834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Hallucinations and inaccuracies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Limited or outdated knowledge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Expensive training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Lack of transparency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3E43E3-9F1E-D3FE-1D0A-05EE5FDA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7" y="832164"/>
            <a:ext cx="5209739" cy="2210108"/>
          </a:xfrm>
          <a:prstGeom prst="rect">
            <a:avLst/>
          </a:prstGeom>
        </p:spPr>
      </p:pic>
      <p:pic>
        <p:nvPicPr>
          <p:cNvPr id="3076" name="Picture 4" descr="AI Chatbot Enhance Customer Experiences ...">
            <a:extLst>
              <a:ext uri="{FF2B5EF4-FFF2-40B4-BE49-F238E27FC236}">
                <a16:creationId xmlns:a16="http://schemas.microsoft.com/office/drawing/2014/main" id="{0E85EB8F-4A4F-F680-D646-7335556C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3" y="5215646"/>
            <a:ext cx="1029198" cy="93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tGPT - Simple English Wikipedia, the free encyclopedia">
            <a:extLst>
              <a:ext uri="{FF2B5EF4-FFF2-40B4-BE49-F238E27FC236}">
                <a16:creationId xmlns:a16="http://schemas.microsoft.com/office/drawing/2014/main" id="{ACE83133-4076-439F-B896-933B7169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1" y="5827027"/>
            <a:ext cx="832164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de.org – Games &amp; Learning">
            <a:extLst>
              <a:ext uri="{FF2B5EF4-FFF2-40B4-BE49-F238E27FC236}">
                <a16:creationId xmlns:a16="http://schemas.microsoft.com/office/drawing/2014/main" id="{06271D42-89C5-90A5-7C3F-50B26349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78" y="5174327"/>
            <a:ext cx="1126790" cy="1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46A-59BC-8DEF-C6BD-4FF72FA7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61B0C-1DCF-7F33-F7DD-28935653A5E7}"/>
              </a:ext>
            </a:extLst>
          </p:cNvPr>
          <p:cNvSpPr txBox="1"/>
          <p:nvPr/>
        </p:nvSpPr>
        <p:spPr>
          <a:xfrm flipH="1">
            <a:off x="0" y="773556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748C3-A11F-1CA0-D8A7-89D82B02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5" y="1333957"/>
            <a:ext cx="64570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Fine tuning a Large Language Model (LLM) is the process of taking a pre-trained general-purpose model and adapting it for a specific task or domain by continuing to train it on a smaller, targeted 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B1C9F-1B23-E3D7-786A-3517F4D51DE6}"/>
              </a:ext>
            </a:extLst>
          </p:cNvPr>
          <p:cNvSpPr txBox="1"/>
          <p:nvPr/>
        </p:nvSpPr>
        <p:spPr>
          <a:xfrm>
            <a:off x="56823" y="244403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341A9-1962-B527-81BA-DB78D38D920F}"/>
              </a:ext>
            </a:extLst>
          </p:cNvPr>
          <p:cNvSpPr txBox="1"/>
          <p:nvPr/>
        </p:nvSpPr>
        <p:spPr>
          <a:xfrm>
            <a:off x="56823" y="4911691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88D12-9751-A9E3-FE48-BB9D57D5A8D7}"/>
              </a:ext>
            </a:extLst>
          </p:cNvPr>
          <p:cNvSpPr/>
          <p:nvPr/>
        </p:nvSpPr>
        <p:spPr>
          <a:xfrm>
            <a:off x="6966408" y="3032845"/>
            <a:ext cx="5225592" cy="38285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C9DF4-CA9A-F0C0-B5AE-ADD2238F6E35}"/>
              </a:ext>
            </a:extLst>
          </p:cNvPr>
          <p:cNvSpPr txBox="1"/>
          <p:nvPr/>
        </p:nvSpPr>
        <p:spPr>
          <a:xfrm>
            <a:off x="7450749" y="335014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87913C-B7FE-D107-AEA8-6128BC94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749" y="3957584"/>
            <a:ext cx="4889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Industry Specific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Productivity in daily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Reduced Hallucinations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200EB-E1F0-C578-6135-DCEF319767D2}"/>
              </a:ext>
            </a:extLst>
          </p:cNvPr>
          <p:cNvSpPr txBox="1"/>
          <p:nvPr/>
        </p:nvSpPr>
        <p:spPr>
          <a:xfrm>
            <a:off x="116051" y="50260"/>
            <a:ext cx="6158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ptos Black" panose="020F0502020204030204" pitchFamily="34" charset="0"/>
              </a:rPr>
              <a:t>Fine-Tuning LLM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67805-9B9A-A87B-F70E-F66FBCE676A9}"/>
              </a:ext>
            </a:extLst>
          </p:cNvPr>
          <p:cNvSpPr txBox="1"/>
          <p:nvPr/>
        </p:nvSpPr>
        <p:spPr>
          <a:xfrm>
            <a:off x="7448644" y="510287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1C81B95-4A9C-FA85-1C3A-530D7A7D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644" y="5712487"/>
            <a:ext cx="47056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Hard to Maintain with latest data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Finding optimum data for training becomes difficult some times.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4679D98-3860-0648-EA2F-76597770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1" y="2926532"/>
            <a:ext cx="63491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Starting Point: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begin with a pre-trained LLM, which has already learned extensive language and grammar, and a wide from huge amounts of public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Specialization: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then introduce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smaller, task specific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(often a collection of labeled input/output examples).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model continues its training process, adjusting its internal parameters (weights) based on the specialization dataset.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E8699B6-3B98-52A3-BFB0-75186E64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" y="5466266"/>
            <a:ext cx="70038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Healthcare</a:t>
            </a:r>
            <a:r>
              <a:rPr lang="en-US" sz="1600" dirty="0">
                <a:latin typeface="+mj-lt"/>
              </a:rPr>
              <a:t>: Summarize clinical notes, generate patient reports.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Finance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600" dirty="0">
                <a:latin typeface="+mj-lt"/>
              </a:rPr>
              <a:t>Perform sentiment analysis on financial reports and news for market trend prediction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+mj-lt"/>
              </a:rPr>
              <a:t>Legal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600" dirty="0">
                <a:latin typeface="+mj-lt"/>
              </a:rPr>
              <a:t>Analyze, summarize, and extract key clauses from legal documents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AutoShape 8" descr="Fine-tuning Large Language Models | deepset Blog">
            <a:extLst>
              <a:ext uri="{FF2B5EF4-FFF2-40B4-BE49-F238E27FC236}">
                <a16:creationId xmlns:a16="http://schemas.microsoft.com/office/drawing/2014/main" id="{FF44BBDC-1408-29F1-164C-4A049DC60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BFAAE923-028B-47E3-1AB7-BD5B12D6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8" y="773556"/>
            <a:ext cx="5225592" cy="22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354</Words>
  <Application>Microsoft Office PowerPoint</Application>
  <PresentationFormat>Widescreen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Black</vt:lpstr>
      <vt:lpstr>Aptos Display</vt:lpstr>
      <vt:lpstr>Arial</vt:lpstr>
      <vt:lpstr>Office Theme</vt:lpstr>
      <vt:lpstr>HW-Topic-5 Data Acquisition, Modeling and Analysis: Big Data Analytics  Submitted By – Sudhanshu Kakkar CWID – 20036779  </vt:lpstr>
      <vt:lpstr>Sudhanshu Kakkar | ID - 20036779</vt:lpstr>
      <vt:lpstr>Sudhanshu Kakkar | ID - 20036779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33</cp:revision>
  <dcterms:created xsi:type="dcterms:W3CDTF">2025-09-23T03:35:43Z</dcterms:created>
  <dcterms:modified xsi:type="dcterms:W3CDTF">2025-10-07T22:59:00Z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