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5"/>
  </p:notes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44636-7751-7940-8C97-FE8EFDC700CA}" type="doc">
      <dgm:prSet loTypeId="urn:microsoft.com/office/officeart/2005/8/layout/vProcess5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C5CBE9DA-2074-914F-B575-4D6A8270936A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9C0F7AC3-6348-0241-881B-5A77C6535933}" type="parTrans" cxnId="{EA3D246A-937B-9F4C-837F-686DBECCABF5}">
      <dgm:prSet/>
      <dgm:spPr/>
      <dgm:t>
        <a:bodyPr/>
        <a:lstStyle/>
        <a:p>
          <a:endParaRPr lang="en-US"/>
        </a:p>
      </dgm:t>
    </dgm:pt>
    <dgm:pt modelId="{7D64D3BA-62F9-804C-A4D5-803169C7C884}" type="sibTrans" cxnId="{EA3D246A-937B-9F4C-837F-686DBECCABF5}">
      <dgm:prSet/>
      <dgm:spPr/>
      <dgm:t>
        <a:bodyPr/>
        <a:lstStyle/>
        <a:p>
          <a:endParaRPr lang="en-US"/>
        </a:p>
      </dgm:t>
    </dgm:pt>
    <dgm:pt modelId="{6E0BB564-913A-9841-9FF6-16E8843472D9}">
      <dgm:prSet phldrT="[Text]"/>
      <dgm:spPr/>
      <dgm:t>
        <a:bodyPr/>
        <a:lstStyle/>
        <a:p>
          <a:r>
            <a:rPr lang="en-US" dirty="0"/>
            <a:t>Exploratory</a:t>
          </a:r>
          <a:r>
            <a:rPr lang="en-US" baseline="0" dirty="0"/>
            <a:t> Data Analysis: Plots, Regression, Correlation - Preliminary Analysis</a:t>
          </a:r>
          <a:endParaRPr lang="en-US" dirty="0"/>
        </a:p>
      </dgm:t>
    </dgm:pt>
    <dgm:pt modelId="{B5D53C50-A9BD-9A49-BAAD-6441FD3B93E9}" type="parTrans" cxnId="{E1654F4C-23E3-1944-B8EF-AB1F5A55BB4A}">
      <dgm:prSet/>
      <dgm:spPr/>
      <dgm:t>
        <a:bodyPr/>
        <a:lstStyle/>
        <a:p>
          <a:endParaRPr lang="en-US"/>
        </a:p>
      </dgm:t>
    </dgm:pt>
    <dgm:pt modelId="{A8426AA5-875F-7E4B-AB27-767AE56B6B0E}" type="sibTrans" cxnId="{E1654F4C-23E3-1944-B8EF-AB1F5A55BB4A}">
      <dgm:prSet/>
      <dgm:spPr/>
      <dgm:t>
        <a:bodyPr/>
        <a:lstStyle/>
        <a:p>
          <a:endParaRPr lang="en-US"/>
        </a:p>
      </dgm:t>
    </dgm:pt>
    <dgm:pt modelId="{7DF2BC6D-CF33-244C-B23A-9E97B3156415}">
      <dgm:prSet phldrT="[Text]"/>
      <dgm:spPr/>
      <dgm:t>
        <a:bodyPr/>
        <a:lstStyle/>
        <a:p>
          <a:r>
            <a:rPr lang="en-US"/>
            <a:t>Finding the optimal model</a:t>
          </a:r>
        </a:p>
      </dgm:t>
    </dgm:pt>
    <dgm:pt modelId="{7DBF921D-9F1B-A94A-A331-ECA0BB64BCCC}" type="parTrans" cxnId="{49EEEA07-9D52-914B-91B3-D0C9FE7A12F9}">
      <dgm:prSet/>
      <dgm:spPr/>
      <dgm:t>
        <a:bodyPr/>
        <a:lstStyle/>
        <a:p>
          <a:endParaRPr lang="en-US"/>
        </a:p>
      </dgm:t>
    </dgm:pt>
    <dgm:pt modelId="{D16C23E4-F794-314E-A255-8D7FF2334D2F}" type="sibTrans" cxnId="{49EEEA07-9D52-914B-91B3-D0C9FE7A12F9}">
      <dgm:prSet/>
      <dgm:spPr/>
      <dgm:t>
        <a:bodyPr/>
        <a:lstStyle/>
        <a:p>
          <a:endParaRPr lang="en-US"/>
        </a:p>
      </dgm:t>
    </dgm:pt>
    <dgm:pt modelId="{2FF34ED9-CAED-7B46-9708-9390E246A406}">
      <dgm:prSet/>
      <dgm:spPr/>
      <dgm:t>
        <a:bodyPr/>
        <a:lstStyle/>
        <a:p>
          <a:r>
            <a:rPr lang="en-US" dirty="0"/>
            <a:t>Bayesian Network and Causality Inferences</a:t>
          </a:r>
        </a:p>
      </dgm:t>
    </dgm:pt>
    <dgm:pt modelId="{5FA2AED8-25CC-F440-AC8C-8E4D9174D4FC}" type="parTrans" cxnId="{41DBF47A-C14F-FA46-8892-CBD8C32E2EC1}">
      <dgm:prSet/>
      <dgm:spPr/>
      <dgm:t>
        <a:bodyPr/>
        <a:lstStyle/>
        <a:p>
          <a:endParaRPr lang="en-US"/>
        </a:p>
      </dgm:t>
    </dgm:pt>
    <dgm:pt modelId="{487BFDD7-3DEA-7449-B4DC-0A7779D086CD}" type="sibTrans" cxnId="{41DBF47A-C14F-FA46-8892-CBD8C32E2EC1}">
      <dgm:prSet/>
      <dgm:spPr/>
      <dgm:t>
        <a:bodyPr/>
        <a:lstStyle/>
        <a:p>
          <a:endParaRPr lang="en-US"/>
        </a:p>
      </dgm:t>
    </dgm:pt>
    <dgm:pt modelId="{1C898A57-CA2B-9C4C-8281-4D4581FEB7D0}" type="pres">
      <dgm:prSet presAssocID="{46C44636-7751-7940-8C97-FE8EFDC700C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C129F3-9601-DA49-B1F2-9DDAE0E334DA}" type="pres">
      <dgm:prSet presAssocID="{46C44636-7751-7940-8C97-FE8EFDC700CA}" presName="dummyMaxCanvas" presStyleCnt="0">
        <dgm:presLayoutVars/>
      </dgm:prSet>
      <dgm:spPr/>
    </dgm:pt>
    <dgm:pt modelId="{DAF38FBE-5E65-CB43-B8DF-D1FAEF5966AF}" type="pres">
      <dgm:prSet presAssocID="{46C44636-7751-7940-8C97-FE8EFDC700C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7A397-C0C0-8546-8165-2A1064BF8642}" type="pres">
      <dgm:prSet presAssocID="{46C44636-7751-7940-8C97-FE8EFDC700C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61B71-8044-F347-A0ED-BA318A42C180}" type="pres">
      <dgm:prSet presAssocID="{46C44636-7751-7940-8C97-FE8EFDC700C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DBAA-676E-624F-9C51-6154B3841235}" type="pres">
      <dgm:prSet presAssocID="{46C44636-7751-7940-8C97-FE8EFDC700C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2F6E0-A5B9-0D4D-9CFB-7E467CD52206}" type="pres">
      <dgm:prSet presAssocID="{46C44636-7751-7940-8C97-FE8EFDC700C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D187E-F8B6-544A-BEC9-5B739F998B0C}" type="pres">
      <dgm:prSet presAssocID="{46C44636-7751-7940-8C97-FE8EFDC700C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DF0CD-E358-4349-B5D3-5C7B628410BA}" type="pres">
      <dgm:prSet presAssocID="{46C44636-7751-7940-8C97-FE8EFDC700C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358D0-60AE-344A-BD6B-1DE5884C30D4}" type="pres">
      <dgm:prSet presAssocID="{46C44636-7751-7940-8C97-FE8EFDC700C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DDE31-FD94-B948-BE7D-10B351132837}" type="pres">
      <dgm:prSet presAssocID="{46C44636-7751-7940-8C97-FE8EFDC700C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856D2-6705-6E4C-8B51-78FE9E10A419}" type="pres">
      <dgm:prSet presAssocID="{46C44636-7751-7940-8C97-FE8EFDC700C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80662-64BF-CC4E-AB1D-2655AC767438}" type="pres">
      <dgm:prSet presAssocID="{46C44636-7751-7940-8C97-FE8EFDC700C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F8427-C77B-7040-8ECD-FE2354682B76}" type="presOf" srcId="{6E0BB564-913A-9841-9FF6-16E8843472D9}" destId="{BCB7A397-C0C0-8546-8165-2A1064BF8642}" srcOrd="0" destOrd="0" presId="urn:microsoft.com/office/officeart/2005/8/layout/vProcess5"/>
    <dgm:cxn modelId="{8F8A8B68-6E70-AC44-B719-318A476EEBE0}" type="presOf" srcId="{7DF2BC6D-CF33-244C-B23A-9E97B3156415}" destId="{B9661B71-8044-F347-A0ED-BA318A42C180}" srcOrd="0" destOrd="0" presId="urn:microsoft.com/office/officeart/2005/8/layout/vProcess5"/>
    <dgm:cxn modelId="{781B206B-AF62-2C41-9347-95EC6ABD9F66}" type="presOf" srcId="{7D64D3BA-62F9-804C-A4D5-803169C7C884}" destId="{7AA2F6E0-A5B9-0D4D-9CFB-7E467CD52206}" srcOrd="0" destOrd="0" presId="urn:microsoft.com/office/officeart/2005/8/layout/vProcess5"/>
    <dgm:cxn modelId="{6C1FD512-0C85-0442-A69B-E3CE64B1C4A8}" type="presOf" srcId="{C5CBE9DA-2074-914F-B575-4D6A8270936A}" destId="{E07358D0-60AE-344A-BD6B-1DE5884C30D4}" srcOrd="1" destOrd="0" presId="urn:microsoft.com/office/officeart/2005/8/layout/vProcess5"/>
    <dgm:cxn modelId="{64D8C5D6-BE55-664B-AE8F-7230506A48A2}" type="presOf" srcId="{A8426AA5-875F-7E4B-AB27-767AE56B6B0E}" destId="{90BD187E-F8B6-544A-BEC9-5B739F998B0C}" srcOrd="0" destOrd="0" presId="urn:microsoft.com/office/officeart/2005/8/layout/vProcess5"/>
    <dgm:cxn modelId="{A0850805-0C45-A244-ABEC-9133E54D044B}" type="presOf" srcId="{46C44636-7751-7940-8C97-FE8EFDC700CA}" destId="{1C898A57-CA2B-9C4C-8281-4D4581FEB7D0}" srcOrd="0" destOrd="0" presId="urn:microsoft.com/office/officeart/2005/8/layout/vProcess5"/>
    <dgm:cxn modelId="{673E921B-7EAB-6842-B3F2-644E19D61D17}" type="presOf" srcId="{6E0BB564-913A-9841-9FF6-16E8843472D9}" destId="{21EDDE31-FD94-B948-BE7D-10B351132837}" srcOrd="1" destOrd="0" presId="urn:microsoft.com/office/officeart/2005/8/layout/vProcess5"/>
    <dgm:cxn modelId="{4B864766-79FA-D84C-9F3C-5A21B0826601}" type="presOf" srcId="{2FF34ED9-CAED-7B46-9708-9390E246A406}" destId="{CFC3DBAA-676E-624F-9C51-6154B3841235}" srcOrd="0" destOrd="0" presId="urn:microsoft.com/office/officeart/2005/8/layout/vProcess5"/>
    <dgm:cxn modelId="{3B1C24F2-ECBF-AE4D-8723-09B15836F025}" type="presOf" srcId="{2FF34ED9-CAED-7B46-9708-9390E246A406}" destId="{27980662-64BF-CC4E-AB1D-2655AC767438}" srcOrd="1" destOrd="0" presId="urn:microsoft.com/office/officeart/2005/8/layout/vProcess5"/>
    <dgm:cxn modelId="{B67D656D-10F1-A840-A3CA-D03B77B8C63A}" type="presOf" srcId="{D16C23E4-F794-314E-A255-8D7FF2334D2F}" destId="{4BDDF0CD-E358-4349-B5D3-5C7B628410BA}" srcOrd="0" destOrd="0" presId="urn:microsoft.com/office/officeart/2005/8/layout/vProcess5"/>
    <dgm:cxn modelId="{E1654F4C-23E3-1944-B8EF-AB1F5A55BB4A}" srcId="{46C44636-7751-7940-8C97-FE8EFDC700CA}" destId="{6E0BB564-913A-9841-9FF6-16E8843472D9}" srcOrd="1" destOrd="0" parTransId="{B5D53C50-A9BD-9A49-BAAD-6441FD3B93E9}" sibTransId="{A8426AA5-875F-7E4B-AB27-767AE56B6B0E}"/>
    <dgm:cxn modelId="{3A0C2B3A-F19F-E24D-A358-A29F0B213515}" type="presOf" srcId="{C5CBE9DA-2074-914F-B575-4D6A8270936A}" destId="{DAF38FBE-5E65-CB43-B8DF-D1FAEF5966AF}" srcOrd="0" destOrd="0" presId="urn:microsoft.com/office/officeart/2005/8/layout/vProcess5"/>
    <dgm:cxn modelId="{41DBF47A-C14F-FA46-8892-CBD8C32E2EC1}" srcId="{46C44636-7751-7940-8C97-FE8EFDC700CA}" destId="{2FF34ED9-CAED-7B46-9708-9390E246A406}" srcOrd="3" destOrd="0" parTransId="{5FA2AED8-25CC-F440-AC8C-8E4D9174D4FC}" sibTransId="{487BFDD7-3DEA-7449-B4DC-0A7779D086CD}"/>
    <dgm:cxn modelId="{2E86E643-5C30-C641-AF40-8AD3BEA983D9}" type="presOf" srcId="{7DF2BC6D-CF33-244C-B23A-9E97B3156415}" destId="{888856D2-6705-6E4C-8B51-78FE9E10A419}" srcOrd="1" destOrd="0" presId="urn:microsoft.com/office/officeart/2005/8/layout/vProcess5"/>
    <dgm:cxn modelId="{49EEEA07-9D52-914B-91B3-D0C9FE7A12F9}" srcId="{46C44636-7751-7940-8C97-FE8EFDC700CA}" destId="{7DF2BC6D-CF33-244C-B23A-9E97B3156415}" srcOrd="2" destOrd="0" parTransId="{7DBF921D-9F1B-A94A-A331-ECA0BB64BCCC}" sibTransId="{D16C23E4-F794-314E-A255-8D7FF2334D2F}"/>
    <dgm:cxn modelId="{EA3D246A-937B-9F4C-837F-686DBECCABF5}" srcId="{46C44636-7751-7940-8C97-FE8EFDC700CA}" destId="{C5CBE9DA-2074-914F-B575-4D6A8270936A}" srcOrd="0" destOrd="0" parTransId="{9C0F7AC3-6348-0241-881B-5A77C6535933}" sibTransId="{7D64D3BA-62F9-804C-A4D5-803169C7C884}"/>
    <dgm:cxn modelId="{6091DE11-81E8-5A43-B04C-5468FBEE5528}" type="presParOf" srcId="{1C898A57-CA2B-9C4C-8281-4D4581FEB7D0}" destId="{3EC129F3-9601-DA49-B1F2-9DDAE0E334DA}" srcOrd="0" destOrd="0" presId="urn:microsoft.com/office/officeart/2005/8/layout/vProcess5"/>
    <dgm:cxn modelId="{24B64B78-3B98-6545-B792-4E0C0945937C}" type="presParOf" srcId="{1C898A57-CA2B-9C4C-8281-4D4581FEB7D0}" destId="{DAF38FBE-5E65-CB43-B8DF-D1FAEF5966AF}" srcOrd="1" destOrd="0" presId="urn:microsoft.com/office/officeart/2005/8/layout/vProcess5"/>
    <dgm:cxn modelId="{74228EA2-26B5-9B44-99A0-C57916D5F35D}" type="presParOf" srcId="{1C898A57-CA2B-9C4C-8281-4D4581FEB7D0}" destId="{BCB7A397-C0C0-8546-8165-2A1064BF8642}" srcOrd="2" destOrd="0" presId="urn:microsoft.com/office/officeart/2005/8/layout/vProcess5"/>
    <dgm:cxn modelId="{92C49726-0200-B740-BB3C-FDF901FA86CE}" type="presParOf" srcId="{1C898A57-CA2B-9C4C-8281-4D4581FEB7D0}" destId="{B9661B71-8044-F347-A0ED-BA318A42C180}" srcOrd="3" destOrd="0" presId="urn:microsoft.com/office/officeart/2005/8/layout/vProcess5"/>
    <dgm:cxn modelId="{7F2C47A3-0955-D44A-8D39-32D6090A6BDD}" type="presParOf" srcId="{1C898A57-CA2B-9C4C-8281-4D4581FEB7D0}" destId="{CFC3DBAA-676E-624F-9C51-6154B3841235}" srcOrd="4" destOrd="0" presId="urn:microsoft.com/office/officeart/2005/8/layout/vProcess5"/>
    <dgm:cxn modelId="{41364537-718D-7E4E-B366-A004552D33DC}" type="presParOf" srcId="{1C898A57-CA2B-9C4C-8281-4D4581FEB7D0}" destId="{7AA2F6E0-A5B9-0D4D-9CFB-7E467CD52206}" srcOrd="5" destOrd="0" presId="urn:microsoft.com/office/officeart/2005/8/layout/vProcess5"/>
    <dgm:cxn modelId="{24DCE02E-3B20-1F46-B619-20C059B319D7}" type="presParOf" srcId="{1C898A57-CA2B-9C4C-8281-4D4581FEB7D0}" destId="{90BD187E-F8B6-544A-BEC9-5B739F998B0C}" srcOrd="6" destOrd="0" presId="urn:microsoft.com/office/officeart/2005/8/layout/vProcess5"/>
    <dgm:cxn modelId="{B5848AC2-7A9A-E148-BD07-4CDD0250838E}" type="presParOf" srcId="{1C898A57-CA2B-9C4C-8281-4D4581FEB7D0}" destId="{4BDDF0CD-E358-4349-B5D3-5C7B628410BA}" srcOrd="7" destOrd="0" presId="urn:microsoft.com/office/officeart/2005/8/layout/vProcess5"/>
    <dgm:cxn modelId="{1762B3CC-BF9C-894A-86F2-75D2D5E9C6C7}" type="presParOf" srcId="{1C898A57-CA2B-9C4C-8281-4D4581FEB7D0}" destId="{E07358D0-60AE-344A-BD6B-1DE5884C30D4}" srcOrd="8" destOrd="0" presId="urn:microsoft.com/office/officeart/2005/8/layout/vProcess5"/>
    <dgm:cxn modelId="{8A3A9A4F-40DC-8C4C-A273-2C3A19C29F27}" type="presParOf" srcId="{1C898A57-CA2B-9C4C-8281-4D4581FEB7D0}" destId="{21EDDE31-FD94-B948-BE7D-10B351132837}" srcOrd="9" destOrd="0" presId="urn:microsoft.com/office/officeart/2005/8/layout/vProcess5"/>
    <dgm:cxn modelId="{CA1EC42F-0529-844B-ADE5-68DC930FDFC0}" type="presParOf" srcId="{1C898A57-CA2B-9C4C-8281-4D4581FEB7D0}" destId="{888856D2-6705-6E4C-8B51-78FE9E10A419}" srcOrd="10" destOrd="0" presId="urn:microsoft.com/office/officeart/2005/8/layout/vProcess5"/>
    <dgm:cxn modelId="{FBB67D6E-911C-F844-8A90-E729210FA1F0}" type="presParOf" srcId="{1C898A57-CA2B-9C4C-8281-4D4581FEB7D0}" destId="{27980662-64BF-CC4E-AB1D-2655AC7674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8FBE-5E65-CB43-B8DF-D1FAEF5966AF}">
      <dsp:nvSpPr>
        <dsp:cNvPr id="0" name=""/>
        <dsp:cNvSpPr/>
      </dsp:nvSpPr>
      <dsp:spPr>
        <a:xfrm>
          <a:off x="0" y="0"/>
          <a:ext cx="6803136" cy="10058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Preparation</a:t>
          </a:r>
          <a:endParaRPr lang="en-US" sz="2100" kern="1200" dirty="0"/>
        </a:p>
      </dsp:txBody>
      <dsp:txXfrm>
        <a:off x="29460" y="29460"/>
        <a:ext cx="5632762" cy="946920"/>
      </dsp:txXfrm>
    </dsp:sp>
    <dsp:sp modelId="{BCB7A397-C0C0-8546-8165-2A1064BF8642}">
      <dsp:nvSpPr>
        <dsp:cNvPr id="0" name=""/>
        <dsp:cNvSpPr/>
      </dsp:nvSpPr>
      <dsp:spPr>
        <a:xfrm>
          <a:off x="569762" y="1188720"/>
          <a:ext cx="6803136" cy="10058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Exploratory</a:t>
          </a:r>
          <a:r>
            <a:rPr lang="en-US" sz="2100" kern="1200" baseline="0" dirty="0"/>
            <a:t> Data Analysis: Plots, Regression, Correlation - Preliminary Analysis</a:t>
          </a:r>
          <a:endParaRPr lang="en-US" sz="2100" kern="1200" dirty="0"/>
        </a:p>
      </dsp:txBody>
      <dsp:txXfrm>
        <a:off x="599222" y="1218180"/>
        <a:ext cx="5520657" cy="946920"/>
      </dsp:txXfrm>
    </dsp:sp>
    <dsp:sp modelId="{B9661B71-8044-F347-A0ED-BA318A42C180}">
      <dsp:nvSpPr>
        <dsp:cNvPr id="0" name=""/>
        <dsp:cNvSpPr/>
      </dsp:nvSpPr>
      <dsp:spPr>
        <a:xfrm>
          <a:off x="1131021" y="2377440"/>
          <a:ext cx="6803136" cy="10058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Finding the optimal model</a:t>
          </a:r>
        </a:p>
      </dsp:txBody>
      <dsp:txXfrm>
        <a:off x="1160481" y="2406900"/>
        <a:ext cx="5529161" cy="946920"/>
      </dsp:txXfrm>
    </dsp:sp>
    <dsp:sp modelId="{CFC3DBAA-676E-624F-9C51-6154B3841235}">
      <dsp:nvSpPr>
        <dsp:cNvPr id="0" name=""/>
        <dsp:cNvSpPr/>
      </dsp:nvSpPr>
      <dsp:spPr>
        <a:xfrm>
          <a:off x="1700784" y="3566160"/>
          <a:ext cx="6803136" cy="1005840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Bayesian Network and Causality Inferences</a:t>
          </a:r>
        </a:p>
      </dsp:txBody>
      <dsp:txXfrm>
        <a:off x="1730244" y="3595620"/>
        <a:ext cx="5520657" cy="946920"/>
      </dsp:txXfrm>
    </dsp:sp>
    <dsp:sp modelId="{7AA2F6E0-A5B9-0D4D-9CFB-7E467CD52206}">
      <dsp:nvSpPr>
        <dsp:cNvPr id="0" name=""/>
        <dsp:cNvSpPr/>
      </dsp:nvSpPr>
      <dsp:spPr>
        <a:xfrm>
          <a:off x="6149340" y="77038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296444" y="770382"/>
        <a:ext cx="359588" cy="491981"/>
      </dsp:txXfrm>
    </dsp:sp>
    <dsp:sp modelId="{90BD187E-F8B6-544A-BEC9-5B739F998B0C}">
      <dsp:nvSpPr>
        <dsp:cNvPr id="0" name=""/>
        <dsp:cNvSpPr/>
      </dsp:nvSpPr>
      <dsp:spPr>
        <a:xfrm>
          <a:off x="6719102" y="195910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0000"/>
          </a:schemeClr>
        </a:solidFill>
        <a:ln w="11429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866206" y="1959102"/>
        <a:ext cx="359588" cy="491981"/>
      </dsp:txXfrm>
    </dsp:sp>
    <dsp:sp modelId="{4BDDF0CD-E358-4349-B5D3-5C7B628410BA}">
      <dsp:nvSpPr>
        <dsp:cNvPr id="0" name=""/>
        <dsp:cNvSpPr/>
      </dsp:nvSpPr>
      <dsp:spPr>
        <a:xfrm>
          <a:off x="7280361" y="3147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11429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7427465" y="3147822"/>
        <a:ext cx="359588" cy="49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6AE4-3111-6A47-A3CC-EC4DFA595388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FBB5-FFC1-8546-8618-CAAC33146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5FBB5-FFC1-8546-8618-CAAC33146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1A0C47-018D-4460-B945-BFF7981B6CA6}" type="datetimeFigureOut">
              <a:rPr lang="en-US" smtClean="0"/>
              <a:t>2017-04-17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95925"/>
            <a:ext cx="7772400" cy="877824"/>
          </a:xfrm>
        </p:spPr>
        <p:txBody>
          <a:bodyPr>
            <a:normAutofit/>
          </a:bodyPr>
          <a:lstStyle/>
          <a:p>
            <a:r>
              <a:rPr lang="en-US" dirty="0" smtClean="0"/>
              <a:t>Suzanne Chung</a:t>
            </a:r>
          </a:p>
          <a:p>
            <a:r>
              <a:rPr lang="en-US" dirty="0" smtClean="0"/>
              <a:t>CKME 136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Socio-economical factors affecting Student Performance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2933700"/>
            <a:ext cx="7772400" cy="8778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Bayesian Network and causality inferences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Causality Inferences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34774"/>
              </p:ext>
            </p:extLst>
          </p:nvPr>
        </p:nvGraphicFramePr>
        <p:xfrm>
          <a:off x="385857" y="1320800"/>
          <a:ext cx="5881314" cy="381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083300" imgH="3949700" progId="Word.Document.12">
                  <p:embed/>
                </p:oleObj>
              </mc:Choice>
              <mc:Fallback>
                <p:oleObj name="Document" r:id="rId3" imgW="6083300" imgH="394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857" y="1320800"/>
                        <a:ext cx="5881314" cy="381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57" y="987425"/>
            <a:ext cx="5996883" cy="52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0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Causality Inferences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15273"/>
              </p:ext>
            </p:extLst>
          </p:nvPr>
        </p:nvGraphicFramePr>
        <p:xfrm>
          <a:off x="433482" y="1537135"/>
          <a:ext cx="5881314" cy="381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6083300" imgH="3949700" progId="Word.Document.12">
                  <p:embed/>
                </p:oleObj>
              </mc:Choice>
              <mc:Fallback>
                <p:oleObj name="Document" r:id="rId3" imgW="6083300" imgH="394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482" y="1537135"/>
                        <a:ext cx="5881314" cy="381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4" y="1152960"/>
            <a:ext cx="5672245" cy="472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72" y="987425"/>
            <a:ext cx="6334481" cy="523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Romantic and G1 main causes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More students to survey</a:t>
            </a:r>
          </a:p>
          <a:p>
            <a:pPr lvl="1"/>
            <a:r>
              <a:rPr lang="en-US" dirty="0" smtClean="0"/>
              <a:t>Attributes can be condensed or clear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weekday </a:t>
            </a:r>
            <a:r>
              <a:rPr lang="en-US" dirty="0" err="1" smtClean="0"/>
              <a:t>vs</a:t>
            </a:r>
            <a:r>
              <a:rPr lang="en-US" dirty="0" smtClean="0"/>
              <a:t> weekend alcohol consumption</a:t>
            </a:r>
          </a:p>
          <a:p>
            <a:pPr lvl="2"/>
            <a:r>
              <a:rPr lang="en-US" dirty="0" smtClean="0"/>
              <a:t>Parents’ job could be summed up as household income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42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What affects students’ academic performance?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Students’ performance</a:t>
            </a:r>
          </a:p>
          <a:p>
            <a:pPr lvl="2"/>
            <a:r>
              <a:rPr lang="en-US" dirty="0" smtClean="0"/>
              <a:t>What is it driven by?</a:t>
            </a:r>
          </a:p>
          <a:p>
            <a:pPr lvl="3"/>
            <a:r>
              <a:rPr lang="en-US" dirty="0" smtClean="0"/>
              <a:t>Family history (educational, support, job)</a:t>
            </a:r>
          </a:p>
          <a:p>
            <a:pPr lvl="3"/>
            <a:r>
              <a:rPr lang="en-US" dirty="0" smtClean="0"/>
              <a:t>School involvement (</a:t>
            </a:r>
            <a:r>
              <a:rPr lang="en-US" dirty="0" err="1" smtClean="0"/>
              <a:t>ie</a:t>
            </a:r>
            <a:r>
              <a:rPr lang="en-US" dirty="0" smtClean="0"/>
              <a:t>. extra curricular activities, attending extra classes, paid tutoring etc.)</a:t>
            </a:r>
          </a:p>
          <a:p>
            <a:pPr lvl="3"/>
            <a:r>
              <a:rPr lang="en-US" dirty="0" smtClean="0"/>
              <a:t>Personal (</a:t>
            </a:r>
            <a:r>
              <a:rPr lang="en-US" dirty="0" err="1" smtClean="0"/>
              <a:t>ie</a:t>
            </a:r>
            <a:r>
              <a:rPr lang="en-US" dirty="0" smtClean="0"/>
              <a:t>. alcohol consumption, relationship, study habits, educational history)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Can we identify what affects students’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UCI Machine Learning Repository, which can be found here: https://</a:t>
            </a:r>
            <a:r>
              <a:rPr lang="en-US" dirty="0" err="1" smtClean="0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Student+Performance</a:t>
            </a:r>
            <a:r>
              <a:rPr lang="en-CA" dirty="0"/>
              <a:t> </a:t>
            </a:r>
            <a:endParaRPr lang="en-CA" dirty="0" smtClean="0"/>
          </a:p>
          <a:p>
            <a:r>
              <a:rPr lang="en-US" dirty="0" smtClean="0"/>
              <a:t>Two datasets</a:t>
            </a:r>
          </a:p>
          <a:p>
            <a:pPr lvl="1"/>
            <a:r>
              <a:rPr lang="en-US" dirty="0" smtClean="0"/>
              <a:t>Math Class</a:t>
            </a:r>
          </a:p>
          <a:p>
            <a:pPr lvl="1"/>
            <a:r>
              <a:rPr lang="en-US" dirty="0" smtClean="0"/>
              <a:t>Portuguese Class</a:t>
            </a:r>
          </a:p>
          <a:p>
            <a:r>
              <a:rPr lang="en-US" dirty="0" smtClean="0"/>
              <a:t>33 attributes </a:t>
            </a:r>
          </a:p>
          <a:p>
            <a:pPr lvl="1"/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School engagement/involvement</a:t>
            </a:r>
          </a:p>
          <a:p>
            <a:pPr lvl="1"/>
            <a:r>
              <a:rPr lang="en-US" dirty="0" smtClean="0"/>
              <a:t>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Approach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2875" y="904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5698393"/>
              </p:ext>
            </p:extLst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89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and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Preparation </a:t>
            </a:r>
          </a:p>
          <a:p>
            <a:pPr lvl="1"/>
            <a:r>
              <a:rPr lang="en-US" dirty="0" smtClean="0"/>
              <a:t>Combined both Math and Portuguese dataset</a:t>
            </a:r>
          </a:p>
          <a:p>
            <a:r>
              <a:rPr lang="en-US" dirty="0" smtClean="0"/>
              <a:t>Exploratory Analysis</a:t>
            </a:r>
          </a:p>
          <a:p>
            <a:pPr lvl="1"/>
            <a:r>
              <a:rPr lang="en-US" dirty="0" smtClean="0"/>
              <a:t>Students’ commitment to study related to students’ past failures?</a:t>
            </a:r>
          </a:p>
          <a:p>
            <a:pPr lvl="1"/>
            <a:r>
              <a:rPr lang="en-US" dirty="0" smtClean="0"/>
              <a:t>Family support relative to Parents’ educational history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Family Relationship</a:t>
            </a:r>
          </a:p>
          <a:p>
            <a:pPr lvl="2"/>
            <a:r>
              <a:rPr lang="en-US" dirty="0" smtClean="0"/>
              <a:t>Absences</a:t>
            </a:r>
          </a:p>
          <a:p>
            <a:pPr lvl="2"/>
            <a:r>
              <a:rPr lang="en-US" dirty="0" smtClean="0"/>
              <a:t>G1 and G2 (progress grades)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7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Graph Results</a:t>
            </a:r>
            <a:endParaRPr lang="en-US" dirty="0"/>
          </a:p>
        </p:txBody>
      </p:sp>
      <p:pic>
        <p:nvPicPr>
          <p:cNvPr id="6" name="Picture 5" descr="unnamed-chunk-12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94" y="1068676"/>
            <a:ext cx="7403977" cy="52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Graph Results</a:t>
            </a:r>
            <a:endParaRPr lang="en-US" dirty="0"/>
          </a:p>
        </p:txBody>
      </p:sp>
      <p:pic>
        <p:nvPicPr>
          <p:cNvPr id="3" name="Picture 2" descr="unnamed-chunk-8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92" y="1083875"/>
            <a:ext cx="7070020" cy="5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Graph Results</a:t>
            </a:r>
            <a:endParaRPr lang="en-US" dirty="0"/>
          </a:p>
        </p:txBody>
      </p:sp>
      <p:pic>
        <p:nvPicPr>
          <p:cNvPr id="4" name="Picture 3" descr="unnamed-chunk-9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5" y="1083875"/>
            <a:ext cx="7134329" cy="50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attributes are important?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2"/>
            <a:r>
              <a:rPr lang="en-US" dirty="0" smtClean="0"/>
              <a:t>School Support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Higher</a:t>
            </a:r>
          </a:p>
          <a:p>
            <a:pPr lvl="2"/>
            <a:r>
              <a:rPr lang="en-US" dirty="0" smtClean="0"/>
              <a:t>Failures</a:t>
            </a:r>
          </a:p>
          <a:p>
            <a:pPr lvl="2"/>
            <a:r>
              <a:rPr lang="en-US" dirty="0" smtClean="0"/>
              <a:t>G1</a:t>
            </a:r>
          </a:p>
          <a:p>
            <a:pPr lvl="2"/>
            <a:r>
              <a:rPr lang="en-US" dirty="0" smtClean="0"/>
              <a:t>G3 (Final Grade) - Outcome</a:t>
            </a:r>
          </a:p>
          <a:p>
            <a:pPr lvl="2"/>
            <a:r>
              <a:rPr lang="en-US" dirty="0" smtClean="0"/>
              <a:t>Guardian</a:t>
            </a:r>
          </a:p>
          <a:p>
            <a:pPr lvl="2"/>
            <a:r>
              <a:rPr lang="en-US" dirty="0" smtClean="0"/>
              <a:t>Absences</a:t>
            </a:r>
          </a:p>
          <a:p>
            <a:pPr lvl="2"/>
            <a:r>
              <a:rPr lang="en-US" dirty="0" smtClean="0"/>
              <a:t>Romantic</a:t>
            </a:r>
          </a:p>
          <a:p>
            <a:pPr lvl="2"/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435</TotalTime>
  <Words>272</Words>
  <Application>Microsoft Macintosh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Civic</vt:lpstr>
      <vt:lpstr>Microsoft Word Document</vt:lpstr>
      <vt:lpstr>Socio-economical factors affecting Student Performance</vt:lpstr>
      <vt:lpstr>What affects students’ academic performance?</vt:lpstr>
      <vt:lpstr>Dataset</vt:lpstr>
      <vt:lpstr>Approach</vt:lpstr>
      <vt:lpstr>Data Preparation and Exploratory Analysis</vt:lpstr>
      <vt:lpstr>Graph Results</vt:lpstr>
      <vt:lpstr>Graph Results</vt:lpstr>
      <vt:lpstr>Graph Results</vt:lpstr>
      <vt:lpstr>Finding the optimal model</vt:lpstr>
      <vt:lpstr>Causality Inferences</vt:lpstr>
      <vt:lpstr>Causality Inferences</vt:lpstr>
      <vt:lpstr>Bayesian Network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and Socio-economical Effects</dc:title>
  <dc:creator>Suzanne Chung</dc:creator>
  <cp:lastModifiedBy>Suzanne Chung</cp:lastModifiedBy>
  <cp:revision>12</cp:revision>
  <dcterms:created xsi:type="dcterms:W3CDTF">2017-04-16T03:20:18Z</dcterms:created>
  <dcterms:modified xsi:type="dcterms:W3CDTF">2017-04-17T21:35:18Z</dcterms:modified>
</cp:coreProperties>
</file>