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3" r:id="rId4"/>
    <p:sldId id="257" r:id="rId5"/>
    <p:sldId id="264" r:id="rId6"/>
    <p:sldId id="284" r:id="rId7"/>
    <p:sldId id="266" r:id="rId8"/>
    <p:sldId id="286" r:id="rId9"/>
    <p:sldId id="288" r:id="rId10"/>
    <p:sldId id="289" r:id="rId11"/>
    <p:sldId id="290" r:id="rId12"/>
    <p:sldId id="291" r:id="rId13"/>
    <p:sldId id="292" r:id="rId14"/>
    <p:sldId id="262" r:id="rId15"/>
    <p:sldId id="261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5"/>
    <p:restoredTop sz="96327"/>
  </p:normalViewPr>
  <p:slideViewPr>
    <p:cSldViewPr snapToGrid="0">
      <p:cViewPr varScale="1">
        <p:scale>
          <a:sx n="65" d="100"/>
          <a:sy n="65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61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589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0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779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884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993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5974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E463-1E9B-453A-BFC8-C82075F69925}" type="datetimeFigureOut">
              <a:rPr lang="es-PE" smtClean="0"/>
              <a:t>5/06/2023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6F8-D8B2-494C-9FA7-1A47AF1BF7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079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5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977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01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762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76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88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30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371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4741-4D6C-2E4F-8D4D-333FB7BCB35A}" type="datetimeFigureOut">
              <a:rPr lang="es-PE" smtClean="0"/>
              <a:t>4/06/2023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5324E3-573D-BD4A-84F4-F3145598F4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248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dici.unlp.edu.ar/bitstream/handle/10915/59101/Documento_completo__.%20An%C3%A1lisis%20y%20adaptaci%C3%B3n%20de%20BDD%20en%20un%20desarrollo%20semi-%C3%A1gil.pdf-PDFA.pdf?sequence=4&amp;isAllowed=y" TargetMode="External"/><Relationship Id="rId2" Type="http://schemas.openxmlformats.org/officeDocument/2006/relationships/hyperlink" Target="https://web.microsoftstream.com/video/b64fc750-6b63-4708-af46-b6c086b0ea8b?list=watchli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C526DA8-6096-A0AF-AC94-A6C0D88139BC}"/>
              </a:ext>
            </a:extLst>
          </p:cNvPr>
          <p:cNvSpPr txBox="1">
            <a:spLocks/>
          </p:cNvSpPr>
          <p:nvPr/>
        </p:nvSpPr>
        <p:spPr>
          <a:xfrm>
            <a:off x="1516319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4000" b="1" dirty="0">
                <a:solidFill>
                  <a:srgbClr val="374151"/>
                </a:solidFill>
                <a:latin typeface="Söhne"/>
              </a:rPr>
              <a:t>BDD (Behavior-Driven Development), TDD (Test-Driven Development) y ATDD (Acceptance Test-Driven Development) </a:t>
            </a:r>
          </a:p>
          <a:p>
            <a:pPr algn="l"/>
            <a:endParaRPr lang="es-PE" dirty="0">
              <a:solidFill>
                <a:srgbClr val="374151"/>
              </a:solidFill>
              <a:latin typeface="Söhne"/>
            </a:endParaRPr>
          </a:p>
          <a:p>
            <a:pPr algn="l"/>
            <a:endParaRPr lang="es-PE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ES" dirty="0" err="1">
                <a:solidFill>
                  <a:srgbClr val="374151"/>
                </a:solidFill>
                <a:latin typeface="Söhne"/>
              </a:rPr>
              <a:t>Metodologia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 de desarrollo de </a:t>
            </a:r>
            <a:endParaRPr lang="es-PE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PE" dirty="0">
                <a:solidFill>
                  <a:srgbClr val="374151"/>
                </a:solidFill>
                <a:latin typeface="Söhne"/>
              </a:rPr>
              <a:t>son tres enfoques relacionados con el desarrollo de software que se centran en las pruebas y en la especificación del comportamiento del sistema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546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7480FD-039D-41ED-AE7D-4A5BF1CD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25" y="1581150"/>
            <a:ext cx="7400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385577-BF67-44B8-9164-CBA5B133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89" y="2523948"/>
            <a:ext cx="4267200" cy="1990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ABD845-31C1-4C74-AA62-0C511268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4723"/>
            <a:ext cx="3305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8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E67CE55-5521-404F-AE26-ACB17555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96" y="2456568"/>
            <a:ext cx="3952875" cy="22383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F0E0E8D-12E0-47F2-95B4-8F0D2A3E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81" y="991659"/>
            <a:ext cx="31813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71795-16B6-47FB-8A9F-4F5B40FD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Buenas </a:t>
            </a:r>
            <a:r>
              <a:rPr lang="es-ES" dirty="0" err="1"/>
              <a:t>pràcticas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01DCC50-E984-4CF5-84A6-4671B2205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939" y="1930400"/>
            <a:ext cx="6877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62F2565-2043-65AA-C8D1-B0F47539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89" y="1900944"/>
            <a:ext cx="4222044" cy="478207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PE" b="0" i="0" dirty="0">
                <a:solidFill>
                  <a:srgbClr val="000000"/>
                </a:solidFill>
                <a:effectLst/>
                <a:latin typeface="Söhne"/>
              </a:rPr>
              <a:t>ATDD se centra en las pruebas de aceptación para guiar el desarrollo.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latin typeface="Söhne"/>
              </a:rPr>
              <a:t> Es una práctica de desarrollo de software que combina elementos de TDD (Test-</a:t>
            </a:r>
            <a:r>
              <a:rPr lang="es-ES" dirty="0" err="1">
                <a:solidFill>
                  <a:srgbClr val="000000"/>
                </a:solidFill>
                <a:latin typeface="Söhne"/>
              </a:rPr>
              <a:t>Driven</a:t>
            </a:r>
            <a:r>
              <a:rPr lang="es-ES" dirty="0">
                <a:solidFill>
                  <a:srgbClr val="000000"/>
                </a:solidFill>
                <a:latin typeface="Söhne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Söhne"/>
              </a:rPr>
              <a:t>Development</a:t>
            </a:r>
            <a:r>
              <a:rPr lang="es-ES" dirty="0">
                <a:solidFill>
                  <a:srgbClr val="000000"/>
                </a:solidFill>
                <a:latin typeface="Söhne"/>
              </a:rPr>
              <a:t>) y BDD (</a:t>
            </a:r>
            <a:r>
              <a:rPr lang="es-ES" dirty="0" err="1">
                <a:solidFill>
                  <a:srgbClr val="000000"/>
                </a:solidFill>
                <a:latin typeface="Söhne"/>
              </a:rPr>
              <a:t>Behavior-Driven</a:t>
            </a:r>
            <a:r>
              <a:rPr lang="es-ES" dirty="0">
                <a:solidFill>
                  <a:srgbClr val="000000"/>
                </a:solidFill>
                <a:latin typeface="Söhne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Söhne"/>
              </a:rPr>
              <a:t>Development</a:t>
            </a:r>
            <a:r>
              <a:rPr lang="es-ES" dirty="0">
                <a:solidFill>
                  <a:srgbClr val="000000"/>
                </a:solidFill>
                <a:latin typeface="Söhne"/>
              </a:rPr>
              <a:t>). El objetivo principal de ATDD es fomentar la colaboración entre los desarrolladores</a:t>
            </a:r>
            <a:r>
              <a:rPr lang="es-PE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s-ES" dirty="0">
                <a:solidFill>
                  <a:srgbClr val="000000"/>
                </a:solidFill>
                <a:latin typeface="Söhne"/>
              </a:rPr>
              <a:t>, los especialistas en pruebas y los interesados para lograr una comprensión común de los requisitos y asegurar la calidad del software.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DBEE41-115F-35ED-73E1-B4EE03846C96}"/>
              </a:ext>
            </a:extLst>
          </p:cNvPr>
          <p:cNvSpPr txBox="1"/>
          <p:nvPr/>
        </p:nvSpPr>
        <p:spPr>
          <a:xfrm>
            <a:off x="1258478" y="816638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i="0" dirty="0">
                <a:solidFill>
                  <a:srgbClr val="000000"/>
                </a:solidFill>
                <a:effectLst/>
                <a:latin typeface="Söhne"/>
              </a:rPr>
              <a:t>ATDD (Acceptance Test-Driven Development): Desarrollo Guiado por Pruebas de Aceptación. </a:t>
            </a:r>
            <a:endParaRPr lang="es-PE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6FD0AA-0D90-1FBC-7BEA-9C2B6006FAB0}"/>
              </a:ext>
            </a:extLst>
          </p:cNvPr>
          <p:cNvSpPr txBox="1"/>
          <p:nvPr/>
        </p:nvSpPr>
        <p:spPr>
          <a:xfrm>
            <a:off x="835378" y="6041362"/>
            <a:ext cx="3905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dirty="0">
                <a:solidFill>
                  <a:srgbClr val="000000"/>
                </a:solidFill>
                <a:latin typeface="Söhne"/>
              </a:rPr>
              <a:t>Respondemos a la pregunta: el codigo hace lo que deberia?</a:t>
            </a:r>
            <a:endParaRPr lang="es-PE" b="0" i="0" dirty="0">
              <a:solidFill>
                <a:srgbClr val="000000"/>
              </a:solidFill>
              <a:effectLst/>
              <a:latin typeface="Söhn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92DE62-31DD-4B2D-B432-B1CC0339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673753"/>
            <a:ext cx="60769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4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BD32F-CD56-812B-5E29-80A803D8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0" i="0" dirty="0">
                <a:solidFill>
                  <a:srgbClr val="000000"/>
                </a:solidFill>
                <a:effectLst/>
                <a:latin typeface="Söhne"/>
              </a:rPr>
              <a:t>BDD se centra en describir el comportamiento del sistema desde la perspectiva del usuario o cliente, TDD se enfoca en escribir pruebas antes de implementar el código, y ATDD utiliza pruebas de aceptación para guiar el desarrollo y validar los requisitos del sistema.</a:t>
            </a:r>
          </a:p>
          <a:p>
            <a:endParaRPr lang="es-ES" dirty="0">
              <a:solidFill>
                <a:srgbClr val="000000"/>
              </a:solidFill>
              <a:latin typeface="Söhne"/>
            </a:endParaRPr>
          </a:p>
          <a:p>
            <a:endParaRPr lang="es-ES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s-PE" b="0" i="0" dirty="0">
              <a:solidFill>
                <a:srgbClr val="00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556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67D90-7CBF-44B9-B3F0-FA0D71DB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Glosario: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25CD2-D254-4750-9B0F-73ABEB3B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Capacitación - Lenguaje </a:t>
            </a:r>
            <a:r>
              <a:rPr lang="es-PE" b="1" dirty="0" err="1"/>
              <a:t>Gherkin</a:t>
            </a:r>
            <a:endParaRPr lang="es-PE" b="1" dirty="0"/>
          </a:p>
          <a:p>
            <a:pPr marL="0" indent="0">
              <a:buNone/>
            </a:pPr>
            <a:r>
              <a:rPr lang="es-PE" b="1" dirty="0">
                <a:hlinkClick r:id="rId2"/>
              </a:rPr>
              <a:t>https://web.microsoftstream.com/video/b64fc750-6b63-4708-af46-b6c086b0ea8b?list=watchlist</a:t>
            </a:r>
            <a:endParaRPr lang="es-PE" b="1" dirty="0"/>
          </a:p>
          <a:p>
            <a:r>
              <a:rPr lang="es-ES" dirty="0"/>
              <a:t>Análisis y adaptación de BDD en un desarrollo semi-ágil: un caso de estudio</a:t>
            </a:r>
          </a:p>
          <a:p>
            <a:pPr marL="0" indent="0">
              <a:buNone/>
            </a:pPr>
            <a:r>
              <a:rPr lang="es-PE" dirty="0"/>
              <a:t>Tamara Torres</a:t>
            </a:r>
          </a:p>
          <a:p>
            <a:pPr marL="0" indent="0">
              <a:buNone/>
            </a:pPr>
            <a:r>
              <a:rPr lang="es-PE" b="1" dirty="0">
                <a:hlinkClick r:id="rId3"/>
              </a:rPr>
              <a:t>http://sedici.unlp.edu.ar/bitstream/handle/10915/59101/Documento_completo__.%20An%C3%A1lisis%20y%20adaptaci%C3%B3n%20de%20BDD%20en%20un%20desarrollo%20semi-%C3%A1gil.pdf-PDFA.pdf?sequence=4&amp;isAllowed=y</a:t>
            </a:r>
            <a:endParaRPr lang="es-PE" b="1" dirty="0"/>
          </a:p>
          <a:p>
            <a:pPr marL="0" indent="0">
              <a:buNone/>
            </a:pPr>
            <a:endParaRPr lang="es-PE" b="1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44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62F2565-2043-65AA-C8D1-B0F47539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8" y="2733105"/>
            <a:ext cx="4605867" cy="3357133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s-PE" b="0" i="0" dirty="0">
                <a:solidFill>
                  <a:srgbClr val="000000"/>
                </a:solidFill>
                <a:effectLst/>
                <a:latin typeface="Söhne"/>
              </a:rPr>
              <a:t>TDD es una metodología que se centra en escribir las pruebas antes de implementar el código</a:t>
            </a:r>
          </a:p>
          <a:p>
            <a:pPr algn="just">
              <a:buFont typeface="+mj-lt"/>
              <a:buAutoNum type="arabicPeriod"/>
            </a:pPr>
            <a:r>
              <a:rPr lang="es-PE" dirty="0">
                <a:solidFill>
                  <a:srgbClr val="000000"/>
                </a:solidFill>
                <a:latin typeface="Söhne"/>
              </a:rPr>
              <a:t>Los desarrolladores participan sobre todo en la redacción de las pruebas unitarias</a:t>
            </a:r>
          </a:p>
          <a:p>
            <a:pPr algn="just">
              <a:buFont typeface="+mj-lt"/>
              <a:buAutoNum type="arabicPeriod"/>
            </a:pPr>
            <a:r>
              <a:rPr lang="es-PE" dirty="0">
                <a:solidFill>
                  <a:srgbClr val="000000"/>
                </a:solidFill>
                <a:latin typeface="Söhne"/>
              </a:rPr>
              <a:t>Respondemos a la pregunta: este codigo es el correcto?</a:t>
            </a:r>
            <a:endParaRPr lang="es-PE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just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B97973-6EBE-C32A-0034-D85C69D4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491" y="307942"/>
            <a:ext cx="8596668" cy="1320800"/>
          </a:xfrm>
        </p:spPr>
        <p:txBody>
          <a:bodyPr/>
          <a:lstStyle/>
          <a:p>
            <a:r>
              <a:rPr lang="es-PE" b="0" i="0" dirty="0">
                <a:solidFill>
                  <a:srgbClr val="000000"/>
                </a:solidFill>
                <a:effectLst/>
                <a:latin typeface="Söhne"/>
              </a:rPr>
              <a:t>TDD (Test-Driven Development): Desarrollo Guiado por Pruebas.</a:t>
            </a:r>
            <a:endParaRPr lang="es-PE" dirty="0"/>
          </a:p>
        </p:txBody>
      </p:sp>
      <p:pic>
        <p:nvPicPr>
          <p:cNvPr id="1026" name="Picture 2" descr="No hay texto alternativo para esta imagen">
            <a:extLst>
              <a:ext uri="{FF2B5EF4-FFF2-40B4-BE49-F238E27FC236}">
                <a16:creationId xmlns:a16="http://schemas.microsoft.com/office/drawing/2014/main" id="{53E87F62-50C2-D5BF-BE4B-7B3DC2B0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43" y="1948644"/>
            <a:ext cx="6013554" cy="426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50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C34E8D2-5CBA-9676-D6C9-6EA56A5F2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5" y="154379"/>
            <a:ext cx="5162823" cy="27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EFB0525-003D-5F5E-6DF5-4741C6A8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049" y="2390391"/>
            <a:ext cx="4588617" cy="469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D7AE515-9A54-A885-AED8-204020877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18"/>
          <a:stretch/>
        </p:blipFill>
        <p:spPr bwMode="auto">
          <a:xfrm>
            <a:off x="942843" y="2850349"/>
            <a:ext cx="4769335" cy="21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72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62F2565-2043-65AA-C8D1-B0F47539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78577" cy="2433989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s-PE" b="0" i="0" dirty="0">
                <a:solidFill>
                  <a:srgbClr val="000000"/>
                </a:solidFill>
                <a:effectLst/>
                <a:latin typeface="Söhne"/>
              </a:rPr>
              <a:t>Se escriben las pruebas antes de escribir el código fuente</a:t>
            </a:r>
          </a:p>
          <a:p>
            <a:pPr algn="just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Söhne"/>
              </a:rPr>
              <a:t>Es un proceso de desarrollo de software que trata de combinar los aspectos puramente técnicos y los de negocio</a:t>
            </a:r>
          </a:p>
          <a:p>
            <a:endParaRPr lang="es-PE" dirty="0">
              <a:solidFill>
                <a:srgbClr val="000000"/>
              </a:solidFill>
              <a:latin typeface="Söhne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3C39F37-07F4-A8B9-548A-DC9899A4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84" y="379696"/>
            <a:ext cx="8596668" cy="1320800"/>
          </a:xfrm>
        </p:spPr>
        <p:txBody>
          <a:bodyPr/>
          <a:lstStyle/>
          <a:p>
            <a:r>
              <a:rPr lang="es-PE" b="0" i="0" dirty="0">
                <a:solidFill>
                  <a:srgbClr val="000000"/>
                </a:solidFill>
                <a:effectLst/>
                <a:latin typeface="Söhne"/>
              </a:rPr>
              <a:t>BDD (Behavior-Driven Development): Desarrollo Guiado por Comportamiento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445015-C16D-1DF2-672A-64215558565A}"/>
              </a:ext>
            </a:extLst>
          </p:cNvPr>
          <p:cNvSpPr txBox="1"/>
          <p:nvPr/>
        </p:nvSpPr>
        <p:spPr>
          <a:xfrm>
            <a:off x="421607" y="4824767"/>
            <a:ext cx="3578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dirty="0">
                <a:solidFill>
                  <a:srgbClr val="000000"/>
                </a:solidFill>
                <a:latin typeface="Söhne"/>
              </a:rPr>
              <a:t>Respondemos a la pregunta: es esto lo que deberiamos estar probando?</a:t>
            </a:r>
            <a:endParaRPr lang="es-PE" b="0" i="0" dirty="0">
              <a:solidFill>
                <a:srgbClr val="000000"/>
              </a:solidFill>
              <a:effectLst/>
              <a:latin typeface="Söhn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5E38231-595F-4B00-94AD-CE46FDCA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11" y="1562100"/>
            <a:ext cx="67818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1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EC14FA92-7768-4A45-8A32-BEE3438AF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4"/>
          <a:stretch/>
        </p:blipFill>
        <p:spPr bwMode="auto">
          <a:xfrm>
            <a:off x="653142" y="474132"/>
            <a:ext cx="6373091" cy="16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1571A8F3-CE0F-6BFA-C391-AF0D908F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90" y="1904142"/>
            <a:ext cx="3445494" cy="384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F3729648-C851-4471-3FD8-E2103DD75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78" y="4070762"/>
            <a:ext cx="6096000" cy="276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6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5A14C5-26E4-40C9-B76E-1805280D42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7498" y="116298"/>
            <a:ext cx="10394950" cy="39799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Montserrat"/>
              </a:rPr>
              <a:t>Si hablamos de BDD no podemos pasar por alto el </a:t>
            </a:r>
            <a:r>
              <a:rPr lang="es-ES" b="1" dirty="0">
                <a:solidFill>
                  <a:srgbClr val="333333"/>
                </a:solidFill>
                <a:latin typeface="Montserrat"/>
              </a:rPr>
              <a:t>lenguaje </a:t>
            </a:r>
            <a:r>
              <a:rPr lang="es-ES" b="1" dirty="0" err="1">
                <a:solidFill>
                  <a:srgbClr val="333333"/>
                </a:solidFill>
                <a:latin typeface="Montserrat"/>
              </a:rPr>
              <a:t>Gherkin</a:t>
            </a:r>
            <a:endParaRPr lang="es-PE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33333"/>
                </a:solidFill>
                <a:latin typeface="Montserrat"/>
              </a:rPr>
              <a:t>Feature</a:t>
            </a:r>
            <a:endParaRPr lang="es-ES" dirty="0">
              <a:solidFill>
                <a:srgbClr val="333333"/>
              </a:solidFill>
              <a:latin typeface="Montserra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33333"/>
                </a:solidFill>
                <a:latin typeface="Montserrat"/>
              </a:rPr>
              <a:t>Scenario</a:t>
            </a:r>
            <a:r>
              <a:rPr lang="es-ES" dirty="0">
                <a:solidFill>
                  <a:srgbClr val="333333"/>
                </a:solidFill>
                <a:latin typeface="Montserrat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33333"/>
                </a:solidFill>
                <a:latin typeface="Montserrat"/>
              </a:rPr>
              <a:t>Given</a:t>
            </a:r>
            <a:r>
              <a:rPr lang="es-ES" dirty="0">
                <a:solidFill>
                  <a:srgbClr val="333333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33333"/>
                </a:solidFill>
                <a:latin typeface="Montserrat"/>
              </a:rPr>
              <a:t>When</a:t>
            </a:r>
            <a:r>
              <a:rPr lang="es-ES" dirty="0">
                <a:solidFill>
                  <a:srgbClr val="333333"/>
                </a:solidFill>
                <a:latin typeface="Montserrat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33333"/>
                </a:solidFill>
                <a:latin typeface="Montserrat"/>
              </a:rPr>
              <a:t>Then</a:t>
            </a:r>
            <a:endParaRPr lang="es-ES" dirty="0">
              <a:solidFill>
                <a:srgbClr val="333333"/>
              </a:solidFill>
              <a:latin typeface="Montserra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DF2364-95FD-466E-8EBA-02098CC3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72" y="747081"/>
            <a:ext cx="7492295" cy="28927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26AA5D-6F17-460D-84AA-73F1F32A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78" y="3382348"/>
            <a:ext cx="7637289" cy="34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7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CBDD4E-0DDD-4444-82B1-693EFDDF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42" y="1242659"/>
            <a:ext cx="8020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6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17FF91B-9DB7-4FB2-8F81-FCA31317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06" y="1075090"/>
            <a:ext cx="8067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0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551419A-1D6E-4935-BFD0-5BE277DFA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14" y="1047574"/>
            <a:ext cx="8798388" cy="43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{0D1AA467-E368-DF4A-96EB-D27E6CC7BC2D}tf10001060</Template>
  <TotalTime>1481</TotalTime>
  <Words>407</Words>
  <Application>Microsoft Office PowerPoint</Application>
  <PresentationFormat>Panorámica</PresentationFormat>
  <Paragraphs>32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Montserrat</vt:lpstr>
      <vt:lpstr>Söhne</vt:lpstr>
      <vt:lpstr>Trebuchet MS</vt:lpstr>
      <vt:lpstr>Wingdings 3</vt:lpstr>
      <vt:lpstr>Faceta</vt:lpstr>
      <vt:lpstr>Presentación de PowerPoint</vt:lpstr>
      <vt:lpstr>TDD (Test-Driven Development): Desarrollo Guiado por Pruebas.</vt:lpstr>
      <vt:lpstr>Presentación de PowerPoint</vt:lpstr>
      <vt:lpstr>BDD (Behavior-Driven Development): Desarrollo Guiado por Comportamiento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Buenas pràcticas</vt:lpstr>
      <vt:lpstr>Presentación de PowerPoint</vt:lpstr>
      <vt:lpstr>Presentación de PowerPoint</vt:lpstr>
      <vt:lpstr>Glosario: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Maury Solis</dc:creator>
  <cp:lastModifiedBy>Elsa Magaly Taipe Quiroz</cp:lastModifiedBy>
  <cp:revision>25</cp:revision>
  <dcterms:created xsi:type="dcterms:W3CDTF">2023-06-02T19:08:46Z</dcterms:created>
  <dcterms:modified xsi:type="dcterms:W3CDTF">2023-06-05T22:50:39Z</dcterms:modified>
</cp:coreProperties>
</file>