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DF09-3F66-1FDD-3674-DCDB787E6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12CF-8B14-D91C-CC99-11E29B73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16AE-8437-2A20-06DD-87A1C7C3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BC2B-41B2-8EEE-09CF-7FF64F1B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6BB6-429F-E751-823B-9A65B994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DC80-54FC-F3A9-2D79-DE8AFD79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D0675-CDA4-90B2-3601-05D6811D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55EE-9B6D-0862-ADF6-27443D45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64AF8-3157-5D32-CA78-767BCD82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4C2B-B8E9-943A-F237-842E3597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349D8-7ACD-048C-8944-794F2AD5C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379AA-7CC9-B92E-F154-AAD8518F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D52E-1212-D33E-CE06-9CB1FD0E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DC99-593E-8086-3097-B8C871E2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D809-DF56-78ED-8E6A-A5C59637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7EA4-5FEA-7143-B790-38E7F510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609"/>
            <a:ext cx="10515600" cy="813816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20CA-9662-6864-50AF-8B8B7CEF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850A-1018-AF83-B34B-C272E108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1873-5501-A586-786D-2CB72FF9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8530-4E27-E4A6-BC5F-DA7BEB63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84E1-3E95-ECFF-A9B0-37F78E64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5F7-21A9-881F-89F5-CC9778B5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18E0B-D6B7-1323-034F-85935C4A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7588-752D-1338-8B1D-36DD2B78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8015-394D-71A0-B2E4-CE0CEC03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F5D8-52C3-06A7-0636-3BCE7142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7606-4586-9A3A-8798-C44A58C6C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428C7-8B4F-2119-FDA4-81DE464F5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E931-1963-8132-A5A1-573910AC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05350-2852-38C0-7D84-B92B361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36730-EB23-99D9-17E5-B9902550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5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D94E-B38E-D40F-7C63-4DD81E6A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965C-6CF5-8928-1E43-DBC7BAEC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AD7A-394A-C4C4-1EFD-FC6980A73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46BFF-6D20-0E9D-3774-6D95B7F4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AFD3D-32AC-908C-5514-88B46B1DA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1D6D6-D826-EA07-1AC9-43B8AC9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66180-19CF-CCFF-2E08-606BC7F4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BA579-7EDC-7DD1-A7EB-74F0C1D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6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78E7-2C25-8549-717F-BA3ADE25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FDF3A-9EA0-1A2A-9017-CB5EFBF9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3D3AA-3C35-F91C-7597-C7D612BF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B965-3880-4106-A1FA-DC91656A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E8EAF-3ECE-DF21-F5A9-3B8F4A88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0E290-CD2D-407A-916D-56CE3BF4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A39C5-7501-1860-6DFE-43AE204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4BA3-48B7-D9E9-9372-55C0293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A1F6-DEA3-50B0-4D5D-EB52EE1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5B86-526E-A2D9-E2A3-0B647EFE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F2FAB-955C-255B-41F8-9FC6EFAC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2FD0-5E11-5450-D649-DB7D2244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EFA68-80F2-05C9-78DC-11961613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6E33-A9EA-D5AC-4242-3D226E8B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3A980-F900-16DD-2219-2550FD99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DCFE8-132E-D27E-2180-140D3455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60F7B-6C6A-6B36-78D0-A656765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543B-DA21-17D7-715D-8AC7B73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DFED-357F-813E-E54A-D422BAE5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3794C-02AB-2A75-2EE1-204BD692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96A0-2113-0967-8641-FD088CB0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A1F8-9A27-E3A9-B514-0C1839A5B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22C1-6082-4372-8425-8565B2D0859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7F6D-51AD-1D87-77B1-7AC647EF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76AE-8263-722A-F246-09776A671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11E7-DD10-4C8F-814D-D163E52F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9E4E-46C4-3E9C-89DF-569E8460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E6F58-0300-DAD7-161E-8BB32A6BC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Emiliano Tan</a:t>
            </a:r>
          </a:p>
          <a:p>
            <a:r>
              <a:rPr lang="en-US" dirty="0" err="1"/>
              <a:t>GOTyme</a:t>
            </a:r>
            <a:r>
              <a:rPr lang="en-US" dirty="0"/>
              <a:t> – Data Scientist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097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2E56-9FCB-6084-0400-1A7EAD4D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534"/>
            <a:ext cx="10515600" cy="813816"/>
          </a:xfrm>
        </p:spPr>
        <p:txBody>
          <a:bodyPr>
            <a:normAutofit/>
          </a:bodyPr>
          <a:lstStyle/>
          <a:p>
            <a:r>
              <a:rPr lang="en-US" dirty="0"/>
              <a:t>Split dataset to train and test set (stratify)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1C99-24EC-ACA1-9328-B00310E9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864"/>
            <a:ext cx="10515600" cy="621607"/>
          </a:xfrm>
        </p:spPr>
        <p:txBody>
          <a:bodyPr/>
          <a:lstStyle/>
          <a:p>
            <a:r>
              <a:rPr lang="en-US" dirty="0"/>
              <a:t>To ensure that ‘Response’ is represented equally in the train and test sets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C749AA-9E8A-9DAE-C060-0444D2B04B96}"/>
              </a:ext>
            </a:extLst>
          </p:cNvPr>
          <p:cNvSpPr txBox="1">
            <a:spLocks/>
          </p:cNvSpPr>
          <p:nvPr/>
        </p:nvSpPr>
        <p:spPr>
          <a:xfrm>
            <a:off x="838200" y="2198252"/>
            <a:ext cx="10515600" cy="813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Creation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5DD683-59FF-41DC-54DF-7D8AD0AEA3B5}"/>
              </a:ext>
            </a:extLst>
          </p:cNvPr>
          <p:cNvSpPr txBox="1">
            <a:spLocks/>
          </p:cNvSpPr>
          <p:nvPr/>
        </p:nvSpPr>
        <p:spPr>
          <a:xfrm>
            <a:off x="838200" y="3094363"/>
            <a:ext cx="10515600" cy="3093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If time permits, it is recommended to do hyperparameter tuning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SVC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DCCF-4302-D443-FA9D-658E96F6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EF2E-2792-498D-6FE2-D1D89968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the analysis, we can select the </a:t>
            </a:r>
            <a:r>
              <a:rPr lang="en-US" b="1" dirty="0"/>
              <a:t>Random Forest Classifier </a:t>
            </a:r>
            <a:r>
              <a:rPr lang="en-US" dirty="0"/>
              <a:t>as our model since it has the highest accuracy, and weighted f1 score.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DE6B23-E283-090A-0E4C-ECC7C21D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6425"/>
              </p:ext>
            </p:extLst>
          </p:nvPr>
        </p:nvGraphicFramePr>
        <p:xfrm>
          <a:off x="2431011" y="1750444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1787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33366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5139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0182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LogReg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0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3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5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65454"/>
                  </a:ext>
                </a:extLst>
              </a:tr>
              <a:tr h="214131">
                <a:tc>
                  <a:txBody>
                    <a:bodyPr/>
                    <a:lstStyle/>
                    <a:p>
                      <a:r>
                        <a:rPr lang="en-US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3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5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6A74-1025-5A5F-DECE-54B37E31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0928-CF17-986C-5CDA-3FFD8388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importance using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feature_importances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US" dirty="0"/>
              <a:t>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CA73-339D-52F9-F92C-A1E08E00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18" y="1885604"/>
            <a:ext cx="5876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8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ED1B-A36B-35FD-B698-F37A0C99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E560-2F4B-55FC-12D4-C88883EF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4896109" cy="4988243"/>
          </a:xfrm>
        </p:spPr>
        <p:txBody>
          <a:bodyPr>
            <a:normAutofit/>
          </a:bodyPr>
          <a:lstStyle/>
          <a:p>
            <a:r>
              <a:rPr lang="en-US" dirty="0"/>
              <a:t>Notice that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rejected responses </a:t>
            </a:r>
            <a:r>
              <a:rPr lang="en-US" dirty="0"/>
              <a:t>usually fall on calls within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100-250 seconds</a:t>
            </a:r>
            <a:r>
              <a:rPr lang="en-US" dirty="0"/>
              <a:t>, while the </a:t>
            </a:r>
            <a:r>
              <a:rPr lang="en-US" b="1" dirty="0">
                <a:solidFill>
                  <a:schemeClr val="accent2"/>
                </a:solidFill>
              </a:rPr>
              <a:t>accepted responses</a:t>
            </a:r>
            <a:r>
              <a:rPr lang="en-US" dirty="0"/>
              <a:t> usually fall on calls within </a:t>
            </a:r>
            <a:r>
              <a:rPr lang="en-US" b="1" dirty="0">
                <a:solidFill>
                  <a:schemeClr val="accent2"/>
                </a:solidFill>
              </a:rPr>
              <a:t>250-750 seconds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Hence, if we want to increase the positive response from customers, we must structure our calls such that it will last by 250 to750 seconds or 4 to 12 minutes.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9AE72-6847-E1D0-ACCB-8845B1C0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09" y="1520666"/>
            <a:ext cx="60102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993-DC8B-2A17-2A2B-044AEC9B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98A16-2A6F-FCDE-5377-524B0C4B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761"/>
            <a:ext cx="482917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A9B18-717A-7908-F122-76C7DE1B4498}"/>
              </a:ext>
            </a:extLst>
          </p:cNvPr>
          <p:cNvSpPr txBox="1"/>
          <p:nvPr/>
        </p:nvSpPr>
        <p:spPr>
          <a:xfrm>
            <a:off x="3733014" y="399696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64F61-63E8-F661-076E-ECFB41B4CEF5}"/>
              </a:ext>
            </a:extLst>
          </p:cNvPr>
          <p:cNvSpPr txBox="1"/>
          <p:nvPr/>
        </p:nvSpPr>
        <p:spPr>
          <a:xfrm>
            <a:off x="2028905" y="239445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684B7-A0FD-F4D6-2439-93B014CECC02}"/>
              </a:ext>
            </a:extLst>
          </p:cNvPr>
          <p:cNvSpPr txBox="1"/>
          <p:nvPr/>
        </p:nvSpPr>
        <p:spPr>
          <a:xfrm>
            <a:off x="2028905" y="39095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13BE-A953-3C1A-AB6F-1285639DB953}"/>
              </a:ext>
            </a:extLst>
          </p:cNvPr>
          <p:cNvSpPr txBox="1"/>
          <p:nvPr/>
        </p:nvSpPr>
        <p:spPr>
          <a:xfrm>
            <a:off x="3733014" y="23944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673D7C-D625-41C8-9674-5984CD54CB75}"/>
              </a:ext>
            </a:extLst>
          </p:cNvPr>
          <p:cNvSpPr txBox="1">
            <a:spLocks/>
          </p:cNvSpPr>
          <p:nvPr/>
        </p:nvSpPr>
        <p:spPr>
          <a:xfrm>
            <a:off x="5837382" y="1188720"/>
            <a:ext cx="5516418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True Positive Rate (Recall/Sensitivity)</a:t>
            </a:r>
          </a:p>
          <a:p>
            <a:r>
              <a:rPr lang="en-US" dirty="0"/>
              <a:t>TPR = TP/(TP+FN)</a:t>
            </a:r>
          </a:p>
          <a:p>
            <a:pPr marL="0" indent="0">
              <a:buNone/>
            </a:pPr>
            <a:r>
              <a:rPr lang="en-US" b="1" dirty="0"/>
              <a:t>True Negative Rate (Specificity)</a:t>
            </a:r>
          </a:p>
          <a:p>
            <a:r>
              <a:rPr lang="en-US" dirty="0"/>
              <a:t>TNR = TN/(TN+FP)</a:t>
            </a:r>
          </a:p>
          <a:p>
            <a:pPr marL="0" indent="0">
              <a:buNone/>
            </a:pPr>
            <a:r>
              <a:rPr lang="en-US" b="1" dirty="0"/>
              <a:t>Positive Predictive Value (Precision)</a:t>
            </a:r>
          </a:p>
          <a:p>
            <a:r>
              <a:rPr lang="en-US" dirty="0"/>
              <a:t>    PPV = TP/(TP+FP)</a:t>
            </a:r>
          </a:p>
          <a:p>
            <a:pPr marL="0" indent="0">
              <a:buNone/>
            </a:pPr>
            <a:r>
              <a:rPr lang="en-US" b="1" dirty="0"/>
              <a:t>Negative Predictive Value</a:t>
            </a:r>
          </a:p>
          <a:p>
            <a:r>
              <a:rPr lang="en-US" dirty="0"/>
              <a:t>    NPV = TN/(TN+FN)</a:t>
            </a:r>
          </a:p>
        </p:txBody>
      </p:sp>
    </p:spTree>
    <p:extLst>
      <p:ext uri="{BB962C8B-B14F-4D97-AF65-F5344CB8AC3E}">
        <p14:creationId xmlns:p14="http://schemas.microsoft.com/office/powerpoint/2010/main" val="354448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E6A7-DA68-8F72-D25A-15A3AD4D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Part 2: Analyzing Revenue Impacts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EAE8-5FAF-BAC2-C2E7-31D2AFDB5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88CA-8BD7-5633-D1C7-B37E012E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Potential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6FA0-6554-B1C8-8D83-CCFD67D2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and Profit Estimate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E[Profit] = Weighted Average of Profits</a:t>
            </a:r>
          </a:p>
          <a:p>
            <a:r>
              <a:rPr lang="en-US" dirty="0"/>
              <a:t>If Accepted:</a:t>
            </a:r>
          </a:p>
          <a:p>
            <a:pPr lvl="1"/>
            <a:r>
              <a:rPr lang="en-US" dirty="0"/>
              <a:t>E[Profit-Accepted] = 10% (285) + 25% (705) + 65% (1225) = </a:t>
            </a:r>
            <a:r>
              <a:rPr lang="en-US" b="1" dirty="0"/>
              <a:t>1001</a:t>
            </a:r>
          </a:p>
          <a:p>
            <a:pPr lvl="1"/>
            <a:r>
              <a:rPr lang="en-US" dirty="0"/>
              <a:t>E[Profit-Rejected] = 10% (-300) + 25% (-300) + 65% (-300) = </a:t>
            </a:r>
            <a:r>
              <a:rPr lang="en-US" b="1" dirty="0"/>
              <a:t>-300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D9B87F-0656-F0E5-2B7A-A3A33408F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58713"/>
              </p:ext>
            </p:extLst>
          </p:nvPr>
        </p:nvGraphicFramePr>
        <p:xfrm>
          <a:off x="2207490" y="1656773"/>
          <a:ext cx="77770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55">
                  <a:extLst>
                    <a:ext uri="{9D8B030D-6E8A-4147-A177-3AD203B41FA5}">
                      <a16:colId xmlns:a16="http://schemas.microsoft.com/office/drawing/2014/main" val="1808627599"/>
                    </a:ext>
                  </a:extLst>
                </a:gridCol>
                <a:gridCol w="1944255">
                  <a:extLst>
                    <a:ext uri="{9D8B030D-6E8A-4147-A177-3AD203B41FA5}">
                      <a16:colId xmlns:a16="http://schemas.microsoft.com/office/drawing/2014/main" val="4108362633"/>
                    </a:ext>
                  </a:extLst>
                </a:gridCol>
                <a:gridCol w="1944255">
                  <a:extLst>
                    <a:ext uri="{9D8B030D-6E8A-4147-A177-3AD203B41FA5}">
                      <a16:colId xmlns:a16="http://schemas.microsoft.com/office/drawing/2014/main" val="2048119054"/>
                    </a:ext>
                  </a:extLst>
                </a:gridCol>
                <a:gridCol w="1944255">
                  <a:extLst>
                    <a:ext uri="{9D8B030D-6E8A-4147-A177-3AD203B41FA5}">
                      <a16:colId xmlns:a16="http://schemas.microsoft.com/office/drawing/2014/main" val="168031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(Rejected)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2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94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9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8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3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97-2A7F-9C44-474F-F9FB56D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Potential Profit (using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8D25-D9BE-4CF0-42BB-2FEFAEF6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As the business owner, you will call only those who are predicted to accept the offer.</a:t>
            </a:r>
          </a:p>
          <a:p>
            <a:r>
              <a:rPr lang="en-US" sz="2000" dirty="0"/>
              <a:t>Based on Model (Total = 10,500):</a:t>
            </a:r>
          </a:p>
          <a:p>
            <a:pPr lvl="1"/>
            <a:r>
              <a:rPr lang="en-US" dirty="0"/>
              <a:t>Predicted Accepted = 986 (TP = 613, FP = 373)</a:t>
            </a:r>
          </a:p>
          <a:p>
            <a:pPr lvl="1"/>
            <a:r>
              <a:rPr lang="en-US" dirty="0"/>
              <a:t>From the 10,000 records, the number of predicted customer who will accept the offer is:</a:t>
            </a:r>
          </a:p>
          <a:p>
            <a:pPr lvl="2"/>
            <a:r>
              <a:rPr lang="en-US" dirty="0"/>
              <a:t>Predict to accept = (986/10500) * 10000 = 939.05</a:t>
            </a:r>
          </a:p>
          <a:p>
            <a:pPr lvl="2"/>
            <a:r>
              <a:rPr lang="en-US" dirty="0"/>
              <a:t>True Positive (Will actually accept) = (613/10500) * 10000 = 583.81</a:t>
            </a:r>
          </a:p>
          <a:p>
            <a:pPr lvl="2"/>
            <a:r>
              <a:rPr lang="en-US" dirty="0"/>
              <a:t>False Positive (Turns out to reject) = (373/10500) * 10000 = 355.24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E[Predicted-Profit] = E[Profit-Accepted] * True Positive + E[Profit-Rejected] * False Positive</a:t>
            </a:r>
          </a:p>
          <a:p>
            <a:pPr marL="2058988" lvl="4" indent="0">
              <a:buNone/>
            </a:pPr>
            <a:r>
              <a:rPr lang="en-US" sz="2000" dirty="0"/>
              <a:t>= (1001)*(583.81) + (-300)*(355.24) = </a:t>
            </a:r>
            <a:r>
              <a:rPr lang="en-US" sz="2000" b="1" dirty="0"/>
              <a:t>477,821.81</a:t>
            </a:r>
          </a:p>
          <a:p>
            <a:pPr marL="2058988" lvl="4" indent="0">
              <a:buNone/>
            </a:pPr>
            <a:endParaRPr lang="en-US" dirty="0"/>
          </a:p>
          <a:p>
            <a:pPr marL="2058988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7697-2A7F-9C44-474F-F9FB56D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Potential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8D25-D9BE-4CF0-42BB-2FEFAEF6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we were able to correctly classify the Customers (Total = 35,000):</a:t>
            </a:r>
          </a:p>
          <a:p>
            <a:pPr lvl="1"/>
            <a:r>
              <a:rPr lang="en-US" dirty="0"/>
              <a:t>True Accepted = 3930 </a:t>
            </a:r>
          </a:p>
          <a:p>
            <a:pPr lvl="1"/>
            <a:r>
              <a:rPr lang="en-US" dirty="0"/>
              <a:t>From the 10,000 records, the number of predicted customer who will accept the offer is:</a:t>
            </a:r>
          </a:p>
          <a:p>
            <a:pPr lvl="2"/>
            <a:r>
              <a:rPr lang="en-US" dirty="0"/>
              <a:t>True Accepted = (3930/35000) * 10000 = 1122.86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E[Predicted-Profit-Ideal] = E[Profit-Accepted] * (True Positive + False Negative)</a:t>
            </a:r>
          </a:p>
          <a:p>
            <a:pPr marL="914400" lvl="2" indent="0">
              <a:buNone/>
              <a:tabLst>
                <a:tab pos="3205163" algn="l"/>
              </a:tabLst>
            </a:pPr>
            <a:r>
              <a:rPr lang="en-US" dirty="0"/>
              <a:t>	</a:t>
            </a:r>
            <a:r>
              <a:rPr lang="en-US" sz="2000" dirty="0"/>
              <a:t>= E[Profit-Accepted] * (True Accepted)</a:t>
            </a:r>
          </a:p>
          <a:p>
            <a:pPr marL="914400" lvl="2" indent="0">
              <a:buNone/>
              <a:tabLst>
                <a:tab pos="3205163" algn="l"/>
              </a:tabLst>
            </a:pPr>
            <a:r>
              <a:rPr lang="en-US" sz="2000" b="1" dirty="0"/>
              <a:t>	</a:t>
            </a:r>
            <a:r>
              <a:rPr lang="en-US" sz="2000" dirty="0"/>
              <a:t>= (1001)*(1122.86) = </a:t>
            </a:r>
            <a:r>
              <a:rPr lang="en-US" sz="2000" b="1" dirty="0"/>
              <a:t>1,123,982.86</a:t>
            </a:r>
            <a:endParaRPr lang="en-US" dirty="0"/>
          </a:p>
          <a:p>
            <a:pPr marL="2058988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3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890E-6F62-090B-A604-BD4EC80E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4444-17D1-C2CD-797A-44BBEA23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lost opportunity on potential profit can be solved by subtracting the ideal net profit by the net profit with misclassification:</a:t>
            </a:r>
          </a:p>
          <a:p>
            <a:pPr lvl="1"/>
            <a:r>
              <a:rPr lang="en-US" dirty="0"/>
              <a:t>Loss = E[Predicted-Profit-Ideal] - E[Predicted-Profit] </a:t>
            </a:r>
          </a:p>
          <a:p>
            <a:pPr marL="457200" lvl="1" indent="0">
              <a:buNone/>
              <a:tabLst>
                <a:tab pos="1200150" algn="l"/>
              </a:tabLst>
            </a:pPr>
            <a:r>
              <a:rPr lang="en-US" dirty="0"/>
              <a:t>	= </a:t>
            </a:r>
            <a:r>
              <a:rPr lang="en-US" sz="2000" dirty="0"/>
              <a:t>1,123,982.86 - 477,821.81 = </a:t>
            </a:r>
            <a:r>
              <a:rPr lang="en-US" sz="2000" b="1" dirty="0">
                <a:solidFill>
                  <a:srgbClr val="FF0000"/>
                </a:solidFill>
              </a:rPr>
              <a:t>646,161.05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  <a:tabLst>
                <a:tab pos="1200150" algn="l"/>
              </a:tabLst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9A8A-FD7F-4EAF-2669-7FA52ED3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710"/>
            <a:ext cx="10515600" cy="81381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6938-4C4A-36C8-742B-AB84E807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822"/>
            <a:ext cx="10515600" cy="1397462"/>
          </a:xfrm>
        </p:spPr>
        <p:txBody>
          <a:bodyPr/>
          <a:lstStyle/>
          <a:p>
            <a:r>
              <a:rPr lang="en-US" dirty="0"/>
              <a:t>We are a group of data scientists providing support to companies and businesses in their model development.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418527-AF7E-64BB-BB08-693C0D95CE92}"/>
              </a:ext>
            </a:extLst>
          </p:cNvPr>
          <p:cNvSpPr txBox="1">
            <a:spLocks/>
          </p:cNvSpPr>
          <p:nvPr/>
        </p:nvSpPr>
        <p:spPr>
          <a:xfrm>
            <a:off x="838200" y="3095844"/>
            <a:ext cx="10515600" cy="813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Objective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B39756-FCBB-59F4-E973-98C70A3411C7}"/>
              </a:ext>
            </a:extLst>
          </p:cNvPr>
          <p:cNvSpPr txBox="1">
            <a:spLocks/>
          </p:cNvSpPr>
          <p:nvPr/>
        </p:nvSpPr>
        <p:spPr>
          <a:xfrm>
            <a:off x="838200" y="3991956"/>
            <a:ext cx="10515600" cy="1771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tasked to create a model to classify whether a customer will take up a sales offer after taking a cold call.</a:t>
            </a:r>
          </a:p>
          <a:p>
            <a:r>
              <a:rPr lang="en-US" dirty="0"/>
              <a:t>We are tasked to overlay the revenue / cost impacts based on our classification impact.</a:t>
            </a:r>
          </a:p>
        </p:txBody>
      </p:sp>
    </p:spTree>
    <p:extLst>
      <p:ext uri="{BB962C8B-B14F-4D97-AF65-F5344CB8AC3E}">
        <p14:creationId xmlns:p14="http://schemas.microsoft.com/office/powerpoint/2010/main" val="248780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5FF9-0A1B-34F5-AD37-92866494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29A6-CBBD-1174-83A4-B1F299B5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376671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If the model is used </a:t>
            </a:r>
            <a:r>
              <a:rPr lang="en-US" sz="2000" dirty="0"/>
              <a:t>until 10,000 customers were actually identified:</a:t>
            </a:r>
          </a:p>
          <a:p>
            <a:pPr lvl="1"/>
            <a:r>
              <a:rPr lang="en-US" dirty="0"/>
              <a:t>E[Predicted-Profit] = 477,821.81 * (10000/ 939.05) = </a:t>
            </a:r>
            <a:r>
              <a:rPr lang="en-US" b="1" dirty="0">
                <a:solidFill>
                  <a:srgbClr val="00B050"/>
                </a:solidFill>
              </a:rPr>
              <a:t>+5,088,353.23</a:t>
            </a:r>
          </a:p>
          <a:p>
            <a:pPr lvl="1"/>
            <a:endParaRPr lang="en-US" sz="1600" dirty="0"/>
          </a:p>
          <a:p>
            <a:r>
              <a:rPr lang="en-US" sz="2000" dirty="0"/>
              <a:t>From the data, out of 35,000 customers, 31070 rejected and 3930 accepted</a:t>
            </a:r>
          </a:p>
          <a:p>
            <a:r>
              <a:rPr lang="en-US" sz="2000" dirty="0"/>
              <a:t>If all 10000 were called:</a:t>
            </a:r>
          </a:p>
          <a:p>
            <a:pPr lvl="1"/>
            <a:r>
              <a:rPr lang="en-US" dirty="0"/>
              <a:t>Total Accepted = (3930/35000) * 10000 = 1122.86 </a:t>
            </a:r>
          </a:p>
          <a:p>
            <a:pPr lvl="1"/>
            <a:r>
              <a:rPr lang="en-US" dirty="0"/>
              <a:t>Total Rejected = (31070/35000) * 10000 = 8877.14</a:t>
            </a:r>
          </a:p>
          <a:p>
            <a:pPr lvl="1"/>
            <a:endParaRPr lang="en-US" dirty="0"/>
          </a:p>
          <a:p>
            <a:r>
              <a:rPr lang="en-US" sz="1800" b="1" dirty="0">
                <a:solidFill>
                  <a:srgbClr val="FF0000"/>
                </a:solidFill>
              </a:rPr>
              <a:t>Without using the model</a:t>
            </a:r>
          </a:p>
          <a:p>
            <a:pPr lvl="1"/>
            <a:r>
              <a:rPr lang="en-US" dirty="0"/>
              <a:t>E[Predicted-Profit] = E[Profit-Accepted] * Total Accepted+ E[Profit-Rejected] * Total Rejected</a:t>
            </a:r>
          </a:p>
          <a:p>
            <a:pPr marL="2632075" lvl="4" indent="0">
              <a:buNone/>
            </a:pPr>
            <a:r>
              <a:rPr lang="en-US" sz="2000" dirty="0"/>
              <a:t>= (1001)*(1122.86) + (-300)*(8877.14)</a:t>
            </a:r>
          </a:p>
          <a:p>
            <a:pPr marL="2632075" lvl="4" indent="0">
              <a:buNone/>
            </a:pPr>
            <a:r>
              <a:rPr lang="en-US" sz="2000" dirty="0"/>
              <a:t>= </a:t>
            </a:r>
            <a:r>
              <a:rPr lang="en-US" sz="2000" b="1" dirty="0">
                <a:solidFill>
                  <a:srgbClr val="FF0000"/>
                </a:solidFill>
              </a:rPr>
              <a:t>-2,550,169.14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6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C272-2A61-675D-6ACB-238CCB9C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4BBE-EB91-D956-7E7D-1500EC6A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b="1" u="sng" dirty="0"/>
              <a:t>Not only that using the model saves the business time in calling potential customers, it will also save money by properly selecting the potential customers.</a:t>
            </a:r>
          </a:p>
          <a:p>
            <a:pPr lvl="1"/>
            <a:r>
              <a:rPr lang="en-US" dirty="0"/>
              <a:t>Profit using the model – Profit without using the model </a:t>
            </a:r>
          </a:p>
          <a:p>
            <a:pPr marL="457200" lvl="1" indent="0">
              <a:buNone/>
            </a:pPr>
            <a:r>
              <a:rPr lang="en-US" dirty="0"/>
              <a:t>	=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+5,088,353.23</a:t>
            </a:r>
            <a:r>
              <a:rPr lang="en-US" sz="2400" dirty="0"/>
              <a:t>) – (</a:t>
            </a:r>
            <a:r>
              <a:rPr lang="en-US" sz="2400" b="1" dirty="0">
                <a:solidFill>
                  <a:srgbClr val="FF0000"/>
                </a:solidFill>
              </a:rPr>
              <a:t>-2,550,169.14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r>
              <a:rPr lang="en-US" dirty="0"/>
              <a:t>	= </a:t>
            </a:r>
            <a:r>
              <a:rPr lang="en-US" sz="2400" b="1" dirty="0">
                <a:solidFill>
                  <a:srgbClr val="00B050"/>
                </a:solidFill>
              </a:rPr>
              <a:t>+7,638,522.37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pPr lvl="1"/>
            <a:r>
              <a:rPr lang="en-US" dirty="0"/>
              <a:t>The model for predicting the customer response based on cold calls will deliver a positive impact in improving the sales campaign of the business. </a:t>
            </a:r>
            <a:r>
              <a:rPr lang="en-US" b="1" dirty="0"/>
              <a:t>Using the model converts a negative profitability into a potential 300% gain.</a:t>
            </a:r>
          </a:p>
        </p:txBody>
      </p:sp>
    </p:spTree>
    <p:extLst>
      <p:ext uri="{BB962C8B-B14F-4D97-AF65-F5344CB8AC3E}">
        <p14:creationId xmlns:p14="http://schemas.microsoft.com/office/powerpoint/2010/main" val="254647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0DE1D-1B00-13C7-033A-94F1CD13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Part 1: Model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B55B7-2887-2460-7D75-4C95FD7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513A-2FFB-EFED-484B-7C1BE0A0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C68F-CADD-EDDF-FA7F-D015FD25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the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the numerical and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empty 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lvl="1"/>
            <a:r>
              <a:rPr lang="en-US" dirty="0"/>
              <a:t>Drop features which offer no information gain</a:t>
            </a:r>
          </a:p>
          <a:p>
            <a:pPr lvl="1"/>
            <a:r>
              <a:rPr lang="en-US" dirty="0"/>
              <a:t>Replace row values that are very low in frequency</a:t>
            </a:r>
          </a:p>
          <a:p>
            <a:pPr lvl="1"/>
            <a:r>
              <a:rPr lang="en-US" dirty="0"/>
              <a:t>Perform mapping / one-hot-encoding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Split dataset to train and test set (stratify)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94989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5D773-0CE8-B442-7218-32FDF076C024}"/>
              </a:ext>
            </a:extLst>
          </p:cNvPr>
          <p:cNvSpPr txBox="1"/>
          <p:nvPr/>
        </p:nvSpPr>
        <p:spPr>
          <a:xfrm>
            <a:off x="8513618" y="5250954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Target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777802"/>
              </p:ext>
            </p:extLst>
          </p:nvPr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employment variation rate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type of employment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civil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 Response</a:t>
                      </a:r>
                      <a:endParaRPr lang="en-U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B050"/>
                          </a:solidFill>
                          <a:effectLst/>
                        </a:rPr>
                        <a:t>Binary</a:t>
                      </a:r>
                      <a:endParaRPr lang="en-US" sz="11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Did the customer take up the offer 1 = Yes, 0 = No</a:t>
                      </a:r>
                      <a:endParaRPr lang="en-US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D3E745-F1A3-E1C3-F772-A77855BAE3DF}"/>
              </a:ext>
            </a:extLst>
          </p:cNvPr>
          <p:cNvCxnSpPr>
            <a:cxnSpLocks/>
          </p:cNvCxnSpPr>
          <p:nvPr/>
        </p:nvCxnSpPr>
        <p:spPr>
          <a:xfrm>
            <a:off x="5440218" y="5435620"/>
            <a:ext cx="28540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89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D4C5E-9B14-3D56-475E-376F31E65C55}"/>
              </a:ext>
            </a:extLst>
          </p:cNvPr>
          <p:cNvSpPr txBox="1"/>
          <p:nvPr/>
        </p:nvSpPr>
        <p:spPr>
          <a:xfrm>
            <a:off x="8137235" y="2014342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 Information 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/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Feature_ps_3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Feature_ee_5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employment variation rate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type of employment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civil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Response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Binary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Did the customer take up the offer 1 = Yes, 0 = 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90623EA-D762-C6F6-8EFE-072DC69AC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2399218"/>
            <a:ext cx="4599708" cy="31252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A368D2-6E2E-227F-3AFB-494030CE2B4B}"/>
              </a:ext>
            </a:extLst>
          </p:cNvPr>
          <p:cNvCxnSpPr>
            <a:cxnSpLocks/>
          </p:cNvCxnSpPr>
          <p:nvPr/>
        </p:nvCxnSpPr>
        <p:spPr>
          <a:xfrm>
            <a:off x="6705600" y="2199008"/>
            <a:ext cx="125614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1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2541"/>
              </p:ext>
            </p:extLst>
          </p:nvPr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Feature_ee_5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employment variation rate (Quarterly)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Feature_cx_6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consumer price index (Monthly)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Feature_em_8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- 3 month interbank rate (Quarterly)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Feature_nd_9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Numeric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Macro variable - number of employees (Quarterly)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type of 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civil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Response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Did the customer take up the offer 1 = Yes, 0 = 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32AF0-F560-FB13-9DA3-85BE15821DFC}"/>
              </a:ext>
            </a:extLst>
          </p:cNvPr>
          <p:cNvSpPr txBox="1"/>
          <p:nvPr/>
        </p:nvSpPr>
        <p:spPr>
          <a:xfrm>
            <a:off x="8301848" y="1789839"/>
            <a:ext cx="18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Highly Correlated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D92D1-4673-46C5-6E69-C118AAF5A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6"/>
          <a:stretch/>
        </p:blipFill>
        <p:spPr>
          <a:xfrm>
            <a:off x="7472218" y="2615509"/>
            <a:ext cx="4610310" cy="37176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F40F9-EEF7-BEBF-3C6C-5D1284FA596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74327" y="1974505"/>
            <a:ext cx="2427521" cy="9996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253DB18-9681-0F9D-92A9-F85C62E60A2C}"/>
              </a:ext>
            </a:extLst>
          </p:cNvPr>
          <p:cNvSpPr/>
          <p:nvPr/>
        </p:nvSpPr>
        <p:spPr>
          <a:xfrm>
            <a:off x="5440218" y="2530764"/>
            <a:ext cx="341746" cy="879764"/>
          </a:xfrm>
          <a:prstGeom prst="rightBrace">
            <a:avLst>
              <a:gd name="adj1" fmla="val 3536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E6D9D0-4F6A-DD03-5AA0-CD0965FA5CB0}"/>
              </a:ext>
            </a:extLst>
          </p:cNvPr>
          <p:cNvSpPr/>
          <p:nvPr/>
        </p:nvSpPr>
        <p:spPr>
          <a:xfrm>
            <a:off x="9624971" y="4492799"/>
            <a:ext cx="36576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D0D7A2-65C9-2E85-C5CD-90BB57BF7EEB}"/>
              </a:ext>
            </a:extLst>
          </p:cNvPr>
          <p:cNvSpPr/>
          <p:nvPr/>
        </p:nvSpPr>
        <p:spPr>
          <a:xfrm>
            <a:off x="9624971" y="5106556"/>
            <a:ext cx="365760" cy="684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829F7-65B7-1EBA-3C3E-AA7434F4ABD8}"/>
              </a:ext>
            </a:extLst>
          </p:cNvPr>
          <p:cNvSpPr/>
          <p:nvPr/>
        </p:nvSpPr>
        <p:spPr>
          <a:xfrm>
            <a:off x="10558864" y="5425439"/>
            <a:ext cx="36576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02C-556C-1FDD-E019-C4166E0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54BF98-3C8B-F463-3084-F6C74ECF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34687"/>
              </p:ext>
            </p:extLst>
          </p:nvPr>
        </p:nvGraphicFramePr>
        <p:xfrm>
          <a:off x="334819" y="1333500"/>
          <a:ext cx="7137399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622808723"/>
                    </a:ext>
                  </a:extLst>
                </a:gridCol>
                <a:gridCol w="637309">
                  <a:extLst>
                    <a:ext uri="{9D8B030D-6E8A-4147-A177-3AD203B41FA5}">
                      <a16:colId xmlns:a16="http://schemas.microsoft.com/office/drawing/2014/main" val="1486291520"/>
                    </a:ext>
                  </a:extLst>
                </a:gridCol>
                <a:gridCol w="5357091">
                  <a:extLst>
                    <a:ext uri="{9D8B030D-6E8A-4147-A177-3AD203B41FA5}">
                      <a16:colId xmlns:a16="http://schemas.microsoft.com/office/drawing/2014/main" val="1903083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Variable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91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Feature_ae_0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Age of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293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Feature_dn_1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Latest call duration (in seconds), measured during last sales 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247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Feature_cn_2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Number of call attempts made to the customer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9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63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call attempts made to the customer for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997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Feature_ee_5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employment variation rate (Quarterly)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936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810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Macro variable - consumer confidence index (Monthly)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2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0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63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Feature_jd_10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type of employment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437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civil 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62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Feature_ed_12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Customer - highest level of education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538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some type of credit faclity in default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0102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Feature_hd_14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Customer - has a home loan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41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Feature_ld_15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Customer - has a personal loan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9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Feature_cd_16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contact 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617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Telematics - month when last contacted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1922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 Feature_dd_18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Telematics - day of the week when last contacted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39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Feature_pd_19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Performance - outcome of the previous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629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 Response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Did the customer take up the offer 1 = Yes, 0 = 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446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32AF0-F560-FB13-9DA3-85BE15821DFC}"/>
              </a:ext>
            </a:extLst>
          </p:cNvPr>
          <p:cNvSpPr txBox="1"/>
          <p:nvPr/>
        </p:nvSpPr>
        <p:spPr>
          <a:xfrm>
            <a:off x="5527029" y="6011634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 Information Gain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9F40F9-EEF7-BEBF-3C6C-5D1284FA596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27029" y="4668983"/>
            <a:ext cx="1073980" cy="134265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253DB18-9681-0F9D-92A9-F85C62E60A2C}"/>
              </a:ext>
            </a:extLst>
          </p:cNvPr>
          <p:cNvSpPr/>
          <p:nvPr/>
        </p:nvSpPr>
        <p:spPr>
          <a:xfrm>
            <a:off x="5144654" y="4221019"/>
            <a:ext cx="341746" cy="879764"/>
          </a:xfrm>
          <a:prstGeom prst="rightBrace">
            <a:avLst>
              <a:gd name="adj1" fmla="val 3536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269E3-682E-0777-3F58-4A65C98B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660" y="1975248"/>
            <a:ext cx="1933575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10BDA4-882B-6AFE-621D-E4910397E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22" y="3288737"/>
            <a:ext cx="1847850" cy="102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EB493D-6B3A-8CC1-6119-EA9175F8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522" y="4582596"/>
            <a:ext cx="1876425" cy="15144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151BB4-3BEA-B8FC-2CB5-F612582280B4}"/>
              </a:ext>
            </a:extLst>
          </p:cNvPr>
          <p:cNvSpPr/>
          <p:nvPr/>
        </p:nvSpPr>
        <p:spPr>
          <a:xfrm>
            <a:off x="9605795" y="4847306"/>
            <a:ext cx="615822" cy="1164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65E38-77FA-2D3A-C721-818FCEF80A8A}"/>
              </a:ext>
            </a:extLst>
          </p:cNvPr>
          <p:cNvSpPr/>
          <p:nvPr/>
        </p:nvSpPr>
        <p:spPr>
          <a:xfrm>
            <a:off x="9595538" y="3557667"/>
            <a:ext cx="615822" cy="710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F70EF2-BB4A-98E9-B032-51580CF133F0}"/>
              </a:ext>
            </a:extLst>
          </p:cNvPr>
          <p:cNvSpPr/>
          <p:nvPr/>
        </p:nvSpPr>
        <p:spPr>
          <a:xfrm>
            <a:off x="9586302" y="2274752"/>
            <a:ext cx="615822" cy="7073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E8B65C-B385-0C59-FDD1-82FBF76B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41" y="545116"/>
            <a:ext cx="1857375" cy="1295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46CB6DE-F159-2949-5E50-A87A11E24A11}"/>
              </a:ext>
            </a:extLst>
          </p:cNvPr>
          <p:cNvSpPr/>
          <p:nvPr/>
        </p:nvSpPr>
        <p:spPr>
          <a:xfrm>
            <a:off x="9541214" y="829382"/>
            <a:ext cx="615822" cy="937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1A3D-E4F9-1891-850D-75BF4334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0577-27D7-F86F-6B83-BB0054B6E0B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Drop features which offer no information gain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Replace row values (with mode) that are very low in frequency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sz="6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Perform </a:t>
            </a:r>
            <a:r>
              <a:rPr lang="en-US" sz="2000" b="1" dirty="0">
                <a:solidFill>
                  <a:srgbClr val="00B0F0"/>
                </a:solidFill>
              </a:rPr>
              <a:t>Mapping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chemeClr val="accent2"/>
                </a:solidFill>
              </a:rPr>
              <a:t>One-Hot-Encoding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0A46C4-585D-3139-75F3-22C59C41A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79381"/>
              </p:ext>
            </p:extLst>
          </p:nvPr>
        </p:nvGraphicFramePr>
        <p:xfrm>
          <a:off x="3021446" y="1525963"/>
          <a:ext cx="6149108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351">
                  <a:extLst>
                    <a:ext uri="{9D8B030D-6E8A-4147-A177-3AD203B41FA5}">
                      <a16:colId xmlns:a16="http://schemas.microsoft.com/office/drawing/2014/main" val="1812224316"/>
                    </a:ext>
                  </a:extLst>
                </a:gridCol>
                <a:gridCol w="687776">
                  <a:extLst>
                    <a:ext uri="{9D8B030D-6E8A-4147-A177-3AD203B41FA5}">
                      <a16:colId xmlns:a16="http://schemas.microsoft.com/office/drawing/2014/main" val="4288051186"/>
                    </a:ext>
                  </a:extLst>
                </a:gridCol>
                <a:gridCol w="4414981">
                  <a:extLst>
                    <a:ext uri="{9D8B030D-6E8A-4147-A177-3AD203B41FA5}">
                      <a16:colId xmlns:a16="http://schemas.microsoft.com/office/drawing/2014/main" val="15407397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Variable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079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Feature_ps_3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Number of days which passed since the last campaign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1333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Feature_cx_6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consumer price index (Monthly)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42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Feature_em_8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- 3 month interbank rate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5434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Feature_nd_9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Numeric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Macro variable - number of employees (Quarterly)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02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Feature_md_11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civil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0722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Feature_hd_14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home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996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Feature_ld_15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- has a personal loan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981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Feature_dd_18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Telematics - day of the week when last contacted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57157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1B21EFB-79D9-F86A-8C06-02DD62A7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46" y="3614205"/>
            <a:ext cx="2042476" cy="1203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1E71C-292A-BC70-9E43-CEB61634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74" y="3844332"/>
            <a:ext cx="2514600" cy="742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F71E6-32DA-32DF-E467-90DE76E58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440" y="5203316"/>
            <a:ext cx="7048500" cy="13620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7B5228-B247-AFEE-7FB1-10E898B5477A}"/>
              </a:ext>
            </a:extLst>
          </p:cNvPr>
          <p:cNvSpPr/>
          <p:nvPr/>
        </p:nvSpPr>
        <p:spPr>
          <a:xfrm>
            <a:off x="6429186" y="5749794"/>
            <a:ext cx="274320" cy="274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070E82-405D-66D5-39DD-A1FC28A1381E}"/>
              </a:ext>
            </a:extLst>
          </p:cNvPr>
          <p:cNvSpPr/>
          <p:nvPr/>
        </p:nvSpPr>
        <p:spPr>
          <a:xfrm>
            <a:off x="7342144" y="5747193"/>
            <a:ext cx="274320" cy="2743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5D66E-85DA-B41A-4731-55611958CD3C}"/>
              </a:ext>
            </a:extLst>
          </p:cNvPr>
          <p:cNvSpPr/>
          <p:nvPr/>
        </p:nvSpPr>
        <p:spPr>
          <a:xfrm>
            <a:off x="8273574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CCD3A-051D-D2AE-44A5-E60EEFFADFED}"/>
              </a:ext>
            </a:extLst>
          </p:cNvPr>
          <p:cNvSpPr/>
          <p:nvPr/>
        </p:nvSpPr>
        <p:spPr>
          <a:xfrm>
            <a:off x="9205004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DF3E4-F078-3B9C-17DA-14805CABEB04}"/>
              </a:ext>
            </a:extLst>
          </p:cNvPr>
          <p:cNvSpPr/>
          <p:nvPr/>
        </p:nvSpPr>
        <p:spPr>
          <a:xfrm>
            <a:off x="3623280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5C59B-B9F1-C543-098C-F7551AD95FEE}"/>
              </a:ext>
            </a:extLst>
          </p:cNvPr>
          <p:cNvSpPr/>
          <p:nvPr/>
        </p:nvSpPr>
        <p:spPr>
          <a:xfrm>
            <a:off x="4584798" y="5747193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33DAC-C205-C458-8284-2CD66693CB2C}"/>
              </a:ext>
            </a:extLst>
          </p:cNvPr>
          <p:cNvSpPr/>
          <p:nvPr/>
        </p:nvSpPr>
        <p:spPr>
          <a:xfrm>
            <a:off x="5506992" y="5750749"/>
            <a:ext cx="274320" cy="2743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150</TotalTime>
  <Words>2409</Words>
  <Application>Microsoft Office PowerPoint</Application>
  <PresentationFormat>Widescreen</PresentationFormat>
  <Paragraphs>469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Case Study Presentation</vt:lpstr>
      <vt:lpstr>Background</vt:lpstr>
      <vt:lpstr>Part 1: Model Development</vt:lpstr>
      <vt:lpstr>Methodology</vt:lpstr>
      <vt:lpstr>Feature Engineering</vt:lpstr>
      <vt:lpstr>Feature Engineering</vt:lpstr>
      <vt:lpstr>Feature Engineering</vt:lpstr>
      <vt:lpstr>Feature Engineering</vt:lpstr>
      <vt:lpstr>Feature Engineering</vt:lpstr>
      <vt:lpstr>Split dataset to train and test set (stratify)</vt:lpstr>
      <vt:lpstr>Model Selection</vt:lpstr>
      <vt:lpstr>Most Important Feature</vt:lpstr>
      <vt:lpstr>Most Important Feature</vt:lpstr>
      <vt:lpstr>Confusion Matrix</vt:lpstr>
      <vt:lpstr>Part 2: Analyzing Revenue Impacts</vt:lpstr>
      <vt:lpstr>Computing Potential Profit</vt:lpstr>
      <vt:lpstr>Computing Potential Profit (using Model)</vt:lpstr>
      <vt:lpstr>Computing Potential Profit</vt:lpstr>
      <vt:lpstr>Lost Opportunity</vt:lpstr>
      <vt:lpstr>Justification of Using The Model</vt:lpstr>
      <vt:lpstr>Justification of Using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</dc:title>
  <dc:creator>Emil Tan</dc:creator>
  <cp:lastModifiedBy>Emil Tan</cp:lastModifiedBy>
  <cp:revision>3</cp:revision>
  <dcterms:created xsi:type="dcterms:W3CDTF">2022-06-27T17:04:28Z</dcterms:created>
  <dcterms:modified xsi:type="dcterms:W3CDTF">2022-06-27T19:36:44Z</dcterms:modified>
</cp:coreProperties>
</file>