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022-379E-65ED-97F5-509D3642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BAB77-8492-B4BE-FF24-CC4A3BC62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AD61-6E17-E96C-9617-10584C1F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CF50B-9F98-F858-CD88-96B110A6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DE85-26B0-96FF-22CB-AB88F2DA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5E00-61DF-2F01-D9C7-A19FFCE4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C837-C895-10B9-2E6C-AB6EE77E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3E684-6E70-4B9F-5A0A-E1326B56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BA47-6B2A-320C-F17E-110B2DA8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256C6-B0B6-D11D-B04F-BAC9ECC8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4778A-4F76-7701-121D-DE6E7A909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B2857-B499-D94B-D64A-8143B82D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A90A1-BD07-BFFE-0160-8011F01A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667D6-E54F-19A2-58CC-D57474A4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B9F3-95ED-E32F-0B67-CEB5B4B7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813A-8B85-FA3D-92E4-6D5F2CA5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044"/>
          </a:xfrm>
        </p:spPr>
        <p:txBody>
          <a:bodyPr/>
          <a:lstStyle>
            <a:lvl1pPr>
              <a:defRPr b="1">
                <a:latin typeface="+mn-lt"/>
                <a:ea typeface="Microsoft YaHei" panose="020B0503020204020204" pitchFamily="3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25B6E-CF03-5ACA-7157-84B88149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4849325"/>
          </a:xfrm>
        </p:spPr>
        <p:txBody>
          <a:bodyPr>
            <a:normAutofit/>
          </a:bodyPr>
          <a:lstStyle>
            <a:lvl1pPr>
              <a:defRPr sz="2400">
                <a:latin typeface="+mn-lt"/>
                <a:ea typeface="Microsoft YaHei" panose="020B0503020204020204" pitchFamily="34" charset="-122"/>
              </a:defRPr>
            </a:lvl1pPr>
            <a:lvl2pPr>
              <a:defRPr sz="2000">
                <a:latin typeface="+mn-lt"/>
                <a:ea typeface="Microsoft YaHei" panose="020B0503020204020204" pitchFamily="34" charset="-122"/>
              </a:defRPr>
            </a:lvl2pPr>
            <a:lvl3pPr>
              <a:defRPr sz="1800">
                <a:latin typeface="+mn-lt"/>
                <a:ea typeface="Microsoft YaHei" panose="020B0503020204020204" pitchFamily="34" charset="-122"/>
              </a:defRPr>
            </a:lvl3pPr>
            <a:lvl4pPr>
              <a:defRPr sz="1600">
                <a:latin typeface="+mn-lt"/>
                <a:ea typeface="Microsoft YaHei" panose="020B0503020204020204" pitchFamily="34" charset="-122"/>
              </a:defRPr>
            </a:lvl4pPr>
            <a:lvl5pPr>
              <a:defRPr sz="1600">
                <a:latin typeface="+mn-lt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58A0-9CB5-28B5-B726-49539CA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35FA-D1DB-9204-0355-984FEAF2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2DB5-9451-1120-75B0-5F06943F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5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53D0-7463-1679-F048-6940A88A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65BDE-1213-CE77-ADF6-F2626D57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7F04-D297-09B6-B137-F1DD3503E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806C-F79E-C898-D451-5FB38171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FFCAC-CE10-C107-6917-3AF9D1FA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B78C-B818-8383-8032-B378D8A8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4D04-3BBD-D462-8D34-E93AC828A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543D-2A92-2ACC-2A43-1FCE1F3A8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E6510-5C13-BB49-F323-378A5698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20CA5-65A3-EB64-5393-3AF3CDBD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6486-314A-F674-060B-CC172E57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A5EA-E22A-0389-BF28-394D6E8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672FC-FF75-C13D-6E92-7AF82ED1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49B57-20F3-13D0-309E-BC060EA2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43B88-56F7-AECB-24C2-9C281555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F025E-B466-02A9-4C99-24967E529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195FD-7A19-E6F4-5DFD-B0D5870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FBA7E-CE8A-59B2-0FCD-8101F28F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3FABF-5A10-B860-8F8E-B3E117B9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7153-B8B4-295A-3326-D1858E2C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3C975-231B-A9BA-703E-98AF0A79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FCC96-9C9A-7E58-5F90-C159C23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4BFA0-BDA0-EE57-9E13-E5209480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74AEA-9D6C-AAC4-D87D-4EE198B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9F4DC-E607-D0D6-12BB-A5B1B542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A8B64-0D95-BF1D-7E59-295E8ECC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9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CCB4-4203-9870-E817-7B906BF5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5EC1-8AEF-D631-9501-58E1259C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DB4BE-7EF3-8FF1-B451-8CDFE3865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04972-6A5B-6176-E1FE-1FD749C3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3060-6435-9DCF-FF3E-AB8D5AC8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ED359-4B61-EEA1-8221-FF338C8B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9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14CD-D54B-9CB8-9835-79CFAAB1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52DFF-A024-408A-F6D6-DD14203DA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4692D-C90E-A46C-946F-99F662F92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0A602-DF76-3293-5E8C-066CDAD6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1C3F-83EB-77DC-5AD6-E1D42529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E80C-4077-0F75-DD2C-A569B67D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F8908-488F-CDA6-724E-045136F1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BFE8-B9B5-6A90-D028-733D26885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649CA-291F-358C-6F3F-68629056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A044-5844-47D2-94B6-CF36557DE856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45A43-837A-1BFD-3FB6-25A95FE6D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CCA7-2DCE-AA49-AA75-761E873F1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0963A-7A01-4C47-8079-D79F13411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ets.imdbw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D9B-FFAD-9AA1-8221-3F312A94E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1487-5EAE-7680-B00C-FAB3A16C6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Mynt</a:t>
            </a:r>
            <a:r>
              <a:rPr lang="en-US" b="1" dirty="0"/>
              <a:t> – CRM Analytics</a:t>
            </a:r>
          </a:p>
          <a:p>
            <a:r>
              <a:rPr lang="en-US" b="1" dirty="0"/>
              <a:t>Emiliano Tan</a:t>
            </a:r>
          </a:p>
        </p:txBody>
      </p:sp>
    </p:spTree>
    <p:extLst>
      <p:ext uri="{BB962C8B-B14F-4D97-AF65-F5344CB8AC3E}">
        <p14:creationId xmlns:p14="http://schemas.microsoft.com/office/powerpoint/2010/main" val="415048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9B74-EF85-9D09-666B-FE301C61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BFF5-DBA0-7D59-2445-1C0B314C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5261698"/>
          </a:xfrm>
        </p:spPr>
        <p:txBody>
          <a:bodyPr>
            <a:normAutofit/>
          </a:bodyPr>
          <a:lstStyle/>
          <a:p>
            <a:r>
              <a:rPr lang="en-US" sz="2000" dirty="0"/>
              <a:t>Since there is a lot of available genres, we can focus only on the </a:t>
            </a:r>
            <a:r>
              <a:rPr lang="en-US" sz="2000" u="sng" dirty="0"/>
              <a:t>top 10 genres</a:t>
            </a:r>
            <a:r>
              <a:rPr lang="en-US" sz="2000" dirty="0"/>
              <a:t> in terms of frequency.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move forward, helper functions were created to solve for the weighted average ratings of the movies for each year. The result is stored to </a:t>
            </a:r>
            <a:r>
              <a:rPr lang="en-US" sz="2000" dirty="0" err="1">
                <a:solidFill>
                  <a:srgbClr val="800000"/>
                </a:solidFill>
              </a:rPr>
              <a:t>df_yearly_rate</a:t>
            </a:r>
            <a:r>
              <a:rPr lang="en-US" sz="2000" dirty="0"/>
              <a:t>.</a:t>
            </a:r>
          </a:p>
          <a:p>
            <a:endParaRPr lang="en-US" sz="2000" dirty="0">
              <a:solidFill>
                <a:srgbClr val="800000"/>
              </a:solidFill>
            </a:endParaRPr>
          </a:p>
          <a:p>
            <a:r>
              <a:rPr lang="en-US" sz="2000" dirty="0"/>
              <a:t>This will be looped and stored into a dictionary with the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genre</a:t>
            </a:r>
            <a:r>
              <a:rPr lang="en-US" sz="2000" dirty="0"/>
              <a:t> name as the key.</a:t>
            </a:r>
            <a:endParaRPr lang="en-US" sz="2000" dirty="0">
              <a:solidFill>
                <a:srgbClr val="8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00E79-081B-3DFA-0F3D-41557851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096972"/>
            <a:ext cx="4181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3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99B6-8C27-8455-2BF5-F33833C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3ECB-BDF0-9F9F-F29D-06BDB2A1D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9"/>
            <a:ext cx="10515600" cy="1958485"/>
          </a:xfrm>
        </p:spPr>
        <p:txBody>
          <a:bodyPr>
            <a:normAutofit/>
          </a:bodyPr>
          <a:lstStyle/>
          <a:p>
            <a:r>
              <a:rPr lang="en-US" sz="2000" dirty="0"/>
              <a:t>After looping through the genres, this will be the trend dataset: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70CC6-49E4-9CC2-ECB3-A7A19EC9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724025"/>
            <a:ext cx="7077075" cy="15621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8031A3-6B0E-3FE7-1BFB-AF22C19B51AA}"/>
              </a:ext>
            </a:extLst>
          </p:cNvPr>
          <p:cNvSpPr txBox="1">
            <a:spLocks/>
          </p:cNvSpPr>
          <p:nvPr/>
        </p:nvSpPr>
        <p:spPr>
          <a:xfrm>
            <a:off x="838199" y="3737684"/>
            <a:ext cx="6307319" cy="2244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 initial inspection on the trend of the rating for the Drama genre is shown on the right. Although we can see a trend, the data is still noisy. </a:t>
            </a:r>
          </a:p>
          <a:p>
            <a:r>
              <a:rPr lang="en-US" sz="2000" dirty="0"/>
              <a:t>To smoothen this out, we can define a </a:t>
            </a:r>
            <a:r>
              <a:rPr lang="en-US" sz="2000" u="sng" dirty="0"/>
              <a:t>moving average</a:t>
            </a:r>
            <a:r>
              <a:rPr lang="en-US" sz="2000" dirty="0"/>
              <a:t> function to help us in our visualization.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9A792-6153-107D-353A-AC91DC3E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715" y="3623592"/>
            <a:ext cx="36957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1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5DED-3F49-9D3A-27E3-834825DB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E285-631A-8CDD-2871-39C088EE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60964"/>
            <a:ext cx="3114675" cy="5231910"/>
          </a:xfrm>
        </p:spPr>
        <p:txBody>
          <a:bodyPr>
            <a:normAutofit/>
          </a:bodyPr>
          <a:lstStyle/>
          <a:p>
            <a:r>
              <a:rPr lang="en-US" sz="2000" dirty="0"/>
              <a:t>In the moving average, we have shown a 10-year and a 20-year window to show a short-term and long-term trend.</a:t>
            </a:r>
          </a:p>
          <a:p>
            <a:endParaRPr lang="en-US" sz="2000" dirty="0"/>
          </a:p>
          <a:p>
            <a:r>
              <a:rPr lang="en-US" sz="2000" dirty="0"/>
              <a:t>For the </a:t>
            </a:r>
            <a:r>
              <a:rPr lang="en-US" sz="2000" dirty="0">
                <a:solidFill>
                  <a:srgbClr val="C00000"/>
                </a:solidFill>
              </a:rPr>
              <a:t>Drama</a:t>
            </a:r>
            <a:r>
              <a:rPr lang="en-US" sz="2000" dirty="0"/>
              <a:t> genre, we can observe a </a:t>
            </a:r>
            <a:r>
              <a:rPr lang="en-US" sz="2000" dirty="0">
                <a:solidFill>
                  <a:srgbClr val="C00000"/>
                </a:solidFill>
              </a:rPr>
              <a:t>noticeable decline in the average rating starting from year 2000.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/>
              <a:t>We can continue to analyze the trend for the other genres.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EB530-F04A-1045-35EE-F05F4C30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178170"/>
            <a:ext cx="83534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6FA38F2E-0B3D-301C-5B85-36691A9B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" y="4061337"/>
            <a:ext cx="3657600" cy="274320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995A5C2F-B8D1-8E68-BDFF-6F50A8787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58" y="4067169"/>
            <a:ext cx="3657600" cy="2743200"/>
          </a:xfrm>
          <a:prstGeom prst="rect">
            <a:avLst/>
          </a:prstGeom>
        </p:spPr>
      </p:pic>
      <p:pic>
        <p:nvPicPr>
          <p:cNvPr id="21" name="Picture 20" descr="Chart, line chart, histogram&#10;&#10;Description automatically generated">
            <a:extLst>
              <a:ext uri="{FF2B5EF4-FFF2-40B4-BE49-F238E27FC236}">
                <a16:creationId xmlns:a16="http://schemas.microsoft.com/office/drawing/2014/main" id="{AEE28354-9AB6-1F53-DA27-C10AB96B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4" y="4067169"/>
            <a:ext cx="3657600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4EE6620-EC3A-9735-2C3C-764E38CA9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0" y="1282188"/>
            <a:ext cx="3657602" cy="2743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760B35E-3E1C-7D14-25D5-48527A93F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18" y="1282188"/>
            <a:ext cx="3657600" cy="2743200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E3A6A44C-C175-32B1-C499-FF0F02C3A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1282188"/>
            <a:ext cx="36576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6747E-6298-61BA-1F48-035F9E9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FCCA-1DEB-EDE4-1C62-5203A064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487" y="1178170"/>
            <a:ext cx="1263977" cy="454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Drama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6B2E95-F2F2-FAE9-ADA9-F02F9FA896A8}"/>
              </a:ext>
            </a:extLst>
          </p:cNvPr>
          <p:cNvSpPr txBox="1">
            <a:spLocks/>
          </p:cNvSpPr>
          <p:nvPr/>
        </p:nvSpPr>
        <p:spPr>
          <a:xfrm>
            <a:off x="4921089" y="1178170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Documentary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E8F2-0EBE-7E18-246B-0CE090D786DD}"/>
              </a:ext>
            </a:extLst>
          </p:cNvPr>
          <p:cNvSpPr txBox="1">
            <a:spLocks/>
          </p:cNvSpPr>
          <p:nvPr/>
        </p:nvSpPr>
        <p:spPr>
          <a:xfrm>
            <a:off x="9395872" y="1178170"/>
            <a:ext cx="1801305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Comedy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7BEE11-98C8-0AAA-C22D-6B7B29B4AB54}"/>
              </a:ext>
            </a:extLst>
          </p:cNvPr>
          <p:cNvSpPr txBox="1">
            <a:spLocks/>
          </p:cNvSpPr>
          <p:nvPr/>
        </p:nvSpPr>
        <p:spPr>
          <a:xfrm>
            <a:off x="1263487" y="3969067"/>
            <a:ext cx="1263977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0EE196-1554-852A-A302-0F72AC0ED10B}"/>
              </a:ext>
            </a:extLst>
          </p:cNvPr>
          <p:cNvSpPr txBox="1">
            <a:spLocks/>
          </p:cNvSpPr>
          <p:nvPr/>
        </p:nvSpPr>
        <p:spPr>
          <a:xfrm>
            <a:off x="4921089" y="3969067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Romance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BCF875-555D-7655-7D74-ED0CD56CDB79}"/>
              </a:ext>
            </a:extLst>
          </p:cNvPr>
          <p:cNvSpPr txBox="1">
            <a:spLocks/>
          </p:cNvSpPr>
          <p:nvPr/>
        </p:nvSpPr>
        <p:spPr>
          <a:xfrm>
            <a:off x="9395872" y="3969067"/>
            <a:ext cx="1801305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Crime</a:t>
            </a:r>
          </a:p>
        </p:txBody>
      </p:sp>
    </p:spTree>
    <p:extLst>
      <p:ext uri="{BB962C8B-B14F-4D97-AF65-F5344CB8AC3E}">
        <p14:creationId xmlns:p14="http://schemas.microsoft.com/office/powerpoint/2010/main" val="1417657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481C46B-02F2-D554-F333-A18310E89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63" y="1273564"/>
            <a:ext cx="3657600" cy="2743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DE767DC5-2950-D3B7-9688-04A6D109D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0" y="1273564"/>
            <a:ext cx="3657600" cy="274320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F4F5424B-E9E9-3606-C4AA-43233E086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54" y="4102633"/>
            <a:ext cx="3657600" cy="2743200"/>
          </a:xfrm>
          <a:prstGeom prst="rect">
            <a:avLst/>
          </a:prstGeom>
        </p:spPr>
      </p:pic>
      <p:pic>
        <p:nvPicPr>
          <p:cNvPr id="22" name="Picture 21" descr="Chart, line chart, histogram&#10;&#10;Description automatically generated">
            <a:extLst>
              <a:ext uri="{FF2B5EF4-FFF2-40B4-BE49-F238E27FC236}">
                <a16:creationId xmlns:a16="http://schemas.microsoft.com/office/drawing/2014/main" id="{C870BB1D-7A60-10F4-6489-7AFAE4168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0" y="4083583"/>
            <a:ext cx="36576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36747E-6298-61BA-1F48-035F9E9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FCCA-1DEB-EDE4-1C62-5203A064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287" y="1178170"/>
            <a:ext cx="1263977" cy="454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/>
              <a:t>Thriller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6B2E95-F2F2-FAE9-ADA9-F02F9FA896A8}"/>
              </a:ext>
            </a:extLst>
          </p:cNvPr>
          <p:cNvSpPr txBox="1">
            <a:spLocks/>
          </p:cNvSpPr>
          <p:nvPr/>
        </p:nvSpPr>
        <p:spPr>
          <a:xfrm>
            <a:off x="7130889" y="1178170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Horror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7BEE11-98C8-0AAA-C22D-6B7B29B4AB54}"/>
              </a:ext>
            </a:extLst>
          </p:cNvPr>
          <p:cNvSpPr txBox="1">
            <a:spLocks/>
          </p:cNvSpPr>
          <p:nvPr/>
        </p:nvSpPr>
        <p:spPr>
          <a:xfrm>
            <a:off x="3306597" y="3969067"/>
            <a:ext cx="1587825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Adventure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70EE196-1554-852A-A302-0F72AC0ED10B}"/>
              </a:ext>
            </a:extLst>
          </p:cNvPr>
          <p:cNvSpPr txBox="1">
            <a:spLocks/>
          </p:cNvSpPr>
          <p:nvPr/>
        </p:nvSpPr>
        <p:spPr>
          <a:xfrm>
            <a:off x="7130889" y="3969067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162451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99DC-BA8D-72C9-FF90-DD93117C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6965-527B-0747-A8B0-F745CA7AC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the plots, we can observe the following:</a:t>
            </a:r>
          </a:p>
          <a:p>
            <a:pPr lvl="1"/>
            <a:r>
              <a:rPr lang="en-US" sz="1600" dirty="0"/>
              <a:t>There is a </a:t>
            </a:r>
            <a:r>
              <a:rPr lang="en-US" sz="1600" u="sng" dirty="0"/>
              <a:t>noticeable decline</a:t>
            </a:r>
            <a:r>
              <a:rPr lang="en-US" sz="1600" dirty="0"/>
              <a:t> in the ratings of </a:t>
            </a:r>
            <a:r>
              <a:rPr lang="en-US" sz="1600" b="1" dirty="0">
                <a:solidFill>
                  <a:srgbClr val="800000"/>
                </a:solidFill>
              </a:rPr>
              <a:t>Horror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800000"/>
                </a:solidFill>
              </a:rPr>
              <a:t>Thriller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800000"/>
                </a:solidFill>
              </a:rPr>
              <a:t>Romance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800000"/>
                </a:solidFill>
              </a:rPr>
              <a:t>Comedy</a:t>
            </a:r>
            <a:r>
              <a:rPr lang="en-US" sz="1600" dirty="0"/>
              <a:t> genres.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Adventure</a:t>
            </a:r>
            <a:r>
              <a:rPr lang="en-US" sz="1600" dirty="0"/>
              <a:t>,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Family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Crime</a:t>
            </a:r>
            <a:r>
              <a:rPr lang="en-US" sz="1600" dirty="0"/>
              <a:t> genres are also seeing this </a:t>
            </a:r>
            <a:r>
              <a:rPr lang="en-US" sz="1600" u="sng" dirty="0"/>
              <a:t>slow decline</a:t>
            </a:r>
            <a:r>
              <a:rPr lang="en-US" sz="1600" dirty="0"/>
              <a:t> in rating starting 1980s.</a:t>
            </a:r>
          </a:p>
          <a:p>
            <a:pPr lvl="1"/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Action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Documentary</a:t>
            </a:r>
            <a:r>
              <a:rPr lang="en-US" sz="1600" dirty="0"/>
              <a:t> genres are showing a </a:t>
            </a:r>
            <a:r>
              <a:rPr lang="en-US" sz="1600" u="sng" dirty="0"/>
              <a:t>relatively steady trend</a:t>
            </a:r>
            <a:r>
              <a:rPr lang="en-US" sz="1600" dirty="0"/>
              <a:t> in ratings</a:t>
            </a:r>
          </a:p>
          <a:p>
            <a:r>
              <a:rPr lang="en-US" sz="2000" dirty="0"/>
              <a:t>Over-all there is </a:t>
            </a:r>
            <a:r>
              <a:rPr lang="en-US" sz="2000" u="sng" dirty="0"/>
              <a:t>no observable increase in the movie rating</a:t>
            </a:r>
            <a:r>
              <a:rPr lang="en-US" sz="2000" dirty="0"/>
              <a:t> for all the top 10 genres within 1980 to 2022.</a:t>
            </a:r>
          </a:p>
          <a:p>
            <a:r>
              <a:rPr lang="en-US" sz="2000" dirty="0"/>
              <a:t>Possible reasons are: </a:t>
            </a:r>
          </a:p>
          <a:p>
            <a:pPr lvl="1"/>
            <a:r>
              <a:rPr lang="en-US" sz="1600" dirty="0"/>
              <a:t>Rise of TV series</a:t>
            </a:r>
          </a:p>
          <a:p>
            <a:pPr lvl="1"/>
            <a:r>
              <a:rPr lang="en-US" sz="1600" dirty="0"/>
              <a:t>Increase in standards of the viewers due to rising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51390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D3F1-FCF2-5B6D-A59B-AB339F63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 for a ‘Hit Movie’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F53F-6EEA-2D3C-1756-9C31DBDDD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38"/>
                <a:ext cx="10515600" cy="530176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Here is last disclosed formula of the weighted rating used IMDb: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sz="2000" dirty="0"/>
                  <a:t>Where in: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weighted rating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mean rating of the movie (from the users)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number of votes of the movie (from the users)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minimum number of votes required to be listed in the Top 250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mean rating across the entire report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F53F-6EEA-2D3C-1756-9C31DBDDD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38"/>
                <a:ext cx="10515600" cy="5301762"/>
              </a:xfrm>
              <a:blipFill>
                <a:blip r:embed="rId2"/>
                <a:stretch>
                  <a:fillRect l="-522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49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D3F1-FCF2-5B6D-A59B-AB339F63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Metric for a ‘Hit Movie’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F53F-6EEA-2D3C-1756-9C31DBDDD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38"/>
                <a:ext cx="10515600" cy="530176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Here is last disclosed formula of the weighted rating used IMDb: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sz="1800" dirty="0"/>
                  <a:t>If the number of votes is less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, the </a:t>
                </a:r>
                <a:r>
                  <a:rPr lang="en-US" sz="1800" dirty="0" err="1"/>
                  <a:t>averageRating</a:t>
                </a:r>
                <a:r>
                  <a:rPr lang="en-US" sz="1800" dirty="0"/>
                  <a:t> is just equal to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 (mean rating)</a:t>
                </a:r>
              </a:p>
              <a:p>
                <a:r>
                  <a:rPr lang="en-US" sz="1800" dirty="0"/>
                  <a:t>If the number of votes is greater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, the </a:t>
                </a:r>
                <a:r>
                  <a:rPr lang="en-US" sz="1800" dirty="0" err="1"/>
                  <a:t>averageRating</a:t>
                </a:r>
                <a:r>
                  <a:rPr lang="en-US" sz="1800" dirty="0"/>
                  <a:t> is the recalculated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800" dirty="0"/>
                  <a:t> (weighted rating)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There is no way to determine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based on the dataset, which means that there is </a:t>
                </a:r>
                <a:r>
                  <a:rPr lang="en-US" sz="1800" u="sng" dirty="0"/>
                  <a:t>no accurate back-calculation of the actual mean rating</a:t>
                </a:r>
                <a:r>
                  <a:rPr lang="en-US" sz="1800" dirty="0"/>
                  <a:t> of the movie. However, for </a:t>
                </a:r>
                <a:r>
                  <a:rPr lang="en-US" sz="1800" i="1" dirty="0"/>
                  <a:t>very large numbers</a:t>
                </a:r>
                <a:r>
                  <a:rPr lang="en-US" sz="1800" dirty="0"/>
                  <a:t>, we can assume that the weighted mean is approximately equal to the actual mean rating. That is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Therefore, to compensate for the changes in the number of votes, we can define the variable </a:t>
                </a:r>
                <a:r>
                  <a:rPr lang="en-US" sz="1800" dirty="0" err="1"/>
                  <a:t>totalScore</a:t>
                </a:r>
                <a:r>
                  <a:rPr lang="en-US" sz="1800" dirty="0"/>
                  <a:t> as what we have used in the prior parts of this exercise.</a:t>
                </a:r>
              </a:p>
              <a:p>
                <a:pPr marL="0" indent="0" algn="ctr">
                  <a:buNone/>
                </a:pP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totalScore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=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averageRating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 * </a:t>
                </a:r>
                <a:r>
                  <a:rPr lang="en-US" sz="1800" dirty="0" err="1">
                    <a:solidFill>
                      <a:schemeClr val="bg1">
                        <a:lumMod val="50000"/>
                      </a:schemeClr>
                    </a:solidFill>
                  </a:rPr>
                  <a:t>numVotes</a:t>
                </a:r>
                <a:endParaRPr lang="en-US" sz="1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ACF53F-6EEA-2D3C-1756-9C31DBDDD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38"/>
                <a:ext cx="10515600" cy="5301762"/>
              </a:xfrm>
              <a:blipFill>
                <a:blip r:embed="rId2"/>
                <a:stretch>
                  <a:fillRect l="-522" t="-1264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73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0244-57F7-C6FE-EDC2-B01E4AFD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>
                <a:solidFill>
                  <a:srgbClr val="7030A0"/>
                </a:solidFill>
              </a:rPr>
              <a:t>the Next AAA Title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3EFA-9EA0-000E-6D80-C8758DED7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Goal</a:t>
            </a:r>
            <a:r>
              <a:rPr lang="en-US" sz="2000" dirty="0"/>
              <a:t>: Determine the keywords in the title that are common in the ‘hit movies’</a:t>
            </a:r>
          </a:p>
          <a:p>
            <a:r>
              <a:rPr lang="en-US" sz="2000" b="1" dirty="0"/>
              <a:t>Strategy</a:t>
            </a:r>
            <a:r>
              <a:rPr lang="en-US" sz="2000" dirty="0"/>
              <a:t>: Score each word in the title using the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totalScore</a:t>
            </a:r>
            <a:r>
              <a:rPr lang="en-US" sz="2000" dirty="0"/>
              <a:t> metric</a:t>
            </a:r>
          </a:p>
          <a:p>
            <a:endParaRPr lang="en-US" sz="2000" dirty="0"/>
          </a:p>
          <a:p>
            <a:r>
              <a:rPr lang="en-US" sz="2000" b="1" dirty="0"/>
              <a:t>Methodology: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Filter the dataset by genre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Limit the dataset to recent and top movies (2000-present, upper 2500 of the rankings)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Clean the titles (Remove stop words, remove numbers, remove ‘:’)</a:t>
            </a:r>
          </a:p>
          <a:p>
            <a:pPr lvl="2"/>
            <a:r>
              <a:rPr lang="en-US" sz="1400" dirty="0"/>
              <a:t>Recommendation – stemming and lemmatization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Create a bag-of-words (</a:t>
            </a:r>
            <a:r>
              <a:rPr lang="en-US" sz="1600" dirty="0" err="1"/>
              <a:t>Tfidf</a:t>
            </a:r>
            <a:r>
              <a:rPr lang="en-US" sz="1600" dirty="0"/>
              <a:t>) for the title to determine the relevance of each word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Concatenate the resulting data frame to the data frame with </a:t>
            </a:r>
            <a:r>
              <a:rPr lang="en-US" sz="1600" dirty="0" err="1"/>
              <a:t>tconst</a:t>
            </a:r>
            <a:r>
              <a:rPr lang="en-US" sz="1600" dirty="0"/>
              <a:t> and </a:t>
            </a:r>
            <a:r>
              <a:rPr lang="en-US" sz="1600" dirty="0" err="1"/>
              <a:t>totalScore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Get the weighted score by multiplying the </a:t>
            </a:r>
            <a:r>
              <a:rPr lang="en-US" sz="1600" dirty="0" err="1"/>
              <a:t>tfidf</a:t>
            </a:r>
            <a:r>
              <a:rPr lang="en-US" sz="1600" dirty="0"/>
              <a:t> </a:t>
            </a:r>
            <a:r>
              <a:rPr lang="en-US" sz="1600" dirty="0" err="1"/>
              <a:t>dataframe</a:t>
            </a:r>
            <a:r>
              <a:rPr lang="en-US" sz="1600" dirty="0"/>
              <a:t> by the </a:t>
            </a:r>
            <a:r>
              <a:rPr lang="en-US" sz="1600" dirty="0" err="1"/>
              <a:t>totalScore</a:t>
            </a:r>
            <a:r>
              <a:rPr lang="en-US" sz="1600" dirty="0"/>
              <a:t> per movie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Take the sum of the score of each word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Divide the sum by the minimum value to normalize the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Sort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415021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CBED-A77A-8B6D-5BD1-088215F7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>
                <a:solidFill>
                  <a:srgbClr val="7030A0"/>
                </a:solidFill>
              </a:rPr>
              <a:t>the Next AAA Title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8127-0030-8DE3-5448-BBD972DD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Here is a sample result for the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‘Crime’ </a:t>
            </a:r>
            <a:r>
              <a:rPr lang="en-US" sz="2000" dirty="0"/>
              <a:t>genre: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visualization of the data can further be aided through </a:t>
            </a:r>
            <a:r>
              <a:rPr lang="en-US" sz="2000" dirty="0" err="1"/>
              <a:t>wordclouds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E7F0F-EED8-1F2B-BBCB-33337E6E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762125"/>
            <a:ext cx="49720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3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7DDC-5F0B-C7A3-8A5F-FED2F4BF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Project: Give Me The Next AAA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3482-5587-8919-62F9-BC02E489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Goals: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Analysis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highest rated movie of 2020?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Who was the most popular actor in 2020?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are the trends in user-movie preferences over the years?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Define a metric for a ‘hit movie’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 to make the next AAA title?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Dataset: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imdb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https://datasets.imdbws.com/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0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34B-26EA-F072-CAA0-320CD26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>
                <a:solidFill>
                  <a:srgbClr val="7030A0"/>
                </a:solidFill>
              </a:rPr>
              <a:t>the Next AAA Title</a:t>
            </a:r>
            <a:r>
              <a:rPr lang="en-US" dirty="0"/>
              <a:t>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D49D5-8310-121A-95CA-31BB52873915}"/>
              </a:ext>
            </a:extLst>
          </p:cNvPr>
          <p:cNvSpPr txBox="1">
            <a:spLocks/>
          </p:cNvSpPr>
          <p:nvPr/>
        </p:nvSpPr>
        <p:spPr>
          <a:xfrm>
            <a:off x="1530187" y="1178170"/>
            <a:ext cx="1263977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Drama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E80966-714B-DBCA-D1A7-D8C3C7E753C3}"/>
              </a:ext>
            </a:extLst>
          </p:cNvPr>
          <p:cNvSpPr txBox="1">
            <a:spLocks/>
          </p:cNvSpPr>
          <p:nvPr/>
        </p:nvSpPr>
        <p:spPr>
          <a:xfrm>
            <a:off x="4921089" y="1178170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Documentary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9CE09AF-C2D0-0891-2CA1-5E3F5F88C9DB}"/>
              </a:ext>
            </a:extLst>
          </p:cNvPr>
          <p:cNvSpPr txBox="1">
            <a:spLocks/>
          </p:cNvSpPr>
          <p:nvPr/>
        </p:nvSpPr>
        <p:spPr>
          <a:xfrm>
            <a:off x="9252997" y="1178170"/>
            <a:ext cx="1801305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Comedy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1D5B48-D6B8-F950-7865-2B7A87A595AA}"/>
              </a:ext>
            </a:extLst>
          </p:cNvPr>
          <p:cNvSpPr txBox="1">
            <a:spLocks/>
          </p:cNvSpPr>
          <p:nvPr/>
        </p:nvSpPr>
        <p:spPr>
          <a:xfrm>
            <a:off x="1530186" y="3969067"/>
            <a:ext cx="1263977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4FADE2-0679-47AF-1144-6F98F541F3C9}"/>
              </a:ext>
            </a:extLst>
          </p:cNvPr>
          <p:cNvSpPr txBox="1">
            <a:spLocks/>
          </p:cNvSpPr>
          <p:nvPr/>
        </p:nvSpPr>
        <p:spPr>
          <a:xfrm>
            <a:off x="4921089" y="3969067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Romance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91A25B-87B0-2A56-BFA0-AC024CFDA1AA}"/>
              </a:ext>
            </a:extLst>
          </p:cNvPr>
          <p:cNvSpPr txBox="1">
            <a:spLocks/>
          </p:cNvSpPr>
          <p:nvPr/>
        </p:nvSpPr>
        <p:spPr>
          <a:xfrm>
            <a:off x="9252997" y="3969067"/>
            <a:ext cx="1801305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Crime</a:t>
            </a:r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DB9E43DC-2868-DFCF-F03D-FDC1DF65D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226" y="901694"/>
            <a:ext cx="4876800" cy="3657600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45188528-F7A5-C11C-0463-12BD5FFC0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640" y="901694"/>
            <a:ext cx="4876800" cy="3657600"/>
          </a:xfrm>
          <a:prstGeom prst="rect">
            <a:avLst/>
          </a:prstGeom>
        </p:spPr>
      </p:pic>
      <p:pic>
        <p:nvPicPr>
          <p:cNvPr id="45" name="Picture 44" descr="Text&#10;&#10;Description automatically generated with medium confidence">
            <a:extLst>
              <a:ext uri="{FF2B5EF4-FFF2-40B4-BE49-F238E27FC236}">
                <a16:creationId xmlns:a16="http://schemas.microsoft.com/office/drawing/2014/main" id="{328BED6C-2DA8-8BB2-1B21-0EEA4F1A3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6" y="888988"/>
            <a:ext cx="4876800" cy="3657600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3EC6D0CD-422F-FEC0-75D1-A04ADBDD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671" y="3619494"/>
            <a:ext cx="4876800" cy="3657600"/>
          </a:xfrm>
          <a:prstGeom prst="rect">
            <a:avLst/>
          </a:prstGeom>
        </p:spPr>
      </p:pic>
      <p:pic>
        <p:nvPicPr>
          <p:cNvPr id="49" name="Picture 48" descr="Text&#10;&#10;Description automatically generated with medium confidence">
            <a:extLst>
              <a:ext uri="{FF2B5EF4-FFF2-40B4-BE49-F238E27FC236}">
                <a16:creationId xmlns:a16="http://schemas.microsoft.com/office/drawing/2014/main" id="{8126B938-B130-2084-7E98-A457E1C32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25527"/>
            <a:ext cx="4876800" cy="3657600"/>
          </a:xfrm>
          <a:prstGeom prst="rect">
            <a:avLst/>
          </a:prstGeom>
        </p:spPr>
      </p:pic>
      <p:pic>
        <p:nvPicPr>
          <p:cNvPr id="51" name="Picture 50" descr="A picture containing qr code&#10;&#10;Description automatically generated">
            <a:extLst>
              <a:ext uri="{FF2B5EF4-FFF2-40B4-BE49-F238E27FC236}">
                <a16:creationId xmlns:a16="http://schemas.microsoft.com/office/drawing/2014/main" id="{D436F31E-5247-B25D-47D5-AC5456FC9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06" y="3619494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234B-26EA-F072-CAA0-320CD263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>
                <a:solidFill>
                  <a:srgbClr val="7030A0"/>
                </a:solidFill>
              </a:rPr>
              <a:t>the Next AAA Title</a:t>
            </a:r>
            <a:r>
              <a:rPr lang="en-US" dirty="0"/>
              <a:t>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4D49D5-8310-121A-95CA-31BB52873915}"/>
              </a:ext>
            </a:extLst>
          </p:cNvPr>
          <p:cNvSpPr txBox="1">
            <a:spLocks/>
          </p:cNvSpPr>
          <p:nvPr/>
        </p:nvSpPr>
        <p:spPr>
          <a:xfrm>
            <a:off x="3172483" y="1178170"/>
            <a:ext cx="1263977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Thriller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E80966-714B-DBCA-D1A7-D8C3C7E753C3}"/>
              </a:ext>
            </a:extLst>
          </p:cNvPr>
          <p:cNvSpPr txBox="1">
            <a:spLocks/>
          </p:cNvSpPr>
          <p:nvPr/>
        </p:nvSpPr>
        <p:spPr>
          <a:xfrm>
            <a:off x="6563385" y="1178170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Horror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1D5B48-D6B8-F950-7865-2B7A87A595AA}"/>
              </a:ext>
            </a:extLst>
          </p:cNvPr>
          <p:cNvSpPr txBox="1">
            <a:spLocks/>
          </p:cNvSpPr>
          <p:nvPr/>
        </p:nvSpPr>
        <p:spPr>
          <a:xfrm>
            <a:off x="3021751" y="3969067"/>
            <a:ext cx="1565439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/>
              <a:t>Adventure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4FADE2-0679-47AF-1144-6F98F541F3C9}"/>
              </a:ext>
            </a:extLst>
          </p:cNvPr>
          <p:cNvSpPr txBox="1">
            <a:spLocks/>
          </p:cNvSpPr>
          <p:nvPr/>
        </p:nvSpPr>
        <p:spPr>
          <a:xfrm>
            <a:off x="6563385" y="3969067"/>
            <a:ext cx="2421902" cy="45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Family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B1AAA8BD-FF72-94AF-4A2C-96B627E0D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09" y="974909"/>
            <a:ext cx="4876800" cy="3657600"/>
          </a:xfrm>
          <a:prstGeom prst="rect">
            <a:avLst/>
          </a:prstGeom>
        </p:spPr>
      </p:pic>
      <p:pic>
        <p:nvPicPr>
          <p:cNvPr id="24" name="Picture 23" descr="Text&#10;&#10;Description automatically generated with medium confidence">
            <a:extLst>
              <a:ext uri="{FF2B5EF4-FFF2-40B4-BE49-F238E27FC236}">
                <a16:creationId xmlns:a16="http://schemas.microsoft.com/office/drawing/2014/main" id="{6C5769F2-B5F5-D974-6DAE-1388917C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42" y="974909"/>
            <a:ext cx="4876800" cy="3657600"/>
          </a:xfrm>
          <a:prstGeom prst="rect">
            <a:avLst/>
          </a:prstGeom>
        </p:spPr>
      </p:pic>
      <p:pic>
        <p:nvPicPr>
          <p:cNvPr id="28" name="Picture 27" descr="Qr code&#10;&#10;Description automatically generated with low confidence">
            <a:extLst>
              <a:ext uri="{FF2B5EF4-FFF2-40B4-BE49-F238E27FC236}">
                <a16:creationId xmlns:a16="http://schemas.microsoft.com/office/drawing/2014/main" id="{5A7D09A3-2B84-1B85-A69C-439644E6A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09" y="3670294"/>
            <a:ext cx="4876800" cy="3657600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84ED5D93-492C-3FD8-AB46-61ACE8B95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42" y="3670294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7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0367-F9CF-C120-134C-B5FBD884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</a:t>
            </a:r>
            <a:r>
              <a:rPr lang="en-US" dirty="0">
                <a:solidFill>
                  <a:srgbClr val="7030A0"/>
                </a:solidFill>
              </a:rPr>
              <a:t>the Next AAA Title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2A87D-5ED8-5484-E148-04CB7DCD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Therefore, if we are intending to give our next project the best possible movie title so that it could be a hit based on historical data, we can start with the top words generated for each genre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Include all the genres</a:t>
            </a:r>
          </a:p>
          <a:p>
            <a:pPr lvl="1"/>
            <a:r>
              <a:rPr lang="en-US" dirty="0"/>
              <a:t>Do not limit the dataset by year and the top ranks</a:t>
            </a:r>
          </a:p>
          <a:p>
            <a:pPr lvl="1"/>
            <a:r>
              <a:rPr lang="en-US" dirty="0"/>
              <a:t>Build a predictive NLP model – how to create more sensible movie titles based on the existing movie titles?</a:t>
            </a:r>
          </a:p>
        </p:txBody>
      </p:sp>
    </p:spTree>
    <p:extLst>
      <p:ext uri="{BB962C8B-B14F-4D97-AF65-F5344CB8AC3E}">
        <p14:creationId xmlns:p14="http://schemas.microsoft.com/office/powerpoint/2010/main" val="63656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E98D-D869-88BF-7A07-51E141F6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AC35-D7BC-50E8-52C2-93238560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1292-BC8E-E65B-F76C-83742315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Next Movie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E5A1-93E0-F6EF-5651-8A6D9C70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Goal</a:t>
            </a:r>
            <a:r>
              <a:rPr lang="en-US" sz="2400" dirty="0"/>
              <a:t>: Create a model to predict the next movie title</a:t>
            </a:r>
          </a:p>
          <a:p>
            <a:r>
              <a:rPr lang="en-US" sz="2400" b="1" dirty="0"/>
              <a:t>Strategy</a:t>
            </a:r>
            <a:r>
              <a:rPr lang="en-US" sz="2400" dirty="0"/>
              <a:t>: The model should emulate a ‘Movie Title Generator’ which accounts for the genre of the desired movie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4435B-C3B6-A640-DF29-A505778D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95" y="2539787"/>
            <a:ext cx="6276975" cy="3343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72A96-F1EB-1E57-3857-37F6FC1C0686}"/>
              </a:ext>
            </a:extLst>
          </p:cNvPr>
          <p:cNvSpPr txBox="1"/>
          <p:nvPr/>
        </p:nvSpPr>
        <p:spPr>
          <a:xfrm>
            <a:off x="788562" y="2967470"/>
            <a:ext cx="394369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Ideas: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LSTM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with a random </a:t>
            </a:r>
            <a:r>
              <a:rPr lang="en-US" dirty="0" err="1"/>
              <a:t>seed_text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movie titles until a word is present in the top 10 words of the selected genre</a:t>
            </a:r>
          </a:p>
        </p:txBody>
      </p:sp>
    </p:spTree>
    <p:extLst>
      <p:ext uri="{BB962C8B-B14F-4D97-AF65-F5344CB8AC3E}">
        <p14:creationId xmlns:p14="http://schemas.microsoft.com/office/powerpoint/2010/main" val="11574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E67C-A4E7-9C64-7E6E-7469794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Rated </a:t>
            </a:r>
            <a:r>
              <a:rPr lang="en-US" dirty="0">
                <a:solidFill>
                  <a:srgbClr val="00B0F0"/>
                </a:solidFill>
              </a:rPr>
              <a:t>Movie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2020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0564FC-26CD-AFD7-E32E-9B0F588710B8}"/>
              </a:ext>
            </a:extLst>
          </p:cNvPr>
          <p:cNvSpPr/>
          <p:nvPr/>
        </p:nvSpPr>
        <p:spPr>
          <a:xfrm>
            <a:off x="470790" y="1449367"/>
            <a:ext cx="548640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41AE5F-907E-3B9C-5453-C62A6494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62" y="1426808"/>
            <a:ext cx="4384079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title_basics.tsv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startYear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’=2020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titleType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’=‘movie’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df_movies</a:t>
            </a:r>
            <a:endParaRPr lang="en-US" sz="1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3315A3-CB98-E74E-67FA-78738124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762" y="2005043"/>
            <a:ext cx="3714750" cy="16002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B9ED78-E1A4-4BAD-6561-DAEFAA72326C}"/>
              </a:ext>
            </a:extLst>
          </p:cNvPr>
          <p:cNvSpPr txBox="1">
            <a:spLocks/>
          </p:cNvSpPr>
          <p:nvPr/>
        </p:nvSpPr>
        <p:spPr>
          <a:xfrm>
            <a:off x="1186762" y="4216040"/>
            <a:ext cx="3447505" cy="439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title_ratings.tsv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df_ratings</a:t>
            </a:r>
            <a:endParaRPr lang="en-US" sz="1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9572769-DD3E-92F9-F7A1-CF748032A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62" y="4569976"/>
            <a:ext cx="2505075" cy="158115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6A0E5B9-5534-26A5-7726-6D25983EC8A7}"/>
              </a:ext>
            </a:extLst>
          </p:cNvPr>
          <p:cNvSpPr txBox="1">
            <a:spLocks/>
          </p:cNvSpPr>
          <p:nvPr/>
        </p:nvSpPr>
        <p:spPr>
          <a:xfrm>
            <a:off x="6791091" y="1449367"/>
            <a:ext cx="3962868" cy="563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df_ratings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df_movies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tconst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to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df_title_score</a:t>
            </a:r>
            <a:endParaRPr lang="en-US" sz="1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5BED6C1-0D96-2B17-D112-92156939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51" y="2005043"/>
            <a:ext cx="5162550" cy="160020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503C6015-4F73-4C76-A356-2B3682C72FD1}"/>
              </a:ext>
            </a:extLst>
          </p:cNvPr>
          <p:cNvSpPr/>
          <p:nvPr/>
        </p:nvSpPr>
        <p:spPr>
          <a:xfrm>
            <a:off x="470790" y="4098066"/>
            <a:ext cx="548640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2BBBAA-7AEE-21F2-7399-DD07434D2614}"/>
              </a:ext>
            </a:extLst>
          </p:cNvPr>
          <p:cNvSpPr/>
          <p:nvPr/>
        </p:nvSpPr>
        <p:spPr>
          <a:xfrm>
            <a:off x="6119481" y="1449367"/>
            <a:ext cx="548640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353D31-4822-55D7-D89A-1BFD180BA8D3}"/>
              </a:ext>
            </a:extLst>
          </p:cNvPr>
          <p:cNvSpPr/>
          <p:nvPr/>
        </p:nvSpPr>
        <p:spPr>
          <a:xfrm>
            <a:off x="6119481" y="4098066"/>
            <a:ext cx="548640" cy="5486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4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18AE80C-6FAD-44A0-29FD-84FBCA17D658}"/>
              </a:ext>
            </a:extLst>
          </p:cNvPr>
          <p:cNvSpPr txBox="1">
            <a:spLocks/>
          </p:cNvSpPr>
          <p:nvPr/>
        </p:nvSpPr>
        <p:spPr>
          <a:xfrm>
            <a:off x="6791091" y="4129336"/>
            <a:ext cx="3962868" cy="563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US" sz="18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df_title_score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averageRating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numVotes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descending order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871037-C5B5-0F51-DB24-9CECA0CDC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4784301"/>
            <a:ext cx="5124450" cy="151447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66A6638-9623-2B08-7350-B1FC5E41D941}"/>
              </a:ext>
            </a:extLst>
          </p:cNvPr>
          <p:cNvSpPr/>
          <p:nvPr/>
        </p:nvSpPr>
        <p:spPr>
          <a:xfrm>
            <a:off x="6229350" y="4996207"/>
            <a:ext cx="5124450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C1FC1E-9228-8AFB-1A3C-C1E95C97C671}"/>
              </a:ext>
            </a:extLst>
          </p:cNvPr>
          <p:cNvCxnSpPr/>
          <p:nvPr/>
        </p:nvCxnSpPr>
        <p:spPr>
          <a:xfrm>
            <a:off x="5656082" y="1178170"/>
            <a:ext cx="0" cy="55052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3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17C-1C7A-A5D8-65BC-AA2B3A96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Rated </a:t>
            </a:r>
            <a:r>
              <a:rPr lang="en-US" dirty="0">
                <a:solidFill>
                  <a:srgbClr val="00B0F0"/>
                </a:solidFill>
              </a:rPr>
              <a:t>Movie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80DA-618E-3990-5310-54EE979A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5330337"/>
          </a:xfrm>
        </p:spPr>
        <p:txBody>
          <a:bodyPr>
            <a:normAutofit/>
          </a:bodyPr>
          <a:lstStyle/>
          <a:p>
            <a:r>
              <a:rPr lang="en-US" sz="2000" dirty="0"/>
              <a:t>Based on </a:t>
            </a:r>
            <a:r>
              <a:rPr lang="en-US" sz="2000" b="1" i="1" dirty="0"/>
              <a:t>sorting</a:t>
            </a:r>
            <a:r>
              <a:rPr lang="en-US" sz="2000" dirty="0"/>
              <a:t>, </a:t>
            </a:r>
            <a:r>
              <a:rPr lang="en-US" sz="2000" b="1" dirty="0"/>
              <a:t>A Better Life</a:t>
            </a:r>
            <a:r>
              <a:rPr lang="en-US" sz="2000" dirty="0"/>
              <a:t> is the highest rated movie with a perfect rating of 10.0. However, notice that it </a:t>
            </a:r>
            <a:r>
              <a:rPr lang="en-US" sz="2000" u="sng" dirty="0"/>
              <a:t>only has a total of 54 votes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Analyze the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averageRating</a:t>
            </a:r>
            <a:r>
              <a:rPr lang="en-US" sz="2000" dirty="0"/>
              <a:t> vs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numVotes</a:t>
            </a:r>
            <a:r>
              <a:rPr lang="en-US" sz="2000" dirty="0"/>
              <a:t> further through a scatterplot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Notice that the number of votes garnered by movies are spread out largely. To account for this, we can set a minimum requirement of number of votes to qualify a certain movie in the ratings.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7F632-77E4-5EBB-C63E-04EBE695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215" y="3034262"/>
            <a:ext cx="3686175" cy="2495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B02F9-AAF5-3203-55CB-24A7CDFE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87" y="3034262"/>
            <a:ext cx="23717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C8C8-88DE-3507-CDF5-C102A9DA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Rated </a:t>
            </a:r>
            <a:r>
              <a:rPr lang="en-US" dirty="0">
                <a:solidFill>
                  <a:srgbClr val="00B0F0"/>
                </a:solidFill>
              </a:rPr>
              <a:t>Movie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FBAF-6EB7-2885-4CC6-32BED091D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Let us say that the metric for a popular movie means acquiring a total number of votes of 100000. Do the same method, but filter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numVotes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&gt;= 100000 </a:t>
            </a:r>
            <a:r>
              <a:rPr lang="en-US" sz="2000" dirty="0"/>
              <a:t>before sorting.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Based on </a:t>
            </a:r>
            <a:r>
              <a:rPr lang="en-US" sz="2000" b="1" i="1" dirty="0"/>
              <a:t>sorting with threshold</a:t>
            </a:r>
            <a:r>
              <a:rPr lang="en-US" sz="2000" dirty="0"/>
              <a:t>, </a:t>
            </a:r>
            <a:r>
              <a:rPr lang="en-US" sz="2000" b="1" dirty="0" err="1"/>
              <a:t>Soorarai</a:t>
            </a:r>
            <a:r>
              <a:rPr lang="en-US" sz="2000" b="1" dirty="0"/>
              <a:t> </a:t>
            </a:r>
            <a:r>
              <a:rPr lang="en-US" sz="2000" b="1" dirty="0" err="1"/>
              <a:t>Pottru</a:t>
            </a:r>
            <a:r>
              <a:rPr lang="en-US" sz="2000" dirty="0"/>
              <a:t> is the highest rated movie with at least 100,000 votes at a rating of 8.7.</a:t>
            </a:r>
          </a:p>
          <a:p>
            <a:endParaRPr lang="en-US" sz="2000" dirty="0"/>
          </a:p>
          <a:p>
            <a:r>
              <a:rPr lang="en-US" sz="2000" dirty="0"/>
              <a:t>The threshold set was arbitrary. Furthermore, it can also be set as the mean, or the median of the number of votes in the dataset. This means that it introduces a certain level of bias in our exploration.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82901-0912-6430-6BE6-42F5A567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114000"/>
            <a:ext cx="4362450" cy="1638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05A43-1384-3796-2ADC-DAD8E4E72457}"/>
              </a:ext>
            </a:extLst>
          </p:cNvPr>
          <p:cNvSpPr/>
          <p:nvPr/>
        </p:nvSpPr>
        <p:spPr>
          <a:xfrm>
            <a:off x="4010025" y="2395882"/>
            <a:ext cx="4029075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3D19-A9CB-4B25-891B-E06520C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Highest Rated </a:t>
            </a:r>
            <a:r>
              <a:rPr lang="en-US" dirty="0">
                <a:solidFill>
                  <a:srgbClr val="00B0F0"/>
                </a:solidFill>
              </a:rPr>
              <a:t>Movie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</a:rPr>
              <a:t>2020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5187-DC2A-495F-CD12-CD21D880F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638"/>
            <a:ext cx="10515600" cy="5280552"/>
          </a:xfrm>
        </p:spPr>
        <p:txBody>
          <a:bodyPr>
            <a:normAutofit/>
          </a:bodyPr>
          <a:lstStyle/>
          <a:p>
            <a:r>
              <a:rPr lang="en-US" sz="2000" dirty="0"/>
              <a:t>From the description in the </a:t>
            </a:r>
            <a:r>
              <a:rPr lang="en-US" sz="2000" dirty="0" err="1"/>
              <a:t>imdb</a:t>
            </a:r>
            <a:r>
              <a:rPr lang="en-US" sz="2000" dirty="0"/>
              <a:t> website: </a:t>
            </a:r>
            <a:r>
              <a:rPr lang="en-US" sz="2000" b="1" i="1" dirty="0" err="1">
                <a:solidFill>
                  <a:schemeClr val="bg1">
                    <a:lumMod val="50000"/>
                  </a:schemeClr>
                </a:solidFill>
              </a:rPr>
              <a:t>averageRating</a:t>
            </a:r>
            <a:r>
              <a:rPr lang="en-US" sz="2000" b="1" i="1" dirty="0">
                <a:solidFill>
                  <a:schemeClr val="bg1">
                    <a:lumMod val="50000"/>
                  </a:schemeClr>
                </a:solidFill>
              </a:rPr>
              <a:t> – weighted average of all the individual user ratings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2000" dirty="0"/>
              <a:t>To properly gauge the rating of a movie, we can treat the number of votes as the weight of the significance of a movie’s rating. This means that when measuring the ‘hit factor’ of a movie, we can take the Accumulated Rating 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averageRating</a:t>
            </a:r>
            <a:r>
              <a:rPr lang="en-US" sz="2000" dirty="0"/>
              <a:t> x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numVotes</a:t>
            </a:r>
            <a:r>
              <a:rPr lang="en-US" sz="2000" dirty="0"/>
              <a:t>) to determine the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totalScore</a:t>
            </a:r>
            <a:r>
              <a:rPr lang="en-US" sz="2000" dirty="0"/>
              <a:t> of a movie.</a:t>
            </a:r>
          </a:p>
          <a:p>
            <a:r>
              <a:rPr lang="en-US" sz="2000" dirty="0"/>
              <a:t>Introduce a new column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totalScore</a:t>
            </a:r>
            <a:r>
              <a:rPr lang="en-US" sz="2000" dirty="0"/>
              <a:t> and sort the data frame again by that new column.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/>
              <a:t>Based on </a:t>
            </a:r>
            <a:r>
              <a:rPr lang="en-US" sz="2000" b="1" i="1" dirty="0"/>
              <a:t>accumulated rating</a:t>
            </a:r>
            <a:r>
              <a:rPr lang="en-US" sz="2000" dirty="0"/>
              <a:t>, </a:t>
            </a:r>
            <a:r>
              <a:rPr lang="en-US" sz="2000" b="1" dirty="0"/>
              <a:t>Tenet </a:t>
            </a:r>
            <a:r>
              <a:rPr lang="en-US" sz="2000" dirty="0"/>
              <a:t>is the highest rated movie with at 472,797 votes at a rating of 7.3.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i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40F-8F16-82F4-1798-98F2CB58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2" y="3604523"/>
            <a:ext cx="4524375" cy="1609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CB3609-96EA-55F7-F6B4-7A01C57B3A1E}"/>
              </a:ext>
            </a:extLst>
          </p:cNvPr>
          <p:cNvSpPr/>
          <p:nvPr/>
        </p:nvSpPr>
        <p:spPr>
          <a:xfrm>
            <a:off x="3852666" y="3913597"/>
            <a:ext cx="4442922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E67C-A4E7-9C64-7E6E-7469794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0564FC-26CD-AFD7-E32E-9B0F588710B8}"/>
              </a:ext>
            </a:extLst>
          </p:cNvPr>
          <p:cNvSpPr/>
          <p:nvPr/>
        </p:nvSpPr>
        <p:spPr>
          <a:xfrm>
            <a:off x="470790" y="1449367"/>
            <a:ext cx="548640" cy="548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41AE5F-907E-3B9C-5453-C62A6494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62" y="1426808"/>
            <a:ext cx="4592291" cy="813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title_principals.tsv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startYear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’=2020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titleType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’=‘movie’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B9ED78-E1A4-4BAD-6561-DAEFAA72326C}"/>
              </a:ext>
            </a:extLst>
          </p:cNvPr>
          <p:cNvSpPr txBox="1">
            <a:spLocks/>
          </p:cNvSpPr>
          <p:nvPr/>
        </p:nvSpPr>
        <p:spPr>
          <a:xfrm>
            <a:off x="1186762" y="4216040"/>
            <a:ext cx="4346349" cy="1072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df_movies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tconst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df_principals_year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6A0E5B9-5534-26A5-7726-6D25983EC8A7}"/>
              </a:ext>
            </a:extLst>
          </p:cNvPr>
          <p:cNvSpPr txBox="1">
            <a:spLocks/>
          </p:cNvSpPr>
          <p:nvPr/>
        </p:nvSpPr>
        <p:spPr>
          <a:xfrm>
            <a:off x="6791091" y="1449367"/>
            <a:ext cx="3962868" cy="5632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df_ratings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df_principals_year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tconst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df_principals_ratings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3C6015-4F73-4C76-A356-2B3682C72FD1}"/>
              </a:ext>
            </a:extLst>
          </p:cNvPr>
          <p:cNvSpPr/>
          <p:nvPr/>
        </p:nvSpPr>
        <p:spPr>
          <a:xfrm>
            <a:off x="470790" y="4098066"/>
            <a:ext cx="548640" cy="548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2BBBAA-7AEE-21F2-7399-DD07434D2614}"/>
              </a:ext>
            </a:extLst>
          </p:cNvPr>
          <p:cNvSpPr/>
          <p:nvPr/>
        </p:nvSpPr>
        <p:spPr>
          <a:xfrm>
            <a:off x="6119481" y="1449367"/>
            <a:ext cx="548640" cy="548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353D31-4822-55D7-D89A-1BFD180BA8D3}"/>
              </a:ext>
            </a:extLst>
          </p:cNvPr>
          <p:cNvSpPr/>
          <p:nvPr/>
        </p:nvSpPr>
        <p:spPr>
          <a:xfrm>
            <a:off x="6119481" y="4297570"/>
            <a:ext cx="548640" cy="548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4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618AE80C-6FAD-44A0-29FD-84FBCA17D658}"/>
              </a:ext>
            </a:extLst>
          </p:cNvPr>
          <p:cNvSpPr txBox="1">
            <a:spLocks/>
          </p:cNvSpPr>
          <p:nvPr/>
        </p:nvSpPr>
        <p:spPr>
          <a:xfrm>
            <a:off x="6791091" y="4395342"/>
            <a:ext cx="3962868" cy="56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name_basics.tsv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df_ratings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C1FC1E-9228-8AFB-1A3C-C1E95C97C671}"/>
              </a:ext>
            </a:extLst>
          </p:cNvPr>
          <p:cNvCxnSpPr/>
          <p:nvPr/>
        </p:nvCxnSpPr>
        <p:spPr>
          <a:xfrm>
            <a:off x="5872211" y="1178170"/>
            <a:ext cx="0" cy="550525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AEBF41-8F12-07EA-B1C6-18576F6A3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87" y="2088097"/>
            <a:ext cx="2752725" cy="156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EED38E-C4E8-F5E5-C79C-9A6F4806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5" y="4933638"/>
            <a:ext cx="5381625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5F9ACC-83A0-9642-7027-06D9C0177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668" y="2088332"/>
            <a:ext cx="6029325" cy="2124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8D7109-1BF3-1133-9C6D-40E6FB013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706" y="4846210"/>
            <a:ext cx="1952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3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9833-55C5-E65C-938E-37B4799C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Actor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2020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5C248-EC88-2281-1B2E-EF6724A3A0F4}"/>
              </a:ext>
            </a:extLst>
          </p:cNvPr>
          <p:cNvSpPr/>
          <p:nvPr/>
        </p:nvSpPr>
        <p:spPr>
          <a:xfrm>
            <a:off x="470790" y="1449367"/>
            <a:ext cx="548640" cy="5486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BEFC0B-DA11-AED0-713C-17711CAE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762" y="1426808"/>
            <a:ext cx="9569907" cy="1193844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df_name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df_principals_ratings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nconst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Store to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df_principals_ratings_names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an aggregated column with the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totalScore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(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averageRating</a:t>
            </a:r>
            <a:r>
              <a:rPr lang="en-US" sz="1800" dirty="0"/>
              <a:t> x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numVotes</a:t>
            </a:r>
            <a:r>
              <a:rPr lang="en-US" sz="1800" dirty="0"/>
              <a:t>). Sort the resulting data frame by </a:t>
            </a:r>
            <a:r>
              <a:rPr lang="en-US" sz="1800" i="1" dirty="0"/>
              <a:t>descending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totalScore</a:t>
            </a:r>
            <a:r>
              <a:rPr lang="en-US" sz="1800" dirty="0"/>
              <a:t> and </a:t>
            </a:r>
            <a:r>
              <a:rPr lang="en-US" sz="1800" i="1" dirty="0"/>
              <a:t>ascending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ordering</a:t>
            </a:r>
            <a:r>
              <a:rPr lang="en-US" sz="1800" dirty="0"/>
              <a:t>. </a:t>
            </a:r>
            <a:endParaRPr lang="en-US" sz="1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86558-300A-6BF9-AED6-AC03C410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315" y="2367994"/>
            <a:ext cx="4114800" cy="2838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4C958A-80E8-18CE-BF56-9F46EE70F8FB}"/>
              </a:ext>
            </a:extLst>
          </p:cNvPr>
          <p:cNvSpPr/>
          <p:nvPr/>
        </p:nvSpPr>
        <p:spPr>
          <a:xfrm>
            <a:off x="3961450" y="2639506"/>
            <a:ext cx="4004200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3AB6F1-5647-DD2E-8F7D-253AC26A1C79}"/>
              </a:ext>
            </a:extLst>
          </p:cNvPr>
          <p:cNvSpPr txBox="1">
            <a:spLocks/>
          </p:cNvSpPr>
          <p:nvPr/>
        </p:nvSpPr>
        <p:spPr>
          <a:xfrm>
            <a:off x="838200" y="5514680"/>
            <a:ext cx="10515600" cy="109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the results, we can see that </a:t>
            </a:r>
            <a:r>
              <a:rPr lang="en-US" sz="2000" b="1" dirty="0"/>
              <a:t>John David Washington</a:t>
            </a:r>
            <a:r>
              <a:rPr lang="en-US" sz="2000" dirty="0"/>
              <a:t>, as the main character in the movie </a:t>
            </a:r>
            <a:r>
              <a:rPr lang="en-US" sz="2000" b="1" dirty="0"/>
              <a:t>Tenet</a:t>
            </a:r>
            <a:r>
              <a:rPr lang="en-US" sz="2000" dirty="0"/>
              <a:t>, garnered the highest total cumulative score for the year 2020. By this observation, we can say that he is the most popular actor of 2020.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0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4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DA24-D2FF-9B19-06E5-0B327C97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User-Movie </a:t>
            </a:r>
            <a:r>
              <a:rPr lang="en-US" dirty="0">
                <a:solidFill>
                  <a:srgbClr val="800000"/>
                </a:solidFill>
              </a:rPr>
              <a:t>Preference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F36C-F541-FD8D-601E-B73ADBC0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can get an idea of the trend of the user-movie preference by plotting the </a:t>
            </a:r>
            <a:r>
              <a:rPr lang="en-US" sz="2000" u="sng" dirty="0"/>
              <a:t>average rating of movies versus the year per genre.</a:t>
            </a:r>
          </a:p>
          <a:p>
            <a:r>
              <a:rPr lang="en-US" sz="2000" dirty="0"/>
              <a:t>First, we must identify all the genres in the </a:t>
            </a:r>
            <a:r>
              <a:rPr lang="en-US" sz="2000" dirty="0" err="1"/>
              <a:t>imdb</a:t>
            </a:r>
            <a:r>
              <a:rPr lang="en-US" sz="2000" dirty="0"/>
              <a:t> dataset.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53F9B8-5ED1-2667-3752-DC975DBEF44D}"/>
              </a:ext>
            </a:extLst>
          </p:cNvPr>
          <p:cNvSpPr/>
          <p:nvPr/>
        </p:nvSpPr>
        <p:spPr>
          <a:xfrm>
            <a:off x="329388" y="2599437"/>
            <a:ext cx="548640" cy="54864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7EA0CA-1C01-43B5-C3CF-182B8CB233B8}"/>
              </a:ext>
            </a:extLst>
          </p:cNvPr>
          <p:cNvSpPr txBox="1">
            <a:spLocks/>
          </p:cNvSpPr>
          <p:nvPr/>
        </p:nvSpPr>
        <p:spPr>
          <a:xfrm>
            <a:off x="1045360" y="2576878"/>
            <a:ext cx="3536067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Load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title_basics.tsv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titleType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’=‘movie’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df_movies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D01D-8924-F3F3-FFC4-FF14BE2E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12" y="3260741"/>
            <a:ext cx="5276850" cy="15621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EAEB172-5C5E-2367-72A9-5B7C7504B5F0}"/>
              </a:ext>
            </a:extLst>
          </p:cNvPr>
          <p:cNvSpPr/>
          <p:nvPr/>
        </p:nvSpPr>
        <p:spPr>
          <a:xfrm>
            <a:off x="329388" y="4994868"/>
            <a:ext cx="548640" cy="54864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B6045A-3E31-AF68-F7C3-0D2A17B1F469}"/>
              </a:ext>
            </a:extLst>
          </p:cNvPr>
          <p:cNvSpPr txBox="1">
            <a:spLocks/>
          </p:cNvSpPr>
          <p:nvPr/>
        </p:nvSpPr>
        <p:spPr>
          <a:xfrm>
            <a:off x="1045360" y="5155189"/>
            <a:ext cx="3536067" cy="46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Drop rows with null values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F913B-F30C-4EA8-AFAC-508EEEBACCD8}"/>
              </a:ext>
            </a:extLst>
          </p:cNvPr>
          <p:cNvSpPr/>
          <p:nvPr/>
        </p:nvSpPr>
        <p:spPr>
          <a:xfrm>
            <a:off x="6175578" y="2599437"/>
            <a:ext cx="548640" cy="548640"/>
          </a:xfrm>
          <a:prstGeom prst="ellipse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400" b="1" dirty="0"/>
              <a:t>3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BF28DF7-0E2E-783F-45C9-7D0002EB3088}"/>
              </a:ext>
            </a:extLst>
          </p:cNvPr>
          <p:cNvSpPr txBox="1">
            <a:spLocks/>
          </p:cNvSpPr>
          <p:nvPr/>
        </p:nvSpPr>
        <p:spPr>
          <a:xfrm>
            <a:off x="6899254" y="2603898"/>
            <a:ext cx="4247386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Count all the strings parsed in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genres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store the count in a dictionary.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37F61B-607B-A380-342D-E789B716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78" y="3260741"/>
            <a:ext cx="5467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7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1635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Summary of Work</vt:lpstr>
      <vt:lpstr>Project: Give Me The Next AAA Title</vt:lpstr>
      <vt:lpstr>Highest Rated Movie in 2020</vt:lpstr>
      <vt:lpstr>Highest Rated Movie in 2020</vt:lpstr>
      <vt:lpstr>Highest Rated Movie in 2020</vt:lpstr>
      <vt:lpstr>Highest Rated Movie in 2020</vt:lpstr>
      <vt:lpstr>Most Popular Actor in 2020</vt:lpstr>
      <vt:lpstr>Most Popular Actor in 2020</vt:lpstr>
      <vt:lpstr>User-Movie Preference Trend</vt:lpstr>
      <vt:lpstr>User-Movie Preference Trend</vt:lpstr>
      <vt:lpstr>User-Movie Preference Trend</vt:lpstr>
      <vt:lpstr>User-Movie Preference Trend</vt:lpstr>
      <vt:lpstr>User-Movie Preference Trend</vt:lpstr>
      <vt:lpstr>User-Movie Preference Trend</vt:lpstr>
      <vt:lpstr>User-Movie Preference Trend</vt:lpstr>
      <vt:lpstr>Define a Metric for a ‘Hit Movie’</vt:lpstr>
      <vt:lpstr>Define a Metric for a ‘Hit Movie’</vt:lpstr>
      <vt:lpstr>How to Make the Next AAA Title?</vt:lpstr>
      <vt:lpstr>How to Make the Next AAA Title?</vt:lpstr>
      <vt:lpstr>How to Make the Next AAA Title?</vt:lpstr>
      <vt:lpstr>How to Make the Next AAA Title?</vt:lpstr>
      <vt:lpstr>How to Make the Next AAA Title?</vt:lpstr>
      <vt:lpstr>PowerPoint Presentation</vt:lpstr>
      <vt:lpstr>Predicting the Next Movie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Work</dc:title>
  <dc:creator>Emil Tan</dc:creator>
  <cp:lastModifiedBy>Emil Tan</cp:lastModifiedBy>
  <cp:revision>6</cp:revision>
  <dcterms:created xsi:type="dcterms:W3CDTF">2022-06-26T05:52:50Z</dcterms:created>
  <dcterms:modified xsi:type="dcterms:W3CDTF">2022-06-26T11:12:44Z</dcterms:modified>
</cp:coreProperties>
</file>