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70" r:id="rId9"/>
    <p:sldId id="263" r:id="rId10"/>
    <p:sldId id="274" r:id="rId11"/>
    <p:sldId id="275" r:id="rId12"/>
    <p:sldId id="265" r:id="rId13"/>
    <p:sldId id="266" r:id="rId14"/>
    <p:sldId id="273"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E3DE8AEA-296D-4127-B927-D6C41396CC25}">
          <p14:sldIdLst>
            <p14:sldId id="256"/>
            <p14:sldId id="257"/>
            <p14:sldId id="258"/>
            <p14:sldId id="259"/>
            <p14:sldId id="262"/>
            <p14:sldId id="260"/>
            <p14:sldId id="261"/>
            <p14:sldId id="270"/>
            <p14:sldId id="263"/>
            <p14:sldId id="274"/>
            <p14:sldId id="275"/>
            <p14:sldId id="265"/>
            <p14:sldId id="266"/>
            <p14:sldId id="273"/>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78"/>
    <a:srgbClr val="66CC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9/11/2020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otakaki.co.jp/live/%E3%83%95%E3%83%AA%E3%83%BC%E3%82%B8%E3%82%A2%EF%BD%9E%E3%81%8A%E3%81%A0%E3%82%84%E3%81%8B%E3%81%AA%E6%B0%97%E6%8C%81%E3%81%A1%E3%81%AB%EF%BD%9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CD5A7-5BC8-4F90-AE8F-6518A1F143EE}"/>
              </a:ext>
            </a:extLst>
          </p:cNvPr>
          <p:cNvSpPr>
            <a:spLocks noGrp="1"/>
          </p:cNvSpPr>
          <p:nvPr>
            <p:ph type="ctrTitle"/>
          </p:nvPr>
        </p:nvSpPr>
        <p:spPr/>
        <p:txBody>
          <a:bodyPr/>
          <a:lstStyle/>
          <a:p>
            <a:r>
              <a:rPr kumimoji="1" lang="ja-JP" altLang="en-US" dirty="0">
                <a:solidFill>
                  <a:schemeClr val="tx1">
                    <a:lumMod val="50000"/>
                    <a:lumOff val="50000"/>
                  </a:schemeClr>
                </a:solidFill>
              </a:rPr>
              <a:t>インターンシップ報告</a:t>
            </a:r>
          </a:p>
        </p:txBody>
      </p:sp>
      <p:sp>
        <p:nvSpPr>
          <p:cNvPr id="3" name="字幕 2">
            <a:extLst>
              <a:ext uri="{FF2B5EF4-FFF2-40B4-BE49-F238E27FC236}">
                <a16:creationId xmlns:a16="http://schemas.microsoft.com/office/drawing/2014/main" id="{078A12CB-CF18-4D3B-96C6-EC17A98AEE48}"/>
              </a:ext>
            </a:extLst>
          </p:cNvPr>
          <p:cNvSpPr>
            <a:spLocks noGrp="1"/>
          </p:cNvSpPr>
          <p:nvPr>
            <p:ph type="subTitle" idx="1"/>
          </p:nvPr>
        </p:nvSpPr>
        <p:spPr/>
        <p:txBody>
          <a:bodyPr>
            <a:normAutofit/>
          </a:bodyPr>
          <a:lstStyle/>
          <a:p>
            <a:r>
              <a:rPr kumimoji="1" lang="ja-JP" altLang="en-US" sz="2000" dirty="0">
                <a:solidFill>
                  <a:schemeClr val="tx1"/>
                </a:solidFill>
              </a:rPr>
              <a:t>琉球大学　理工学研究科　情報工学専攻１年　上原　良太</a:t>
            </a:r>
          </a:p>
        </p:txBody>
      </p:sp>
    </p:spTree>
    <p:extLst>
      <p:ext uri="{BB962C8B-B14F-4D97-AF65-F5344CB8AC3E}">
        <p14:creationId xmlns:p14="http://schemas.microsoft.com/office/powerpoint/2010/main" val="1650192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39B26B-2787-437F-A5BF-B98943ACAA4E}"/>
              </a:ext>
            </a:extLst>
          </p:cNvPr>
          <p:cNvSpPr>
            <a:spLocks noGrp="1"/>
          </p:cNvSpPr>
          <p:nvPr>
            <p:ph type="title"/>
          </p:nvPr>
        </p:nvSpPr>
        <p:spPr>
          <a:xfrm>
            <a:off x="676745" y="609600"/>
            <a:ext cx="8878315" cy="1320800"/>
          </a:xfrm>
        </p:spPr>
        <p:txBody>
          <a:bodyPr anchor="ctr">
            <a:normAutofit/>
          </a:bodyPr>
          <a:lstStyle/>
          <a:p>
            <a:pPr>
              <a:lnSpc>
                <a:spcPct val="90000"/>
              </a:lnSpc>
            </a:pPr>
            <a:r>
              <a:rPr kumimoji="1" lang="ja-JP" altLang="en-US" dirty="0">
                <a:solidFill>
                  <a:schemeClr val="tx1">
                    <a:lumMod val="50000"/>
                    <a:lumOff val="50000"/>
                  </a:schemeClr>
                </a:solidFill>
                <a:latin typeface="+mj-ea"/>
              </a:rPr>
              <a:t>作業内容 </a:t>
            </a:r>
            <a:r>
              <a:rPr kumimoji="1" lang="en-US" altLang="ja-JP" dirty="0">
                <a:solidFill>
                  <a:schemeClr val="tx1">
                    <a:lumMod val="50000"/>
                    <a:lumOff val="50000"/>
                  </a:schemeClr>
                </a:solidFill>
                <a:latin typeface="+mj-ea"/>
              </a:rPr>
              <a:t>2/3</a:t>
            </a:r>
            <a:br>
              <a:rPr lang="en-US" altLang="ja-JP" sz="3100" dirty="0">
                <a:solidFill>
                  <a:schemeClr val="tx1">
                    <a:lumMod val="50000"/>
                    <a:lumOff val="50000"/>
                  </a:schemeClr>
                </a:solidFill>
                <a:latin typeface="+mj-ea"/>
              </a:rPr>
            </a:br>
            <a:r>
              <a:rPr lang="en-US" altLang="ja-JP" sz="3100" dirty="0">
                <a:solidFill>
                  <a:schemeClr val="tx1">
                    <a:lumMod val="50000"/>
                    <a:lumOff val="50000"/>
                  </a:schemeClr>
                </a:solidFill>
                <a:latin typeface="+mj-ea"/>
              </a:rPr>
              <a:t>	W</a:t>
            </a:r>
            <a:r>
              <a:rPr lang="en-US" altLang="ja-JP" dirty="0">
                <a:solidFill>
                  <a:schemeClr val="tx1">
                    <a:lumMod val="50000"/>
                    <a:lumOff val="50000"/>
                  </a:schemeClr>
                </a:solidFill>
                <a:latin typeface="+mj-ea"/>
              </a:rPr>
              <a:t>ord2vec </a:t>
            </a:r>
            <a:r>
              <a:rPr lang="ja-JP" altLang="en-US" dirty="0">
                <a:solidFill>
                  <a:schemeClr val="tx1">
                    <a:lumMod val="50000"/>
                    <a:lumOff val="50000"/>
                  </a:schemeClr>
                </a:solidFill>
                <a:latin typeface="+mj-ea"/>
              </a:rPr>
              <a:t>の利用</a:t>
            </a:r>
            <a:endParaRPr kumimoji="1" lang="ja-JP" altLang="en-US" sz="3100" dirty="0">
              <a:solidFill>
                <a:schemeClr val="tx1">
                  <a:lumMod val="50000"/>
                  <a:lumOff val="50000"/>
                </a:schemeClr>
              </a:solidFill>
              <a:latin typeface="+mj-ea"/>
            </a:endParaRPr>
          </a:p>
        </p:txBody>
      </p:sp>
      <p:sp>
        <p:nvSpPr>
          <p:cNvPr id="3" name="コンテンツ プレースホルダー 2">
            <a:extLst>
              <a:ext uri="{FF2B5EF4-FFF2-40B4-BE49-F238E27FC236}">
                <a16:creationId xmlns:a16="http://schemas.microsoft.com/office/drawing/2014/main" id="{1C02AC56-2D3E-4A47-87C8-399321647560}"/>
              </a:ext>
            </a:extLst>
          </p:cNvPr>
          <p:cNvSpPr>
            <a:spLocks noGrp="1"/>
          </p:cNvSpPr>
          <p:nvPr>
            <p:ph idx="1"/>
          </p:nvPr>
        </p:nvSpPr>
        <p:spPr>
          <a:xfrm>
            <a:off x="676745" y="2160589"/>
            <a:ext cx="4155313" cy="4156321"/>
          </a:xfrm>
        </p:spPr>
        <p:txBody>
          <a:bodyPr>
            <a:normAutofit fontScale="92500" lnSpcReduction="10000"/>
          </a:bodyPr>
          <a:lstStyle/>
          <a:p>
            <a:r>
              <a:rPr kumimoji="1" lang="en-US" altLang="ja-JP" dirty="0">
                <a:latin typeface="+mn-ea"/>
              </a:rPr>
              <a:t>EMOTIONAL TECH </a:t>
            </a:r>
            <a:r>
              <a:rPr kumimoji="1" lang="ja-JP" altLang="en-US" dirty="0">
                <a:latin typeface="+mn-ea"/>
              </a:rPr>
              <a:t>グループの皆さんに相談して、</a:t>
            </a:r>
            <a:r>
              <a:rPr kumimoji="1" lang="en-US" altLang="ja-JP" dirty="0">
                <a:solidFill>
                  <a:srgbClr val="FF0000"/>
                </a:solidFill>
                <a:latin typeface="+mn-ea"/>
              </a:rPr>
              <a:t>Word2vec</a:t>
            </a:r>
            <a:r>
              <a:rPr kumimoji="1" lang="en-US" altLang="ja-JP" dirty="0">
                <a:latin typeface="+mn-ea"/>
              </a:rPr>
              <a:t> </a:t>
            </a:r>
            <a:r>
              <a:rPr kumimoji="1" lang="ja-JP" altLang="en-US" dirty="0">
                <a:latin typeface="+mn-ea"/>
              </a:rPr>
              <a:t>での解決案を頂いた</a:t>
            </a:r>
            <a:endParaRPr kumimoji="1" lang="en-US" altLang="ja-JP" dirty="0">
              <a:latin typeface="+mn-ea"/>
            </a:endParaRPr>
          </a:p>
          <a:p>
            <a:endParaRPr lang="en-US" altLang="ja-JP" dirty="0">
              <a:latin typeface="+mn-ea"/>
            </a:endParaRPr>
          </a:p>
          <a:p>
            <a:r>
              <a:rPr kumimoji="1" lang="en-US" altLang="ja-JP" dirty="0">
                <a:latin typeface="+mn-ea"/>
              </a:rPr>
              <a:t>Word2vec </a:t>
            </a:r>
            <a:r>
              <a:rPr kumimoji="1" lang="ja-JP" altLang="en-US" dirty="0">
                <a:latin typeface="+mn-ea"/>
              </a:rPr>
              <a:t>とは、</a:t>
            </a:r>
            <a:r>
              <a:rPr kumimoji="1" lang="ja-JP" altLang="en-US" dirty="0">
                <a:solidFill>
                  <a:srgbClr val="FF0000"/>
                </a:solidFill>
                <a:latin typeface="+mn-ea"/>
              </a:rPr>
              <a:t>単語の意味をベクトル表現化</a:t>
            </a:r>
            <a:r>
              <a:rPr kumimoji="1" lang="ja-JP" altLang="en-US" dirty="0">
                <a:solidFill>
                  <a:schemeClr val="tx1"/>
                </a:solidFill>
                <a:latin typeface="+mn-ea"/>
              </a:rPr>
              <a:t>する手法</a:t>
            </a:r>
            <a:r>
              <a:rPr kumimoji="1" lang="ja-JP" altLang="en-US" dirty="0">
                <a:latin typeface="+mn-ea"/>
              </a:rPr>
              <a:t>です</a:t>
            </a:r>
            <a:endParaRPr kumimoji="1" lang="en-US" altLang="ja-JP" dirty="0">
              <a:latin typeface="+mn-ea"/>
            </a:endParaRPr>
          </a:p>
          <a:p>
            <a:endParaRPr kumimoji="1" lang="en-US" altLang="ja-JP" dirty="0">
              <a:latin typeface="+mn-ea"/>
            </a:endParaRPr>
          </a:p>
          <a:p>
            <a:r>
              <a:rPr kumimoji="1" lang="ja-JP" altLang="en-US" dirty="0">
                <a:latin typeface="+mn-ea"/>
              </a:rPr>
              <a:t>ベクトル化の手法としては、ある単語の周辺単語の情報を加味したベクトルを作成します</a:t>
            </a:r>
            <a:endParaRPr kumimoji="1" lang="en-US" altLang="ja-JP" dirty="0">
              <a:latin typeface="+mn-ea"/>
            </a:endParaRPr>
          </a:p>
          <a:p>
            <a:endParaRPr lang="en-US" altLang="ja-JP" dirty="0">
              <a:latin typeface="+mn-ea"/>
            </a:endParaRPr>
          </a:p>
          <a:p>
            <a:r>
              <a:rPr kumimoji="1" lang="ja-JP" altLang="en-US" dirty="0">
                <a:latin typeface="+mn-ea"/>
              </a:rPr>
              <a:t>ベクトル表現化することで、単語を数値とみなし、</a:t>
            </a:r>
            <a:r>
              <a:rPr kumimoji="1" lang="ja-JP" altLang="en-US" dirty="0">
                <a:solidFill>
                  <a:srgbClr val="FF0000"/>
                </a:solidFill>
                <a:latin typeface="+mn-ea"/>
              </a:rPr>
              <a:t>単語同士の関係性</a:t>
            </a:r>
            <a:r>
              <a:rPr kumimoji="1" lang="ja-JP" altLang="en-US" dirty="0">
                <a:latin typeface="+mn-ea"/>
              </a:rPr>
              <a:t>を求めることができる</a:t>
            </a:r>
          </a:p>
        </p:txBody>
      </p:sp>
      <p:graphicFrame>
        <p:nvGraphicFramePr>
          <p:cNvPr id="4" name="表 4">
            <a:extLst>
              <a:ext uri="{FF2B5EF4-FFF2-40B4-BE49-F238E27FC236}">
                <a16:creationId xmlns:a16="http://schemas.microsoft.com/office/drawing/2014/main" id="{5E60FD2D-E2AF-4F82-A968-4C25C9155644}"/>
              </a:ext>
            </a:extLst>
          </p:cNvPr>
          <p:cNvGraphicFramePr>
            <a:graphicFrameLocks noGrp="1"/>
          </p:cNvGraphicFramePr>
          <p:nvPr>
            <p:extLst>
              <p:ext uri="{D42A27DB-BD31-4B8C-83A1-F6EECF244321}">
                <p14:modId xmlns:p14="http://schemas.microsoft.com/office/powerpoint/2010/main" val="872946146"/>
              </p:ext>
            </p:extLst>
          </p:nvPr>
        </p:nvGraphicFramePr>
        <p:xfrm>
          <a:off x="5242173" y="2160589"/>
          <a:ext cx="4741635" cy="2664750"/>
        </p:xfrm>
        <a:graphic>
          <a:graphicData uri="http://schemas.openxmlformats.org/drawingml/2006/table">
            <a:tbl>
              <a:tblPr firstRow="1" bandRow="1">
                <a:tableStyleId>{5C22544A-7EE6-4342-B048-85BDC9FD1C3A}</a:tableStyleId>
              </a:tblPr>
              <a:tblGrid>
                <a:gridCol w="1677596">
                  <a:extLst>
                    <a:ext uri="{9D8B030D-6E8A-4147-A177-3AD203B41FA5}">
                      <a16:colId xmlns:a16="http://schemas.microsoft.com/office/drawing/2014/main" val="3526379100"/>
                    </a:ext>
                  </a:extLst>
                </a:gridCol>
                <a:gridCol w="3064039">
                  <a:extLst>
                    <a:ext uri="{9D8B030D-6E8A-4147-A177-3AD203B41FA5}">
                      <a16:colId xmlns:a16="http://schemas.microsoft.com/office/drawing/2014/main" val="2631096066"/>
                    </a:ext>
                  </a:extLst>
                </a:gridCol>
              </a:tblGrid>
              <a:tr h="532950">
                <a:tc>
                  <a:txBody>
                    <a:bodyPr/>
                    <a:lstStyle/>
                    <a:p>
                      <a:r>
                        <a:rPr kumimoji="1" lang="ja-JP" altLang="en-US" sz="2400" dirty="0"/>
                        <a:t>単語</a:t>
                      </a:r>
                    </a:p>
                  </a:txBody>
                  <a:tcPr marL="121125" marR="121125" marT="60562" marB="60562"/>
                </a:tc>
                <a:tc>
                  <a:txBody>
                    <a:bodyPr/>
                    <a:lstStyle/>
                    <a:p>
                      <a:r>
                        <a:rPr kumimoji="1" lang="ja-JP" altLang="en-US" sz="2400" dirty="0"/>
                        <a:t>ベクトル</a:t>
                      </a:r>
                    </a:p>
                  </a:txBody>
                  <a:tcPr marL="121125" marR="121125" marT="60562" marB="60562"/>
                </a:tc>
                <a:extLst>
                  <a:ext uri="{0D108BD9-81ED-4DB2-BD59-A6C34878D82A}">
                    <a16:rowId xmlns:a16="http://schemas.microsoft.com/office/drawing/2014/main" val="3213644677"/>
                  </a:ext>
                </a:extLst>
              </a:tr>
              <a:tr h="532950">
                <a:tc>
                  <a:txBody>
                    <a:bodyPr/>
                    <a:lstStyle/>
                    <a:p>
                      <a:r>
                        <a:rPr kumimoji="1" lang="ja-JP" altLang="en-US" sz="2400"/>
                        <a:t>松本人志</a:t>
                      </a:r>
                    </a:p>
                  </a:txBody>
                  <a:tcPr marL="121125" marR="121125" marT="60562" marB="60562"/>
                </a:tc>
                <a:tc>
                  <a:txBody>
                    <a:bodyPr/>
                    <a:lstStyle/>
                    <a:p>
                      <a:r>
                        <a:rPr kumimoji="1" lang="en-US" altLang="ja-JP" sz="2400" b="0" i="0" kern="1200">
                          <a:solidFill>
                            <a:schemeClr val="dk1"/>
                          </a:solidFill>
                          <a:effectLst/>
                          <a:latin typeface="+mn-lt"/>
                          <a:ea typeface="+mn-ea"/>
                          <a:cs typeface="+mn-cs"/>
                        </a:rPr>
                        <a:t>( 0.4, 0.1, 0.9, 0.4 )</a:t>
                      </a:r>
                      <a:endParaRPr kumimoji="1" lang="ja-JP" altLang="en-US" sz="2400"/>
                    </a:p>
                  </a:txBody>
                  <a:tcPr marL="121125" marR="121125" marT="60562" marB="60562"/>
                </a:tc>
                <a:extLst>
                  <a:ext uri="{0D108BD9-81ED-4DB2-BD59-A6C34878D82A}">
                    <a16:rowId xmlns:a16="http://schemas.microsoft.com/office/drawing/2014/main" val="2751846264"/>
                  </a:ext>
                </a:extLst>
              </a:tr>
              <a:tr h="532950">
                <a:tc>
                  <a:txBody>
                    <a:bodyPr/>
                    <a:lstStyle/>
                    <a:p>
                      <a:r>
                        <a:rPr kumimoji="1" lang="ja-JP" altLang="en-US" sz="2400"/>
                        <a:t>浜田雅功</a:t>
                      </a:r>
                    </a:p>
                  </a:txBody>
                  <a:tcPr marL="121125" marR="121125" marT="60562" marB="60562"/>
                </a:tc>
                <a:tc>
                  <a:txBody>
                    <a:bodyPr/>
                    <a:lstStyle/>
                    <a:p>
                      <a:r>
                        <a:rPr kumimoji="1" lang="en-US" altLang="ja-JP" sz="2400" b="0" i="0" kern="1200" dirty="0">
                          <a:solidFill>
                            <a:schemeClr val="dk1"/>
                          </a:solidFill>
                          <a:effectLst/>
                          <a:latin typeface="+mn-lt"/>
                          <a:ea typeface="+mn-ea"/>
                          <a:cs typeface="+mn-cs"/>
                        </a:rPr>
                        <a:t>( 0.5, 0.2, 0.3, 0.4 )</a:t>
                      </a:r>
                      <a:endParaRPr kumimoji="1" lang="ja-JP" altLang="en-US" sz="2400" dirty="0"/>
                    </a:p>
                  </a:txBody>
                  <a:tcPr marL="121125" marR="121125" marT="60562" marB="60562"/>
                </a:tc>
                <a:extLst>
                  <a:ext uri="{0D108BD9-81ED-4DB2-BD59-A6C34878D82A}">
                    <a16:rowId xmlns:a16="http://schemas.microsoft.com/office/drawing/2014/main" val="633227231"/>
                  </a:ext>
                </a:extLst>
              </a:tr>
              <a:tr h="532950">
                <a:tc>
                  <a:txBody>
                    <a:bodyPr/>
                    <a:lstStyle/>
                    <a:p>
                      <a:r>
                        <a:rPr kumimoji="1" lang="ja-JP" altLang="en-US" sz="2400" dirty="0"/>
                        <a:t>ボケ</a:t>
                      </a:r>
                    </a:p>
                  </a:txBody>
                  <a:tcPr marL="121125" marR="121125" marT="60562" marB="60562"/>
                </a:tc>
                <a:tc>
                  <a:txBody>
                    <a:bodyPr/>
                    <a:lstStyle/>
                    <a:p>
                      <a:r>
                        <a:rPr kumimoji="1" lang="en-US" altLang="ja-JP" sz="2400" b="0" i="0" kern="1200" dirty="0">
                          <a:solidFill>
                            <a:schemeClr val="dk1"/>
                          </a:solidFill>
                          <a:effectLst/>
                          <a:latin typeface="+mn-lt"/>
                          <a:ea typeface="+mn-ea"/>
                          <a:cs typeface="+mn-cs"/>
                        </a:rPr>
                        <a:t>( 0.1, 0.0, 0.8, 0.2 )</a:t>
                      </a:r>
                      <a:endParaRPr kumimoji="1" lang="ja-JP" altLang="en-US" sz="2400" dirty="0"/>
                    </a:p>
                  </a:txBody>
                  <a:tcPr marL="121125" marR="121125" marT="60562" marB="60562"/>
                </a:tc>
                <a:extLst>
                  <a:ext uri="{0D108BD9-81ED-4DB2-BD59-A6C34878D82A}">
                    <a16:rowId xmlns:a16="http://schemas.microsoft.com/office/drawing/2014/main" val="2968559732"/>
                  </a:ext>
                </a:extLst>
              </a:tr>
              <a:tr h="532950">
                <a:tc>
                  <a:txBody>
                    <a:bodyPr/>
                    <a:lstStyle/>
                    <a:p>
                      <a:r>
                        <a:rPr kumimoji="1" lang="ja-JP" altLang="en-US" sz="2400"/>
                        <a:t>ツッコミ</a:t>
                      </a:r>
                    </a:p>
                  </a:txBody>
                  <a:tcPr marL="121125" marR="121125" marT="60562" marB="60562"/>
                </a:tc>
                <a:tc>
                  <a:txBody>
                    <a:bodyPr/>
                    <a:lstStyle/>
                    <a:p>
                      <a:r>
                        <a:rPr kumimoji="1" lang="en-US" altLang="ja-JP" sz="2400" b="0" i="0" kern="1200" dirty="0">
                          <a:solidFill>
                            <a:schemeClr val="dk1"/>
                          </a:solidFill>
                          <a:effectLst/>
                          <a:latin typeface="+mn-lt"/>
                          <a:ea typeface="+mn-ea"/>
                          <a:cs typeface="+mn-cs"/>
                        </a:rPr>
                        <a:t>( 0.2, 0.1, 0.2, 0.1 )</a:t>
                      </a:r>
                      <a:endParaRPr kumimoji="1" lang="ja-JP" altLang="en-US" sz="2400" dirty="0"/>
                    </a:p>
                  </a:txBody>
                  <a:tcPr marL="121125" marR="121125" marT="60562" marB="60562"/>
                </a:tc>
                <a:extLst>
                  <a:ext uri="{0D108BD9-81ED-4DB2-BD59-A6C34878D82A}">
                    <a16:rowId xmlns:a16="http://schemas.microsoft.com/office/drawing/2014/main" val="2013621848"/>
                  </a:ext>
                </a:extLst>
              </a:tr>
            </a:tbl>
          </a:graphicData>
        </a:graphic>
      </p:graphicFrame>
      <p:sp>
        <p:nvSpPr>
          <p:cNvPr id="6" name="テキスト ボックス 5">
            <a:extLst>
              <a:ext uri="{FF2B5EF4-FFF2-40B4-BE49-F238E27FC236}">
                <a16:creationId xmlns:a16="http://schemas.microsoft.com/office/drawing/2014/main" id="{DAC13CC3-54D2-4860-AEB1-4CCE2BEC0F3D}"/>
              </a:ext>
            </a:extLst>
          </p:cNvPr>
          <p:cNvSpPr txBox="1"/>
          <p:nvPr/>
        </p:nvSpPr>
        <p:spPr>
          <a:xfrm>
            <a:off x="5242173" y="4957437"/>
            <a:ext cx="4514223" cy="830997"/>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l"/>
            </a:pPr>
            <a:r>
              <a:rPr kumimoji="1" lang="ja-JP" altLang="en-US" sz="1600" dirty="0">
                <a:solidFill>
                  <a:schemeClr val="tx1">
                    <a:lumMod val="50000"/>
                    <a:lumOff val="50000"/>
                  </a:schemeClr>
                </a:solidFill>
              </a:rPr>
              <a:t>松本人志と浜田雅功の距離は近そう・・</a:t>
            </a:r>
            <a:endParaRPr kumimoji="1" lang="en-US" altLang="ja-JP" sz="1600" dirty="0">
              <a:solidFill>
                <a:schemeClr val="tx1">
                  <a:lumMod val="50000"/>
                  <a:lumOff val="50000"/>
                </a:schemeClr>
              </a:solidFill>
            </a:endParaRPr>
          </a:p>
          <a:p>
            <a:endParaRPr kumimoji="1" lang="en-US" altLang="ja-JP" sz="1600" dirty="0">
              <a:solidFill>
                <a:schemeClr val="tx1">
                  <a:lumMod val="50000"/>
                  <a:lumOff val="50000"/>
                </a:schemeClr>
              </a:solidFill>
            </a:endParaRPr>
          </a:p>
          <a:p>
            <a:pPr marL="342900" indent="-342900">
              <a:buFont typeface="Wingdings" panose="05000000000000000000" pitchFamily="2" charset="2"/>
              <a:buChar char="l"/>
            </a:pPr>
            <a:r>
              <a:rPr kumimoji="1" lang="ja-JP" altLang="en-US" sz="1600" dirty="0">
                <a:solidFill>
                  <a:schemeClr val="tx1">
                    <a:lumMod val="50000"/>
                    <a:lumOff val="50000"/>
                  </a:schemeClr>
                </a:solidFill>
              </a:rPr>
              <a:t>松本人志 </a:t>
            </a:r>
            <a:r>
              <a:rPr kumimoji="1" lang="en-US" altLang="ja-JP" sz="1600" dirty="0">
                <a:solidFill>
                  <a:schemeClr val="tx1">
                    <a:lumMod val="50000"/>
                    <a:lumOff val="50000"/>
                  </a:schemeClr>
                </a:solidFill>
              </a:rPr>
              <a:t>– </a:t>
            </a:r>
            <a:r>
              <a:rPr kumimoji="1" lang="ja-JP" altLang="en-US" sz="1600" dirty="0">
                <a:solidFill>
                  <a:schemeClr val="tx1">
                    <a:lumMod val="50000"/>
                    <a:lumOff val="50000"/>
                  </a:schemeClr>
                </a:solidFill>
              </a:rPr>
              <a:t>ボケ </a:t>
            </a:r>
            <a:r>
              <a:rPr kumimoji="1" lang="en-US" altLang="ja-JP" sz="1600" dirty="0">
                <a:solidFill>
                  <a:schemeClr val="tx1">
                    <a:lumMod val="50000"/>
                    <a:lumOff val="50000"/>
                  </a:schemeClr>
                </a:solidFill>
              </a:rPr>
              <a:t>+</a:t>
            </a:r>
            <a:r>
              <a:rPr kumimoji="1" lang="ja-JP" altLang="en-US" sz="1600" dirty="0">
                <a:solidFill>
                  <a:schemeClr val="tx1">
                    <a:lumMod val="50000"/>
                    <a:lumOff val="50000"/>
                  </a:schemeClr>
                </a:solidFill>
              </a:rPr>
              <a:t> ツッコミ ≒</a:t>
            </a:r>
            <a:r>
              <a:rPr kumimoji="1" lang="en-US" altLang="ja-JP" sz="1600" dirty="0">
                <a:solidFill>
                  <a:schemeClr val="tx1">
                    <a:lumMod val="50000"/>
                    <a:lumOff val="50000"/>
                  </a:schemeClr>
                </a:solidFill>
              </a:rPr>
              <a:t> </a:t>
            </a:r>
            <a:r>
              <a:rPr kumimoji="1" lang="ja-JP" altLang="en-US" sz="1600" dirty="0">
                <a:solidFill>
                  <a:schemeClr val="tx1">
                    <a:lumMod val="50000"/>
                    <a:lumOff val="50000"/>
                  </a:schemeClr>
                </a:solidFill>
              </a:rPr>
              <a:t>浜田雅功</a:t>
            </a:r>
            <a:endParaRPr kumimoji="1" lang="en-US" altLang="ja-JP" sz="1600" dirty="0">
              <a:solidFill>
                <a:schemeClr val="tx1">
                  <a:lumMod val="50000"/>
                  <a:lumOff val="50000"/>
                </a:schemeClr>
              </a:solidFill>
            </a:endParaRPr>
          </a:p>
        </p:txBody>
      </p:sp>
    </p:spTree>
    <p:extLst>
      <p:ext uri="{BB962C8B-B14F-4D97-AF65-F5344CB8AC3E}">
        <p14:creationId xmlns:p14="http://schemas.microsoft.com/office/powerpoint/2010/main" val="240263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39B26B-2787-437F-A5BF-B98943ACAA4E}"/>
              </a:ext>
            </a:extLst>
          </p:cNvPr>
          <p:cNvSpPr>
            <a:spLocks noGrp="1"/>
          </p:cNvSpPr>
          <p:nvPr>
            <p:ph type="title"/>
          </p:nvPr>
        </p:nvSpPr>
        <p:spPr>
          <a:xfrm>
            <a:off x="677334" y="609600"/>
            <a:ext cx="8596668" cy="1320800"/>
          </a:xfrm>
        </p:spPr>
        <p:txBody>
          <a:bodyPr anchor="t">
            <a:normAutofit/>
          </a:bodyPr>
          <a:lstStyle/>
          <a:p>
            <a:r>
              <a:rPr kumimoji="1" lang="ja-JP" altLang="en-US" dirty="0">
                <a:solidFill>
                  <a:schemeClr val="tx1">
                    <a:lumMod val="50000"/>
                    <a:lumOff val="50000"/>
                  </a:schemeClr>
                </a:solidFill>
                <a:latin typeface="+mj-ea"/>
              </a:rPr>
              <a:t>作業内容 </a:t>
            </a:r>
            <a:r>
              <a:rPr kumimoji="1" lang="en-US" altLang="ja-JP" dirty="0">
                <a:solidFill>
                  <a:schemeClr val="tx1">
                    <a:lumMod val="50000"/>
                    <a:lumOff val="50000"/>
                  </a:schemeClr>
                </a:solidFill>
                <a:latin typeface="+mj-ea"/>
              </a:rPr>
              <a:t>3/3</a:t>
            </a:r>
            <a:br>
              <a:rPr lang="en-US" altLang="ja-JP" dirty="0">
                <a:solidFill>
                  <a:schemeClr val="tx1">
                    <a:lumMod val="50000"/>
                    <a:lumOff val="50000"/>
                  </a:schemeClr>
                </a:solidFill>
                <a:latin typeface="+mj-ea"/>
              </a:rPr>
            </a:br>
            <a:r>
              <a:rPr lang="en-US" altLang="ja-JP" dirty="0">
                <a:solidFill>
                  <a:schemeClr val="tx1">
                    <a:lumMod val="50000"/>
                    <a:lumOff val="50000"/>
                  </a:schemeClr>
                </a:solidFill>
                <a:latin typeface="+mj-ea"/>
              </a:rPr>
              <a:t>	</a:t>
            </a:r>
            <a:r>
              <a:rPr lang="ja-JP" altLang="en-US" dirty="0">
                <a:solidFill>
                  <a:schemeClr val="tx1">
                    <a:lumMod val="50000"/>
                    <a:lumOff val="50000"/>
                  </a:schemeClr>
                </a:solidFill>
                <a:latin typeface="+mj-ea"/>
              </a:rPr>
              <a:t>印象に類似している香りの発見</a:t>
            </a:r>
            <a:endParaRPr kumimoji="1" lang="ja-JP" altLang="en-US" dirty="0">
              <a:solidFill>
                <a:schemeClr val="tx1">
                  <a:lumMod val="50000"/>
                  <a:lumOff val="50000"/>
                </a:schemeClr>
              </a:solidFill>
              <a:latin typeface="+mj-ea"/>
            </a:endParaRPr>
          </a:p>
        </p:txBody>
      </p:sp>
      <p:sp>
        <p:nvSpPr>
          <p:cNvPr id="9" name="Content Placeholder 8">
            <a:extLst>
              <a:ext uri="{FF2B5EF4-FFF2-40B4-BE49-F238E27FC236}">
                <a16:creationId xmlns:a16="http://schemas.microsoft.com/office/drawing/2014/main" id="{2C1A1C0C-D70C-4809-A44B-A8D5E629FB70}"/>
              </a:ext>
            </a:extLst>
          </p:cNvPr>
          <p:cNvSpPr>
            <a:spLocks noGrp="1"/>
          </p:cNvSpPr>
          <p:nvPr>
            <p:ph idx="1"/>
          </p:nvPr>
        </p:nvSpPr>
        <p:spPr>
          <a:xfrm>
            <a:off x="677334" y="2159329"/>
            <a:ext cx="3957349" cy="3749323"/>
          </a:xfrm>
        </p:spPr>
        <p:txBody>
          <a:bodyPr>
            <a:normAutofit/>
          </a:bodyPr>
          <a:lstStyle/>
          <a:p>
            <a:r>
              <a:rPr lang="ja-JP" altLang="en-US" dirty="0"/>
              <a:t>香水に関する文章データを、単語ごとに分け、</a:t>
            </a:r>
            <a:r>
              <a:rPr lang="en-US" altLang="ja-JP" dirty="0"/>
              <a:t>Word2vec</a:t>
            </a:r>
            <a:r>
              <a:rPr lang="ja-JP" altLang="en-US" dirty="0"/>
              <a:t>を利用</a:t>
            </a:r>
            <a:endParaRPr lang="en-US" altLang="ja-JP" dirty="0"/>
          </a:p>
          <a:p>
            <a:endParaRPr lang="en-US" altLang="ja-JP" dirty="0"/>
          </a:p>
          <a:p>
            <a:r>
              <a:rPr lang="ja-JP" altLang="en-US" dirty="0"/>
              <a:t>「印象ワード：華やか」に、似た言葉を求めると、右の結果が得られた</a:t>
            </a:r>
            <a:endParaRPr lang="en-US" altLang="ja-JP" dirty="0"/>
          </a:p>
          <a:p>
            <a:endParaRPr lang="en-US" altLang="ja-JP" dirty="0"/>
          </a:p>
          <a:p>
            <a:r>
              <a:rPr lang="ja-JP" altLang="en-US" dirty="0"/>
              <a:t>印象ワードに類似している香りワード以外の単語が出力されるので、香りワードのみ出力されるように調整</a:t>
            </a:r>
            <a:endParaRPr lang="en-US" altLang="ja-JP" dirty="0"/>
          </a:p>
        </p:txBody>
      </p:sp>
      <p:pic>
        <p:nvPicPr>
          <p:cNvPr id="5" name="コンテンツ プレースホルダー 4" descr="テキスト が含まれている画像&#10;&#10;自動的に生成された説明">
            <a:extLst>
              <a:ext uri="{FF2B5EF4-FFF2-40B4-BE49-F238E27FC236}">
                <a16:creationId xmlns:a16="http://schemas.microsoft.com/office/drawing/2014/main" id="{56DE5164-F606-4494-B83C-B5C908713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137" y="2159330"/>
            <a:ext cx="4742075" cy="3749323"/>
          </a:xfrm>
          <a:prstGeom prst="rect">
            <a:avLst/>
          </a:prstGeom>
          <a:ln>
            <a:solidFill>
              <a:schemeClr val="tx1"/>
            </a:solidFill>
          </a:ln>
        </p:spPr>
      </p:pic>
    </p:spTree>
    <p:extLst>
      <p:ext uri="{BB962C8B-B14F-4D97-AF65-F5344CB8AC3E}">
        <p14:creationId xmlns:p14="http://schemas.microsoft.com/office/powerpoint/2010/main" val="3742309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6AD7E-E85D-404B-80EF-F019B07E9D63}"/>
              </a:ext>
            </a:extLst>
          </p:cNvPr>
          <p:cNvSpPr>
            <a:spLocks noGrp="1"/>
          </p:cNvSpPr>
          <p:nvPr>
            <p:ph type="title"/>
          </p:nvPr>
        </p:nvSpPr>
        <p:spPr>
          <a:xfrm>
            <a:off x="677334" y="472280"/>
            <a:ext cx="8596668" cy="1320800"/>
          </a:xfrm>
        </p:spPr>
        <p:txBody>
          <a:bodyPr>
            <a:normAutofit/>
          </a:bodyPr>
          <a:lstStyle/>
          <a:p>
            <a:r>
              <a:rPr lang="ja-JP" altLang="en-US" dirty="0">
                <a:solidFill>
                  <a:schemeClr val="tx1">
                    <a:lumMod val="50000"/>
                    <a:lumOff val="50000"/>
                  </a:schemeClr>
                </a:solidFill>
              </a:rPr>
              <a:t>結果 </a:t>
            </a:r>
            <a:r>
              <a:rPr lang="en-US" altLang="ja-JP" dirty="0">
                <a:solidFill>
                  <a:schemeClr val="tx1">
                    <a:lumMod val="50000"/>
                    <a:lumOff val="50000"/>
                  </a:schemeClr>
                </a:solidFill>
              </a:rPr>
              <a:t>1/2</a:t>
            </a:r>
            <a:br>
              <a:rPr lang="en-US" altLang="ja-JP" dirty="0">
                <a:solidFill>
                  <a:schemeClr val="tx1">
                    <a:lumMod val="50000"/>
                    <a:lumOff val="50000"/>
                  </a:schemeClr>
                </a:solidFill>
              </a:rPr>
            </a:br>
            <a:r>
              <a:rPr lang="en-US" altLang="ja-JP" dirty="0">
                <a:solidFill>
                  <a:schemeClr val="tx1">
                    <a:lumMod val="50000"/>
                    <a:lumOff val="50000"/>
                  </a:schemeClr>
                </a:solidFill>
              </a:rPr>
              <a:t>	</a:t>
            </a:r>
            <a:r>
              <a:rPr lang="ja-JP" altLang="en-US" sz="3100" dirty="0">
                <a:solidFill>
                  <a:schemeClr val="tx1">
                    <a:lumMod val="50000"/>
                    <a:lumOff val="50000"/>
                  </a:schemeClr>
                </a:solidFill>
              </a:rPr>
              <a:t>頻出上位</a:t>
            </a:r>
            <a:r>
              <a:rPr lang="en-US" altLang="ja-JP" sz="3100" dirty="0">
                <a:solidFill>
                  <a:schemeClr val="tx1">
                    <a:lumMod val="50000"/>
                    <a:lumOff val="50000"/>
                  </a:schemeClr>
                </a:solidFill>
              </a:rPr>
              <a:t>4</a:t>
            </a:r>
            <a:r>
              <a:rPr lang="ja-JP" altLang="en-US" sz="3100" dirty="0">
                <a:solidFill>
                  <a:schemeClr val="tx1">
                    <a:lumMod val="50000"/>
                    <a:lumOff val="50000"/>
                  </a:schemeClr>
                </a:solidFill>
              </a:rPr>
              <a:t>つの印象と類似度が高い</a:t>
            </a:r>
            <a:r>
              <a:rPr lang="en-US" altLang="ja-JP" sz="3100" dirty="0">
                <a:solidFill>
                  <a:schemeClr val="tx1">
                    <a:lumMod val="50000"/>
                    <a:lumOff val="50000"/>
                  </a:schemeClr>
                </a:solidFill>
              </a:rPr>
              <a:t>5</a:t>
            </a:r>
            <a:r>
              <a:rPr lang="ja-JP" altLang="en-US" sz="3100" dirty="0">
                <a:solidFill>
                  <a:schemeClr val="tx1">
                    <a:lumMod val="50000"/>
                    <a:lumOff val="50000"/>
                  </a:schemeClr>
                </a:solidFill>
              </a:rPr>
              <a:t>つの香り</a:t>
            </a:r>
            <a:endParaRPr kumimoji="1" lang="ja-JP" altLang="en-US" dirty="0">
              <a:solidFill>
                <a:schemeClr val="tx1">
                  <a:lumMod val="50000"/>
                  <a:lumOff val="50000"/>
                </a:schemeClr>
              </a:solidFill>
            </a:endParaRPr>
          </a:p>
        </p:txBody>
      </p:sp>
      <p:sp>
        <p:nvSpPr>
          <p:cNvPr id="30" name="コンテンツ プレースホルダー 29">
            <a:extLst>
              <a:ext uri="{FF2B5EF4-FFF2-40B4-BE49-F238E27FC236}">
                <a16:creationId xmlns:a16="http://schemas.microsoft.com/office/drawing/2014/main" id="{AD79E25C-68CA-4425-9A02-FD86ED4D14BF}"/>
              </a:ext>
            </a:extLst>
          </p:cNvPr>
          <p:cNvSpPr>
            <a:spLocks noGrp="1"/>
          </p:cNvSpPr>
          <p:nvPr>
            <p:ph idx="1"/>
          </p:nvPr>
        </p:nvSpPr>
        <p:spPr>
          <a:xfrm>
            <a:off x="677334" y="1930400"/>
            <a:ext cx="4606413" cy="4540892"/>
          </a:xfrm>
        </p:spPr>
        <p:txBody>
          <a:bodyPr>
            <a:normAutofit/>
          </a:bodyPr>
          <a:lstStyle/>
          <a:p>
            <a:r>
              <a:rPr lang="ja-JP" altLang="en-US" sz="2400" dirty="0"/>
              <a:t>大体、自分のイメージ通りの印象に香りが紐づいている</a:t>
            </a:r>
            <a:endParaRPr lang="en-US" altLang="ja-JP" sz="2400" dirty="0"/>
          </a:p>
          <a:p>
            <a:pPr lvl="1"/>
            <a:r>
              <a:rPr lang="ja-JP" altLang="en-US" sz="2200" dirty="0"/>
              <a:t>フレッシュだったら柑橘系や華やかでは花の品種など</a:t>
            </a:r>
            <a:endParaRPr lang="en-US" altLang="ja-JP" sz="2200" dirty="0"/>
          </a:p>
          <a:p>
            <a:pPr lvl="1"/>
            <a:endParaRPr lang="en-US" altLang="ja-JP" sz="2200" dirty="0"/>
          </a:p>
          <a:p>
            <a:r>
              <a:rPr lang="ja-JP" altLang="en-US" sz="2400" dirty="0"/>
              <a:t>過去に嗅いだことのない</a:t>
            </a:r>
            <a:br>
              <a:rPr lang="en-US" altLang="ja-JP" sz="2400" dirty="0"/>
            </a:br>
            <a:r>
              <a:rPr lang="ja-JP" altLang="en-US" sz="2400" dirty="0"/>
              <a:t>フリージアなどの香りはネット情報から納得感を得た</a:t>
            </a:r>
            <a:endParaRPr lang="en-US" altLang="ja-JP" sz="2400" dirty="0"/>
          </a:p>
          <a:p>
            <a:pPr lvl="1"/>
            <a:r>
              <a:rPr lang="ja-JP" altLang="en-US" sz="1800" dirty="0">
                <a:solidFill>
                  <a:schemeClr val="tx1">
                    <a:lumMod val="50000"/>
                    <a:lumOff val="50000"/>
                  </a:schemeClr>
                </a:solidFill>
              </a:rPr>
              <a:t>フリージアの香りは、甘くさわやかです。</a:t>
            </a:r>
            <a:r>
              <a:rPr lang="en-US" altLang="ja-JP" sz="1800" dirty="0"/>
              <a:t>(</a:t>
            </a:r>
            <a:r>
              <a:rPr lang="ja-JP" altLang="en-US" sz="1800" dirty="0">
                <a:hlinkClick r:id="rId2"/>
              </a:rPr>
              <a:t>片桐義子の花セラピー</a:t>
            </a:r>
            <a:r>
              <a:rPr lang="en-US" altLang="ja-JP" sz="1800" dirty="0"/>
              <a:t>)</a:t>
            </a:r>
          </a:p>
        </p:txBody>
      </p:sp>
      <p:graphicFrame>
        <p:nvGraphicFramePr>
          <p:cNvPr id="9" name="表 9">
            <a:extLst>
              <a:ext uri="{FF2B5EF4-FFF2-40B4-BE49-F238E27FC236}">
                <a16:creationId xmlns:a16="http://schemas.microsoft.com/office/drawing/2014/main" id="{C32AAAD9-59BC-438A-BC17-E1ED7D7D3942}"/>
              </a:ext>
            </a:extLst>
          </p:cNvPr>
          <p:cNvGraphicFramePr>
            <a:graphicFrameLocks noGrp="1"/>
          </p:cNvGraphicFramePr>
          <p:nvPr>
            <p:extLst>
              <p:ext uri="{D42A27DB-BD31-4B8C-83A1-F6EECF244321}">
                <p14:modId xmlns:p14="http://schemas.microsoft.com/office/powerpoint/2010/main" val="415234894"/>
              </p:ext>
            </p:extLst>
          </p:nvPr>
        </p:nvGraphicFramePr>
        <p:xfrm>
          <a:off x="5632425" y="2113916"/>
          <a:ext cx="2193658" cy="1857055"/>
        </p:xfrm>
        <a:graphic>
          <a:graphicData uri="http://schemas.openxmlformats.org/drawingml/2006/table">
            <a:tbl>
              <a:tblPr bandRow="1">
                <a:tableStyleId>{7DF18680-E054-41AD-8BC1-D1AEF772440D}</a:tableStyleId>
              </a:tblPr>
              <a:tblGrid>
                <a:gridCol w="2193658">
                  <a:extLst>
                    <a:ext uri="{9D8B030D-6E8A-4147-A177-3AD203B41FA5}">
                      <a16:colId xmlns:a16="http://schemas.microsoft.com/office/drawing/2014/main" val="2228000412"/>
                    </a:ext>
                  </a:extLst>
                </a:gridCol>
              </a:tblGrid>
              <a:tr h="371411">
                <a:tc>
                  <a:txBody>
                    <a:bodyPr/>
                    <a:lstStyle/>
                    <a:p>
                      <a:r>
                        <a:rPr kumimoji="1" lang="ja-JP" altLang="en-US" sz="1800" b="0" dirty="0">
                          <a:latin typeface="メイリオ" panose="020B0604030504040204" pitchFamily="50" charset="-128"/>
                          <a:ea typeface="メイリオ" panose="020B0604030504040204" pitchFamily="50" charset="-128"/>
                        </a:rPr>
                        <a:t>スパイス</a:t>
                      </a:r>
                    </a:p>
                  </a:txBody>
                  <a:tcPr>
                    <a:solidFill>
                      <a:srgbClr val="D0E3EA"/>
                    </a:solidFill>
                  </a:tcPr>
                </a:tc>
                <a:extLst>
                  <a:ext uri="{0D108BD9-81ED-4DB2-BD59-A6C34878D82A}">
                    <a16:rowId xmlns:a16="http://schemas.microsoft.com/office/drawing/2014/main" val="1501129299"/>
                  </a:ext>
                </a:extLst>
              </a:tr>
              <a:tr h="371411">
                <a:tc>
                  <a:txBody>
                    <a:bodyPr/>
                    <a:lstStyle/>
                    <a:p>
                      <a:r>
                        <a:rPr kumimoji="1" lang="ja-JP" altLang="en-US" sz="1800" b="0" dirty="0">
                          <a:latin typeface="メイリオ" panose="020B0604030504040204" pitchFamily="50" charset="-128"/>
                          <a:ea typeface="メイリオ" panose="020B0604030504040204" pitchFamily="50" charset="-128"/>
                        </a:rPr>
                        <a:t>フリージア</a:t>
                      </a:r>
                      <a:endParaRPr kumimoji="1" lang="en-US" altLang="ja-JP" sz="1800" b="0" dirty="0">
                        <a:latin typeface="メイリオ" panose="020B0604030504040204" pitchFamily="50" charset="-128"/>
                        <a:ea typeface="メイリオ" panose="020B0604030504040204" pitchFamily="50" charset="-128"/>
                      </a:endParaRPr>
                    </a:p>
                  </a:txBody>
                  <a:tcPr>
                    <a:solidFill>
                      <a:srgbClr val="D0E3EA"/>
                    </a:solidFill>
                  </a:tcPr>
                </a:tc>
                <a:extLst>
                  <a:ext uri="{0D108BD9-81ED-4DB2-BD59-A6C34878D82A}">
                    <a16:rowId xmlns:a16="http://schemas.microsoft.com/office/drawing/2014/main" val="2018304022"/>
                  </a:ext>
                </a:extLst>
              </a:tr>
              <a:tr h="371411">
                <a:tc>
                  <a:txBody>
                    <a:bodyPr/>
                    <a:lstStyle/>
                    <a:p>
                      <a:r>
                        <a:rPr kumimoji="1" lang="ja-JP" altLang="en-US" sz="1800" b="0" dirty="0">
                          <a:latin typeface="メイリオ" panose="020B0604030504040204" pitchFamily="50" charset="-128"/>
                          <a:ea typeface="メイリオ" panose="020B0604030504040204" pitchFamily="50" charset="-128"/>
                        </a:rPr>
                        <a:t>ピーチ</a:t>
                      </a:r>
                    </a:p>
                  </a:txBody>
                  <a:tcPr>
                    <a:solidFill>
                      <a:srgbClr val="D0E3EA"/>
                    </a:solidFill>
                  </a:tcPr>
                </a:tc>
                <a:extLst>
                  <a:ext uri="{0D108BD9-81ED-4DB2-BD59-A6C34878D82A}">
                    <a16:rowId xmlns:a16="http://schemas.microsoft.com/office/drawing/2014/main" val="3998057650"/>
                  </a:ext>
                </a:extLst>
              </a:tr>
              <a:tr h="371411">
                <a:tc>
                  <a:txBody>
                    <a:bodyPr/>
                    <a:lstStyle/>
                    <a:p>
                      <a:r>
                        <a:rPr kumimoji="1" lang="ja-JP" altLang="en-US" sz="1800" b="0" dirty="0">
                          <a:latin typeface="メイリオ" panose="020B0604030504040204" pitchFamily="50" charset="-128"/>
                          <a:ea typeface="メイリオ" panose="020B0604030504040204" pitchFamily="50" charset="-128"/>
                        </a:rPr>
                        <a:t>石鹸</a:t>
                      </a:r>
                    </a:p>
                  </a:txBody>
                  <a:tcPr>
                    <a:solidFill>
                      <a:srgbClr val="D0E3EA"/>
                    </a:solidFill>
                  </a:tcPr>
                </a:tc>
                <a:extLst>
                  <a:ext uri="{0D108BD9-81ED-4DB2-BD59-A6C34878D82A}">
                    <a16:rowId xmlns:a16="http://schemas.microsoft.com/office/drawing/2014/main" val="3569899263"/>
                  </a:ext>
                </a:extLst>
              </a:tr>
              <a:tr h="371411">
                <a:tc>
                  <a:txBody>
                    <a:bodyPr/>
                    <a:lstStyle/>
                    <a:p>
                      <a:r>
                        <a:rPr kumimoji="1" lang="ja-JP" altLang="en-US" sz="1800" b="0" dirty="0">
                          <a:latin typeface="メイリオ" panose="020B0604030504040204" pitchFamily="50" charset="-128"/>
                          <a:ea typeface="メイリオ" panose="020B0604030504040204" pitchFamily="50" charset="-128"/>
                        </a:rPr>
                        <a:t>ゼラニウム</a:t>
                      </a:r>
                    </a:p>
                  </a:txBody>
                  <a:tcPr>
                    <a:solidFill>
                      <a:srgbClr val="D0E3EA"/>
                    </a:solidFill>
                  </a:tcPr>
                </a:tc>
                <a:extLst>
                  <a:ext uri="{0D108BD9-81ED-4DB2-BD59-A6C34878D82A}">
                    <a16:rowId xmlns:a16="http://schemas.microsoft.com/office/drawing/2014/main" val="1680414082"/>
                  </a:ext>
                </a:extLst>
              </a:tr>
            </a:tbl>
          </a:graphicData>
        </a:graphic>
      </p:graphicFrame>
      <p:sp>
        <p:nvSpPr>
          <p:cNvPr id="11" name="テキスト ボックス 10">
            <a:extLst>
              <a:ext uri="{FF2B5EF4-FFF2-40B4-BE49-F238E27FC236}">
                <a16:creationId xmlns:a16="http://schemas.microsoft.com/office/drawing/2014/main" id="{F414427F-38C5-42F0-BF07-1A8D884BF591}"/>
              </a:ext>
            </a:extLst>
          </p:cNvPr>
          <p:cNvSpPr txBox="1"/>
          <p:nvPr/>
        </p:nvSpPr>
        <p:spPr>
          <a:xfrm>
            <a:off x="5964413" y="1777205"/>
            <a:ext cx="1440160" cy="400110"/>
          </a:xfrm>
          <a:prstGeom prst="rect">
            <a:avLst/>
          </a:prstGeom>
        </p:spPr>
        <p:txBody>
          <a:bodyPr wrap="square" rtlCol="0">
            <a:spAutoFit/>
          </a:bodyPr>
          <a:lstStyle/>
          <a:p>
            <a:pPr algn="ctr"/>
            <a:r>
              <a:rPr lang="ja-JP" altLang="en-US" sz="2000" dirty="0">
                <a:solidFill>
                  <a:schemeClr val="tx1">
                    <a:lumMod val="50000"/>
                    <a:lumOff val="50000"/>
                  </a:schemeClr>
                </a:solidFill>
                <a:latin typeface="メイリオ" panose="020B0604030504040204" pitchFamily="50" charset="-128"/>
                <a:ea typeface="メイリオ" panose="020B0604030504040204" pitchFamily="50" charset="-128"/>
              </a:rPr>
              <a:t>爽やか</a:t>
            </a:r>
            <a:endParaRPr lang="en-US" altLang="ja-JP" sz="2000" dirty="0">
              <a:solidFill>
                <a:schemeClr val="tx1">
                  <a:lumMod val="50000"/>
                  <a:lumOff val="50000"/>
                </a:schemeClr>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997F7CED-86C7-43C2-9123-C075AF052555}"/>
              </a:ext>
            </a:extLst>
          </p:cNvPr>
          <p:cNvSpPr txBox="1"/>
          <p:nvPr/>
        </p:nvSpPr>
        <p:spPr>
          <a:xfrm>
            <a:off x="8228216" y="1753443"/>
            <a:ext cx="1709349" cy="400110"/>
          </a:xfrm>
          <a:prstGeom prst="rect">
            <a:avLst/>
          </a:prstGeom>
        </p:spPr>
        <p:txBody>
          <a:bodyPr wrap="square" rtlCol="0">
            <a:spAutoFit/>
          </a:bodyPr>
          <a:lstStyle/>
          <a:p>
            <a:pPr algn="ctr"/>
            <a:r>
              <a:rPr lang="ja-JP" altLang="en-US" sz="2000" dirty="0">
                <a:solidFill>
                  <a:schemeClr val="tx1">
                    <a:lumMod val="50000"/>
                    <a:lumOff val="50000"/>
                  </a:schemeClr>
                </a:solidFill>
                <a:latin typeface="メイリオ" panose="020B0604030504040204" pitchFamily="50" charset="-128"/>
                <a:ea typeface="メイリオ" panose="020B0604030504040204" pitchFamily="50" charset="-128"/>
              </a:rPr>
              <a:t>フレッシュ</a:t>
            </a:r>
            <a:endParaRPr lang="en-US" altLang="ja-JP" sz="2000" dirty="0">
              <a:solidFill>
                <a:schemeClr val="tx1">
                  <a:lumMod val="50000"/>
                  <a:lumOff val="50000"/>
                </a:schemeClr>
              </a:solidFill>
              <a:latin typeface="メイリオ" panose="020B0604030504040204" pitchFamily="50" charset="-128"/>
              <a:ea typeface="メイリオ" panose="020B0604030504040204" pitchFamily="50" charset="-128"/>
            </a:endParaRPr>
          </a:p>
        </p:txBody>
      </p:sp>
      <p:graphicFrame>
        <p:nvGraphicFramePr>
          <p:cNvPr id="15" name="表 9">
            <a:extLst>
              <a:ext uri="{FF2B5EF4-FFF2-40B4-BE49-F238E27FC236}">
                <a16:creationId xmlns:a16="http://schemas.microsoft.com/office/drawing/2014/main" id="{3316C364-A4B8-42CA-9C85-943755FF06EB}"/>
              </a:ext>
            </a:extLst>
          </p:cNvPr>
          <p:cNvGraphicFramePr>
            <a:graphicFrameLocks noGrp="1"/>
          </p:cNvGraphicFramePr>
          <p:nvPr>
            <p:extLst>
              <p:ext uri="{D42A27DB-BD31-4B8C-83A1-F6EECF244321}">
                <p14:modId xmlns:p14="http://schemas.microsoft.com/office/powerpoint/2010/main" val="1888785346"/>
              </p:ext>
            </p:extLst>
          </p:nvPr>
        </p:nvGraphicFramePr>
        <p:xfrm>
          <a:off x="8040479" y="2081965"/>
          <a:ext cx="2193658" cy="1857057"/>
        </p:xfrm>
        <a:graphic>
          <a:graphicData uri="http://schemas.openxmlformats.org/drawingml/2006/table">
            <a:tbl>
              <a:tblPr bandRow="1">
                <a:tableStyleId>{AF606853-7671-496A-8E4F-DF71F8EC918B}</a:tableStyleId>
              </a:tblPr>
              <a:tblGrid>
                <a:gridCol w="2193658">
                  <a:extLst>
                    <a:ext uri="{9D8B030D-6E8A-4147-A177-3AD203B41FA5}">
                      <a16:colId xmlns:a16="http://schemas.microsoft.com/office/drawing/2014/main" val="2228000412"/>
                    </a:ext>
                  </a:extLst>
                </a:gridCol>
              </a:tblGrid>
              <a:tr h="367329">
                <a:tc>
                  <a:txBody>
                    <a:bodyPr/>
                    <a:lstStyle/>
                    <a:p>
                      <a:r>
                        <a:rPr kumimoji="1" lang="ja-JP" altLang="en-US" sz="1800" b="0" dirty="0">
                          <a:solidFill>
                            <a:schemeClr val="tx1"/>
                          </a:solidFill>
                          <a:latin typeface="メイリオ" panose="020B0604030504040204" pitchFamily="50" charset="-128"/>
                          <a:ea typeface="メイリオ" panose="020B0604030504040204" pitchFamily="50" charset="-128"/>
                        </a:rPr>
                        <a:t>オレンジ</a:t>
                      </a:r>
                    </a:p>
                  </a:txBody>
                  <a:tcPr>
                    <a:lnB w="12700" cap="flat" cmpd="sng" algn="ctr">
                      <a:solidFill>
                        <a:schemeClr val="bg1"/>
                      </a:solidFill>
                      <a:prstDash val="solid"/>
                      <a:round/>
                      <a:headEnd type="none" w="med" len="med"/>
                      <a:tailEnd type="none" w="med" len="med"/>
                    </a:lnB>
                    <a:solidFill>
                      <a:srgbClr val="FFC000"/>
                    </a:solidFill>
                  </a:tcPr>
                </a:tc>
                <a:extLst>
                  <a:ext uri="{0D108BD9-81ED-4DB2-BD59-A6C34878D82A}">
                    <a16:rowId xmlns:a16="http://schemas.microsoft.com/office/drawing/2014/main" val="1501129299"/>
                  </a:ext>
                </a:extLst>
              </a:tr>
              <a:tr h="372432">
                <a:tc>
                  <a:txBody>
                    <a:bodyPr/>
                    <a:lstStyle/>
                    <a:p>
                      <a:r>
                        <a:rPr kumimoji="1" lang="ja-JP" altLang="en-US" sz="1800" b="0" dirty="0">
                          <a:solidFill>
                            <a:schemeClr val="tx1"/>
                          </a:solidFill>
                          <a:latin typeface="メイリオ" panose="020B0604030504040204" pitchFamily="50" charset="-128"/>
                          <a:ea typeface="メイリオ" panose="020B0604030504040204" pitchFamily="50" charset="-128"/>
                        </a:rPr>
                        <a:t>グレープフルーツ</a:t>
                      </a:r>
                      <a:endParaRPr kumimoji="1" lang="en-US" altLang="ja-JP" sz="1800" b="0" dirty="0">
                        <a:solidFill>
                          <a:schemeClr val="tx1"/>
                        </a:solidFill>
                        <a:latin typeface="メイリオ" panose="020B0604030504040204" pitchFamily="50" charset="-128"/>
                        <a:ea typeface="メイリオ" panose="020B0604030504040204" pitchFamily="50" charset="-128"/>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extLst>
                  <a:ext uri="{0D108BD9-81ED-4DB2-BD59-A6C34878D82A}">
                    <a16:rowId xmlns:a16="http://schemas.microsoft.com/office/drawing/2014/main" val="2018304022"/>
                  </a:ext>
                </a:extLst>
              </a:tr>
              <a:tr h="372432">
                <a:tc>
                  <a:txBody>
                    <a:bodyPr/>
                    <a:lstStyle/>
                    <a:p>
                      <a:r>
                        <a:rPr kumimoji="1" lang="ja-JP" altLang="en-US" sz="1800" b="0" dirty="0">
                          <a:solidFill>
                            <a:schemeClr val="tx1"/>
                          </a:solidFill>
                          <a:latin typeface="メイリオ" panose="020B0604030504040204" pitchFamily="50" charset="-128"/>
                          <a:ea typeface="メイリオ" panose="020B0604030504040204" pitchFamily="50" charset="-128"/>
                        </a:rPr>
                        <a:t>レモン</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extLst>
                  <a:ext uri="{0D108BD9-81ED-4DB2-BD59-A6C34878D82A}">
                    <a16:rowId xmlns:a16="http://schemas.microsoft.com/office/drawing/2014/main" val="3998057650"/>
                  </a:ext>
                </a:extLst>
              </a:tr>
              <a:tr h="372432">
                <a:tc>
                  <a:txBody>
                    <a:bodyPr/>
                    <a:lstStyle/>
                    <a:p>
                      <a:r>
                        <a:rPr kumimoji="1" lang="ja-JP" altLang="en-US" sz="1800" b="0" dirty="0">
                          <a:solidFill>
                            <a:schemeClr val="tx1"/>
                          </a:solidFill>
                          <a:latin typeface="メイリオ" panose="020B0604030504040204" pitchFamily="50" charset="-128"/>
                          <a:ea typeface="メイリオ" panose="020B0604030504040204" pitchFamily="50" charset="-128"/>
                        </a:rPr>
                        <a:t>柑橘系</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extLst>
                  <a:ext uri="{0D108BD9-81ED-4DB2-BD59-A6C34878D82A}">
                    <a16:rowId xmlns:a16="http://schemas.microsoft.com/office/drawing/2014/main" val="3569899263"/>
                  </a:ext>
                </a:extLst>
              </a:tr>
              <a:tr h="372432">
                <a:tc>
                  <a:txBody>
                    <a:bodyPr/>
                    <a:lstStyle/>
                    <a:p>
                      <a:r>
                        <a:rPr kumimoji="1" lang="ja-JP" altLang="en-US" sz="1800" b="0" dirty="0">
                          <a:solidFill>
                            <a:schemeClr val="tx1"/>
                          </a:solidFill>
                          <a:latin typeface="メイリオ" panose="020B0604030504040204" pitchFamily="50" charset="-128"/>
                          <a:ea typeface="メイリオ" panose="020B0604030504040204" pitchFamily="50" charset="-128"/>
                        </a:rPr>
                        <a:t>フラワー</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extLst>
                  <a:ext uri="{0D108BD9-81ED-4DB2-BD59-A6C34878D82A}">
                    <a16:rowId xmlns:a16="http://schemas.microsoft.com/office/drawing/2014/main" val="1680414082"/>
                  </a:ext>
                </a:extLst>
              </a:tr>
            </a:tbl>
          </a:graphicData>
        </a:graphic>
      </p:graphicFrame>
      <p:sp>
        <p:nvSpPr>
          <p:cNvPr id="17" name="テキスト ボックス 16">
            <a:extLst>
              <a:ext uri="{FF2B5EF4-FFF2-40B4-BE49-F238E27FC236}">
                <a16:creationId xmlns:a16="http://schemas.microsoft.com/office/drawing/2014/main" id="{077C9C6B-E3EF-4AFD-B14A-F344D9C2B2AB}"/>
              </a:ext>
            </a:extLst>
          </p:cNvPr>
          <p:cNvSpPr txBox="1"/>
          <p:nvPr/>
        </p:nvSpPr>
        <p:spPr>
          <a:xfrm>
            <a:off x="8362811" y="4000791"/>
            <a:ext cx="1440160" cy="400110"/>
          </a:xfrm>
          <a:prstGeom prst="rect">
            <a:avLst/>
          </a:prstGeom>
        </p:spPr>
        <p:txBody>
          <a:bodyPr wrap="square" rtlCol="0">
            <a:spAutoFit/>
          </a:bodyPr>
          <a:lstStyle/>
          <a:p>
            <a:pPr algn="ctr"/>
            <a:r>
              <a:rPr lang="ja-JP" altLang="en-US" sz="2000" dirty="0">
                <a:solidFill>
                  <a:schemeClr val="tx1">
                    <a:lumMod val="50000"/>
                    <a:lumOff val="50000"/>
                  </a:schemeClr>
                </a:solidFill>
                <a:latin typeface="メイリオ" panose="020B0604030504040204" pitchFamily="50" charset="-128"/>
                <a:ea typeface="メイリオ" panose="020B0604030504040204" pitchFamily="50" charset="-128"/>
              </a:rPr>
              <a:t>華やか</a:t>
            </a:r>
            <a:endParaRPr lang="en-US" altLang="ja-JP" sz="2000" dirty="0">
              <a:solidFill>
                <a:schemeClr val="tx1">
                  <a:lumMod val="50000"/>
                  <a:lumOff val="50000"/>
                </a:schemeClr>
              </a:solidFill>
              <a:latin typeface="メイリオ" panose="020B0604030504040204" pitchFamily="50" charset="-128"/>
              <a:ea typeface="メイリオ" panose="020B0604030504040204" pitchFamily="50" charset="-128"/>
            </a:endParaRPr>
          </a:p>
        </p:txBody>
      </p:sp>
      <p:graphicFrame>
        <p:nvGraphicFramePr>
          <p:cNvPr id="21" name="表 9">
            <a:extLst>
              <a:ext uri="{FF2B5EF4-FFF2-40B4-BE49-F238E27FC236}">
                <a16:creationId xmlns:a16="http://schemas.microsoft.com/office/drawing/2014/main" id="{8B22C34B-B12C-49F9-805F-18458523B926}"/>
              </a:ext>
            </a:extLst>
          </p:cNvPr>
          <p:cNvGraphicFramePr>
            <a:graphicFrameLocks noGrp="1"/>
          </p:cNvGraphicFramePr>
          <p:nvPr>
            <p:extLst>
              <p:ext uri="{D42A27DB-BD31-4B8C-83A1-F6EECF244321}">
                <p14:modId xmlns:p14="http://schemas.microsoft.com/office/powerpoint/2010/main" val="3930319003"/>
              </p:ext>
            </p:extLst>
          </p:nvPr>
        </p:nvGraphicFramePr>
        <p:xfrm>
          <a:off x="7914679" y="4347382"/>
          <a:ext cx="2319456" cy="1857055"/>
        </p:xfrm>
        <a:graphic>
          <a:graphicData uri="http://schemas.openxmlformats.org/drawingml/2006/table">
            <a:tbl>
              <a:tblPr bandRow="1">
                <a:tableStyleId>{37CE84F3-28C3-443E-9E96-99CF82512B78}</a:tableStyleId>
              </a:tblPr>
              <a:tblGrid>
                <a:gridCol w="2319456">
                  <a:extLst>
                    <a:ext uri="{9D8B030D-6E8A-4147-A177-3AD203B41FA5}">
                      <a16:colId xmlns:a16="http://schemas.microsoft.com/office/drawing/2014/main" val="2228000412"/>
                    </a:ext>
                  </a:extLst>
                </a:gridCol>
              </a:tblGrid>
              <a:tr h="371411">
                <a:tc>
                  <a:txBody>
                    <a:bodyPr/>
                    <a:lstStyle/>
                    <a:p>
                      <a:r>
                        <a:rPr kumimoji="1" lang="ja-JP" altLang="en-US" b="1" dirty="0">
                          <a:latin typeface="メイリオ" panose="020B0604030504040204" pitchFamily="50" charset="-128"/>
                          <a:ea typeface="メイリオ" panose="020B0604030504040204" pitchFamily="50" charset="-128"/>
                        </a:rPr>
                        <a:t>ローズ</a:t>
                      </a:r>
                    </a:p>
                  </a:txBody>
                  <a:tcPr>
                    <a:lnB w="12700" cap="flat" cmpd="sng" algn="ctr">
                      <a:solidFill>
                        <a:schemeClr val="bg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501129299"/>
                  </a:ext>
                </a:extLst>
              </a:tr>
              <a:tr h="371411">
                <a:tc>
                  <a:txBody>
                    <a:bodyPr/>
                    <a:lstStyle/>
                    <a:p>
                      <a:r>
                        <a:rPr kumimoji="1" lang="ja-JP" altLang="en-US" b="1" dirty="0">
                          <a:latin typeface="メイリオ" panose="020B0604030504040204" pitchFamily="50" charset="-128"/>
                          <a:ea typeface="メイリオ" panose="020B0604030504040204" pitchFamily="50" charset="-128"/>
                        </a:rPr>
                        <a:t>チュベローズ</a:t>
                      </a:r>
                      <a:endParaRPr kumimoji="1" lang="en-US" altLang="ja-JP" b="1" dirty="0">
                        <a:latin typeface="メイリオ" panose="020B0604030504040204" pitchFamily="50" charset="-128"/>
                        <a:ea typeface="メイリオ" panose="020B0604030504040204" pitchFamily="50" charset="-128"/>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018304022"/>
                  </a:ext>
                </a:extLst>
              </a:tr>
              <a:tr h="371411">
                <a:tc>
                  <a:txBody>
                    <a:bodyPr/>
                    <a:lstStyle/>
                    <a:p>
                      <a:r>
                        <a:rPr kumimoji="1" lang="ja-JP" altLang="en-US" b="1" dirty="0">
                          <a:latin typeface="メイリオ" panose="020B0604030504040204" pitchFamily="50" charset="-128"/>
                          <a:ea typeface="メイリオ" panose="020B0604030504040204" pitchFamily="50" charset="-128"/>
                        </a:rPr>
                        <a:t>フラワー</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998057650"/>
                  </a:ext>
                </a:extLst>
              </a:tr>
              <a:tr h="371411">
                <a:tc>
                  <a:txBody>
                    <a:bodyPr/>
                    <a:lstStyle/>
                    <a:p>
                      <a:r>
                        <a:rPr kumimoji="1" lang="ja-JP" altLang="en-US" b="1" dirty="0">
                          <a:latin typeface="メイリオ" panose="020B0604030504040204" pitchFamily="50" charset="-128"/>
                          <a:ea typeface="メイリオ" panose="020B0604030504040204" pitchFamily="50" charset="-128"/>
                        </a:rPr>
                        <a:t>ジャスミン</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569899263"/>
                  </a:ext>
                </a:extLst>
              </a:tr>
              <a:tr h="371411">
                <a:tc>
                  <a:txBody>
                    <a:bodyPr/>
                    <a:lstStyle/>
                    <a:p>
                      <a:r>
                        <a:rPr kumimoji="1" lang="ja-JP" altLang="en-US" b="1" dirty="0">
                          <a:latin typeface="メイリオ" panose="020B0604030504040204" pitchFamily="50" charset="-128"/>
                          <a:ea typeface="メイリオ" panose="020B0604030504040204" pitchFamily="50" charset="-128"/>
                        </a:rPr>
                        <a:t>ピオニー</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680414082"/>
                  </a:ext>
                </a:extLst>
              </a:tr>
            </a:tbl>
          </a:graphicData>
        </a:graphic>
      </p:graphicFrame>
      <p:sp>
        <p:nvSpPr>
          <p:cNvPr id="23" name="テキスト ボックス 22">
            <a:extLst>
              <a:ext uri="{FF2B5EF4-FFF2-40B4-BE49-F238E27FC236}">
                <a16:creationId xmlns:a16="http://schemas.microsoft.com/office/drawing/2014/main" id="{5FEEAEE6-46B6-48F1-8598-71A619A31A33}"/>
              </a:ext>
            </a:extLst>
          </p:cNvPr>
          <p:cNvSpPr txBox="1"/>
          <p:nvPr/>
        </p:nvSpPr>
        <p:spPr>
          <a:xfrm>
            <a:off x="5946275" y="4000791"/>
            <a:ext cx="1440160" cy="400110"/>
          </a:xfrm>
          <a:prstGeom prst="rect">
            <a:avLst/>
          </a:prstGeom>
        </p:spPr>
        <p:txBody>
          <a:bodyPr wrap="square" rtlCol="0">
            <a:spAutoFit/>
          </a:bodyPr>
          <a:lstStyle/>
          <a:p>
            <a:pPr algn="ctr"/>
            <a:r>
              <a:rPr lang="ja-JP" altLang="en-US" sz="2000" dirty="0">
                <a:solidFill>
                  <a:schemeClr val="tx1">
                    <a:lumMod val="50000"/>
                    <a:lumOff val="50000"/>
                  </a:schemeClr>
                </a:solidFill>
                <a:latin typeface="メイリオ" panose="020B0604030504040204" pitchFamily="50" charset="-128"/>
                <a:ea typeface="メイリオ" panose="020B0604030504040204" pitchFamily="50" charset="-128"/>
              </a:rPr>
              <a:t>セクシー</a:t>
            </a:r>
            <a:endParaRPr lang="en-US" altLang="ja-JP" sz="2000" dirty="0">
              <a:solidFill>
                <a:schemeClr val="tx1">
                  <a:lumMod val="50000"/>
                  <a:lumOff val="50000"/>
                </a:schemeClr>
              </a:solidFill>
              <a:latin typeface="メイリオ" panose="020B0604030504040204" pitchFamily="50" charset="-128"/>
              <a:ea typeface="メイリオ" panose="020B0604030504040204" pitchFamily="50" charset="-128"/>
            </a:endParaRPr>
          </a:p>
        </p:txBody>
      </p:sp>
      <p:graphicFrame>
        <p:nvGraphicFramePr>
          <p:cNvPr id="25" name="表 9">
            <a:extLst>
              <a:ext uri="{FF2B5EF4-FFF2-40B4-BE49-F238E27FC236}">
                <a16:creationId xmlns:a16="http://schemas.microsoft.com/office/drawing/2014/main" id="{65F48A5F-C53B-419B-BB9D-FA3FB5E75EA7}"/>
              </a:ext>
            </a:extLst>
          </p:cNvPr>
          <p:cNvGraphicFramePr>
            <a:graphicFrameLocks noGrp="1"/>
          </p:cNvGraphicFramePr>
          <p:nvPr>
            <p:extLst>
              <p:ext uri="{D42A27DB-BD31-4B8C-83A1-F6EECF244321}">
                <p14:modId xmlns:p14="http://schemas.microsoft.com/office/powerpoint/2010/main" val="104052124"/>
              </p:ext>
            </p:extLst>
          </p:nvPr>
        </p:nvGraphicFramePr>
        <p:xfrm>
          <a:off x="5506628" y="4375259"/>
          <a:ext cx="2319456" cy="1860992"/>
        </p:xfrm>
        <a:graphic>
          <a:graphicData uri="http://schemas.openxmlformats.org/drawingml/2006/table">
            <a:tbl>
              <a:tblPr bandRow="1">
                <a:tableStyleId>{37CE84F3-28C3-443E-9E96-99CF82512B78}</a:tableStyleId>
              </a:tblPr>
              <a:tblGrid>
                <a:gridCol w="2319456">
                  <a:extLst>
                    <a:ext uri="{9D8B030D-6E8A-4147-A177-3AD203B41FA5}">
                      <a16:colId xmlns:a16="http://schemas.microsoft.com/office/drawing/2014/main" val="2228000412"/>
                    </a:ext>
                  </a:extLst>
                </a:gridCol>
              </a:tblGrid>
              <a:tr h="361825">
                <a:tc>
                  <a:txBody>
                    <a:bodyPr/>
                    <a:lstStyle/>
                    <a:p>
                      <a:r>
                        <a:rPr kumimoji="1" lang="ja-JP" altLang="en-US" b="1" dirty="0">
                          <a:latin typeface="メイリオ" panose="020B0604030504040204" pitchFamily="50" charset="-128"/>
                          <a:ea typeface="メイリオ" panose="020B0604030504040204" pitchFamily="50" charset="-128"/>
                        </a:rPr>
                        <a:t>シトラス系</a:t>
                      </a:r>
                    </a:p>
                  </a:txBody>
                  <a:tcPr>
                    <a:lnB w="12700" cap="flat" cmpd="sng" algn="ctr">
                      <a:solidFill>
                        <a:schemeClr val="bg1"/>
                      </a:solidFill>
                      <a:prstDash val="solid"/>
                      <a:round/>
                      <a:headEnd type="none" w="med" len="med"/>
                      <a:tailEnd type="none" w="med" len="med"/>
                    </a:lnB>
                    <a:solidFill>
                      <a:srgbClr val="C00000"/>
                    </a:solidFill>
                  </a:tcPr>
                </a:tc>
                <a:extLst>
                  <a:ext uri="{0D108BD9-81ED-4DB2-BD59-A6C34878D82A}">
                    <a16:rowId xmlns:a16="http://schemas.microsoft.com/office/drawing/2014/main" val="1501129299"/>
                  </a:ext>
                </a:extLst>
              </a:tr>
              <a:tr h="373808">
                <a:tc>
                  <a:txBody>
                    <a:bodyPr/>
                    <a:lstStyle/>
                    <a:p>
                      <a:r>
                        <a:rPr kumimoji="1" lang="ja-JP" altLang="en-US" b="1" dirty="0">
                          <a:latin typeface="メイリオ" panose="020B0604030504040204" pitchFamily="50" charset="-128"/>
                          <a:ea typeface="メイリオ" panose="020B0604030504040204" pitchFamily="50" charset="-128"/>
                        </a:rPr>
                        <a:t>オリエンタル</a:t>
                      </a:r>
                      <a:endParaRPr kumimoji="1" lang="en-US" altLang="ja-JP" b="1" dirty="0">
                        <a:latin typeface="メイリオ" panose="020B0604030504040204" pitchFamily="50" charset="-128"/>
                        <a:ea typeface="メイリオ" panose="020B0604030504040204" pitchFamily="50" charset="-128"/>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extLst>
                  <a:ext uri="{0D108BD9-81ED-4DB2-BD59-A6C34878D82A}">
                    <a16:rowId xmlns:a16="http://schemas.microsoft.com/office/drawing/2014/main" val="2018304022"/>
                  </a:ext>
                </a:extLst>
              </a:tr>
              <a:tr h="373808">
                <a:tc>
                  <a:txBody>
                    <a:bodyPr/>
                    <a:lstStyle/>
                    <a:p>
                      <a:r>
                        <a:rPr kumimoji="1" lang="ja-JP" altLang="en-US" b="1" dirty="0">
                          <a:latin typeface="メイリオ" panose="020B0604030504040204" pitchFamily="50" charset="-128"/>
                          <a:ea typeface="メイリオ" panose="020B0604030504040204" pitchFamily="50" charset="-128"/>
                        </a:rPr>
                        <a:t>サンダルウッド</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extLst>
                  <a:ext uri="{0D108BD9-81ED-4DB2-BD59-A6C34878D82A}">
                    <a16:rowId xmlns:a16="http://schemas.microsoft.com/office/drawing/2014/main" val="3998057650"/>
                  </a:ext>
                </a:extLst>
              </a:tr>
              <a:tr h="373808">
                <a:tc>
                  <a:txBody>
                    <a:bodyPr/>
                    <a:lstStyle/>
                    <a:p>
                      <a:r>
                        <a:rPr kumimoji="1" lang="ja-JP" altLang="en-US" b="1" dirty="0">
                          <a:latin typeface="メイリオ" panose="020B0604030504040204" pitchFamily="50" charset="-128"/>
                          <a:ea typeface="メイリオ" panose="020B0604030504040204" pitchFamily="50" charset="-128"/>
                        </a:rPr>
                        <a:t>カシス</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extLst>
                  <a:ext uri="{0D108BD9-81ED-4DB2-BD59-A6C34878D82A}">
                    <a16:rowId xmlns:a16="http://schemas.microsoft.com/office/drawing/2014/main" val="3569899263"/>
                  </a:ext>
                </a:extLst>
              </a:tr>
              <a:tr h="373808">
                <a:tc>
                  <a:txBody>
                    <a:bodyPr/>
                    <a:lstStyle/>
                    <a:p>
                      <a:r>
                        <a:rPr kumimoji="1" lang="ja-JP" altLang="en-US" b="1" dirty="0">
                          <a:latin typeface="メイリオ" panose="020B0604030504040204" pitchFamily="50" charset="-128"/>
                          <a:ea typeface="メイリオ" panose="020B0604030504040204" pitchFamily="50" charset="-128"/>
                        </a:rPr>
                        <a:t>パチョリ</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extLst>
                  <a:ext uri="{0D108BD9-81ED-4DB2-BD59-A6C34878D82A}">
                    <a16:rowId xmlns:a16="http://schemas.microsoft.com/office/drawing/2014/main" val="1680414082"/>
                  </a:ext>
                </a:extLst>
              </a:tr>
            </a:tbl>
          </a:graphicData>
        </a:graphic>
      </p:graphicFrame>
    </p:spTree>
    <p:extLst>
      <p:ext uri="{BB962C8B-B14F-4D97-AF65-F5344CB8AC3E}">
        <p14:creationId xmlns:p14="http://schemas.microsoft.com/office/powerpoint/2010/main" val="3386467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6AD7E-E85D-404B-80EF-F019B07E9D63}"/>
              </a:ext>
            </a:extLst>
          </p:cNvPr>
          <p:cNvSpPr>
            <a:spLocks noGrp="1"/>
          </p:cNvSpPr>
          <p:nvPr>
            <p:ph type="title"/>
          </p:nvPr>
        </p:nvSpPr>
        <p:spPr>
          <a:xfrm>
            <a:off x="677334" y="609600"/>
            <a:ext cx="8596668" cy="1320800"/>
          </a:xfrm>
        </p:spPr>
        <p:txBody>
          <a:bodyPr anchor="t">
            <a:normAutofit fontScale="90000"/>
          </a:bodyPr>
          <a:lstStyle/>
          <a:p>
            <a:r>
              <a:rPr lang="ja-JP" altLang="en-US" sz="4000" dirty="0">
                <a:solidFill>
                  <a:schemeClr val="tx1">
                    <a:lumMod val="50000"/>
                    <a:lumOff val="50000"/>
                  </a:schemeClr>
                </a:solidFill>
              </a:rPr>
              <a:t>結果 </a:t>
            </a:r>
            <a:r>
              <a:rPr lang="en-US" altLang="ja-JP" sz="4000" dirty="0">
                <a:solidFill>
                  <a:schemeClr val="tx1">
                    <a:lumMod val="50000"/>
                    <a:lumOff val="50000"/>
                  </a:schemeClr>
                </a:solidFill>
              </a:rPr>
              <a:t>2/2</a:t>
            </a:r>
            <a:br>
              <a:rPr lang="en-US" altLang="ja-JP" dirty="0">
                <a:solidFill>
                  <a:schemeClr val="tx1">
                    <a:lumMod val="50000"/>
                    <a:lumOff val="50000"/>
                  </a:schemeClr>
                </a:solidFill>
              </a:rPr>
            </a:br>
            <a:r>
              <a:rPr lang="en-US" altLang="ja-JP" dirty="0">
                <a:solidFill>
                  <a:schemeClr val="tx1">
                    <a:lumMod val="50000"/>
                    <a:lumOff val="50000"/>
                  </a:schemeClr>
                </a:solidFill>
              </a:rPr>
              <a:t>	</a:t>
            </a:r>
            <a:r>
              <a:rPr kumimoji="1" lang="ja-JP" altLang="en-US" dirty="0">
                <a:solidFill>
                  <a:schemeClr val="tx1">
                    <a:lumMod val="50000"/>
                    <a:lumOff val="50000"/>
                  </a:schemeClr>
                </a:solidFill>
              </a:rPr>
              <a:t>印象ワード</a:t>
            </a:r>
            <a:r>
              <a:rPr lang="ja-JP" altLang="en-US" dirty="0">
                <a:solidFill>
                  <a:schemeClr val="tx1">
                    <a:lumMod val="50000"/>
                    <a:lumOff val="50000"/>
                  </a:schemeClr>
                </a:solidFill>
              </a:rPr>
              <a:t>の</a:t>
            </a:r>
            <a:r>
              <a:rPr kumimoji="1" lang="ja-JP" altLang="en-US" dirty="0">
                <a:solidFill>
                  <a:schemeClr val="tx1">
                    <a:lumMod val="50000"/>
                    <a:lumOff val="50000"/>
                  </a:schemeClr>
                </a:solidFill>
              </a:rPr>
              <a:t>爽やかをみてみると</a:t>
            </a:r>
            <a:br>
              <a:rPr kumimoji="1" lang="ja-JP" altLang="en-US" dirty="0"/>
            </a:br>
            <a:endParaRPr kumimoji="1" lang="ja-JP" altLang="en-US" dirty="0"/>
          </a:p>
        </p:txBody>
      </p:sp>
      <p:sp>
        <p:nvSpPr>
          <p:cNvPr id="3" name="コンテンツ プレースホルダー 2">
            <a:extLst>
              <a:ext uri="{FF2B5EF4-FFF2-40B4-BE49-F238E27FC236}">
                <a16:creationId xmlns:a16="http://schemas.microsoft.com/office/drawing/2014/main" id="{C0338197-193B-4E95-BDED-8AB32B6ABC5B}"/>
              </a:ext>
            </a:extLst>
          </p:cNvPr>
          <p:cNvSpPr>
            <a:spLocks noGrp="1"/>
          </p:cNvSpPr>
          <p:nvPr>
            <p:ph idx="1"/>
          </p:nvPr>
        </p:nvSpPr>
        <p:spPr>
          <a:xfrm>
            <a:off x="677334" y="2160589"/>
            <a:ext cx="4985529" cy="3749323"/>
          </a:xfrm>
        </p:spPr>
        <p:txBody>
          <a:bodyPr>
            <a:normAutofit/>
          </a:bodyPr>
          <a:lstStyle/>
          <a:p>
            <a:endParaRPr kumimoji="1" lang="en-US" altLang="ja-JP" sz="2400" dirty="0"/>
          </a:p>
          <a:p>
            <a:r>
              <a:rPr kumimoji="1" lang="ja-JP" altLang="en-US" sz="2400" dirty="0"/>
              <a:t>ピーチや石鹸の香りの印象は、爽やかであるが、違う爽やかさに感じられる</a:t>
            </a:r>
            <a:endParaRPr kumimoji="1" lang="en-US" altLang="ja-JP" sz="2400" dirty="0"/>
          </a:p>
          <a:p>
            <a:pPr lvl="1"/>
            <a:r>
              <a:rPr lang="ja-JP" altLang="en-US" sz="2000" dirty="0">
                <a:solidFill>
                  <a:schemeClr val="tx1">
                    <a:lumMod val="50000"/>
                    <a:lumOff val="50000"/>
                  </a:schemeClr>
                </a:solidFill>
              </a:rPr>
              <a:t>石鹸の爽やかさは清潔感によるものだが、ピーチは果実のみずみずしが爽やかにつながる</a:t>
            </a:r>
            <a:endParaRPr lang="en-US" altLang="ja-JP" sz="2000" dirty="0">
              <a:solidFill>
                <a:schemeClr val="tx1">
                  <a:lumMod val="50000"/>
                  <a:lumOff val="50000"/>
                </a:schemeClr>
              </a:solidFill>
            </a:endParaRPr>
          </a:p>
        </p:txBody>
      </p:sp>
      <p:sp>
        <p:nvSpPr>
          <p:cNvPr id="7" name="テキスト ボックス 6">
            <a:extLst>
              <a:ext uri="{FF2B5EF4-FFF2-40B4-BE49-F238E27FC236}">
                <a16:creationId xmlns:a16="http://schemas.microsoft.com/office/drawing/2014/main" id="{E1BB5B43-5889-4E21-9760-37B6357C5FF1}"/>
              </a:ext>
            </a:extLst>
          </p:cNvPr>
          <p:cNvSpPr txBox="1"/>
          <p:nvPr/>
        </p:nvSpPr>
        <p:spPr>
          <a:xfrm>
            <a:off x="6908772" y="1860436"/>
            <a:ext cx="1440160" cy="400110"/>
          </a:xfrm>
          <a:prstGeom prst="rect">
            <a:avLst/>
          </a:prstGeom>
        </p:spPr>
        <p:txBody>
          <a:bodyPr wrap="square" rtlCol="0">
            <a:spAutoFit/>
          </a:bodyPr>
          <a:lstStyle/>
          <a:p>
            <a:pPr algn="ctr">
              <a:spcAft>
                <a:spcPts val="600"/>
              </a:spcAft>
            </a:pPr>
            <a:r>
              <a:rPr lang="ja-JP" altLang="en-US" sz="2000" dirty="0">
                <a:solidFill>
                  <a:schemeClr val="tx1">
                    <a:lumMod val="50000"/>
                    <a:lumOff val="50000"/>
                  </a:schemeClr>
                </a:solidFill>
                <a:latin typeface="メイリオ" panose="020B0604030504040204" pitchFamily="50" charset="-128"/>
                <a:ea typeface="メイリオ" panose="020B0604030504040204" pitchFamily="50" charset="-128"/>
              </a:rPr>
              <a:t>爽やか</a:t>
            </a:r>
            <a:endParaRPr lang="en-US" altLang="ja-JP" sz="2000" dirty="0">
              <a:solidFill>
                <a:schemeClr val="tx1">
                  <a:lumMod val="50000"/>
                  <a:lumOff val="50000"/>
                </a:schemeClr>
              </a:solidFill>
              <a:latin typeface="メイリオ" panose="020B0604030504040204" pitchFamily="50" charset="-128"/>
              <a:ea typeface="メイリオ" panose="020B0604030504040204" pitchFamily="50" charset="-128"/>
            </a:endParaRPr>
          </a:p>
        </p:txBody>
      </p:sp>
      <p:graphicFrame>
        <p:nvGraphicFramePr>
          <p:cNvPr id="5" name="表 9">
            <a:extLst>
              <a:ext uri="{FF2B5EF4-FFF2-40B4-BE49-F238E27FC236}">
                <a16:creationId xmlns:a16="http://schemas.microsoft.com/office/drawing/2014/main" id="{3ED7D73A-1476-4DCA-A7F4-8CF45B17560D}"/>
              </a:ext>
            </a:extLst>
          </p:cNvPr>
          <p:cNvGraphicFramePr>
            <a:graphicFrameLocks noGrp="1"/>
          </p:cNvGraphicFramePr>
          <p:nvPr>
            <p:extLst>
              <p:ext uri="{D42A27DB-BD31-4B8C-83A1-F6EECF244321}">
                <p14:modId xmlns:p14="http://schemas.microsoft.com/office/powerpoint/2010/main" val="1007928559"/>
              </p:ext>
            </p:extLst>
          </p:nvPr>
        </p:nvGraphicFramePr>
        <p:xfrm>
          <a:off x="5983704" y="2190581"/>
          <a:ext cx="3290297" cy="3688080"/>
        </p:xfrm>
        <a:graphic>
          <a:graphicData uri="http://schemas.openxmlformats.org/drawingml/2006/table">
            <a:tbl>
              <a:tblPr bandRow="1">
                <a:tableStyleId>{7DF18680-E054-41AD-8BC1-D1AEF772440D}</a:tableStyleId>
              </a:tblPr>
              <a:tblGrid>
                <a:gridCol w="3290297">
                  <a:extLst>
                    <a:ext uri="{9D8B030D-6E8A-4147-A177-3AD203B41FA5}">
                      <a16:colId xmlns:a16="http://schemas.microsoft.com/office/drawing/2014/main" val="2228000412"/>
                    </a:ext>
                  </a:extLst>
                </a:gridCol>
              </a:tblGrid>
              <a:tr h="737616">
                <a:tc>
                  <a:txBody>
                    <a:bodyPr/>
                    <a:lstStyle/>
                    <a:p>
                      <a:r>
                        <a:rPr kumimoji="1" lang="ja-JP" altLang="en-US" sz="3300" b="0" dirty="0">
                          <a:latin typeface="メイリオ" panose="020B0604030504040204" pitchFamily="50" charset="-128"/>
                          <a:ea typeface="メイリオ" panose="020B0604030504040204" pitchFamily="50" charset="-128"/>
                        </a:rPr>
                        <a:t>スパイス</a:t>
                      </a:r>
                    </a:p>
                  </a:txBody>
                  <a:tcPr marL="167640" marR="167640" marT="83820" marB="83820">
                    <a:solidFill>
                      <a:srgbClr val="D0E3EA"/>
                    </a:solidFill>
                  </a:tcPr>
                </a:tc>
                <a:extLst>
                  <a:ext uri="{0D108BD9-81ED-4DB2-BD59-A6C34878D82A}">
                    <a16:rowId xmlns:a16="http://schemas.microsoft.com/office/drawing/2014/main" val="1501129299"/>
                  </a:ext>
                </a:extLst>
              </a:tr>
              <a:tr h="737616">
                <a:tc>
                  <a:txBody>
                    <a:bodyPr/>
                    <a:lstStyle/>
                    <a:p>
                      <a:r>
                        <a:rPr kumimoji="1" lang="ja-JP" altLang="en-US" sz="3300" b="0" dirty="0">
                          <a:latin typeface="メイリオ" panose="020B0604030504040204" pitchFamily="50" charset="-128"/>
                          <a:ea typeface="メイリオ" panose="020B0604030504040204" pitchFamily="50" charset="-128"/>
                        </a:rPr>
                        <a:t>フリージア</a:t>
                      </a:r>
                      <a:endParaRPr kumimoji="1" lang="en-US" altLang="ja-JP" sz="3300" b="0" dirty="0">
                        <a:latin typeface="メイリオ" panose="020B0604030504040204" pitchFamily="50" charset="-128"/>
                        <a:ea typeface="メイリオ" panose="020B0604030504040204" pitchFamily="50" charset="-128"/>
                      </a:endParaRPr>
                    </a:p>
                  </a:txBody>
                  <a:tcPr marL="167640" marR="167640" marT="83820" marB="83820">
                    <a:solidFill>
                      <a:srgbClr val="D0E3EA"/>
                    </a:solidFill>
                  </a:tcPr>
                </a:tc>
                <a:extLst>
                  <a:ext uri="{0D108BD9-81ED-4DB2-BD59-A6C34878D82A}">
                    <a16:rowId xmlns:a16="http://schemas.microsoft.com/office/drawing/2014/main" val="2018304022"/>
                  </a:ext>
                </a:extLst>
              </a:tr>
              <a:tr h="737616">
                <a:tc>
                  <a:txBody>
                    <a:bodyPr/>
                    <a:lstStyle/>
                    <a:p>
                      <a:r>
                        <a:rPr kumimoji="1" lang="ja-JP" altLang="en-US" sz="3300" b="0">
                          <a:latin typeface="メイリオ" panose="020B0604030504040204" pitchFamily="50" charset="-128"/>
                          <a:ea typeface="メイリオ" panose="020B0604030504040204" pitchFamily="50" charset="-128"/>
                        </a:rPr>
                        <a:t>ピーチ</a:t>
                      </a:r>
                    </a:p>
                  </a:txBody>
                  <a:tcPr marL="167640" marR="167640" marT="83820" marB="83820">
                    <a:solidFill>
                      <a:srgbClr val="D0E3EA"/>
                    </a:solidFill>
                  </a:tcPr>
                </a:tc>
                <a:extLst>
                  <a:ext uri="{0D108BD9-81ED-4DB2-BD59-A6C34878D82A}">
                    <a16:rowId xmlns:a16="http://schemas.microsoft.com/office/drawing/2014/main" val="3998057650"/>
                  </a:ext>
                </a:extLst>
              </a:tr>
              <a:tr h="737616">
                <a:tc>
                  <a:txBody>
                    <a:bodyPr/>
                    <a:lstStyle/>
                    <a:p>
                      <a:r>
                        <a:rPr kumimoji="1" lang="ja-JP" altLang="en-US" sz="3300" b="0" dirty="0">
                          <a:latin typeface="メイリオ" panose="020B0604030504040204" pitchFamily="50" charset="-128"/>
                          <a:ea typeface="メイリオ" panose="020B0604030504040204" pitchFamily="50" charset="-128"/>
                        </a:rPr>
                        <a:t>石鹸</a:t>
                      </a:r>
                    </a:p>
                  </a:txBody>
                  <a:tcPr marL="167640" marR="167640" marT="83820" marB="83820">
                    <a:solidFill>
                      <a:srgbClr val="D0E3EA"/>
                    </a:solidFill>
                  </a:tcPr>
                </a:tc>
                <a:extLst>
                  <a:ext uri="{0D108BD9-81ED-4DB2-BD59-A6C34878D82A}">
                    <a16:rowId xmlns:a16="http://schemas.microsoft.com/office/drawing/2014/main" val="3569899263"/>
                  </a:ext>
                </a:extLst>
              </a:tr>
              <a:tr h="737616">
                <a:tc>
                  <a:txBody>
                    <a:bodyPr/>
                    <a:lstStyle/>
                    <a:p>
                      <a:r>
                        <a:rPr kumimoji="1" lang="ja-JP" altLang="en-US" sz="3300" b="0" dirty="0">
                          <a:latin typeface="メイリオ" panose="020B0604030504040204" pitchFamily="50" charset="-128"/>
                          <a:ea typeface="メイリオ" panose="020B0604030504040204" pitchFamily="50" charset="-128"/>
                        </a:rPr>
                        <a:t>ゼラニウム</a:t>
                      </a:r>
                    </a:p>
                  </a:txBody>
                  <a:tcPr marL="167640" marR="167640" marT="83820" marB="83820">
                    <a:solidFill>
                      <a:srgbClr val="D0E3EA"/>
                    </a:solidFill>
                  </a:tcPr>
                </a:tc>
                <a:extLst>
                  <a:ext uri="{0D108BD9-81ED-4DB2-BD59-A6C34878D82A}">
                    <a16:rowId xmlns:a16="http://schemas.microsoft.com/office/drawing/2014/main" val="1680414082"/>
                  </a:ext>
                </a:extLst>
              </a:tr>
            </a:tbl>
          </a:graphicData>
        </a:graphic>
      </p:graphicFrame>
      <p:sp>
        <p:nvSpPr>
          <p:cNvPr id="9" name="四角形: 角を丸くする 8">
            <a:extLst>
              <a:ext uri="{FF2B5EF4-FFF2-40B4-BE49-F238E27FC236}">
                <a16:creationId xmlns:a16="http://schemas.microsoft.com/office/drawing/2014/main" id="{016C2669-2957-4FF4-BCA0-A0E8C349929D}"/>
              </a:ext>
            </a:extLst>
          </p:cNvPr>
          <p:cNvSpPr/>
          <p:nvPr/>
        </p:nvSpPr>
        <p:spPr>
          <a:xfrm>
            <a:off x="5983704" y="3641558"/>
            <a:ext cx="3290296" cy="1492635"/>
          </a:xfrm>
          <a:prstGeom prst="roundRect">
            <a:avLst/>
          </a:prstGeom>
          <a:noFill/>
          <a:ln w="28575" cap="flat" cmpd="sng">
            <a:solidFill>
              <a:srgbClr val="FF0000"/>
            </a:solidFill>
            <a:prstDash val="solid"/>
            <a:round/>
          </a:ln>
        </p:spPr>
        <p:txBody>
          <a:bodyPr lIns="91425" tIns="91425" rIns="91425" bIns="91425" rtlCol="0" anchor="ctr" anchorCtr="0">
            <a:noAutofit/>
          </a:bodyPr>
          <a:lstStyle/>
          <a:p>
            <a:pPr algn="ctr"/>
            <a:endParaRPr kumimoji="1" lang="ja-JP" altLang="en-US"/>
          </a:p>
        </p:txBody>
      </p:sp>
    </p:spTree>
    <p:extLst>
      <p:ext uri="{BB962C8B-B14F-4D97-AF65-F5344CB8AC3E}">
        <p14:creationId xmlns:p14="http://schemas.microsoft.com/office/powerpoint/2010/main" val="2565335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6AD7E-E85D-404B-80EF-F019B07E9D63}"/>
              </a:ext>
            </a:extLst>
          </p:cNvPr>
          <p:cNvSpPr>
            <a:spLocks noGrp="1"/>
          </p:cNvSpPr>
          <p:nvPr>
            <p:ph type="title"/>
          </p:nvPr>
        </p:nvSpPr>
        <p:spPr/>
        <p:txBody>
          <a:bodyPr>
            <a:normAutofit/>
          </a:bodyPr>
          <a:lstStyle/>
          <a:p>
            <a:r>
              <a:rPr lang="ja-JP" altLang="en-US" dirty="0">
                <a:solidFill>
                  <a:schemeClr val="tx1">
                    <a:lumMod val="50000"/>
                    <a:lumOff val="50000"/>
                  </a:schemeClr>
                </a:solidFill>
              </a:rPr>
              <a:t>課題</a:t>
            </a:r>
            <a:br>
              <a:rPr kumimoji="1" lang="en-US" altLang="ja-JP" dirty="0">
                <a:solidFill>
                  <a:schemeClr val="tx1">
                    <a:lumMod val="50000"/>
                    <a:lumOff val="50000"/>
                  </a:schemeClr>
                </a:solidFill>
              </a:rPr>
            </a:br>
            <a:r>
              <a:rPr kumimoji="1" lang="en-US" altLang="ja-JP" dirty="0">
                <a:solidFill>
                  <a:schemeClr val="tx1">
                    <a:lumMod val="50000"/>
                    <a:lumOff val="50000"/>
                  </a:schemeClr>
                </a:solidFill>
              </a:rPr>
              <a:t>	</a:t>
            </a:r>
            <a:r>
              <a:rPr kumimoji="1" lang="ja-JP" altLang="en-US" sz="3200" dirty="0">
                <a:solidFill>
                  <a:schemeClr val="tx1">
                    <a:lumMod val="50000"/>
                    <a:lumOff val="50000"/>
                  </a:schemeClr>
                </a:solidFill>
              </a:rPr>
              <a:t>印象ワード同士の関連性も考慮すべき</a:t>
            </a:r>
            <a:endParaRPr kumimoji="1" lang="ja-JP" altLang="en-US" dirty="0">
              <a:solidFill>
                <a:schemeClr val="tx1">
                  <a:lumMod val="50000"/>
                  <a:lumOff val="50000"/>
                </a:schemeClr>
              </a:solidFill>
            </a:endParaRPr>
          </a:p>
        </p:txBody>
      </p:sp>
      <p:sp>
        <p:nvSpPr>
          <p:cNvPr id="16" name="コンテンツ プレースホルダー 15">
            <a:extLst>
              <a:ext uri="{FF2B5EF4-FFF2-40B4-BE49-F238E27FC236}">
                <a16:creationId xmlns:a16="http://schemas.microsoft.com/office/drawing/2014/main" id="{BFA0DA94-D0C6-45D9-A647-5CE1366B6094}"/>
              </a:ext>
            </a:extLst>
          </p:cNvPr>
          <p:cNvSpPr>
            <a:spLocks noGrp="1"/>
          </p:cNvSpPr>
          <p:nvPr>
            <p:ph sz="half" idx="1"/>
          </p:nvPr>
        </p:nvSpPr>
        <p:spPr>
          <a:xfrm>
            <a:off x="577490" y="1979028"/>
            <a:ext cx="4184035" cy="2972738"/>
          </a:xfrm>
        </p:spPr>
        <p:txBody>
          <a:bodyPr>
            <a:normAutofit/>
          </a:bodyPr>
          <a:lstStyle/>
          <a:p>
            <a:r>
              <a:rPr lang="ja-JP" altLang="en-US" sz="2800" dirty="0"/>
              <a:t>得られた関係</a:t>
            </a:r>
          </a:p>
        </p:txBody>
      </p:sp>
      <p:sp>
        <p:nvSpPr>
          <p:cNvPr id="17" name="コンテンツ プレースホルダー 16">
            <a:extLst>
              <a:ext uri="{FF2B5EF4-FFF2-40B4-BE49-F238E27FC236}">
                <a16:creationId xmlns:a16="http://schemas.microsoft.com/office/drawing/2014/main" id="{9CBADA3D-9275-40E2-B382-9E88EC272086}"/>
              </a:ext>
            </a:extLst>
          </p:cNvPr>
          <p:cNvSpPr>
            <a:spLocks noGrp="1"/>
          </p:cNvSpPr>
          <p:nvPr>
            <p:ph sz="half" idx="2"/>
          </p:nvPr>
        </p:nvSpPr>
        <p:spPr>
          <a:xfrm>
            <a:off x="4727562" y="1979028"/>
            <a:ext cx="4184034" cy="3880773"/>
          </a:xfrm>
        </p:spPr>
        <p:txBody>
          <a:bodyPr>
            <a:normAutofit/>
          </a:bodyPr>
          <a:lstStyle/>
          <a:p>
            <a:r>
              <a:rPr lang="ja-JP" altLang="en-US" sz="2800" dirty="0"/>
              <a:t>理想的な関係</a:t>
            </a:r>
          </a:p>
        </p:txBody>
      </p:sp>
      <p:grpSp>
        <p:nvGrpSpPr>
          <p:cNvPr id="4" name="グループ化 3">
            <a:extLst>
              <a:ext uri="{FF2B5EF4-FFF2-40B4-BE49-F238E27FC236}">
                <a16:creationId xmlns:a16="http://schemas.microsoft.com/office/drawing/2014/main" id="{47ACA3F6-89C8-43D1-B1D0-07EFDE2B43A4}"/>
              </a:ext>
            </a:extLst>
          </p:cNvPr>
          <p:cNvGrpSpPr/>
          <p:nvPr/>
        </p:nvGrpSpPr>
        <p:grpSpPr>
          <a:xfrm>
            <a:off x="655889" y="2663123"/>
            <a:ext cx="3490161" cy="2166579"/>
            <a:chOff x="1822530" y="3120114"/>
            <a:chExt cx="3057641" cy="1612518"/>
          </a:xfrm>
        </p:grpSpPr>
        <p:grpSp>
          <p:nvGrpSpPr>
            <p:cNvPr id="5" name="グループ化 4">
              <a:extLst>
                <a:ext uri="{FF2B5EF4-FFF2-40B4-BE49-F238E27FC236}">
                  <a16:creationId xmlns:a16="http://schemas.microsoft.com/office/drawing/2014/main" id="{5A053C2D-5DCB-46D9-992A-3C48D88C229A}"/>
                </a:ext>
              </a:extLst>
            </p:cNvPr>
            <p:cNvGrpSpPr/>
            <p:nvPr/>
          </p:nvGrpSpPr>
          <p:grpSpPr>
            <a:xfrm>
              <a:off x="1822530" y="3260663"/>
              <a:ext cx="1476696" cy="437416"/>
              <a:chOff x="797927" y="1761298"/>
              <a:chExt cx="1516480" cy="494232"/>
            </a:xfrm>
            <a:noFill/>
          </p:grpSpPr>
          <p:sp>
            <p:nvSpPr>
              <p:cNvPr id="14" name="円/楕円 9">
                <a:extLst>
                  <a:ext uri="{FF2B5EF4-FFF2-40B4-BE49-F238E27FC236}">
                    <a16:creationId xmlns:a16="http://schemas.microsoft.com/office/drawing/2014/main" id="{AC467D71-5643-41B3-A343-007817006B00}"/>
                  </a:ext>
                </a:extLst>
              </p:cNvPr>
              <p:cNvSpPr/>
              <p:nvPr/>
            </p:nvSpPr>
            <p:spPr>
              <a:xfrm>
                <a:off x="797927" y="1761298"/>
                <a:ext cx="1108734" cy="494232"/>
              </a:xfrm>
              <a:prstGeom prst="ellipse">
                <a:avLst/>
              </a:prstGeom>
              <a:solidFill>
                <a:srgbClr val="F0D578"/>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15" name="テキスト ボックス 14">
                <a:extLst>
                  <a:ext uri="{FF2B5EF4-FFF2-40B4-BE49-F238E27FC236}">
                    <a16:creationId xmlns:a16="http://schemas.microsoft.com/office/drawing/2014/main" id="{0DDEE4B1-A946-428F-9F74-8D849E4C23C5}"/>
                  </a:ext>
                </a:extLst>
              </p:cNvPr>
              <p:cNvSpPr txBox="1"/>
              <p:nvPr/>
            </p:nvSpPr>
            <p:spPr>
              <a:xfrm>
                <a:off x="932771" y="1840178"/>
                <a:ext cx="1381636" cy="336470"/>
              </a:xfrm>
              <a:prstGeom prst="rect">
                <a:avLst/>
              </a:prstGeom>
              <a:grp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ピーチ</a:t>
                </a:r>
                <a:endParaRPr kumimoji="1" lang="en-US" altLang="ja-JP" sz="2000" dirty="0">
                  <a:latin typeface="メイリオ" panose="020B0604030504040204" pitchFamily="50" charset="-128"/>
                  <a:ea typeface="メイリオ" panose="020B0604030504040204" pitchFamily="50" charset="-128"/>
                </a:endParaRPr>
              </a:p>
            </p:txBody>
          </p:sp>
        </p:grpSp>
        <p:grpSp>
          <p:nvGrpSpPr>
            <p:cNvPr id="6" name="グループ化 5">
              <a:extLst>
                <a:ext uri="{FF2B5EF4-FFF2-40B4-BE49-F238E27FC236}">
                  <a16:creationId xmlns:a16="http://schemas.microsoft.com/office/drawing/2014/main" id="{EC995CD3-8663-4FA0-B3D7-77E4A905623B}"/>
                </a:ext>
              </a:extLst>
            </p:cNvPr>
            <p:cNvGrpSpPr/>
            <p:nvPr/>
          </p:nvGrpSpPr>
          <p:grpSpPr>
            <a:xfrm>
              <a:off x="3333027" y="4295216"/>
              <a:ext cx="1414954" cy="437416"/>
              <a:chOff x="1588797" y="2612294"/>
              <a:chExt cx="1453074" cy="494232"/>
            </a:xfrm>
            <a:noFill/>
          </p:grpSpPr>
          <p:sp>
            <p:nvSpPr>
              <p:cNvPr id="12" name="円/楕円 27">
                <a:extLst>
                  <a:ext uri="{FF2B5EF4-FFF2-40B4-BE49-F238E27FC236}">
                    <a16:creationId xmlns:a16="http://schemas.microsoft.com/office/drawing/2014/main" id="{F0433B0D-AA9C-475A-829D-C13994E3DC72}"/>
                  </a:ext>
                </a:extLst>
              </p:cNvPr>
              <p:cNvSpPr/>
              <p:nvPr/>
            </p:nvSpPr>
            <p:spPr>
              <a:xfrm>
                <a:off x="1670572" y="2612294"/>
                <a:ext cx="1289523" cy="494232"/>
              </a:xfrm>
              <a:prstGeom prst="ellipse">
                <a:avLst/>
              </a:prstGeom>
              <a:solidFill>
                <a:srgbClr val="F0D578"/>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13" name="テキスト ボックス 12">
                <a:extLst>
                  <a:ext uri="{FF2B5EF4-FFF2-40B4-BE49-F238E27FC236}">
                    <a16:creationId xmlns:a16="http://schemas.microsoft.com/office/drawing/2014/main" id="{FAA93ADD-1DBC-4470-AFE0-6A9DDE48EFD7}"/>
                  </a:ext>
                </a:extLst>
              </p:cNvPr>
              <p:cNvSpPr txBox="1"/>
              <p:nvPr/>
            </p:nvSpPr>
            <p:spPr>
              <a:xfrm>
                <a:off x="1588797" y="2691175"/>
                <a:ext cx="1453074" cy="336470"/>
              </a:xfrm>
              <a:prstGeom prst="rect">
                <a:avLst/>
              </a:prstGeom>
              <a:grpFill/>
            </p:spPr>
            <p:txBody>
              <a:bodyPr wrap="square" rtlCol="0">
                <a:spAutoFit/>
              </a:bodyPr>
              <a:lstStyle/>
              <a:p>
                <a:pPr algn="ctr"/>
                <a:r>
                  <a:rPr kumimoji="1" lang="ja-JP" altLang="en-US" sz="2000" dirty="0">
                    <a:latin typeface="メイリオ" panose="020B0604030504040204" pitchFamily="50" charset="-128"/>
                    <a:ea typeface="メイリオ" panose="020B0604030504040204" pitchFamily="50" charset="-128"/>
                  </a:rPr>
                  <a:t>石鹸</a:t>
                </a:r>
              </a:p>
            </p:txBody>
          </p:sp>
        </p:grpSp>
        <p:grpSp>
          <p:nvGrpSpPr>
            <p:cNvPr id="7" name="グループ化 6">
              <a:extLst>
                <a:ext uri="{FF2B5EF4-FFF2-40B4-BE49-F238E27FC236}">
                  <a16:creationId xmlns:a16="http://schemas.microsoft.com/office/drawing/2014/main" id="{23286387-D61B-4F0A-AB70-451D3AC12B38}"/>
                </a:ext>
              </a:extLst>
            </p:cNvPr>
            <p:cNvGrpSpPr/>
            <p:nvPr/>
          </p:nvGrpSpPr>
          <p:grpSpPr>
            <a:xfrm>
              <a:off x="3247486" y="3120114"/>
              <a:ext cx="1632685" cy="565328"/>
              <a:chOff x="1626522" y="2434996"/>
              <a:chExt cx="1676672" cy="638759"/>
            </a:xfrm>
            <a:noFill/>
          </p:grpSpPr>
          <p:sp>
            <p:nvSpPr>
              <p:cNvPr id="10" name="円/楕円 33">
                <a:extLst>
                  <a:ext uri="{FF2B5EF4-FFF2-40B4-BE49-F238E27FC236}">
                    <a16:creationId xmlns:a16="http://schemas.microsoft.com/office/drawing/2014/main" id="{53482DC6-309C-401C-BDC8-4EF5B45C1ACE}"/>
                  </a:ext>
                </a:extLst>
              </p:cNvPr>
              <p:cNvSpPr/>
              <p:nvPr/>
            </p:nvSpPr>
            <p:spPr>
              <a:xfrm>
                <a:off x="1626522" y="2434996"/>
                <a:ext cx="1676672" cy="638759"/>
              </a:xfrm>
              <a:prstGeom prst="ellipse">
                <a:avLst/>
              </a:prstGeom>
              <a:solidFill>
                <a:srgbClr val="F0D578"/>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11" name="テキスト ボックス 10">
                <a:extLst>
                  <a:ext uri="{FF2B5EF4-FFF2-40B4-BE49-F238E27FC236}">
                    <a16:creationId xmlns:a16="http://schemas.microsoft.com/office/drawing/2014/main" id="{C87CB5AF-29B0-4043-A99D-F92C19F75065}"/>
                  </a:ext>
                </a:extLst>
              </p:cNvPr>
              <p:cNvSpPr txBox="1"/>
              <p:nvPr/>
            </p:nvSpPr>
            <p:spPr>
              <a:xfrm>
                <a:off x="1775037" y="2608185"/>
                <a:ext cx="1441755" cy="336470"/>
              </a:xfrm>
              <a:prstGeom prst="rect">
                <a:avLst/>
              </a:prstGeom>
              <a:grpFill/>
            </p:spPr>
            <p:txBody>
              <a:bodyPr wrap="square" rtlCol="0">
                <a:spAutoFit/>
              </a:bodyPr>
              <a:lstStyle/>
              <a:p>
                <a:pPr algn="ctr"/>
                <a:r>
                  <a:rPr kumimoji="1" lang="ja-JP" altLang="en-US" sz="2000" dirty="0">
                    <a:solidFill>
                      <a:srgbClr val="FF0000"/>
                    </a:solidFill>
                    <a:latin typeface="メイリオ" panose="020B0604030504040204" pitchFamily="50" charset="-128"/>
                    <a:ea typeface="メイリオ" panose="020B0604030504040204" pitchFamily="50" charset="-128"/>
                  </a:rPr>
                  <a:t>爽やか</a:t>
                </a:r>
              </a:p>
            </p:txBody>
          </p:sp>
        </p:grpSp>
        <p:cxnSp>
          <p:nvCxnSpPr>
            <p:cNvPr id="8" name="直線コネクタ 7">
              <a:extLst>
                <a:ext uri="{FF2B5EF4-FFF2-40B4-BE49-F238E27FC236}">
                  <a16:creationId xmlns:a16="http://schemas.microsoft.com/office/drawing/2014/main" id="{BF02D7D4-55A0-4683-8836-4EA537D626D8}"/>
                </a:ext>
              </a:extLst>
            </p:cNvPr>
            <p:cNvCxnSpPr>
              <a:cxnSpLocks/>
              <a:stCxn id="14" idx="6"/>
              <a:endCxn id="10" idx="2"/>
            </p:cNvCxnSpPr>
            <p:nvPr/>
          </p:nvCxnSpPr>
          <p:spPr>
            <a:xfrm flipV="1">
              <a:off x="2902176" y="3402779"/>
              <a:ext cx="345310" cy="76593"/>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CDDEF8B3-9492-42A0-BA19-ACD006C2D454}"/>
                </a:ext>
              </a:extLst>
            </p:cNvPr>
            <p:cNvCxnSpPr>
              <a:cxnSpLocks/>
              <a:stCxn id="12" idx="0"/>
              <a:endCxn id="10" idx="4"/>
            </p:cNvCxnSpPr>
            <p:nvPr/>
          </p:nvCxnSpPr>
          <p:spPr>
            <a:xfrm flipV="1">
              <a:off x="4040504" y="3685442"/>
              <a:ext cx="23325" cy="609774"/>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EE7CE68C-7C2E-48E8-924E-763B5DEA2ADD}"/>
              </a:ext>
            </a:extLst>
          </p:cNvPr>
          <p:cNvGrpSpPr/>
          <p:nvPr/>
        </p:nvGrpSpPr>
        <p:grpSpPr>
          <a:xfrm>
            <a:off x="4709652" y="2498398"/>
            <a:ext cx="4844935" cy="2237504"/>
            <a:chOff x="5039742" y="3009563"/>
            <a:chExt cx="5480519" cy="2348329"/>
          </a:xfrm>
        </p:grpSpPr>
        <p:sp>
          <p:nvSpPr>
            <p:cNvPr id="49" name="円/楕円 9">
              <a:extLst>
                <a:ext uri="{FF2B5EF4-FFF2-40B4-BE49-F238E27FC236}">
                  <a16:creationId xmlns:a16="http://schemas.microsoft.com/office/drawing/2014/main" id="{F01B09DC-0389-41A5-8313-57E574A1A7DF}"/>
                </a:ext>
              </a:extLst>
            </p:cNvPr>
            <p:cNvSpPr/>
            <p:nvPr/>
          </p:nvSpPr>
          <p:spPr>
            <a:xfrm>
              <a:off x="5039742" y="4710231"/>
              <a:ext cx="1224878" cy="587712"/>
            </a:xfrm>
            <a:prstGeom prst="ellipse">
              <a:avLst/>
            </a:prstGeom>
            <a:solidFill>
              <a:srgbClr val="F0D578"/>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dirty="0"/>
            </a:p>
          </p:txBody>
        </p:sp>
        <p:grpSp>
          <p:nvGrpSpPr>
            <p:cNvPr id="77" name="グループ化 76">
              <a:extLst>
                <a:ext uri="{FF2B5EF4-FFF2-40B4-BE49-F238E27FC236}">
                  <a16:creationId xmlns:a16="http://schemas.microsoft.com/office/drawing/2014/main" id="{39E05B76-FA7F-4228-B0A6-832ABA13BC21}"/>
                </a:ext>
              </a:extLst>
            </p:cNvPr>
            <p:cNvGrpSpPr/>
            <p:nvPr/>
          </p:nvGrpSpPr>
          <p:grpSpPr>
            <a:xfrm>
              <a:off x="5134520" y="3009563"/>
              <a:ext cx="5385741" cy="2348329"/>
              <a:chOff x="5109816" y="2635521"/>
              <a:chExt cx="5385741" cy="2348329"/>
            </a:xfrm>
          </p:grpSpPr>
          <p:grpSp>
            <p:nvGrpSpPr>
              <p:cNvPr id="18" name="グループ化 17">
                <a:extLst>
                  <a:ext uri="{FF2B5EF4-FFF2-40B4-BE49-F238E27FC236}">
                    <a16:creationId xmlns:a16="http://schemas.microsoft.com/office/drawing/2014/main" id="{6871C29D-EA8B-4689-A197-A91789892861}"/>
                  </a:ext>
                </a:extLst>
              </p:cNvPr>
              <p:cNvGrpSpPr/>
              <p:nvPr/>
            </p:nvGrpSpPr>
            <p:grpSpPr>
              <a:xfrm>
                <a:off x="5374103" y="2635521"/>
                <a:ext cx="4313901" cy="1470479"/>
                <a:chOff x="2152058" y="3203580"/>
                <a:chExt cx="3779298" cy="1094432"/>
              </a:xfrm>
            </p:grpSpPr>
            <p:grpSp>
              <p:nvGrpSpPr>
                <p:cNvPr id="19" name="グループ化 18">
                  <a:extLst>
                    <a:ext uri="{FF2B5EF4-FFF2-40B4-BE49-F238E27FC236}">
                      <a16:creationId xmlns:a16="http://schemas.microsoft.com/office/drawing/2014/main" id="{7796D851-4B56-4E0F-849D-EF3BAEF736D2}"/>
                    </a:ext>
                  </a:extLst>
                </p:cNvPr>
                <p:cNvGrpSpPr/>
                <p:nvPr/>
              </p:nvGrpSpPr>
              <p:grpSpPr>
                <a:xfrm>
                  <a:off x="2152058" y="3860596"/>
                  <a:ext cx="1827897" cy="437416"/>
                  <a:chOff x="1136333" y="2439155"/>
                  <a:chExt cx="1877143" cy="494232"/>
                </a:xfrm>
                <a:noFill/>
              </p:grpSpPr>
              <p:sp>
                <p:nvSpPr>
                  <p:cNvPr id="28" name="円/楕円 9">
                    <a:extLst>
                      <a:ext uri="{FF2B5EF4-FFF2-40B4-BE49-F238E27FC236}">
                        <a16:creationId xmlns:a16="http://schemas.microsoft.com/office/drawing/2014/main" id="{697086B7-AA2D-49B4-A3E6-B752C6174AE1}"/>
                      </a:ext>
                    </a:extLst>
                  </p:cNvPr>
                  <p:cNvSpPr/>
                  <p:nvPr/>
                </p:nvSpPr>
                <p:spPr>
                  <a:xfrm>
                    <a:off x="1187267" y="2439155"/>
                    <a:ext cx="1676672" cy="494232"/>
                  </a:xfrm>
                  <a:prstGeom prst="ellipse">
                    <a:avLst/>
                  </a:prstGeom>
                  <a:solidFill>
                    <a:srgbClr val="F0D578"/>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dirty="0"/>
                  </a:p>
                </p:txBody>
              </p:sp>
              <p:sp>
                <p:nvSpPr>
                  <p:cNvPr id="29" name="テキスト ボックス 28">
                    <a:extLst>
                      <a:ext uri="{FF2B5EF4-FFF2-40B4-BE49-F238E27FC236}">
                        <a16:creationId xmlns:a16="http://schemas.microsoft.com/office/drawing/2014/main" id="{159E2D30-9C5C-4979-B345-FF46A13E5DEB}"/>
                      </a:ext>
                    </a:extLst>
                  </p:cNvPr>
                  <p:cNvSpPr txBox="1"/>
                  <p:nvPr/>
                </p:nvSpPr>
                <p:spPr>
                  <a:xfrm>
                    <a:off x="1136333" y="2515885"/>
                    <a:ext cx="1877143" cy="353135"/>
                  </a:xfrm>
                  <a:prstGeom prst="rect">
                    <a:avLst/>
                  </a:prstGeom>
                  <a:grp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みずみずしさ</a:t>
                    </a:r>
                    <a:endParaRPr kumimoji="1" lang="en-US" altLang="ja-JP" sz="2000" dirty="0">
                      <a:latin typeface="メイリオ" panose="020B0604030504040204" pitchFamily="50" charset="-128"/>
                      <a:ea typeface="メイリオ" panose="020B0604030504040204" pitchFamily="50" charset="-128"/>
                    </a:endParaRPr>
                  </a:p>
                </p:txBody>
              </p:sp>
            </p:grpSp>
            <p:sp>
              <p:nvSpPr>
                <p:cNvPr id="26" name="円/楕円 27">
                  <a:extLst>
                    <a:ext uri="{FF2B5EF4-FFF2-40B4-BE49-F238E27FC236}">
                      <a16:creationId xmlns:a16="http://schemas.microsoft.com/office/drawing/2014/main" id="{2837E2D7-4DE2-4B5A-929A-C228567A98A4}"/>
                    </a:ext>
                  </a:extLst>
                </p:cNvPr>
                <p:cNvSpPr/>
                <p:nvPr/>
              </p:nvSpPr>
              <p:spPr>
                <a:xfrm>
                  <a:off x="4675663" y="3849505"/>
                  <a:ext cx="1255693" cy="437417"/>
                </a:xfrm>
                <a:prstGeom prst="ellipse">
                  <a:avLst/>
                </a:prstGeom>
                <a:solidFill>
                  <a:srgbClr val="F0D578"/>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grpSp>
              <p:nvGrpSpPr>
                <p:cNvPr id="21" name="グループ化 20">
                  <a:extLst>
                    <a:ext uri="{FF2B5EF4-FFF2-40B4-BE49-F238E27FC236}">
                      <a16:creationId xmlns:a16="http://schemas.microsoft.com/office/drawing/2014/main" id="{F12B6B90-F763-4D80-98EB-E40EAECC7D18}"/>
                    </a:ext>
                  </a:extLst>
                </p:cNvPr>
                <p:cNvGrpSpPr/>
                <p:nvPr/>
              </p:nvGrpSpPr>
              <p:grpSpPr>
                <a:xfrm>
                  <a:off x="3203609" y="3203580"/>
                  <a:ext cx="1632685" cy="565328"/>
                  <a:chOff x="1581463" y="2529304"/>
                  <a:chExt cx="1676672" cy="638759"/>
                </a:xfrm>
                <a:noFill/>
              </p:grpSpPr>
              <p:sp>
                <p:nvSpPr>
                  <p:cNvPr id="24" name="円/楕円 33">
                    <a:extLst>
                      <a:ext uri="{FF2B5EF4-FFF2-40B4-BE49-F238E27FC236}">
                        <a16:creationId xmlns:a16="http://schemas.microsoft.com/office/drawing/2014/main" id="{D1B11DC6-7FDD-4720-965C-C01FFACEFB99}"/>
                      </a:ext>
                    </a:extLst>
                  </p:cNvPr>
                  <p:cNvSpPr/>
                  <p:nvPr/>
                </p:nvSpPr>
                <p:spPr>
                  <a:xfrm>
                    <a:off x="1581463" y="2529304"/>
                    <a:ext cx="1676672" cy="638759"/>
                  </a:xfrm>
                  <a:prstGeom prst="ellipse">
                    <a:avLst/>
                  </a:prstGeom>
                  <a:solidFill>
                    <a:srgbClr val="F0D578"/>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25" name="テキスト ボックス 24">
                    <a:extLst>
                      <a:ext uri="{FF2B5EF4-FFF2-40B4-BE49-F238E27FC236}">
                        <a16:creationId xmlns:a16="http://schemas.microsoft.com/office/drawing/2014/main" id="{B7FAE0AB-09FB-4E1E-97B9-0FB175437B02}"/>
                      </a:ext>
                    </a:extLst>
                  </p:cNvPr>
                  <p:cNvSpPr txBox="1"/>
                  <p:nvPr/>
                </p:nvSpPr>
                <p:spPr>
                  <a:xfrm>
                    <a:off x="1661252" y="2679837"/>
                    <a:ext cx="1522984" cy="336470"/>
                  </a:xfrm>
                  <a:prstGeom prst="rect">
                    <a:avLst/>
                  </a:prstGeom>
                  <a:grpFill/>
                </p:spPr>
                <p:txBody>
                  <a:bodyPr wrap="square" rtlCol="0">
                    <a:spAutoFit/>
                  </a:bodyPr>
                  <a:lstStyle/>
                  <a:p>
                    <a:pPr algn="ctr"/>
                    <a:r>
                      <a:rPr kumimoji="1" lang="ja-JP" altLang="en-US" sz="2000" dirty="0">
                        <a:solidFill>
                          <a:srgbClr val="FF0000"/>
                        </a:solidFill>
                        <a:latin typeface="メイリオ" panose="020B0604030504040204" pitchFamily="50" charset="-128"/>
                        <a:ea typeface="メイリオ" panose="020B0604030504040204" pitchFamily="50" charset="-128"/>
                      </a:rPr>
                      <a:t>爽やか</a:t>
                    </a:r>
                  </a:p>
                </p:txBody>
              </p:sp>
            </p:grpSp>
            <p:cxnSp>
              <p:nvCxnSpPr>
                <p:cNvPr id="22" name="直線コネクタ 21">
                  <a:extLst>
                    <a:ext uri="{FF2B5EF4-FFF2-40B4-BE49-F238E27FC236}">
                      <a16:creationId xmlns:a16="http://schemas.microsoft.com/office/drawing/2014/main" id="{EB84E6E5-4CE7-4B3C-B340-34D07B4A5B12}"/>
                    </a:ext>
                  </a:extLst>
                </p:cNvPr>
                <p:cNvCxnSpPr>
                  <a:cxnSpLocks/>
                  <a:stCxn id="28" idx="0"/>
                  <a:endCxn id="24" idx="3"/>
                </p:cNvCxnSpPr>
                <p:nvPr/>
              </p:nvCxnSpPr>
              <p:spPr>
                <a:xfrm flipV="1">
                  <a:off x="3017999" y="3686117"/>
                  <a:ext cx="424712" cy="174479"/>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2FF24B1-4C21-4FF5-A1C7-0DF662BB0B58}"/>
                    </a:ext>
                  </a:extLst>
                </p:cNvPr>
                <p:cNvCxnSpPr>
                  <a:cxnSpLocks/>
                  <a:stCxn id="26" idx="0"/>
                  <a:endCxn id="24" idx="5"/>
                </p:cNvCxnSpPr>
                <p:nvPr/>
              </p:nvCxnSpPr>
              <p:spPr>
                <a:xfrm flipH="1" flipV="1">
                  <a:off x="4597194" y="3686118"/>
                  <a:ext cx="706316" cy="163387"/>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 name="テキスト ボックス 43">
                <a:extLst>
                  <a:ext uri="{FF2B5EF4-FFF2-40B4-BE49-F238E27FC236}">
                    <a16:creationId xmlns:a16="http://schemas.microsoft.com/office/drawing/2014/main" id="{59DF5074-38B0-48C3-BB0D-AF59AE43C10B}"/>
                  </a:ext>
                </a:extLst>
              </p:cNvPr>
              <p:cNvSpPr txBox="1"/>
              <p:nvPr/>
            </p:nvSpPr>
            <p:spPr>
              <a:xfrm>
                <a:off x="8458293" y="3619821"/>
                <a:ext cx="1816677" cy="400109"/>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清潔感</a:t>
                </a:r>
                <a:endParaRPr kumimoji="1" lang="en-US" altLang="ja-JP" sz="2000" dirty="0">
                  <a:latin typeface="メイリオ" panose="020B0604030504040204" pitchFamily="50" charset="-128"/>
                  <a:ea typeface="メイリオ" panose="020B0604030504040204" pitchFamily="50" charset="-128"/>
                </a:endParaRPr>
              </a:p>
            </p:txBody>
          </p:sp>
          <p:sp>
            <p:nvSpPr>
              <p:cNvPr id="51" name="テキスト ボックス 50">
                <a:extLst>
                  <a:ext uri="{FF2B5EF4-FFF2-40B4-BE49-F238E27FC236}">
                    <a16:creationId xmlns:a16="http://schemas.microsoft.com/office/drawing/2014/main" id="{8663D771-FA3B-4CC7-84A8-457D9B2EBB6D}"/>
                  </a:ext>
                </a:extLst>
              </p:cNvPr>
              <p:cNvSpPr txBox="1"/>
              <p:nvPr/>
            </p:nvSpPr>
            <p:spPr>
              <a:xfrm>
                <a:off x="5109816" y="4480377"/>
                <a:ext cx="1535703" cy="400111"/>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ピーチ</a:t>
                </a:r>
                <a:endParaRPr kumimoji="1" lang="en-US" altLang="ja-JP" sz="2000" dirty="0">
                  <a:latin typeface="メイリオ" panose="020B0604030504040204" pitchFamily="50" charset="-128"/>
                  <a:ea typeface="メイリオ" panose="020B0604030504040204" pitchFamily="50" charset="-128"/>
                </a:endParaRPr>
              </a:p>
            </p:txBody>
          </p:sp>
          <p:sp>
            <p:nvSpPr>
              <p:cNvPr id="53" name="円/楕円 9">
                <a:extLst>
                  <a:ext uri="{FF2B5EF4-FFF2-40B4-BE49-F238E27FC236}">
                    <a16:creationId xmlns:a16="http://schemas.microsoft.com/office/drawing/2014/main" id="{F45D74C5-DD42-4FBA-B7E0-AAAEEC4DA894}"/>
                  </a:ext>
                </a:extLst>
              </p:cNvPr>
              <p:cNvSpPr/>
              <p:nvPr/>
            </p:nvSpPr>
            <p:spPr>
              <a:xfrm>
                <a:off x="6478888" y="4386576"/>
                <a:ext cx="860612" cy="587712"/>
              </a:xfrm>
              <a:prstGeom prst="ellipse">
                <a:avLst/>
              </a:prstGeom>
              <a:solidFill>
                <a:srgbClr val="F0D578"/>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dirty="0"/>
              </a:p>
            </p:txBody>
          </p:sp>
          <p:sp>
            <p:nvSpPr>
              <p:cNvPr id="55" name="円/楕円 9">
                <a:extLst>
                  <a:ext uri="{FF2B5EF4-FFF2-40B4-BE49-F238E27FC236}">
                    <a16:creationId xmlns:a16="http://schemas.microsoft.com/office/drawing/2014/main" id="{41F5A988-002F-4A6E-90BE-7DF6F331D59E}"/>
                  </a:ext>
                </a:extLst>
              </p:cNvPr>
              <p:cNvSpPr/>
              <p:nvPr/>
            </p:nvSpPr>
            <p:spPr>
              <a:xfrm>
                <a:off x="7665823" y="4396138"/>
                <a:ext cx="860612" cy="587712"/>
              </a:xfrm>
              <a:prstGeom prst="ellipse">
                <a:avLst/>
              </a:prstGeom>
              <a:solidFill>
                <a:srgbClr val="F0D578"/>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dirty="0"/>
              </a:p>
            </p:txBody>
          </p:sp>
          <p:sp>
            <p:nvSpPr>
              <p:cNvPr id="57" name="円/楕円 27">
                <a:extLst>
                  <a:ext uri="{FF2B5EF4-FFF2-40B4-BE49-F238E27FC236}">
                    <a16:creationId xmlns:a16="http://schemas.microsoft.com/office/drawing/2014/main" id="{65A0F68F-38D6-4EA9-B259-DBBFCF80DC18}"/>
                  </a:ext>
                </a:extLst>
              </p:cNvPr>
              <p:cNvSpPr/>
              <p:nvPr/>
            </p:nvSpPr>
            <p:spPr>
              <a:xfrm>
                <a:off x="8955863" y="4396136"/>
                <a:ext cx="1433318" cy="587712"/>
              </a:xfrm>
              <a:prstGeom prst="ellipse">
                <a:avLst/>
              </a:prstGeom>
              <a:solidFill>
                <a:srgbClr val="F0D578"/>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59" name="テキスト ボックス 58">
                <a:extLst>
                  <a:ext uri="{FF2B5EF4-FFF2-40B4-BE49-F238E27FC236}">
                    <a16:creationId xmlns:a16="http://schemas.microsoft.com/office/drawing/2014/main" id="{1B7AC816-4971-47DB-9B9E-1F6CC298A6CD}"/>
                  </a:ext>
                </a:extLst>
              </p:cNvPr>
              <p:cNvSpPr txBox="1"/>
              <p:nvPr/>
            </p:nvSpPr>
            <p:spPr>
              <a:xfrm>
                <a:off x="8880450" y="4511575"/>
                <a:ext cx="1615107" cy="400111"/>
              </a:xfrm>
              <a:prstGeom prst="rect">
                <a:avLst/>
              </a:prstGeom>
              <a:noFill/>
            </p:spPr>
            <p:txBody>
              <a:bodyPr wrap="square" rtlCol="0">
                <a:spAutoFit/>
              </a:bodyPr>
              <a:lstStyle/>
              <a:p>
                <a:pPr algn="ctr"/>
                <a:r>
                  <a:rPr kumimoji="1" lang="ja-JP" altLang="en-US" sz="2000" dirty="0">
                    <a:latin typeface="メイリオ" panose="020B0604030504040204" pitchFamily="50" charset="-128"/>
                    <a:ea typeface="メイリオ" panose="020B0604030504040204" pitchFamily="50" charset="-128"/>
                  </a:rPr>
                  <a:t>石鹸</a:t>
                </a:r>
              </a:p>
            </p:txBody>
          </p:sp>
          <p:cxnSp>
            <p:nvCxnSpPr>
              <p:cNvPr id="60" name="直線コネクタ 59">
                <a:extLst>
                  <a:ext uri="{FF2B5EF4-FFF2-40B4-BE49-F238E27FC236}">
                    <a16:creationId xmlns:a16="http://schemas.microsoft.com/office/drawing/2014/main" id="{6DE9AAA6-4D54-4E48-827A-DDE3D163E58F}"/>
                  </a:ext>
                </a:extLst>
              </p:cNvPr>
              <p:cNvCxnSpPr>
                <a:cxnSpLocks/>
                <a:stCxn id="49" idx="0"/>
                <a:endCxn id="28" idx="3"/>
              </p:cNvCxnSpPr>
              <p:nvPr/>
            </p:nvCxnSpPr>
            <p:spPr>
              <a:xfrm flipV="1">
                <a:off x="5627478" y="4019931"/>
                <a:ext cx="76162" cy="316258"/>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71CA920-FF2C-4D06-9FBF-23EFDA29CA0B}"/>
                  </a:ext>
                </a:extLst>
              </p:cNvPr>
              <p:cNvCxnSpPr>
                <a:cxnSpLocks/>
                <a:stCxn id="28" idx="4"/>
                <a:endCxn id="53" idx="0"/>
              </p:cNvCxnSpPr>
              <p:nvPr/>
            </p:nvCxnSpPr>
            <p:spPr>
              <a:xfrm>
                <a:off x="6362536" y="4105999"/>
                <a:ext cx="546659" cy="280576"/>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B250144-8B49-4E86-8310-FE11E8062A72}"/>
                  </a:ext>
                </a:extLst>
              </p:cNvPr>
              <p:cNvCxnSpPr>
                <a:cxnSpLocks/>
                <a:stCxn id="55" idx="0"/>
                <a:endCxn id="26" idx="3"/>
              </p:cNvCxnSpPr>
              <p:nvPr/>
            </p:nvCxnSpPr>
            <p:spPr>
              <a:xfrm flipV="1">
                <a:off x="8096129" y="4005031"/>
                <a:ext cx="368462" cy="391107"/>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BE3B59E-19A1-41A2-964F-CDDAB4CAE7D1}"/>
                  </a:ext>
                </a:extLst>
              </p:cNvPr>
              <p:cNvCxnSpPr>
                <a:cxnSpLocks/>
                <a:stCxn id="57" idx="0"/>
                <a:endCxn id="26" idx="5"/>
              </p:cNvCxnSpPr>
              <p:nvPr/>
            </p:nvCxnSpPr>
            <p:spPr>
              <a:xfrm flipH="1" flipV="1">
                <a:off x="9478099" y="4005031"/>
                <a:ext cx="194423" cy="391105"/>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84" name="コンテンツ プレースホルダー 2">
            <a:extLst>
              <a:ext uri="{FF2B5EF4-FFF2-40B4-BE49-F238E27FC236}">
                <a16:creationId xmlns:a16="http://schemas.microsoft.com/office/drawing/2014/main" id="{B6DE5382-7906-4575-9789-8533F5AE4DA4}"/>
              </a:ext>
            </a:extLst>
          </p:cNvPr>
          <p:cNvSpPr txBox="1">
            <a:spLocks/>
          </p:cNvSpPr>
          <p:nvPr/>
        </p:nvSpPr>
        <p:spPr>
          <a:xfrm>
            <a:off x="677333" y="5492072"/>
            <a:ext cx="8682247" cy="559976"/>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latin typeface="+mn-ea"/>
              </a:rPr>
              <a:t>印象ワード同士の類似度も図り、印象の細分化を行う</a:t>
            </a:r>
            <a:endParaRPr lang="en-US" altLang="ja-JP" sz="2800" dirty="0">
              <a:solidFill>
                <a:schemeClr val="tx1"/>
              </a:solidFill>
              <a:latin typeface="+mn-ea"/>
            </a:endParaRPr>
          </a:p>
        </p:txBody>
      </p:sp>
    </p:spTree>
    <p:extLst>
      <p:ext uri="{BB962C8B-B14F-4D97-AF65-F5344CB8AC3E}">
        <p14:creationId xmlns:p14="http://schemas.microsoft.com/office/powerpoint/2010/main" val="4182974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6AD7E-E85D-404B-80EF-F019B07E9D63}"/>
              </a:ext>
            </a:extLst>
          </p:cNvPr>
          <p:cNvSpPr>
            <a:spLocks noGrp="1"/>
          </p:cNvSpPr>
          <p:nvPr>
            <p:ph type="title"/>
          </p:nvPr>
        </p:nvSpPr>
        <p:spPr/>
        <p:txBody>
          <a:bodyPr/>
          <a:lstStyle/>
          <a:p>
            <a:r>
              <a:rPr kumimoji="1" lang="ja-JP" altLang="en-US" dirty="0">
                <a:solidFill>
                  <a:schemeClr val="tx1">
                    <a:lumMod val="50000"/>
                    <a:lumOff val="50000"/>
                  </a:schemeClr>
                </a:solidFill>
              </a:rPr>
              <a:t>考察 </a:t>
            </a:r>
            <a:r>
              <a:rPr kumimoji="1" lang="en-US" altLang="ja-JP" dirty="0">
                <a:solidFill>
                  <a:schemeClr val="tx1">
                    <a:lumMod val="50000"/>
                    <a:lumOff val="50000"/>
                  </a:schemeClr>
                </a:solidFill>
              </a:rPr>
              <a:t>1/2</a:t>
            </a:r>
            <a:br>
              <a:rPr kumimoji="1" lang="en-US" altLang="ja-JP" dirty="0">
                <a:solidFill>
                  <a:schemeClr val="tx1">
                    <a:lumMod val="50000"/>
                    <a:lumOff val="50000"/>
                  </a:schemeClr>
                </a:solidFill>
              </a:rPr>
            </a:br>
            <a:r>
              <a:rPr kumimoji="1" lang="en-US" altLang="ja-JP" dirty="0">
                <a:solidFill>
                  <a:schemeClr val="tx1">
                    <a:lumMod val="50000"/>
                    <a:lumOff val="50000"/>
                  </a:schemeClr>
                </a:solidFill>
              </a:rPr>
              <a:t>	</a:t>
            </a:r>
            <a:r>
              <a:rPr lang="ja-JP" altLang="en-US" sz="3200" dirty="0">
                <a:solidFill>
                  <a:schemeClr val="tx1">
                    <a:lumMod val="50000"/>
                    <a:lumOff val="50000"/>
                  </a:schemeClr>
                </a:solidFill>
              </a:rPr>
              <a:t>印象に対して数値的な情報を・・・</a:t>
            </a:r>
            <a:endParaRPr kumimoji="1" lang="ja-JP" altLang="en-US" dirty="0">
              <a:solidFill>
                <a:schemeClr val="tx1">
                  <a:lumMod val="50000"/>
                  <a:lumOff val="50000"/>
                </a:schemeClr>
              </a:solidFill>
            </a:endParaRPr>
          </a:p>
        </p:txBody>
      </p:sp>
      <p:sp>
        <p:nvSpPr>
          <p:cNvPr id="3" name="コンテンツ プレースホルダー 2">
            <a:extLst>
              <a:ext uri="{FF2B5EF4-FFF2-40B4-BE49-F238E27FC236}">
                <a16:creationId xmlns:a16="http://schemas.microsoft.com/office/drawing/2014/main" id="{C0338197-193B-4E95-BDED-8AB32B6ABC5B}"/>
              </a:ext>
            </a:extLst>
          </p:cNvPr>
          <p:cNvSpPr>
            <a:spLocks noGrp="1"/>
          </p:cNvSpPr>
          <p:nvPr>
            <p:ph idx="1"/>
          </p:nvPr>
        </p:nvSpPr>
        <p:spPr>
          <a:xfrm>
            <a:off x="677334" y="2160589"/>
            <a:ext cx="4205059" cy="3880773"/>
          </a:xfrm>
        </p:spPr>
        <p:txBody>
          <a:bodyPr>
            <a:normAutofit fontScale="85000" lnSpcReduction="20000"/>
          </a:bodyPr>
          <a:lstStyle/>
          <a:p>
            <a:r>
              <a:rPr kumimoji="1" lang="ja-JP" altLang="en-US" sz="2000" dirty="0"/>
              <a:t>理想的な関係は、自分が研究している</a:t>
            </a:r>
            <a:br>
              <a:rPr kumimoji="1" lang="en-US" altLang="ja-JP" sz="2000" dirty="0"/>
            </a:br>
            <a:r>
              <a:rPr kumimoji="1" lang="ja-JP" altLang="en-US" sz="2000" dirty="0">
                <a:solidFill>
                  <a:srgbClr val="FF0000"/>
                </a:solidFill>
              </a:rPr>
              <a:t>オントロジー</a:t>
            </a:r>
            <a:r>
              <a:rPr kumimoji="1" lang="ja-JP" altLang="en-US" sz="2000" dirty="0"/>
              <a:t>に似ている</a:t>
            </a:r>
            <a:endParaRPr lang="en-US" altLang="ja-JP" sz="2000" dirty="0"/>
          </a:p>
          <a:p>
            <a:endParaRPr kumimoji="1" lang="en-US" altLang="ja-JP" sz="2000" dirty="0"/>
          </a:p>
          <a:p>
            <a:r>
              <a:rPr kumimoji="1" lang="ja-JP" altLang="en-US" sz="2000" dirty="0"/>
              <a:t>オントロジーも言葉の概念同士の関係を形式化する表現の１つである</a:t>
            </a:r>
            <a:endParaRPr kumimoji="1" lang="en-US" altLang="ja-JP" sz="2000" dirty="0"/>
          </a:p>
          <a:p>
            <a:endParaRPr kumimoji="1" lang="en-US" altLang="ja-JP" sz="2000" dirty="0"/>
          </a:p>
          <a:p>
            <a:r>
              <a:rPr lang="ja-JP" altLang="en-US" sz="2000" dirty="0"/>
              <a:t>単語の意味を解釈する時</a:t>
            </a:r>
            <a:r>
              <a:rPr kumimoji="1" lang="ja-JP" altLang="en-US" sz="2000" dirty="0"/>
              <a:t>、数値的情報は機能しないことが多い</a:t>
            </a:r>
            <a:r>
              <a:rPr lang="ja-JP" altLang="en-US" sz="2000" dirty="0"/>
              <a:t>が、オントロジーなら、個数情報などを与えることが可能である</a:t>
            </a:r>
            <a:endParaRPr lang="en-US" altLang="ja-JP" sz="2000" dirty="0"/>
          </a:p>
          <a:p>
            <a:endParaRPr lang="en-US" altLang="ja-JP" sz="2000" dirty="0"/>
          </a:p>
          <a:p>
            <a:r>
              <a:rPr kumimoji="1" lang="ja-JP" altLang="en-US" sz="2000" dirty="0"/>
              <a:t>そこで、香水に含まれるアルコールの濃度や時速時間を渡すことで、さらなる細分化が可能では・・・</a:t>
            </a:r>
            <a:endParaRPr kumimoji="1" lang="en-US" altLang="ja-JP" sz="2000" dirty="0"/>
          </a:p>
          <a:p>
            <a:endParaRPr lang="en-US" altLang="ja-JP" dirty="0"/>
          </a:p>
          <a:p>
            <a:endParaRPr kumimoji="1" lang="ja-JP" altLang="en-US" dirty="0"/>
          </a:p>
        </p:txBody>
      </p:sp>
      <p:pic>
        <p:nvPicPr>
          <p:cNvPr id="30" name="図 29" descr="文字と写真のスクリーンショット&#10;&#10;自動的に生成された説明">
            <a:extLst>
              <a:ext uri="{FF2B5EF4-FFF2-40B4-BE49-F238E27FC236}">
                <a16:creationId xmlns:a16="http://schemas.microsoft.com/office/drawing/2014/main" id="{6554173B-86E7-4F74-AF88-DB8EBEDD489B}"/>
              </a:ext>
            </a:extLst>
          </p:cNvPr>
          <p:cNvPicPr>
            <a:picLocks noChangeAspect="1"/>
          </p:cNvPicPr>
          <p:nvPr/>
        </p:nvPicPr>
        <p:blipFill>
          <a:blip r:embed="rId2"/>
          <a:stretch>
            <a:fillRect/>
          </a:stretch>
        </p:blipFill>
        <p:spPr>
          <a:xfrm>
            <a:off x="6071478" y="3780012"/>
            <a:ext cx="3202524" cy="2468388"/>
          </a:xfrm>
          <a:prstGeom prst="rect">
            <a:avLst/>
          </a:prstGeom>
          <a:ln>
            <a:solidFill>
              <a:schemeClr val="tx1">
                <a:lumMod val="65000"/>
                <a:lumOff val="35000"/>
              </a:schemeClr>
            </a:solidFill>
          </a:ln>
        </p:spPr>
      </p:pic>
      <p:pic>
        <p:nvPicPr>
          <p:cNvPr id="34" name="図 33">
            <a:extLst>
              <a:ext uri="{FF2B5EF4-FFF2-40B4-BE49-F238E27FC236}">
                <a16:creationId xmlns:a16="http://schemas.microsoft.com/office/drawing/2014/main" id="{9970BD35-B359-4C55-A829-9AE68A6816CB}"/>
              </a:ext>
            </a:extLst>
          </p:cNvPr>
          <p:cNvPicPr>
            <a:picLocks noChangeAspect="1"/>
          </p:cNvPicPr>
          <p:nvPr/>
        </p:nvPicPr>
        <p:blipFill>
          <a:blip r:embed="rId3"/>
          <a:stretch>
            <a:fillRect/>
          </a:stretch>
        </p:blipFill>
        <p:spPr>
          <a:xfrm>
            <a:off x="5919830" y="1930400"/>
            <a:ext cx="3427253" cy="1620940"/>
          </a:xfrm>
          <a:prstGeom prst="rect">
            <a:avLst/>
          </a:prstGeom>
          <a:ln>
            <a:solidFill>
              <a:schemeClr val="tx1">
                <a:lumMod val="75000"/>
                <a:lumOff val="25000"/>
              </a:schemeClr>
            </a:solidFill>
          </a:ln>
        </p:spPr>
      </p:pic>
    </p:spTree>
    <p:extLst>
      <p:ext uri="{BB962C8B-B14F-4D97-AF65-F5344CB8AC3E}">
        <p14:creationId xmlns:p14="http://schemas.microsoft.com/office/powerpoint/2010/main" val="216448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6AD7E-E85D-404B-80EF-F019B07E9D63}"/>
              </a:ext>
            </a:extLst>
          </p:cNvPr>
          <p:cNvSpPr>
            <a:spLocks noGrp="1"/>
          </p:cNvSpPr>
          <p:nvPr>
            <p:ph type="title"/>
          </p:nvPr>
        </p:nvSpPr>
        <p:spPr/>
        <p:txBody>
          <a:bodyPr>
            <a:normAutofit/>
          </a:bodyPr>
          <a:lstStyle/>
          <a:p>
            <a:r>
              <a:rPr kumimoji="1" lang="ja-JP" altLang="en-US" dirty="0">
                <a:solidFill>
                  <a:schemeClr val="tx1">
                    <a:lumMod val="50000"/>
                    <a:lumOff val="50000"/>
                  </a:schemeClr>
                </a:solidFill>
              </a:rPr>
              <a:t>考察 </a:t>
            </a:r>
            <a:r>
              <a:rPr kumimoji="1" lang="en-US" altLang="ja-JP" dirty="0">
                <a:solidFill>
                  <a:schemeClr val="tx1">
                    <a:lumMod val="50000"/>
                    <a:lumOff val="50000"/>
                  </a:schemeClr>
                </a:solidFill>
              </a:rPr>
              <a:t>2/2</a:t>
            </a:r>
            <a:br>
              <a:rPr kumimoji="1" lang="en-US" altLang="ja-JP" dirty="0">
                <a:solidFill>
                  <a:schemeClr val="tx1">
                    <a:lumMod val="50000"/>
                    <a:lumOff val="50000"/>
                  </a:schemeClr>
                </a:solidFill>
              </a:rPr>
            </a:br>
            <a:r>
              <a:rPr kumimoji="1" lang="en-US" altLang="ja-JP" dirty="0">
                <a:solidFill>
                  <a:schemeClr val="tx1">
                    <a:lumMod val="50000"/>
                    <a:lumOff val="50000"/>
                  </a:schemeClr>
                </a:solidFill>
              </a:rPr>
              <a:t>	</a:t>
            </a:r>
            <a:r>
              <a:rPr kumimoji="1" lang="ja-JP" altLang="en-US" sz="3200" dirty="0">
                <a:solidFill>
                  <a:schemeClr val="tx1">
                    <a:lumMod val="50000"/>
                    <a:lumOff val="50000"/>
                  </a:schemeClr>
                </a:solidFill>
              </a:rPr>
              <a:t>服装</a:t>
            </a:r>
            <a:r>
              <a:rPr lang="ja-JP" altLang="en-US" sz="3200" dirty="0">
                <a:solidFill>
                  <a:schemeClr val="tx1">
                    <a:lumMod val="50000"/>
                    <a:lumOff val="50000"/>
                  </a:schemeClr>
                </a:solidFill>
              </a:rPr>
              <a:t>や</a:t>
            </a:r>
            <a:r>
              <a:rPr kumimoji="1" lang="ja-JP" altLang="en-US" sz="3200" dirty="0">
                <a:solidFill>
                  <a:schemeClr val="tx1">
                    <a:lumMod val="50000"/>
                    <a:lumOff val="50000"/>
                  </a:schemeClr>
                </a:solidFill>
              </a:rPr>
              <a:t>季節などの状況に合わせて・・・</a:t>
            </a:r>
            <a:endParaRPr kumimoji="1" lang="ja-JP" altLang="en-US" dirty="0">
              <a:solidFill>
                <a:schemeClr val="tx1">
                  <a:lumMod val="50000"/>
                  <a:lumOff val="50000"/>
                </a:schemeClr>
              </a:solidFill>
            </a:endParaRPr>
          </a:p>
        </p:txBody>
      </p:sp>
      <p:sp>
        <p:nvSpPr>
          <p:cNvPr id="3" name="コンテンツ プレースホルダー 2">
            <a:extLst>
              <a:ext uri="{FF2B5EF4-FFF2-40B4-BE49-F238E27FC236}">
                <a16:creationId xmlns:a16="http://schemas.microsoft.com/office/drawing/2014/main" id="{C0338197-193B-4E95-BDED-8AB32B6ABC5B}"/>
              </a:ext>
            </a:extLst>
          </p:cNvPr>
          <p:cNvSpPr>
            <a:spLocks noGrp="1"/>
          </p:cNvSpPr>
          <p:nvPr>
            <p:ph idx="1"/>
          </p:nvPr>
        </p:nvSpPr>
        <p:spPr>
          <a:xfrm>
            <a:off x="677334" y="2160589"/>
            <a:ext cx="5933191" cy="3880773"/>
          </a:xfrm>
        </p:spPr>
        <p:txBody>
          <a:bodyPr>
            <a:normAutofit/>
          </a:bodyPr>
          <a:lstStyle/>
          <a:p>
            <a:r>
              <a:rPr lang="ja-JP" altLang="en-US" sz="2000" dirty="0"/>
              <a:t>香水を選ぶときは、香水で与えたい印象以外にも、服装や季節に合わせた香水選びが必要だと考えられる</a:t>
            </a:r>
            <a:endParaRPr lang="en-US" altLang="ja-JP" sz="2000" dirty="0"/>
          </a:p>
          <a:p>
            <a:endParaRPr lang="en-US" altLang="ja-JP" sz="2000" dirty="0"/>
          </a:p>
          <a:p>
            <a:r>
              <a:rPr lang="ja-JP" altLang="en-US" sz="2000" dirty="0"/>
              <a:t>状況のデータを与えることで、印象以外でも、状況に合わせた香りのレコメンドが出来そう</a:t>
            </a:r>
            <a:endParaRPr lang="en-US" altLang="ja-JP" sz="2000" dirty="0"/>
          </a:p>
          <a:p>
            <a:endParaRPr lang="en-US" altLang="ja-JP" sz="2000" dirty="0"/>
          </a:p>
          <a:p>
            <a:r>
              <a:rPr lang="en-US" altLang="ja-JP" sz="2000" dirty="0"/>
              <a:t>4D</a:t>
            </a:r>
            <a:r>
              <a:rPr lang="ja-JP" altLang="en-US" sz="2000" dirty="0"/>
              <a:t>映画での、匂いがもたらす印象などにも応用が効きそう</a:t>
            </a:r>
            <a:endParaRPr lang="en-US" altLang="ja-JP" sz="2000" dirty="0"/>
          </a:p>
        </p:txBody>
      </p:sp>
      <p:pic>
        <p:nvPicPr>
          <p:cNvPr id="5" name="図 4" descr="おもちゃ, 人形 が含まれている画像&#10;&#10;自動的に生成された説明">
            <a:extLst>
              <a:ext uri="{FF2B5EF4-FFF2-40B4-BE49-F238E27FC236}">
                <a16:creationId xmlns:a16="http://schemas.microsoft.com/office/drawing/2014/main" id="{53C3E3B4-D8A3-49AF-A280-10F51F74737D}"/>
              </a:ext>
            </a:extLst>
          </p:cNvPr>
          <p:cNvPicPr>
            <a:picLocks noChangeAspect="1"/>
          </p:cNvPicPr>
          <p:nvPr/>
        </p:nvPicPr>
        <p:blipFill>
          <a:blip r:embed="rId2"/>
          <a:stretch>
            <a:fillRect/>
          </a:stretch>
        </p:blipFill>
        <p:spPr>
          <a:xfrm>
            <a:off x="6610525" y="1986925"/>
            <a:ext cx="1714500" cy="1714500"/>
          </a:xfrm>
          <a:prstGeom prst="rect">
            <a:avLst/>
          </a:prstGeom>
        </p:spPr>
      </p:pic>
      <p:pic>
        <p:nvPicPr>
          <p:cNvPr id="7" name="図 6" descr="おもちゃ, レゴ が含まれている画像&#10;&#10;自動的に生成された説明">
            <a:extLst>
              <a:ext uri="{FF2B5EF4-FFF2-40B4-BE49-F238E27FC236}">
                <a16:creationId xmlns:a16="http://schemas.microsoft.com/office/drawing/2014/main" id="{516C6068-7CC1-4047-B1F2-A168FAC69291}"/>
              </a:ext>
            </a:extLst>
          </p:cNvPr>
          <p:cNvPicPr>
            <a:picLocks noChangeAspect="1"/>
          </p:cNvPicPr>
          <p:nvPr/>
        </p:nvPicPr>
        <p:blipFill>
          <a:blip r:embed="rId3"/>
          <a:stretch>
            <a:fillRect/>
          </a:stretch>
        </p:blipFill>
        <p:spPr>
          <a:xfrm>
            <a:off x="8056025" y="2791066"/>
            <a:ext cx="1714500" cy="1714500"/>
          </a:xfrm>
          <a:prstGeom prst="rect">
            <a:avLst/>
          </a:prstGeom>
        </p:spPr>
      </p:pic>
      <p:pic>
        <p:nvPicPr>
          <p:cNvPr id="1026" name="Picture 2" descr="映画館の建物のイラスト">
            <a:extLst>
              <a:ext uri="{FF2B5EF4-FFF2-40B4-BE49-F238E27FC236}">
                <a16:creationId xmlns:a16="http://schemas.microsoft.com/office/drawing/2014/main" id="{1064CA12-FCCF-4054-A6D6-D333D02EF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7477" y="4631459"/>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785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C48505-19C5-44DC-BEF1-7F9D60713623}"/>
              </a:ext>
            </a:extLst>
          </p:cNvPr>
          <p:cNvSpPr>
            <a:spLocks noGrp="1"/>
          </p:cNvSpPr>
          <p:nvPr>
            <p:ph type="title"/>
          </p:nvPr>
        </p:nvSpPr>
        <p:spPr/>
        <p:txBody>
          <a:bodyPr/>
          <a:lstStyle/>
          <a:p>
            <a:r>
              <a:rPr kumimoji="1" lang="ja-JP" altLang="en-US" dirty="0">
                <a:solidFill>
                  <a:schemeClr val="tx1">
                    <a:lumMod val="50000"/>
                    <a:lumOff val="50000"/>
                  </a:schemeClr>
                </a:solidFill>
              </a:rPr>
              <a:t>インターンを通して得られたこと</a:t>
            </a:r>
          </a:p>
        </p:txBody>
      </p:sp>
      <p:sp>
        <p:nvSpPr>
          <p:cNvPr id="3" name="コンテンツ プレースホルダー 2">
            <a:extLst>
              <a:ext uri="{FF2B5EF4-FFF2-40B4-BE49-F238E27FC236}">
                <a16:creationId xmlns:a16="http://schemas.microsoft.com/office/drawing/2014/main" id="{A9318B7F-B30F-4362-A582-6FFE73F8F082}"/>
              </a:ext>
            </a:extLst>
          </p:cNvPr>
          <p:cNvSpPr>
            <a:spLocks noGrp="1"/>
          </p:cNvSpPr>
          <p:nvPr>
            <p:ph idx="1"/>
          </p:nvPr>
        </p:nvSpPr>
        <p:spPr/>
        <p:txBody>
          <a:bodyPr>
            <a:normAutofit/>
          </a:bodyPr>
          <a:lstStyle/>
          <a:p>
            <a:r>
              <a:rPr kumimoji="1" lang="ja-JP" altLang="en-US" sz="2400" dirty="0"/>
              <a:t>多角的な視点</a:t>
            </a:r>
            <a:endParaRPr kumimoji="1" lang="en-US" altLang="ja-JP" sz="2400" dirty="0"/>
          </a:p>
          <a:p>
            <a:pPr lvl="1"/>
            <a:r>
              <a:rPr lang="ja-JP" altLang="en-US" sz="2000" dirty="0">
                <a:solidFill>
                  <a:schemeClr val="tx1">
                    <a:lumMod val="50000"/>
                    <a:lumOff val="50000"/>
                  </a:schemeClr>
                </a:solidFill>
              </a:rPr>
              <a:t>ファッションの分野に対して、自分の研究だったり技術を活用できること自体を考えたことがなかったので、新しい刺激になりました</a:t>
            </a:r>
            <a:endParaRPr lang="en-US" altLang="ja-JP" sz="2000" dirty="0">
              <a:solidFill>
                <a:schemeClr val="tx1">
                  <a:lumMod val="50000"/>
                  <a:lumOff val="50000"/>
                </a:schemeClr>
              </a:solidFill>
            </a:endParaRPr>
          </a:p>
          <a:p>
            <a:pPr lvl="1"/>
            <a:endParaRPr lang="en-US" altLang="ja-JP" sz="2000" dirty="0">
              <a:solidFill>
                <a:schemeClr val="tx1">
                  <a:lumMod val="50000"/>
                  <a:lumOff val="50000"/>
                </a:schemeClr>
              </a:solidFill>
            </a:endParaRPr>
          </a:p>
          <a:p>
            <a:r>
              <a:rPr lang="ja-JP" altLang="en-US" sz="2200" dirty="0"/>
              <a:t>感性について</a:t>
            </a:r>
            <a:endParaRPr lang="en-US" altLang="ja-JP" sz="2200" dirty="0"/>
          </a:p>
          <a:p>
            <a:pPr lvl="1"/>
            <a:r>
              <a:rPr lang="ja-JP" altLang="en-US" sz="2000" dirty="0">
                <a:solidFill>
                  <a:schemeClr val="tx1">
                    <a:lumMod val="50000"/>
                    <a:lumOff val="50000"/>
                  </a:schemeClr>
                </a:solidFill>
              </a:rPr>
              <a:t>人間が感じる感覚を言葉にすることはもちろん、データとして扱うことが難しい</a:t>
            </a:r>
            <a:endParaRPr lang="en-US" altLang="ja-JP" sz="2000" dirty="0">
              <a:solidFill>
                <a:schemeClr val="tx1">
                  <a:lumMod val="50000"/>
                  <a:lumOff val="50000"/>
                </a:schemeClr>
              </a:solidFill>
            </a:endParaRPr>
          </a:p>
          <a:p>
            <a:pPr lvl="1"/>
            <a:r>
              <a:rPr lang="ja-JP" altLang="en-US" sz="2000" dirty="0">
                <a:solidFill>
                  <a:schemeClr val="tx1">
                    <a:lumMod val="50000"/>
                    <a:lumOff val="50000"/>
                  </a:schemeClr>
                </a:solidFill>
              </a:rPr>
              <a:t>しかし、感性をサービスレベルに落とし込むことでユーザに対して新しい選択肢だったり、出会いの広がりを与えることが出来る</a:t>
            </a:r>
            <a:endParaRPr lang="en-US" altLang="ja-JP" sz="2000" dirty="0">
              <a:solidFill>
                <a:schemeClr val="tx1">
                  <a:lumMod val="50000"/>
                  <a:lumOff val="50000"/>
                </a:schemeClr>
              </a:solidFill>
            </a:endParaRPr>
          </a:p>
        </p:txBody>
      </p:sp>
    </p:spTree>
    <p:extLst>
      <p:ext uri="{BB962C8B-B14F-4D97-AF65-F5344CB8AC3E}">
        <p14:creationId xmlns:p14="http://schemas.microsoft.com/office/powerpoint/2010/main" val="25495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01C290-52E1-41D6-BC8B-34AC8C1B0688}"/>
              </a:ext>
            </a:extLst>
          </p:cNvPr>
          <p:cNvSpPr>
            <a:spLocks noGrp="1"/>
          </p:cNvSpPr>
          <p:nvPr>
            <p:ph type="title"/>
          </p:nvPr>
        </p:nvSpPr>
        <p:spPr/>
        <p:txBody>
          <a:bodyPr/>
          <a:lstStyle/>
          <a:p>
            <a:r>
              <a:rPr kumimoji="1" lang="ja-JP" altLang="en-US" dirty="0">
                <a:solidFill>
                  <a:schemeClr val="tx1">
                    <a:lumMod val="50000"/>
                    <a:lumOff val="50000"/>
                  </a:schemeClr>
                </a:solidFill>
              </a:rPr>
              <a:t>発表の流れ</a:t>
            </a:r>
          </a:p>
        </p:txBody>
      </p:sp>
      <p:sp>
        <p:nvSpPr>
          <p:cNvPr id="3" name="コンテンツ プレースホルダー 2">
            <a:extLst>
              <a:ext uri="{FF2B5EF4-FFF2-40B4-BE49-F238E27FC236}">
                <a16:creationId xmlns:a16="http://schemas.microsoft.com/office/drawing/2014/main" id="{C2F93F72-0D87-4BA4-ABA3-62933C9860B3}"/>
              </a:ext>
            </a:extLst>
          </p:cNvPr>
          <p:cNvSpPr>
            <a:spLocks noGrp="1"/>
          </p:cNvSpPr>
          <p:nvPr>
            <p:ph idx="1"/>
          </p:nvPr>
        </p:nvSpPr>
        <p:spPr/>
        <p:txBody>
          <a:bodyPr/>
          <a:lstStyle/>
          <a:p>
            <a:pPr marL="457200" indent="-457200">
              <a:buClr>
                <a:schemeClr val="accent1">
                  <a:lumMod val="75000"/>
                </a:schemeClr>
              </a:buClr>
              <a:buSzPct val="100000"/>
              <a:buFont typeface="+mj-lt"/>
              <a:buAutoNum type="arabicPeriod"/>
            </a:pPr>
            <a:r>
              <a:rPr kumimoji="1" lang="ja-JP" altLang="en-US" sz="2000" dirty="0">
                <a:latin typeface="+mn-ea"/>
              </a:rPr>
              <a:t>自己紹介</a:t>
            </a:r>
            <a:endParaRPr kumimoji="1" lang="en-US" altLang="ja-JP" sz="2000" dirty="0">
              <a:latin typeface="+mn-ea"/>
            </a:endParaRPr>
          </a:p>
          <a:p>
            <a:pPr marL="457200" indent="-457200">
              <a:buClr>
                <a:schemeClr val="accent1">
                  <a:lumMod val="75000"/>
                </a:schemeClr>
              </a:buClr>
              <a:buSzPct val="100000"/>
              <a:buFont typeface="+mj-lt"/>
              <a:buAutoNum type="arabicPeriod"/>
            </a:pPr>
            <a:r>
              <a:rPr kumimoji="1" lang="ja-JP" altLang="en-US" sz="2000" dirty="0">
                <a:latin typeface="+mn-ea"/>
              </a:rPr>
              <a:t>参加目的</a:t>
            </a:r>
            <a:endParaRPr kumimoji="1" lang="en-US" altLang="ja-JP" sz="2000" dirty="0">
              <a:latin typeface="+mn-ea"/>
            </a:endParaRPr>
          </a:p>
          <a:p>
            <a:pPr marL="457200" indent="-457200">
              <a:buClr>
                <a:schemeClr val="accent1">
                  <a:lumMod val="75000"/>
                </a:schemeClr>
              </a:buClr>
              <a:buSzPct val="100000"/>
              <a:buFont typeface="+mj-lt"/>
              <a:buAutoNum type="arabicPeriod"/>
            </a:pPr>
            <a:r>
              <a:rPr lang="ja-JP" altLang="en-US" sz="2000" dirty="0">
                <a:latin typeface="+mn-ea"/>
              </a:rPr>
              <a:t>インターンシップ内容</a:t>
            </a:r>
            <a:endParaRPr lang="en-US" altLang="ja-JP" sz="2000" dirty="0">
              <a:latin typeface="+mn-ea"/>
            </a:endParaRPr>
          </a:p>
          <a:p>
            <a:pPr marL="914400" lvl="1" indent="-457200">
              <a:buClr>
                <a:schemeClr val="accent1">
                  <a:lumMod val="75000"/>
                </a:schemeClr>
              </a:buClr>
              <a:buSzPct val="100000"/>
              <a:buFont typeface="+mj-lt"/>
              <a:buAutoNum type="arabicPeriod"/>
            </a:pPr>
            <a:r>
              <a:rPr kumimoji="1" lang="ja-JP" altLang="en-US" sz="2000" dirty="0">
                <a:latin typeface="+mn-ea"/>
              </a:rPr>
              <a:t>タスク</a:t>
            </a:r>
            <a:r>
              <a:rPr lang="ja-JP" altLang="en-US" sz="2000" dirty="0">
                <a:latin typeface="+mn-ea"/>
              </a:rPr>
              <a:t>概要</a:t>
            </a:r>
            <a:endParaRPr lang="en-US" altLang="ja-JP" sz="2000" dirty="0">
              <a:latin typeface="+mn-ea"/>
            </a:endParaRPr>
          </a:p>
          <a:p>
            <a:pPr marL="914400" lvl="1" indent="-457200">
              <a:buClr>
                <a:schemeClr val="accent1">
                  <a:lumMod val="75000"/>
                </a:schemeClr>
              </a:buClr>
              <a:buSzPct val="100000"/>
              <a:buFont typeface="+mj-lt"/>
              <a:buAutoNum type="arabicPeriod"/>
            </a:pPr>
            <a:r>
              <a:rPr kumimoji="1" lang="ja-JP" altLang="en-US" sz="2000" dirty="0">
                <a:latin typeface="+mn-ea"/>
              </a:rPr>
              <a:t>作業内容</a:t>
            </a:r>
            <a:endParaRPr kumimoji="1" lang="en-US" altLang="ja-JP" sz="2000" dirty="0">
              <a:latin typeface="+mn-ea"/>
            </a:endParaRPr>
          </a:p>
          <a:p>
            <a:pPr marL="914400" lvl="1" indent="-457200">
              <a:buClr>
                <a:schemeClr val="accent1">
                  <a:lumMod val="75000"/>
                </a:schemeClr>
              </a:buClr>
              <a:buSzPct val="100000"/>
              <a:buFont typeface="+mj-lt"/>
              <a:buAutoNum type="arabicPeriod"/>
            </a:pPr>
            <a:r>
              <a:rPr lang="ja-JP" altLang="en-US" sz="2000" dirty="0">
                <a:latin typeface="+mn-ea"/>
              </a:rPr>
              <a:t>結果と考察</a:t>
            </a:r>
            <a:endParaRPr lang="en-US" altLang="ja-JP" sz="2000" dirty="0">
              <a:latin typeface="+mn-ea"/>
            </a:endParaRPr>
          </a:p>
          <a:p>
            <a:pPr marL="457200" indent="-457200">
              <a:buClr>
                <a:schemeClr val="accent1">
                  <a:lumMod val="75000"/>
                </a:schemeClr>
              </a:buClr>
              <a:buSzPct val="100000"/>
              <a:buFont typeface="+mj-lt"/>
              <a:buAutoNum type="arabicPeriod"/>
            </a:pPr>
            <a:r>
              <a:rPr lang="ja-JP" altLang="en-US" sz="2000" dirty="0">
                <a:latin typeface="+mn-ea"/>
              </a:rPr>
              <a:t>インターンを通して得られたこと</a:t>
            </a:r>
            <a:endParaRPr kumimoji="1" lang="en-US" altLang="ja-JP" sz="2000" dirty="0">
              <a:latin typeface="+mn-ea"/>
            </a:endParaRPr>
          </a:p>
          <a:p>
            <a:endParaRPr kumimoji="1" lang="ja-JP" altLang="en-US" dirty="0"/>
          </a:p>
        </p:txBody>
      </p:sp>
    </p:spTree>
    <p:extLst>
      <p:ext uri="{BB962C8B-B14F-4D97-AF65-F5344CB8AC3E}">
        <p14:creationId xmlns:p14="http://schemas.microsoft.com/office/powerpoint/2010/main" val="166324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79B673-1CB0-4554-802C-795F24489F2E}"/>
              </a:ext>
            </a:extLst>
          </p:cNvPr>
          <p:cNvSpPr>
            <a:spLocks noGrp="1"/>
          </p:cNvSpPr>
          <p:nvPr>
            <p:ph type="title"/>
          </p:nvPr>
        </p:nvSpPr>
        <p:spPr/>
        <p:txBody>
          <a:bodyPr/>
          <a:lstStyle/>
          <a:p>
            <a:r>
              <a:rPr kumimoji="1" lang="ja-JP" altLang="en-US" dirty="0">
                <a:solidFill>
                  <a:schemeClr val="tx1">
                    <a:lumMod val="50000"/>
                    <a:lumOff val="50000"/>
                  </a:schemeClr>
                </a:solidFill>
              </a:rPr>
              <a:t>自己紹介</a:t>
            </a:r>
          </a:p>
        </p:txBody>
      </p:sp>
      <p:sp>
        <p:nvSpPr>
          <p:cNvPr id="3" name="コンテンツ プレースホルダー 2">
            <a:extLst>
              <a:ext uri="{FF2B5EF4-FFF2-40B4-BE49-F238E27FC236}">
                <a16:creationId xmlns:a16="http://schemas.microsoft.com/office/drawing/2014/main" id="{2CE444D8-6F65-499F-845A-78E8C88EBC97}"/>
              </a:ext>
            </a:extLst>
          </p:cNvPr>
          <p:cNvSpPr>
            <a:spLocks noGrp="1"/>
          </p:cNvSpPr>
          <p:nvPr>
            <p:ph idx="1"/>
          </p:nvPr>
        </p:nvSpPr>
        <p:spPr/>
        <p:txBody>
          <a:bodyPr>
            <a:normAutofit lnSpcReduction="10000"/>
          </a:bodyPr>
          <a:lstStyle/>
          <a:p>
            <a:r>
              <a:rPr kumimoji="1" lang="ja-JP" altLang="en-US" sz="2000" dirty="0">
                <a:latin typeface="+mn-ea"/>
              </a:rPr>
              <a:t>名前</a:t>
            </a:r>
            <a:endParaRPr kumimoji="1" lang="en-US" altLang="ja-JP" sz="2000" dirty="0">
              <a:latin typeface="+mn-ea"/>
            </a:endParaRPr>
          </a:p>
          <a:p>
            <a:pPr lvl="1"/>
            <a:r>
              <a:rPr lang="ja-JP" altLang="en-US" sz="1800" dirty="0">
                <a:latin typeface="+mn-ea"/>
              </a:rPr>
              <a:t>上原　良太</a:t>
            </a:r>
            <a:endParaRPr lang="en-US" altLang="ja-JP" sz="1800" dirty="0">
              <a:latin typeface="+mn-ea"/>
            </a:endParaRPr>
          </a:p>
          <a:p>
            <a:r>
              <a:rPr kumimoji="1" lang="ja-JP" altLang="en-US" sz="2000" dirty="0">
                <a:latin typeface="+mn-ea"/>
              </a:rPr>
              <a:t>出身</a:t>
            </a:r>
            <a:endParaRPr kumimoji="1" lang="en-US" altLang="ja-JP" sz="2000" dirty="0">
              <a:latin typeface="+mn-ea"/>
            </a:endParaRPr>
          </a:p>
          <a:p>
            <a:pPr lvl="1"/>
            <a:r>
              <a:rPr lang="ja-JP" altLang="en-US" sz="1800" dirty="0">
                <a:latin typeface="+mn-ea"/>
              </a:rPr>
              <a:t>琉球大学　理工学研究科　情報工学専攻</a:t>
            </a:r>
            <a:endParaRPr lang="en-US" altLang="ja-JP" sz="1800" dirty="0">
              <a:latin typeface="+mn-ea"/>
            </a:endParaRPr>
          </a:p>
          <a:p>
            <a:r>
              <a:rPr kumimoji="1" lang="ja-JP" altLang="en-US" sz="2000" dirty="0">
                <a:latin typeface="+mn-ea"/>
              </a:rPr>
              <a:t>大学での研究</a:t>
            </a:r>
            <a:endParaRPr kumimoji="1" lang="en-US" altLang="ja-JP" sz="2000" dirty="0">
              <a:latin typeface="+mn-ea"/>
            </a:endParaRPr>
          </a:p>
          <a:p>
            <a:pPr lvl="1"/>
            <a:r>
              <a:rPr kumimoji="1" lang="ja-JP" altLang="en-US" sz="1800" dirty="0">
                <a:latin typeface="+mn-ea"/>
              </a:rPr>
              <a:t>語彙の関係性を説明するオントロジーを用いた数値計算の研究</a:t>
            </a:r>
            <a:endParaRPr kumimoji="1" lang="en-US" altLang="ja-JP" sz="1800" dirty="0">
              <a:latin typeface="+mn-ea"/>
            </a:endParaRPr>
          </a:p>
          <a:p>
            <a:pPr lvl="1"/>
            <a:r>
              <a:rPr kumimoji="1" lang="ja-JP" altLang="en-US" sz="1800" dirty="0">
                <a:latin typeface="+mn-ea"/>
              </a:rPr>
              <a:t>基本的に手動で構築されるオントロジーの作成コスト</a:t>
            </a:r>
            <a:r>
              <a:rPr lang="ja-JP" altLang="en-US" sz="1800" dirty="0">
                <a:latin typeface="+mn-ea"/>
              </a:rPr>
              <a:t>を削減するための研究</a:t>
            </a:r>
            <a:endParaRPr lang="en-US" altLang="ja-JP" sz="1800" dirty="0">
              <a:latin typeface="+mn-ea"/>
            </a:endParaRPr>
          </a:p>
          <a:p>
            <a:r>
              <a:rPr lang="ja-JP" altLang="en-US" sz="2000" dirty="0">
                <a:latin typeface="+mn-ea"/>
              </a:rPr>
              <a:t>趣味</a:t>
            </a:r>
            <a:endParaRPr lang="en-US" altLang="ja-JP" sz="2000" dirty="0">
              <a:latin typeface="+mn-ea"/>
            </a:endParaRPr>
          </a:p>
          <a:p>
            <a:pPr lvl="1"/>
            <a:r>
              <a:rPr lang="ja-JP" altLang="en-US" sz="1800" dirty="0">
                <a:latin typeface="+mn-ea"/>
              </a:rPr>
              <a:t>映画鑑賞、プロレス鑑賞、アニメ、ゲーム</a:t>
            </a:r>
            <a:endParaRPr lang="en-US" altLang="ja-JP" sz="1800" dirty="0">
              <a:latin typeface="+mn-ea"/>
            </a:endParaRPr>
          </a:p>
        </p:txBody>
      </p:sp>
    </p:spTree>
    <p:extLst>
      <p:ext uri="{BB962C8B-B14F-4D97-AF65-F5344CB8AC3E}">
        <p14:creationId xmlns:p14="http://schemas.microsoft.com/office/powerpoint/2010/main" val="267973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6AD7E-E85D-404B-80EF-F019B07E9D63}"/>
              </a:ext>
            </a:extLst>
          </p:cNvPr>
          <p:cNvSpPr>
            <a:spLocks noGrp="1"/>
          </p:cNvSpPr>
          <p:nvPr>
            <p:ph type="title"/>
          </p:nvPr>
        </p:nvSpPr>
        <p:spPr/>
        <p:txBody>
          <a:bodyPr/>
          <a:lstStyle/>
          <a:p>
            <a:r>
              <a:rPr kumimoji="1" lang="ja-JP" altLang="en-US" dirty="0">
                <a:solidFill>
                  <a:schemeClr val="tx1">
                    <a:lumMod val="50000"/>
                    <a:lumOff val="50000"/>
                  </a:schemeClr>
                </a:solidFill>
              </a:rPr>
              <a:t>インターンシップ参加</a:t>
            </a:r>
            <a:r>
              <a:rPr lang="ja-JP" altLang="en-US" dirty="0">
                <a:solidFill>
                  <a:schemeClr val="tx1">
                    <a:lumMod val="50000"/>
                    <a:lumOff val="50000"/>
                  </a:schemeClr>
                </a:solidFill>
              </a:rPr>
              <a:t>の</a:t>
            </a:r>
            <a:r>
              <a:rPr kumimoji="1" lang="ja-JP" altLang="en-US" dirty="0">
                <a:solidFill>
                  <a:schemeClr val="tx1">
                    <a:lumMod val="50000"/>
                    <a:lumOff val="50000"/>
                  </a:schemeClr>
                </a:solidFill>
              </a:rPr>
              <a:t>目的</a:t>
            </a:r>
          </a:p>
        </p:txBody>
      </p:sp>
      <p:sp>
        <p:nvSpPr>
          <p:cNvPr id="3" name="コンテンツ プレースホルダー 2">
            <a:extLst>
              <a:ext uri="{FF2B5EF4-FFF2-40B4-BE49-F238E27FC236}">
                <a16:creationId xmlns:a16="http://schemas.microsoft.com/office/drawing/2014/main" id="{C0338197-193B-4E95-BDED-8AB32B6ABC5B}"/>
              </a:ext>
            </a:extLst>
          </p:cNvPr>
          <p:cNvSpPr>
            <a:spLocks noGrp="1"/>
          </p:cNvSpPr>
          <p:nvPr>
            <p:ph sz="half" idx="1"/>
          </p:nvPr>
        </p:nvSpPr>
        <p:spPr>
          <a:xfrm>
            <a:off x="677334" y="2160588"/>
            <a:ext cx="5087362" cy="3880773"/>
          </a:xfrm>
        </p:spPr>
        <p:txBody>
          <a:bodyPr>
            <a:normAutofit/>
          </a:bodyPr>
          <a:lstStyle/>
          <a:p>
            <a:endParaRPr lang="en-US" altLang="ja-JP" sz="3600" dirty="0">
              <a:latin typeface="+mn-ea"/>
            </a:endParaRPr>
          </a:p>
          <a:p>
            <a:r>
              <a:rPr lang="ja-JP" altLang="en-US" sz="3200" dirty="0">
                <a:latin typeface="+mn-ea"/>
              </a:rPr>
              <a:t>理念や思想が面白そう</a:t>
            </a:r>
            <a:endParaRPr lang="en-US" altLang="ja-JP" sz="3200" dirty="0">
              <a:latin typeface="+mn-ea"/>
            </a:endParaRPr>
          </a:p>
          <a:p>
            <a:endParaRPr lang="en-US" altLang="ja-JP" sz="3600" dirty="0">
              <a:latin typeface="+mn-ea"/>
            </a:endParaRPr>
          </a:p>
          <a:p>
            <a:endParaRPr lang="en-US" altLang="ja-JP" sz="3200" dirty="0">
              <a:latin typeface="+mn-ea"/>
            </a:endParaRPr>
          </a:p>
          <a:p>
            <a:r>
              <a:rPr lang="ja-JP" altLang="en-US" sz="3200" dirty="0">
                <a:latin typeface="+mn-ea"/>
              </a:rPr>
              <a:t>具体的な業務の内容を、明確に知りたかった</a:t>
            </a:r>
            <a:endParaRPr lang="en-US" altLang="ja-JP" sz="3200" dirty="0">
              <a:latin typeface="+mn-ea"/>
            </a:endParaRPr>
          </a:p>
        </p:txBody>
      </p:sp>
      <p:sp>
        <p:nvSpPr>
          <p:cNvPr id="7" name="コンテンツ プレースホルダー 6">
            <a:extLst>
              <a:ext uri="{FF2B5EF4-FFF2-40B4-BE49-F238E27FC236}">
                <a16:creationId xmlns:a16="http://schemas.microsoft.com/office/drawing/2014/main" id="{D379BC36-5283-4FAE-BC28-C436034C2477}"/>
              </a:ext>
            </a:extLst>
          </p:cNvPr>
          <p:cNvSpPr>
            <a:spLocks noGrp="1"/>
          </p:cNvSpPr>
          <p:nvPr>
            <p:ph sz="half" idx="2"/>
          </p:nvPr>
        </p:nvSpPr>
        <p:spPr>
          <a:xfrm>
            <a:off x="5764696" y="4820347"/>
            <a:ext cx="3509306" cy="1695794"/>
          </a:xfrm>
        </p:spPr>
        <p:txBody>
          <a:bodyPr>
            <a:normAutofit/>
          </a:bodyPr>
          <a:lstStyle/>
          <a:p>
            <a:pPr>
              <a:buFont typeface="Wingdings" panose="05000000000000000000" pitchFamily="2" charset="2"/>
              <a:buChar char="l"/>
            </a:pPr>
            <a:r>
              <a:rPr lang="ja-JP" altLang="en-US" dirty="0">
                <a:solidFill>
                  <a:schemeClr val="accent1">
                    <a:lumMod val="75000"/>
                  </a:schemeClr>
                </a:solidFill>
                <a:latin typeface="+mn-ea"/>
              </a:rPr>
              <a:t>音楽</a:t>
            </a:r>
            <a:endParaRPr lang="en-US" altLang="ja-JP" dirty="0">
              <a:solidFill>
                <a:schemeClr val="accent1">
                  <a:lumMod val="75000"/>
                </a:schemeClr>
              </a:solidFill>
              <a:latin typeface="+mn-ea"/>
            </a:endParaRPr>
          </a:p>
          <a:p>
            <a:pPr>
              <a:buFont typeface="Wingdings" panose="05000000000000000000" pitchFamily="2" charset="2"/>
              <a:buChar char="l"/>
            </a:pPr>
            <a:r>
              <a:rPr lang="ja-JP" altLang="en-US" dirty="0">
                <a:solidFill>
                  <a:schemeClr val="accent1">
                    <a:lumMod val="75000"/>
                  </a:schemeClr>
                </a:solidFill>
                <a:latin typeface="+mn-ea"/>
              </a:rPr>
              <a:t>映像</a:t>
            </a:r>
            <a:endParaRPr lang="en-US" altLang="ja-JP" dirty="0">
              <a:solidFill>
                <a:schemeClr val="accent1">
                  <a:lumMod val="75000"/>
                </a:schemeClr>
              </a:solidFill>
              <a:latin typeface="+mn-ea"/>
            </a:endParaRPr>
          </a:p>
          <a:p>
            <a:pPr>
              <a:buFont typeface="Wingdings" panose="05000000000000000000" pitchFamily="2" charset="2"/>
              <a:buChar char="l"/>
            </a:pPr>
            <a:r>
              <a:rPr lang="ja-JP" altLang="en-US" dirty="0">
                <a:solidFill>
                  <a:schemeClr val="accent1">
                    <a:lumMod val="75000"/>
                  </a:schemeClr>
                </a:solidFill>
                <a:latin typeface="+mn-ea"/>
              </a:rPr>
              <a:t>ファッション</a:t>
            </a:r>
            <a:endParaRPr lang="en-US" altLang="ja-JP" dirty="0">
              <a:solidFill>
                <a:schemeClr val="accent1">
                  <a:lumMod val="75000"/>
                </a:schemeClr>
              </a:solidFill>
              <a:latin typeface="+mn-ea"/>
            </a:endParaRPr>
          </a:p>
          <a:p>
            <a:pPr>
              <a:buFont typeface="Wingdings" panose="05000000000000000000" pitchFamily="2" charset="2"/>
              <a:buChar char="l"/>
            </a:pPr>
            <a:r>
              <a:rPr lang="ja-JP" altLang="en-US" dirty="0">
                <a:solidFill>
                  <a:schemeClr val="accent1">
                    <a:lumMod val="75000"/>
                  </a:schemeClr>
                </a:solidFill>
                <a:latin typeface="+mn-ea"/>
              </a:rPr>
              <a:t>旅行</a:t>
            </a:r>
            <a:endParaRPr lang="en-US" altLang="ja-JP" dirty="0">
              <a:solidFill>
                <a:schemeClr val="accent1">
                  <a:lumMod val="75000"/>
                </a:schemeClr>
              </a:solidFill>
              <a:latin typeface="+mn-ea"/>
            </a:endParaRPr>
          </a:p>
          <a:p>
            <a:endParaRPr lang="ja-JP" altLang="en-US" dirty="0"/>
          </a:p>
        </p:txBody>
      </p:sp>
      <p:sp>
        <p:nvSpPr>
          <p:cNvPr id="8" name="コンテンツ プレースホルダー 6">
            <a:extLst>
              <a:ext uri="{FF2B5EF4-FFF2-40B4-BE49-F238E27FC236}">
                <a16:creationId xmlns:a16="http://schemas.microsoft.com/office/drawing/2014/main" id="{3BCF2BCD-55C0-480D-B6B4-987DE2D07018}"/>
              </a:ext>
            </a:extLst>
          </p:cNvPr>
          <p:cNvSpPr txBox="1">
            <a:spLocks/>
          </p:cNvSpPr>
          <p:nvPr/>
        </p:nvSpPr>
        <p:spPr>
          <a:xfrm>
            <a:off x="5764696" y="2405180"/>
            <a:ext cx="3843130" cy="169579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endParaRPr lang="en-US" altLang="ja-JP" dirty="0">
              <a:solidFill>
                <a:schemeClr val="tx1">
                  <a:lumMod val="50000"/>
                  <a:lumOff val="50000"/>
                </a:schemeClr>
              </a:solidFill>
              <a:latin typeface="+mn-ea"/>
            </a:endParaRPr>
          </a:p>
          <a:p>
            <a:pPr>
              <a:buFont typeface="Wingdings" panose="05000000000000000000" pitchFamily="2" charset="2"/>
              <a:buChar char="l"/>
            </a:pPr>
            <a:r>
              <a:rPr lang="ja-JP" altLang="en-US" dirty="0">
                <a:solidFill>
                  <a:schemeClr val="accent1">
                    <a:lumMod val="75000"/>
                  </a:schemeClr>
                </a:solidFill>
                <a:latin typeface="+mn-ea"/>
              </a:rPr>
              <a:t>人とエンターテイメントの距離をつなげる</a:t>
            </a:r>
            <a:endParaRPr lang="en-US" altLang="ja-JP" dirty="0">
              <a:solidFill>
                <a:schemeClr val="accent1">
                  <a:lumMod val="75000"/>
                </a:schemeClr>
              </a:solidFill>
              <a:latin typeface="+mn-ea"/>
            </a:endParaRPr>
          </a:p>
          <a:p>
            <a:pPr>
              <a:buFont typeface="Wingdings" panose="05000000000000000000" pitchFamily="2" charset="2"/>
              <a:buChar char="l"/>
            </a:pPr>
            <a:endParaRPr lang="en-US" altLang="ja-JP" dirty="0">
              <a:solidFill>
                <a:schemeClr val="accent1">
                  <a:lumMod val="75000"/>
                </a:schemeClr>
              </a:solidFill>
              <a:latin typeface="+mn-ea"/>
            </a:endParaRPr>
          </a:p>
          <a:p>
            <a:pPr>
              <a:buFont typeface="Wingdings" panose="05000000000000000000" pitchFamily="2" charset="2"/>
              <a:buChar char="l"/>
            </a:pPr>
            <a:r>
              <a:rPr lang="ja-JP" altLang="en-US" dirty="0">
                <a:solidFill>
                  <a:schemeClr val="accent1">
                    <a:lumMod val="75000"/>
                  </a:schemeClr>
                </a:solidFill>
                <a:latin typeface="+mn-ea"/>
              </a:rPr>
              <a:t>偶然の出会いを助ける</a:t>
            </a:r>
          </a:p>
          <a:p>
            <a:pPr>
              <a:buFont typeface="Wingdings" panose="05000000000000000000" pitchFamily="2" charset="2"/>
              <a:buChar char="l"/>
            </a:pPr>
            <a:endParaRPr lang="en-US" altLang="ja-JP" dirty="0"/>
          </a:p>
        </p:txBody>
      </p:sp>
    </p:spTree>
    <p:extLst>
      <p:ext uri="{BB962C8B-B14F-4D97-AF65-F5344CB8AC3E}">
        <p14:creationId xmlns:p14="http://schemas.microsoft.com/office/powerpoint/2010/main" val="279099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3328E1-EF10-48E5-B51B-E368BF77715B}"/>
              </a:ext>
            </a:extLst>
          </p:cNvPr>
          <p:cNvSpPr>
            <a:spLocks noGrp="1"/>
          </p:cNvSpPr>
          <p:nvPr>
            <p:ph type="title"/>
          </p:nvPr>
        </p:nvSpPr>
        <p:spPr>
          <a:xfrm>
            <a:off x="677334" y="609600"/>
            <a:ext cx="8596668" cy="1320800"/>
          </a:xfrm>
        </p:spPr>
        <p:txBody>
          <a:bodyPr anchor="t">
            <a:normAutofit/>
          </a:bodyPr>
          <a:lstStyle/>
          <a:p>
            <a:r>
              <a:rPr kumimoji="1" lang="ja-JP" altLang="en-US" dirty="0">
                <a:solidFill>
                  <a:schemeClr val="tx1">
                    <a:lumMod val="50000"/>
                    <a:lumOff val="50000"/>
                  </a:schemeClr>
                </a:solidFill>
              </a:rPr>
              <a:t>インターンシップ内容</a:t>
            </a:r>
          </a:p>
        </p:txBody>
      </p:sp>
      <p:sp>
        <p:nvSpPr>
          <p:cNvPr id="3" name="コンテンツ プレースホルダー 2">
            <a:extLst>
              <a:ext uri="{FF2B5EF4-FFF2-40B4-BE49-F238E27FC236}">
                <a16:creationId xmlns:a16="http://schemas.microsoft.com/office/drawing/2014/main" id="{8E34C92B-779C-4FB9-8C5B-0105D9FACD29}"/>
              </a:ext>
            </a:extLst>
          </p:cNvPr>
          <p:cNvSpPr>
            <a:spLocks noGrp="1"/>
          </p:cNvSpPr>
          <p:nvPr>
            <p:ph idx="1"/>
          </p:nvPr>
        </p:nvSpPr>
        <p:spPr>
          <a:xfrm>
            <a:off x="677334" y="2014205"/>
            <a:ext cx="2857963" cy="3880773"/>
          </a:xfrm>
        </p:spPr>
        <p:txBody>
          <a:bodyPr anchor="ctr">
            <a:normAutofit/>
          </a:bodyPr>
          <a:lstStyle/>
          <a:p>
            <a:r>
              <a:rPr lang="ja-JP" altLang="en-US" sz="2000" dirty="0">
                <a:latin typeface="+mn-ea"/>
              </a:rPr>
              <a:t>期間</a:t>
            </a:r>
            <a:endParaRPr lang="en-US" altLang="ja-JP" sz="2000" dirty="0">
              <a:latin typeface="+mn-ea"/>
            </a:endParaRPr>
          </a:p>
          <a:p>
            <a:pPr lvl="1"/>
            <a:r>
              <a:rPr lang="en-US" altLang="ja-JP" dirty="0">
                <a:solidFill>
                  <a:schemeClr val="tx1">
                    <a:lumMod val="50000"/>
                    <a:lumOff val="50000"/>
                  </a:schemeClr>
                </a:solidFill>
                <a:latin typeface="+mn-ea"/>
              </a:rPr>
              <a:t>9</a:t>
            </a:r>
            <a:r>
              <a:rPr lang="ja-JP" altLang="en-US" dirty="0">
                <a:solidFill>
                  <a:schemeClr val="tx1">
                    <a:lumMod val="50000"/>
                    <a:lumOff val="50000"/>
                  </a:schemeClr>
                </a:solidFill>
                <a:latin typeface="+mn-ea"/>
              </a:rPr>
              <a:t>月</a:t>
            </a:r>
            <a:r>
              <a:rPr lang="en-US" altLang="ja-JP" dirty="0">
                <a:solidFill>
                  <a:schemeClr val="tx1">
                    <a:lumMod val="50000"/>
                    <a:lumOff val="50000"/>
                  </a:schemeClr>
                </a:solidFill>
                <a:latin typeface="+mn-ea"/>
              </a:rPr>
              <a:t>7</a:t>
            </a:r>
            <a:r>
              <a:rPr lang="ja-JP" altLang="en-US" dirty="0">
                <a:solidFill>
                  <a:schemeClr val="tx1">
                    <a:lumMod val="50000"/>
                    <a:lumOff val="50000"/>
                  </a:schemeClr>
                </a:solidFill>
                <a:latin typeface="+mn-ea"/>
              </a:rPr>
              <a:t>日 ー </a:t>
            </a:r>
            <a:r>
              <a:rPr lang="en-US" altLang="ja-JP" dirty="0">
                <a:solidFill>
                  <a:schemeClr val="tx1">
                    <a:lumMod val="50000"/>
                    <a:lumOff val="50000"/>
                  </a:schemeClr>
                </a:solidFill>
                <a:latin typeface="+mn-ea"/>
              </a:rPr>
              <a:t>9</a:t>
            </a:r>
            <a:r>
              <a:rPr lang="ja-JP" altLang="en-US" dirty="0">
                <a:solidFill>
                  <a:schemeClr val="tx1">
                    <a:lumMod val="50000"/>
                    <a:lumOff val="50000"/>
                  </a:schemeClr>
                </a:solidFill>
                <a:latin typeface="+mn-ea"/>
              </a:rPr>
              <a:t>月</a:t>
            </a:r>
            <a:r>
              <a:rPr lang="en-US" altLang="ja-JP" dirty="0">
                <a:solidFill>
                  <a:schemeClr val="tx1">
                    <a:lumMod val="50000"/>
                    <a:lumOff val="50000"/>
                  </a:schemeClr>
                </a:solidFill>
                <a:latin typeface="+mn-ea"/>
              </a:rPr>
              <a:t>11</a:t>
            </a:r>
            <a:r>
              <a:rPr lang="ja-JP" altLang="en-US" dirty="0">
                <a:solidFill>
                  <a:schemeClr val="tx1">
                    <a:lumMod val="50000"/>
                    <a:lumOff val="50000"/>
                  </a:schemeClr>
                </a:solidFill>
                <a:latin typeface="+mn-ea"/>
              </a:rPr>
              <a:t>日</a:t>
            </a:r>
            <a:r>
              <a:rPr lang="ja-JP" altLang="en-US" dirty="0">
                <a:latin typeface="+mn-ea"/>
              </a:rPr>
              <a:t> </a:t>
            </a:r>
            <a:endParaRPr lang="en-US" altLang="ja-JP" dirty="0">
              <a:latin typeface="+mn-ea"/>
            </a:endParaRPr>
          </a:p>
          <a:p>
            <a:r>
              <a:rPr kumimoji="1" lang="ja-JP" altLang="en-US" sz="2000" dirty="0">
                <a:latin typeface="+mn-ea"/>
              </a:rPr>
              <a:t>体験場所</a:t>
            </a:r>
            <a:endParaRPr kumimoji="1" lang="en-US" altLang="ja-JP" sz="2000" dirty="0">
              <a:latin typeface="+mn-ea"/>
            </a:endParaRPr>
          </a:p>
          <a:p>
            <a:pPr lvl="1"/>
            <a:r>
              <a:rPr kumimoji="1" lang="en-US" altLang="ja-JP" dirty="0">
                <a:solidFill>
                  <a:schemeClr val="tx1">
                    <a:lumMod val="50000"/>
                    <a:lumOff val="50000"/>
                  </a:schemeClr>
                </a:solidFill>
                <a:latin typeface="+mn-ea"/>
              </a:rPr>
              <a:t>EMOTIONAL TECH</a:t>
            </a:r>
          </a:p>
          <a:p>
            <a:r>
              <a:rPr lang="ja-JP" altLang="en-US" sz="2000" dirty="0">
                <a:solidFill>
                  <a:schemeClr val="tx1"/>
                </a:solidFill>
                <a:latin typeface="+mn-ea"/>
              </a:rPr>
              <a:t>メンター</a:t>
            </a:r>
            <a:endParaRPr lang="en-US" altLang="ja-JP" sz="2000" dirty="0">
              <a:solidFill>
                <a:schemeClr val="tx1"/>
              </a:solidFill>
              <a:latin typeface="+mn-ea"/>
            </a:endParaRPr>
          </a:p>
          <a:p>
            <a:pPr lvl="1"/>
            <a:r>
              <a:rPr lang="ja-JP" altLang="en-US" sz="1800" dirty="0">
                <a:solidFill>
                  <a:schemeClr val="tx1">
                    <a:lumMod val="50000"/>
                    <a:lumOff val="50000"/>
                  </a:schemeClr>
                </a:solidFill>
                <a:latin typeface="+mn-ea"/>
              </a:rPr>
              <a:t>嘉陽さん</a:t>
            </a:r>
            <a:endParaRPr lang="en-US" altLang="ja-JP" sz="1800" dirty="0">
              <a:solidFill>
                <a:schemeClr val="tx1">
                  <a:lumMod val="50000"/>
                  <a:lumOff val="50000"/>
                </a:schemeClr>
              </a:solidFill>
              <a:latin typeface="+mn-ea"/>
            </a:endParaRPr>
          </a:p>
          <a:p>
            <a:endParaRPr kumimoji="1" lang="en-US" altLang="ja-JP" sz="1500" dirty="0">
              <a:latin typeface="+mn-ea"/>
            </a:endParaRPr>
          </a:p>
          <a:p>
            <a:endParaRPr kumimoji="1" lang="ja-JP" altLang="en-US" sz="1500" dirty="0">
              <a:latin typeface="+mn-ea"/>
            </a:endParaRPr>
          </a:p>
        </p:txBody>
      </p:sp>
      <p:graphicFrame>
        <p:nvGraphicFramePr>
          <p:cNvPr id="4" name="表 4">
            <a:extLst>
              <a:ext uri="{FF2B5EF4-FFF2-40B4-BE49-F238E27FC236}">
                <a16:creationId xmlns:a16="http://schemas.microsoft.com/office/drawing/2014/main" id="{B0D5485B-26E9-49DD-9788-953A405E06DA}"/>
              </a:ext>
            </a:extLst>
          </p:cNvPr>
          <p:cNvGraphicFramePr>
            <a:graphicFrameLocks noGrp="1"/>
          </p:cNvGraphicFramePr>
          <p:nvPr>
            <p:extLst>
              <p:ext uri="{D42A27DB-BD31-4B8C-83A1-F6EECF244321}">
                <p14:modId xmlns:p14="http://schemas.microsoft.com/office/powerpoint/2010/main" val="2036980377"/>
              </p:ext>
            </p:extLst>
          </p:nvPr>
        </p:nvGraphicFramePr>
        <p:xfrm>
          <a:off x="4189848" y="2026365"/>
          <a:ext cx="5283290" cy="3556186"/>
        </p:xfrm>
        <a:graphic>
          <a:graphicData uri="http://schemas.openxmlformats.org/drawingml/2006/table">
            <a:tbl>
              <a:tblPr firstRow="1" bandRow="1">
                <a:tableStyleId>{5C22544A-7EE6-4342-B048-85BDC9FD1C3A}</a:tableStyleId>
              </a:tblPr>
              <a:tblGrid>
                <a:gridCol w="2593847">
                  <a:extLst>
                    <a:ext uri="{9D8B030D-6E8A-4147-A177-3AD203B41FA5}">
                      <a16:colId xmlns:a16="http://schemas.microsoft.com/office/drawing/2014/main" val="4807404"/>
                    </a:ext>
                  </a:extLst>
                </a:gridCol>
                <a:gridCol w="2689443">
                  <a:extLst>
                    <a:ext uri="{9D8B030D-6E8A-4147-A177-3AD203B41FA5}">
                      <a16:colId xmlns:a16="http://schemas.microsoft.com/office/drawing/2014/main" val="1785788377"/>
                    </a:ext>
                  </a:extLst>
                </a:gridCol>
              </a:tblGrid>
              <a:tr h="504749">
                <a:tc>
                  <a:txBody>
                    <a:bodyPr/>
                    <a:lstStyle/>
                    <a:p>
                      <a:r>
                        <a:rPr kumimoji="1" lang="ja-JP" altLang="en-US" sz="2300" dirty="0"/>
                        <a:t>日程</a:t>
                      </a:r>
                    </a:p>
                  </a:txBody>
                  <a:tcPr marL="114716" marR="114716" marT="57358" marB="57358"/>
                </a:tc>
                <a:tc>
                  <a:txBody>
                    <a:bodyPr/>
                    <a:lstStyle/>
                    <a:p>
                      <a:r>
                        <a:rPr kumimoji="1" lang="ja-JP" altLang="en-US" sz="2300" dirty="0"/>
                        <a:t>内容</a:t>
                      </a:r>
                    </a:p>
                  </a:txBody>
                  <a:tcPr marL="114716" marR="114716" marT="57358" marB="57358"/>
                </a:tc>
                <a:extLst>
                  <a:ext uri="{0D108BD9-81ED-4DB2-BD59-A6C34878D82A}">
                    <a16:rowId xmlns:a16="http://schemas.microsoft.com/office/drawing/2014/main" val="3841084662"/>
                  </a:ext>
                </a:extLst>
              </a:tr>
              <a:tr h="848896">
                <a:tc>
                  <a:txBody>
                    <a:bodyPr/>
                    <a:lstStyle/>
                    <a:p>
                      <a:r>
                        <a:rPr kumimoji="1" lang="en-US" altLang="ja-JP" sz="2300" dirty="0"/>
                        <a:t>9</a:t>
                      </a:r>
                      <a:r>
                        <a:rPr kumimoji="1" lang="ja-JP" altLang="en-US" sz="2300" dirty="0"/>
                        <a:t>月</a:t>
                      </a:r>
                      <a:r>
                        <a:rPr kumimoji="1" lang="en-US" altLang="ja-JP" sz="2300" dirty="0"/>
                        <a:t>7</a:t>
                      </a:r>
                      <a:r>
                        <a:rPr kumimoji="1" lang="ja-JP" altLang="en-US" sz="2300" dirty="0"/>
                        <a:t>日</a:t>
                      </a:r>
                    </a:p>
                  </a:txBody>
                  <a:tcPr marL="114716" marR="114716" marT="57358" marB="57358"/>
                </a:tc>
                <a:tc>
                  <a:txBody>
                    <a:bodyPr/>
                    <a:lstStyle/>
                    <a:p>
                      <a:r>
                        <a:rPr kumimoji="1" lang="ja-JP" altLang="en-US" sz="2400" dirty="0"/>
                        <a:t>会社説明と</a:t>
                      </a:r>
                      <a:endParaRPr kumimoji="1" lang="en-US" altLang="ja-JP" sz="2400" dirty="0"/>
                    </a:p>
                    <a:p>
                      <a:r>
                        <a:rPr kumimoji="1" lang="ja-JP" altLang="en-US" sz="2400" dirty="0"/>
                        <a:t>機器の初期設定</a:t>
                      </a:r>
                    </a:p>
                  </a:txBody>
                  <a:tcPr marL="114716" marR="114716" marT="57358" marB="57358"/>
                </a:tc>
                <a:extLst>
                  <a:ext uri="{0D108BD9-81ED-4DB2-BD59-A6C34878D82A}">
                    <a16:rowId xmlns:a16="http://schemas.microsoft.com/office/drawing/2014/main" val="1790541608"/>
                  </a:ext>
                </a:extLst>
              </a:tr>
              <a:tr h="848896">
                <a:tc>
                  <a:txBody>
                    <a:bodyPr/>
                    <a:lstStyle/>
                    <a:p>
                      <a:r>
                        <a:rPr kumimoji="1" lang="en-US" altLang="ja-JP" sz="2300"/>
                        <a:t>9</a:t>
                      </a:r>
                      <a:r>
                        <a:rPr kumimoji="1" lang="ja-JP" altLang="en-US" sz="2300"/>
                        <a:t>月</a:t>
                      </a:r>
                      <a:r>
                        <a:rPr kumimoji="1" lang="en-US" altLang="ja-JP" sz="2300"/>
                        <a:t>8 ~ 9</a:t>
                      </a:r>
                      <a:r>
                        <a:rPr kumimoji="1" lang="ja-JP" altLang="en-US" sz="2300"/>
                        <a:t>日</a:t>
                      </a:r>
                    </a:p>
                  </a:txBody>
                  <a:tcPr marL="114716" marR="114716" marT="57358" marB="57358"/>
                </a:tc>
                <a:tc>
                  <a:txBody>
                    <a:bodyPr/>
                    <a:lstStyle/>
                    <a:p>
                      <a:r>
                        <a:rPr kumimoji="1" lang="ja-JP" altLang="en-US" sz="2300" dirty="0"/>
                        <a:t>業務体験と</a:t>
                      </a:r>
                      <a:br>
                        <a:rPr kumimoji="1" lang="en-US" altLang="ja-JP" sz="2300" dirty="0"/>
                      </a:br>
                      <a:r>
                        <a:rPr kumimoji="1" lang="ja-JP" altLang="en-US" sz="2300" dirty="0"/>
                        <a:t>発表準備</a:t>
                      </a:r>
                    </a:p>
                  </a:txBody>
                  <a:tcPr marL="114716" marR="114716" marT="57358" marB="57358"/>
                </a:tc>
                <a:extLst>
                  <a:ext uri="{0D108BD9-81ED-4DB2-BD59-A6C34878D82A}">
                    <a16:rowId xmlns:a16="http://schemas.microsoft.com/office/drawing/2014/main" val="367711129"/>
                  </a:ext>
                </a:extLst>
              </a:tr>
              <a:tr h="504749">
                <a:tc>
                  <a:txBody>
                    <a:bodyPr/>
                    <a:lstStyle/>
                    <a:p>
                      <a:r>
                        <a:rPr kumimoji="1" lang="en-US" altLang="ja-JP" sz="2300"/>
                        <a:t>9</a:t>
                      </a:r>
                      <a:r>
                        <a:rPr kumimoji="1" lang="ja-JP" altLang="en-US" sz="2300"/>
                        <a:t>月</a:t>
                      </a:r>
                      <a:r>
                        <a:rPr kumimoji="1" lang="en-US" altLang="ja-JP" sz="2300"/>
                        <a:t>10</a:t>
                      </a:r>
                      <a:r>
                        <a:rPr kumimoji="1" lang="ja-JP" altLang="en-US" sz="2300"/>
                        <a:t>日</a:t>
                      </a:r>
                    </a:p>
                  </a:txBody>
                  <a:tcPr marL="114716" marR="114716" marT="57358" marB="57358"/>
                </a:tc>
                <a:tc>
                  <a:txBody>
                    <a:bodyPr/>
                    <a:lstStyle/>
                    <a:p>
                      <a:r>
                        <a:rPr kumimoji="1" lang="ja-JP" altLang="en-US" sz="2300" dirty="0"/>
                        <a:t>他グループの説明</a:t>
                      </a:r>
                    </a:p>
                  </a:txBody>
                  <a:tcPr marL="114716" marR="114716" marT="57358" marB="57358"/>
                </a:tc>
                <a:extLst>
                  <a:ext uri="{0D108BD9-81ED-4DB2-BD59-A6C34878D82A}">
                    <a16:rowId xmlns:a16="http://schemas.microsoft.com/office/drawing/2014/main" val="532159691"/>
                  </a:ext>
                </a:extLst>
              </a:tr>
              <a:tr h="848896">
                <a:tc>
                  <a:txBody>
                    <a:bodyPr/>
                    <a:lstStyle/>
                    <a:p>
                      <a:r>
                        <a:rPr kumimoji="1" lang="en-US" altLang="ja-JP" sz="2300"/>
                        <a:t>9</a:t>
                      </a:r>
                      <a:r>
                        <a:rPr kumimoji="1" lang="ja-JP" altLang="en-US" sz="2300"/>
                        <a:t>月</a:t>
                      </a:r>
                      <a:r>
                        <a:rPr kumimoji="1" lang="en-US" altLang="ja-JP" sz="2300"/>
                        <a:t>11</a:t>
                      </a:r>
                      <a:r>
                        <a:rPr kumimoji="1" lang="ja-JP" altLang="en-US" sz="2300"/>
                        <a:t>日（今日）</a:t>
                      </a:r>
                    </a:p>
                  </a:txBody>
                  <a:tcPr marL="114716" marR="114716" marT="57358" marB="57358"/>
                </a:tc>
                <a:tc>
                  <a:txBody>
                    <a:bodyPr/>
                    <a:lstStyle/>
                    <a:p>
                      <a:r>
                        <a:rPr kumimoji="1" lang="ja-JP" altLang="en-US" sz="2300" dirty="0"/>
                        <a:t>発表準備と</a:t>
                      </a:r>
                      <a:br>
                        <a:rPr kumimoji="1" lang="en-US" altLang="ja-JP" sz="2300" dirty="0"/>
                      </a:br>
                      <a:r>
                        <a:rPr kumimoji="1" lang="ja-JP" altLang="en-US" sz="2300" dirty="0"/>
                        <a:t>発表会本番</a:t>
                      </a:r>
                    </a:p>
                  </a:txBody>
                  <a:tcPr marL="114716" marR="114716" marT="57358" marB="57358"/>
                </a:tc>
                <a:extLst>
                  <a:ext uri="{0D108BD9-81ED-4DB2-BD59-A6C34878D82A}">
                    <a16:rowId xmlns:a16="http://schemas.microsoft.com/office/drawing/2014/main" val="988559143"/>
                  </a:ext>
                </a:extLst>
              </a:tr>
            </a:tbl>
          </a:graphicData>
        </a:graphic>
      </p:graphicFrame>
    </p:spTree>
    <p:extLst>
      <p:ext uri="{BB962C8B-B14F-4D97-AF65-F5344CB8AC3E}">
        <p14:creationId xmlns:p14="http://schemas.microsoft.com/office/powerpoint/2010/main" val="3461799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6AD7E-E85D-404B-80EF-F019B07E9D63}"/>
              </a:ext>
            </a:extLst>
          </p:cNvPr>
          <p:cNvSpPr>
            <a:spLocks noGrp="1"/>
          </p:cNvSpPr>
          <p:nvPr>
            <p:ph type="title"/>
          </p:nvPr>
        </p:nvSpPr>
        <p:spPr/>
        <p:txBody>
          <a:bodyPr/>
          <a:lstStyle/>
          <a:p>
            <a:r>
              <a:rPr lang="ja-JP" altLang="en-US" dirty="0">
                <a:solidFill>
                  <a:schemeClr val="tx1">
                    <a:lumMod val="50000"/>
                    <a:lumOff val="50000"/>
                  </a:schemeClr>
                </a:solidFill>
              </a:rPr>
              <a:t>タスク概要 </a:t>
            </a:r>
            <a:r>
              <a:rPr lang="en-US" altLang="ja-JP" dirty="0">
                <a:solidFill>
                  <a:schemeClr val="tx1">
                    <a:lumMod val="50000"/>
                    <a:lumOff val="50000"/>
                  </a:schemeClr>
                </a:solidFill>
              </a:rPr>
              <a:t>1	/3</a:t>
            </a:r>
            <a:br>
              <a:rPr lang="en-US" altLang="ja-JP" dirty="0">
                <a:solidFill>
                  <a:schemeClr val="tx1">
                    <a:lumMod val="50000"/>
                    <a:lumOff val="50000"/>
                  </a:schemeClr>
                </a:solidFill>
              </a:rPr>
            </a:br>
            <a:r>
              <a:rPr lang="en-US" altLang="ja-JP" dirty="0">
                <a:solidFill>
                  <a:schemeClr val="tx1">
                    <a:lumMod val="50000"/>
                    <a:lumOff val="50000"/>
                  </a:schemeClr>
                </a:solidFill>
              </a:rPr>
              <a:t>	</a:t>
            </a:r>
            <a:r>
              <a:rPr lang="ja-JP" altLang="en-US" dirty="0">
                <a:solidFill>
                  <a:schemeClr val="tx1">
                    <a:lumMod val="50000"/>
                    <a:lumOff val="50000"/>
                  </a:schemeClr>
                </a:solidFill>
              </a:rPr>
              <a:t>大きいタスク内容</a:t>
            </a:r>
            <a:endParaRPr kumimoji="1" lang="ja-JP" altLang="en-US" dirty="0">
              <a:solidFill>
                <a:schemeClr val="tx1">
                  <a:lumMod val="50000"/>
                  <a:lumOff val="50000"/>
                </a:schemeClr>
              </a:solidFill>
            </a:endParaRPr>
          </a:p>
        </p:txBody>
      </p:sp>
      <p:sp>
        <p:nvSpPr>
          <p:cNvPr id="3" name="コンテンツ プレースホルダー 2">
            <a:extLst>
              <a:ext uri="{FF2B5EF4-FFF2-40B4-BE49-F238E27FC236}">
                <a16:creationId xmlns:a16="http://schemas.microsoft.com/office/drawing/2014/main" id="{C0338197-193B-4E95-BDED-8AB32B6ABC5B}"/>
              </a:ext>
            </a:extLst>
          </p:cNvPr>
          <p:cNvSpPr>
            <a:spLocks noGrp="1"/>
          </p:cNvSpPr>
          <p:nvPr>
            <p:ph idx="1"/>
          </p:nvPr>
        </p:nvSpPr>
        <p:spPr>
          <a:xfrm>
            <a:off x="677334" y="2160589"/>
            <a:ext cx="8596668" cy="4087811"/>
          </a:xfrm>
        </p:spPr>
        <p:txBody>
          <a:bodyPr>
            <a:normAutofit/>
          </a:bodyPr>
          <a:lstStyle/>
          <a:p>
            <a:r>
              <a:rPr kumimoji="1" lang="ja-JP" altLang="en-US" sz="2800" dirty="0"/>
              <a:t>香水に関する文章データから、</a:t>
            </a:r>
            <a:r>
              <a:rPr kumimoji="1" lang="ja-JP" altLang="en-US" sz="2800" dirty="0">
                <a:solidFill>
                  <a:srgbClr val="FF0000"/>
                </a:solidFill>
              </a:rPr>
              <a:t>印象と香り</a:t>
            </a:r>
            <a:r>
              <a:rPr kumimoji="1" lang="ja-JP" altLang="en-US" sz="2800" dirty="0"/>
              <a:t>の関係を分析する</a:t>
            </a:r>
            <a:endParaRPr kumimoji="1" lang="en-US" altLang="ja-JP" sz="2800" dirty="0"/>
          </a:p>
          <a:p>
            <a:r>
              <a:rPr lang="ja-JP" altLang="en-US" sz="2800" dirty="0"/>
              <a:t>印象から、</a:t>
            </a:r>
            <a:r>
              <a:rPr lang="ja-JP" altLang="en-US" sz="2800" dirty="0">
                <a:solidFill>
                  <a:srgbClr val="FF0000"/>
                </a:solidFill>
              </a:rPr>
              <a:t>香りのレコメンド</a:t>
            </a:r>
            <a:r>
              <a:rPr lang="ja-JP" altLang="en-US" sz="2800" dirty="0">
                <a:solidFill>
                  <a:schemeClr val="tx1"/>
                </a:solidFill>
              </a:rPr>
              <a:t>につながる</a:t>
            </a:r>
            <a:endParaRPr lang="en-US" altLang="ja-JP" sz="2600" dirty="0">
              <a:solidFill>
                <a:schemeClr val="tx1"/>
              </a:solidFill>
            </a:endParaRPr>
          </a:p>
          <a:p>
            <a:pPr lvl="1"/>
            <a:endParaRPr kumimoji="1" lang="en-US" altLang="ja-JP" sz="2600" dirty="0">
              <a:solidFill>
                <a:schemeClr val="tx1"/>
              </a:solidFill>
            </a:endParaRPr>
          </a:p>
          <a:p>
            <a:endParaRPr kumimoji="1" lang="en-US" altLang="ja-JP" sz="2800" dirty="0"/>
          </a:p>
          <a:p>
            <a:endParaRPr lang="en-US" altLang="ja-JP" sz="2800" dirty="0"/>
          </a:p>
          <a:p>
            <a:endParaRPr kumimoji="1" lang="en-US" altLang="ja-JP" sz="2800" dirty="0"/>
          </a:p>
          <a:p>
            <a:endParaRPr lang="en-US" altLang="ja-JP" sz="2800" dirty="0"/>
          </a:p>
          <a:p>
            <a:endParaRPr kumimoji="1" lang="ja-JP" altLang="en-US" sz="2800" dirty="0"/>
          </a:p>
        </p:txBody>
      </p:sp>
      <p:pic>
        <p:nvPicPr>
          <p:cNvPr id="32" name="図 31">
            <a:extLst>
              <a:ext uri="{FF2B5EF4-FFF2-40B4-BE49-F238E27FC236}">
                <a16:creationId xmlns:a16="http://schemas.microsoft.com/office/drawing/2014/main" id="{82BA5BAD-3EC2-41D7-8C83-EFA4272C4B0E}"/>
              </a:ext>
            </a:extLst>
          </p:cNvPr>
          <p:cNvPicPr>
            <a:picLocks noChangeAspect="1"/>
          </p:cNvPicPr>
          <p:nvPr/>
        </p:nvPicPr>
        <p:blipFill>
          <a:blip r:embed="rId2"/>
          <a:stretch>
            <a:fillRect/>
          </a:stretch>
        </p:blipFill>
        <p:spPr>
          <a:xfrm>
            <a:off x="2027898" y="4590813"/>
            <a:ext cx="5895539" cy="1657587"/>
          </a:xfrm>
          <a:prstGeom prst="rect">
            <a:avLst/>
          </a:prstGeom>
          <a:ln w="12700">
            <a:solidFill>
              <a:schemeClr val="tx1">
                <a:lumMod val="50000"/>
                <a:lumOff val="50000"/>
              </a:schemeClr>
            </a:solidFill>
          </a:ln>
        </p:spPr>
      </p:pic>
    </p:spTree>
    <p:extLst>
      <p:ext uri="{BB962C8B-B14F-4D97-AF65-F5344CB8AC3E}">
        <p14:creationId xmlns:p14="http://schemas.microsoft.com/office/powerpoint/2010/main" val="2465129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6AD7E-E85D-404B-80EF-F019B07E9D63}"/>
              </a:ext>
            </a:extLst>
          </p:cNvPr>
          <p:cNvSpPr>
            <a:spLocks noGrp="1"/>
          </p:cNvSpPr>
          <p:nvPr>
            <p:ph type="title"/>
          </p:nvPr>
        </p:nvSpPr>
        <p:spPr/>
        <p:txBody>
          <a:bodyPr/>
          <a:lstStyle/>
          <a:p>
            <a:r>
              <a:rPr lang="ja-JP" altLang="en-US" dirty="0">
                <a:solidFill>
                  <a:schemeClr val="tx1">
                    <a:lumMod val="50000"/>
                    <a:lumOff val="50000"/>
                  </a:schemeClr>
                </a:solidFill>
              </a:rPr>
              <a:t>タスク概要 </a:t>
            </a:r>
            <a:r>
              <a:rPr lang="en-US" altLang="ja-JP" dirty="0">
                <a:solidFill>
                  <a:schemeClr val="tx1">
                    <a:lumMod val="50000"/>
                    <a:lumOff val="50000"/>
                  </a:schemeClr>
                </a:solidFill>
              </a:rPr>
              <a:t>2/3</a:t>
            </a:r>
            <a:br>
              <a:rPr lang="en-US" altLang="ja-JP" dirty="0">
                <a:solidFill>
                  <a:schemeClr val="tx1">
                    <a:lumMod val="50000"/>
                    <a:lumOff val="50000"/>
                  </a:schemeClr>
                </a:solidFill>
              </a:rPr>
            </a:br>
            <a:r>
              <a:rPr lang="en-US" altLang="ja-JP" dirty="0">
                <a:solidFill>
                  <a:schemeClr val="tx1">
                    <a:lumMod val="50000"/>
                    <a:lumOff val="50000"/>
                  </a:schemeClr>
                </a:solidFill>
              </a:rPr>
              <a:t>	</a:t>
            </a:r>
            <a:r>
              <a:rPr lang="ja-JP" altLang="en-US" dirty="0">
                <a:solidFill>
                  <a:schemeClr val="tx1">
                    <a:lumMod val="50000"/>
                    <a:lumOff val="50000"/>
                  </a:schemeClr>
                </a:solidFill>
              </a:rPr>
              <a:t>小さいタスク内容</a:t>
            </a:r>
            <a:endParaRPr kumimoji="1" lang="ja-JP" altLang="en-US" dirty="0">
              <a:solidFill>
                <a:schemeClr val="tx1">
                  <a:lumMod val="50000"/>
                  <a:lumOff val="50000"/>
                </a:schemeClr>
              </a:solidFill>
            </a:endParaRPr>
          </a:p>
        </p:txBody>
      </p:sp>
      <p:sp>
        <p:nvSpPr>
          <p:cNvPr id="3" name="コンテンツ プレースホルダー 2">
            <a:extLst>
              <a:ext uri="{FF2B5EF4-FFF2-40B4-BE49-F238E27FC236}">
                <a16:creationId xmlns:a16="http://schemas.microsoft.com/office/drawing/2014/main" id="{C0338197-193B-4E95-BDED-8AB32B6ABC5B}"/>
              </a:ext>
            </a:extLst>
          </p:cNvPr>
          <p:cNvSpPr>
            <a:spLocks noGrp="1"/>
          </p:cNvSpPr>
          <p:nvPr>
            <p:ph idx="1"/>
          </p:nvPr>
        </p:nvSpPr>
        <p:spPr/>
        <p:txBody>
          <a:bodyPr>
            <a:normAutofit fontScale="92500"/>
          </a:bodyPr>
          <a:lstStyle/>
          <a:p>
            <a:r>
              <a:rPr kumimoji="1" lang="ja-JP" altLang="en-US" sz="2800" dirty="0"/>
              <a:t>香水に関する文章データから、出現頻度の高い印象ワードに対する、</a:t>
            </a:r>
            <a:r>
              <a:rPr kumimoji="1" lang="ja-JP" altLang="en-US" sz="2800" dirty="0">
                <a:solidFill>
                  <a:srgbClr val="FF0000"/>
                </a:solidFill>
              </a:rPr>
              <a:t>類似性が高い香りワード</a:t>
            </a:r>
            <a:r>
              <a:rPr kumimoji="1" lang="ja-JP" altLang="en-US" sz="2800" dirty="0">
                <a:solidFill>
                  <a:schemeClr val="tx1"/>
                </a:solidFill>
              </a:rPr>
              <a:t>を</a:t>
            </a:r>
            <a:r>
              <a:rPr kumimoji="1" lang="ja-JP" altLang="en-US" sz="2800" dirty="0"/>
              <a:t>列挙する</a:t>
            </a:r>
            <a:endParaRPr lang="en-US" altLang="ja-JP" sz="2800" dirty="0"/>
          </a:p>
          <a:p>
            <a:pPr lvl="1"/>
            <a:r>
              <a:rPr kumimoji="1" lang="ja-JP" altLang="en-US" sz="2000" dirty="0">
                <a:solidFill>
                  <a:schemeClr val="tx1">
                    <a:lumMod val="50000"/>
                    <a:lumOff val="50000"/>
                  </a:schemeClr>
                </a:solidFill>
                <a:latin typeface="+mn-ea"/>
              </a:rPr>
              <a:t>印象：さわやか　　→　　香り：石鹸</a:t>
            </a:r>
            <a:r>
              <a:rPr lang="ja-JP" altLang="en-US" sz="2000" dirty="0">
                <a:solidFill>
                  <a:schemeClr val="tx1">
                    <a:lumMod val="50000"/>
                    <a:lumOff val="50000"/>
                  </a:schemeClr>
                </a:solidFill>
                <a:latin typeface="+mn-ea"/>
              </a:rPr>
              <a:t>、ピーチ</a:t>
            </a:r>
            <a:endParaRPr lang="en-US" altLang="ja-JP" sz="2000" dirty="0">
              <a:solidFill>
                <a:schemeClr val="tx1">
                  <a:lumMod val="50000"/>
                  <a:lumOff val="50000"/>
                </a:schemeClr>
              </a:solidFill>
              <a:latin typeface="+mn-ea"/>
            </a:endParaRPr>
          </a:p>
          <a:p>
            <a:pPr lvl="1"/>
            <a:r>
              <a:rPr lang="ja-JP" altLang="en-US" sz="2000" dirty="0">
                <a:solidFill>
                  <a:schemeClr val="tx1">
                    <a:lumMod val="50000"/>
                    <a:lumOff val="50000"/>
                  </a:schemeClr>
                </a:solidFill>
                <a:latin typeface="+mn-ea"/>
              </a:rPr>
              <a:t>印象</a:t>
            </a:r>
            <a:r>
              <a:rPr kumimoji="1" lang="ja-JP" altLang="en-US" sz="2000" dirty="0">
                <a:solidFill>
                  <a:schemeClr val="tx1">
                    <a:lumMod val="50000"/>
                    <a:lumOff val="50000"/>
                  </a:schemeClr>
                </a:solidFill>
                <a:latin typeface="+mn-ea"/>
              </a:rPr>
              <a:t>：フレッシュ　→　　香り：オレンジ、レモン</a:t>
            </a:r>
            <a:endParaRPr kumimoji="1" lang="en-US" altLang="ja-JP" sz="2000" dirty="0">
              <a:solidFill>
                <a:schemeClr val="tx1">
                  <a:lumMod val="50000"/>
                  <a:lumOff val="50000"/>
                </a:schemeClr>
              </a:solidFill>
              <a:latin typeface="+mn-ea"/>
            </a:endParaRPr>
          </a:p>
          <a:p>
            <a:pPr marL="0" indent="0">
              <a:buNone/>
            </a:pPr>
            <a:endParaRPr kumimoji="1" lang="en-US" altLang="ja-JP" sz="2800" dirty="0"/>
          </a:p>
          <a:p>
            <a:pPr marL="0" indent="0" algn="ctr">
              <a:buNone/>
            </a:pPr>
            <a:r>
              <a:rPr lang="ja-JP" altLang="en-US" sz="2800" dirty="0"/>
              <a:t>印象との類似性が高い香り</a:t>
            </a:r>
            <a:endParaRPr lang="en-US" altLang="ja-JP" sz="2800" dirty="0"/>
          </a:p>
          <a:p>
            <a:pPr marL="0" indent="0" algn="ctr">
              <a:buNone/>
            </a:pPr>
            <a:r>
              <a:rPr lang="en-US" altLang="ja-JP" sz="2800" dirty="0"/>
              <a:t>||</a:t>
            </a:r>
          </a:p>
          <a:p>
            <a:pPr marL="0" indent="0" algn="ctr">
              <a:buNone/>
            </a:pPr>
            <a:r>
              <a:rPr lang="ja-JP" altLang="en-US" sz="2800" dirty="0"/>
              <a:t>印象とよく出現するため</a:t>
            </a:r>
            <a:r>
              <a:rPr lang="ja-JP" altLang="en-US" sz="2800" dirty="0">
                <a:solidFill>
                  <a:srgbClr val="FF0000"/>
                </a:solidFill>
              </a:rPr>
              <a:t>言葉同士の関係性が近い</a:t>
            </a:r>
            <a:endParaRPr lang="en-US" altLang="ja-JP" sz="2800" dirty="0">
              <a:solidFill>
                <a:srgbClr val="FF0000"/>
              </a:solidFill>
            </a:endParaRPr>
          </a:p>
          <a:p>
            <a:endParaRPr lang="en-US" altLang="ja-JP" sz="2800" dirty="0"/>
          </a:p>
        </p:txBody>
      </p:sp>
    </p:spTree>
    <p:extLst>
      <p:ext uri="{BB962C8B-B14F-4D97-AF65-F5344CB8AC3E}">
        <p14:creationId xmlns:p14="http://schemas.microsoft.com/office/powerpoint/2010/main" val="389161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6AD7E-E85D-404B-80EF-F019B07E9D63}"/>
              </a:ext>
            </a:extLst>
          </p:cNvPr>
          <p:cNvSpPr>
            <a:spLocks noGrp="1"/>
          </p:cNvSpPr>
          <p:nvPr>
            <p:ph type="title"/>
          </p:nvPr>
        </p:nvSpPr>
        <p:spPr/>
        <p:txBody>
          <a:bodyPr/>
          <a:lstStyle/>
          <a:p>
            <a:r>
              <a:rPr lang="ja-JP" altLang="en-US" dirty="0">
                <a:solidFill>
                  <a:schemeClr val="tx1">
                    <a:lumMod val="50000"/>
                    <a:lumOff val="50000"/>
                  </a:schemeClr>
                </a:solidFill>
              </a:rPr>
              <a:t>タスク概要 </a:t>
            </a:r>
            <a:r>
              <a:rPr lang="en-US" altLang="ja-JP" dirty="0">
                <a:solidFill>
                  <a:schemeClr val="tx1">
                    <a:lumMod val="50000"/>
                    <a:lumOff val="50000"/>
                  </a:schemeClr>
                </a:solidFill>
              </a:rPr>
              <a:t>3/3</a:t>
            </a:r>
            <a:br>
              <a:rPr lang="en-US" altLang="ja-JP" dirty="0">
                <a:solidFill>
                  <a:schemeClr val="tx1">
                    <a:lumMod val="50000"/>
                    <a:lumOff val="50000"/>
                  </a:schemeClr>
                </a:solidFill>
              </a:rPr>
            </a:br>
            <a:r>
              <a:rPr lang="en-US" altLang="ja-JP" dirty="0">
                <a:solidFill>
                  <a:schemeClr val="tx1">
                    <a:lumMod val="50000"/>
                    <a:lumOff val="50000"/>
                  </a:schemeClr>
                </a:solidFill>
              </a:rPr>
              <a:t>	</a:t>
            </a:r>
            <a:r>
              <a:rPr lang="ja-JP" altLang="en-US" dirty="0">
                <a:solidFill>
                  <a:schemeClr val="tx1">
                    <a:lumMod val="50000"/>
                    <a:lumOff val="50000"/>
                  </a:schemeClr>
                </a:solidFill>
              </a:rPr>
              <a:t>データについて</a:t>
            </a:r>
            <a:endParaRPr kumimoji="1" lang="ja-JP" altLang="en-US" dirty="0">
              <a:solidFill>
                <a:schemeClr val="tx1">
                  <a:lumMod val="50000"/>
                  <a:lumOff val="50000"/>
                </a:schemeClr>
              </a:solidFill>
            </a:endParaRPr>
          </a:p>
        </p:txBody>
      </p:sp>
      <p:sp>
        <p:nvSpPr>
          <p:cNvPr id="3" name="コンテンツ プレースホルダー 2">
            <a:extLst>
              <a:ext uri="{FF2B5EF4-FFF2-40B4-BE49-F238E27FC236}">
                <a16:creationId xmlns:a16="http://schemas.microsoft.com/office/drawing/2014/main" id="{C0338197-193B-4E95-BDED-8AB32B6ABC5B}"/>
              </a:ext>
            </a:extLst>
          </p:cNvPr>
          <p:cNvSpPr>
            <a:spLocks noGrp="1"/>
          </p:cNvSpPr>
          <p:nvPr>
            <p:ph idx="1"/>
          </p:nvPr>
        </p:nvSpPr>
        <p:spPr>
          <a:xfrm>
            <a:off x="677334" y="2160589"/>
            <a:ext cx="8596668" cy="4087811"/>
          </a:xfrm>
        </p:spPr>
        <p:txBody>
          <a:bodyPr>
            <a:normAutofit lnSpcReduction="10000"/>
          </a:bodyPr>
          <a:lstStyle/>
          <a:p>
            <a:r>
              <a:rPr kumimoji="1" lang="ja-JP" altLang="en-US" sz="2800" dirty="0"/>
              <a:t>香水に関する文章データ</a:t>
            </a:r>
            <a:endParaRPr kumimoji="1" lang="en-US" altLang="ja-JP" sz="2600" dirty="0"/>
          </a:p>
          <a:p>
            <a:pPr lvl="1"/>
            <a:r>
              <a:rPr kumimoji="1" lang="ja-JP" altLang="en-US" sz="2000" dirty="0">
                <a:solidFill>
                  <a:schemeClr val="tx1">
                    <a:lumMod val="50000"/>
                    <a:lumOff val="50000"/>
                  </a:schemeClr>
                </a:solidFill>
              </a:rPr>
              <a:t>サボン オードパルファンのノートはシンプルな「石鹸の香り」。固形石けんを連想させるような、爽やかな香調です。トップからラストまで甘さがなく、お風呂上がりのような清潔感のある香りなので、男女を問わずつけられます。</a:t>
            </a:r>
            <a:endParaRPr kumimoji="1" lang="en-US" altLang="ja-JP" sz="2000" dirty="0">
              <a:solidFill>
                <a:schemeClr val="tx1">
                  <a:lumMod val="50000"/>
                  <a:lumOff val="50000"/>
                </a:schemeClr>
              </a:solidFill>
            </a:endParaRPr>
          </a:p>
          <a:p>
            <a:endParaRPr lang="en-US" altLang="ja-JP" sz="2400" dirty="0">
              <a:solidFill>
                <a:schemeClr val="tx1">
                  <a:lumMod val="50000"/>
                  <a:lumOff val="50000"/>
                </a:schemeClr>
              </a:solidFill>
              <a:latin typeface="+mn-ea"/>
            </a:endParaRPr>
          </a:p>
          <a:p>
            <a:r>
              <a:rPr kumimoji="1" lang="ja-JP" altLang="en-US" sz="2800" dirty="0">
                <a:solidFill>
                  <a:schemeClr val="tx1"/>
                </a:solidFill>
                <a:latin typeface="+mn-ea"/>
              </a:rPr>
              <a:t>香水に関する辞書データ</a:t>
            </a:r>
            <a:endParaRPr kumimoji="1" lang="en-US" altLang="ja-JP" sz="2800" dirty="0">
              <a:solidFill>
                <a:schemeClr val="tx1"/>
              </a:solidFill>
              <a:latin typeface="+mn-ea"/>
            </a:endParaRPr>
          </a:p>
          <a:p>
            <a:pPr lvl="1"/>
            <a:r>
              <a:rPr kumimoji="1" lang="ja-JP" altLang="en-US" sz="2000" dirty="0">
                <a:solidFill>
                  <a:schemeClr val="tx1">
                    <a:lumMod val="50000"/>
                    <a:lumOff val="50000"/>
                  </a:schemeClr>
                </a:solidFill>
                <a:latin typeface="+mn-ea"/>
              </a:rPr>
              <a:t>爽やか</a:t>
            </a:r>
            <a:r>
              <a:rPr kumimoji="1" lang="en-US" altLang="ja-JP" sz="2000" dirty="0">
                <a:solidFill>
                  <a:schemeClr val="tx1">
                    <a:lumMod val="50000"/>
                    <a:lumOff val="50000"/>
                  </a:schemeClr>
                </a:solidFill>
                <a:latin typeface="+mn-ea"/>
              </a:rPr>
              <a:t>,-1,-1,-300,</a:t>
            </a:r>
            <a:r>
              <a:rPr kumimoji="1" lang="ja-JP" altLang="en-US" sz="2000" dirty="0">
                <a:solidFill>
                  <a:schemeClr val="tx1">
                    <a:lumMod val="50000"/>
                    <a:lumOff val="50000"/>
                  </a:schemeClr>
                </a:solidFill>
                <a:latin typeface="+mn-ea"/>
              </a:rPr>
              <a:t>名詞</a:t>
            </a:r>
            <a:r>
              <a:rPr kumimoji="1" lang="en-US" altLang="ja-JP" sz="2000" dirty="0">
                <a:solidFill>
                  <a:schemeClr val="tx1">
                    <a:lumMod val="50000"/>
                    <a:lumOff val="50000"/>
                  </a:schemeClr>
                </a:solidFill>
                <a:latin typeface="+mn-ea"/>
              </a:rPr>
              <a:t>,</a:t>
            </a:r>
            <a:r>
              <a:rPr kumimoji="1" lang="ja-JP" altLang="en-US" sz="2000" dirty="0">
                <a:solidFill>
                  <a:schemeClr val="tx1">
                    <a:lumMod val="50000"/>
                    <a:lumOff val="50000"/>
                  </a:schemeClr>
                </a:solidFill>
                <a:latin typeface="+mn-ea"/>
              </a:rPr>
              <a:t>一般</a:t>
            </a:r>
            <a:r>
              <a:rPr kumimoji="1" lang="en-US" altLang="ja-JP" sz="2000" dirty="0">
                <a:solidFill>
                  <a:schemeClr val="tx1">
                    <a:lumMod val="50000"/>
                    <a:lumOff val="50000"/>
                  </a:schemeClr>
                </a:solidFill>
                <a:latin typeface="+mn-ea"/>
              </a:rPr>
              <a:t>,*,*,*,*,</a:t>
            </a:r>
            <a:r>
              <a:rPr kumimoji="1" lang="ja-JP" altLang="en-US" sz="2000" dirty="0">
                <a:solidFill>
                  <a:schemeClr val="tx1">
                    <a:lumMod val="50000"/>
                    <a:lumOff val="50000"/>
                  </a:schemeClr>
                </a:solidFill>
                <a:latin typeface="+mn-ea"/>
              </a:rPr>
              <a:t>爽やか</a:t>
            </a:r>
            <a:r>
              <a:rPr kumimoji="1" lang="en-US" altLang="ja-JP" sz="2000" dirty="0">
                <a:solidFill>
                  <a:schemeClr val="tx1">
                    <a:lumMod val="50000"/>
                    <a:lumOff val="50000"/>
                  </a:schemeClr>
                </a:solidFill>
                <a:latin typeface="+mn-ea"/>
              </a:rPr>
              <a:t>,</a:t>
            </a:r>
            <a:r>
              <a:rPr kumimoji="1" lang="ja-JP" altLang="en-US" sz="2000" dirty="0">
                <a:solidFill>
                  <a:schemeClr val="tx1">
                    <a:lumMod val="50000"/>
                    <a:lumOff val="50000"/>
                  </a:schemeClr>
                </a:solidFill>
                <a:latin typeface="+mn-ea"/>
              </a:rPr>
              <a:t>印象</a:t>
            </a:r>
            <a:r>
              <a:rPr kumimoji="1" lang="en-US" altLang="ja-JP" sz="2000" dirty="0">
                <a:solidFill>
                  <a:schemeClr val="tx1">
                    <a:lumMod val="50000"/>
                    <a:lumOff val="50000"/>
                  </a:schemeClr>
                </a:solidFill>
                <a:latin typeface="+mn-ea"/>
              </a:rPr>
              <a:t>,*,*,*,*,*,</a:t>
            </a:r>
            <a:r>
              <a:rPr kumimoji="1" lang="ja-JP" altLang="en-US" sz="2000" dirty="0">
                <a:solidFill>
                  <a:schemeClr val="tx1">
                    <a:lumMod val="50000"/>
                    <a:lumOff val="50000"/>
                  </a:schemeClr>
                </a:solidFill>
                <a:latin typeface="+mn-ea"/>
              </a:rPr>
              <a:t>名詞</a:t>
            </a:r>
            <a:r>
              <a:rPr kumimoji="1" lang="en-US" altLang="ja-JP" sz="2000" dirty="0">
                <a:solidFill>
                  <a:schemeClr val="tx1">
                    <a:lumMod val="50000"/>
                    <a:lumOff val="50000"/>
                  </a:schemeClr>
                </a:solidFill>
                <a:latin typeface="+mn-ea"/>
              </a:rPr>
              <a:t>,*,</a:t>
            </a:r>
            <a:r>
              <a:rPr kumimoji="1" lang="en-US" altLang="ja-JP" sz="2000" dirty="0" err="1">
                <a:solidFill>
                  <a:schemeClr val="tx1">
                    <a:lumMod val="50000"/>
                    <a:lumOff val="50000"/>
                  </a:schemeClr>
                </a:solidFill>
                <a:latin typeface="+mn-ea"/>
              </a:rPr>
              <a:t>Mydic</a:t>
            </a:r>
            <a:endParaRPr kumimoji="1" lang="en-US" altLang="ja-JP" sz="2000" dirty="0">
              <a:solidFill>
                <a:schemeClr val="tx1">
                  <a:lumMod val="50000"/>
                  <a:lumOff val="50000"/>
                </a:schemeClr>
              </a:solidFill>
              <a:latin typeface="+mn-ea"/>
            </a:endParaRPr>
          </a:p>
          <a:p>
            <a:pPr lvl="1"/>
            <a:r>
              <a:rPr kumimoji="1" lang="ja-JP" altLang="en-US" sz="2000" dirty="0">
                <a:solidFill>
                  <a:schemeClr val="tx1">
                    <a:lumMod val="50000"/>
                    <a:lumOff val="50000"/>
                  </a:schemeClr>
                </a:solidFill>
                <a:latin typeface="+mn-ea"/>
              </a:rPr>
              <a:t>石鹸</a:t>
            </a:r>
            <a:r>
              <a:rPr kumimoji="1" lang="en-US" altLang="ja-JP" sz="2000" dirty="0">
                <a:solidFill>
                  <a:schemeClr val="tx1">
                    <a:lumMod val="50000"/>
                    <a:lumOff val="50000"/>
                  </a:schemeClr>
                </a:solidFill>
                <a:latin typeface="+mn-ea"/>
              </a:rPr>
              <a:t>,-1,-1,-200,</a:t>
            </a:r>
            <a:r>
              <a:rPr kumimoji="1" lang="ja-JP" altLang="en-US" sz="2000" dirty="0">
                <a:solidFill>
                  <a:schemeClr val="tx1">
                    <a:lumMod val="50000"/>
                    <a:lumOff val="50000"/>
                  </a:schemeClr>
                </a:solidFill>
                <a:latin typeface="+mn-ea"/>
              </a:rPr>
              <a:t>名詞</a:t>
            </a:r>
            <a:r>
              <a:rPr kumimoji="1" lang="en-US" altLang="ja-JP" sz="2000" dirty="0">
                <a:solidFill>
                  <a:schemeClr val="tx1">
                    <a:lumMod val="50000"/>
                    <a:lumOff val="50000"/>
                  </a:schemeClr>
                </a:solidFill>
                <a:latin typeface="+mn-ea"/>
              </a:rPr>
              <a:t>,</a:t>
            </a:r>
            <a:r>
              <a:rPr kumimoji="1" lang="ja-JP" altLang="en-US" sz="2000" dirty="0">
                <a:solidFill>
                  <a:schemeClr val="tx1">
                    <a:lumMod val="50000"/>
                    <a:lumOff val="50000"/>
                  </a:schemeClr>
                </a:solidFill>
                <a:latin typeface="+mn-ea"/>
              </a:rPr>
              <a:t>一般</a:t>
            </a:r>
            <a:r>
              <a:rPr kumimoji="1" lang="en-US" altLang="ja-JP" sz="2000" dirty="0">
                <a:solidFill>
                  <a:schemeClr val="tx1">
                    <a:lumMod val="50000"/>
                    <a:lumOff val="50000"/>
                  </a:schemeClr>
                </a:solidFill>
                <a:latin typeface="+mn-ea"/>
              </a:rPr>
              <a:t>,*,*,*,*,</a:t>
            </a:r>
            <a:r>
              <a:rPr kumimoji="1" lang="ja-JP" altLang="en-US" sz="2000" dirty="0">
                <a:solidFill>
                  <a:schemeClr val="tx1">
                    <a:lumMod val="50000"/>
                    <a:lumOff val="50000"/>
                  </a:schemeClr>
                </a:solidFill>
                <a:latin typeface="+mn-ea"/>
              </a:rPr>
              <a:t>石鹸</a:t>
            </a:r>
            <a:r>
              <a:rPr kumimoji="1" lang="en-US" altLang="ja-JP" sz="2000" dirty="0">
                <a:solidFill>
                  <a:schemeClr val="tx1">
                    <a:lumMod val="50000"/>
                    <a:lumOff val="50000"/>
                  </a:schemeClr>
                </a:solidFill>
                <a:latin typeface="+mn-ea"/>
              </a:rPr>
              <a:t>,</a:t>
            </a:r>
            <a:r>
              <a:rPr kumimoji="1" lang="ja-JP" altLang="en-US" sz="2000" dirty="0">
                <a:solidFill>
                  <a:schemeClr val="tx1">
                    <a:lumMod val="50000"/>
                    <a:lumOff val="50000"/>
                  </a:schemeClr>
                </a:solidFill>
                <a:latin typeface="+mn-ea"/>
              </a:rPr>
              <a:t>香り</a:t>
            </a:r>
            <a:r>
              <a:rPr kumimoji="1" lang="en-US" altLang="ja-JP" sz="2000" dirty="0">
                <a:solidFill>
                  <a:schemeClr val="tx1">
                    <a:lumMod val="50000"/>
                    <a:lumOff val="50000"/>
                  </a:schemeClr>
                </a:solidFill>
                <a:latin typeface="+mn-ea"/>
              </a:rPr>
              <a:t>,*,*,*,*,*,</a:t>
            </a:r>
            <a:r>
              <a:rPr kumimoji="1" lang="ja-JP" altLang="en-US" sz="2000" dirty="0">
                <a:solidFill>
                  <a:schemeClr val="tx1">
                    <a:lumMod val="50000"/>
                    <a:lumOff val="50000"/>
                  </a:schemeClr>
                </a:solidFill>
                <a:latin typeface="+mn-ea"/>
              </a:rPr>
              <a:t>名詞</a:t>
            </a:r>
            <a:r>
              <a:rPr kumimoji="1" lang="en-US" altLang="ja-JP" sz="2000" dirty="0">
                <a:solidFill>
                  <a:schemeClr val="tx1">
                    <a:lumMod val="50000"/>
                    <a:lumOff val="50000"/>
                  </a:schemeClr>
                </a:solidFill>
                <a:latin typeface="+mn-ea"/>
              </a:rPr>
              <a:t>,*,</a:t>
            </a:r>
            <a:r>
              <a:rPr kumimoji="1" lang="en-US" altLang="ja-JP" sz="2000" dirty="0" err="1">
                <a:solidFill>
                  <a:schemeClr val="tx1">
                    <a:lumMod val="50000"/>
                    <a:lumOff val="50000"/>
                  </a:schemeClr>
                </a:solidFill>
                <a:latin typeface="+mn-ea"/>
              </a:rPr>
              <a:t>Mydic</a:t>
            </a:r>
            <a:endParaRPr kumimoji="1" lang="en-US" altLang="ja-JP" sz="2000" dirty="0">
              <a:solidFill>
                <a:schemeClr val="tx1">
                  <a:lumMod val="50000"/>
                  <a:lumOff val="50000"/>
                </a:schemeClr>
              </a:solidFill>
              <a:latin typeface="+mn-ea"/>
            </a:endParaRPr>
          </a:p>
        </p:txBody>
      </p:sp>
    </p:spTree>
    <p:extLst>
      <p:ext uri="{BB962C8B-B14F-4D97-AF65-F5344CB8AC3E}">
        <p14:creationId xmlns:p14="http://schemas.microsoft.com/office/powerpoint/2010/main" val="27791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6AD7E-E85D-404B-80EF-F019B07E9D63}"/>
              </a:ext>
            </a:extLst>
          </p:cNvPr>
          <p:cNvSpPr>
            <a:spLocks noGrp="1"/>
          </p:cNvSpPr>
          <p:nvPr>
            <p:ph type="title"/>
          </p:nvPr>
        </p:nvSpPr>
        <p:spPr/>
        <p:txBody>
          <a:bodyPr>
            <a:normAutofit/>
          </a:bodyPr>
          <a:lstStyle/>
          <a:p>
            <a:r>
              <a:rPr kumimoji="1" lang="ja-JP" altLang="en-US" dirty="0">
                <a:solidFill>
                  <a:schemeClr val="tx1">
                    <a:lumMod val="50000"/>
                    <a:lumOff val="50000"/>
                  </a:schemeClr>
                </a:solidFill>
              </a:rPr>
              <a:t>作業内容 </a:t>
            </a:r>
            <a:r>
              <a:rPr kumimoji="1" lang="en-US" altLang="ja-JP" dirty="0">
                <a:solidFill>
                  <a:schemeClr val="tx1">
                    <a:lumMod val="50000"/>
                    <a:lumOff val="50000"/>
                  </a:schemeClr>
                </a:solidFill>
              </a:rPr>
              <a:t>1/3</a:t>
            </a:r>
            <a:br>
              <a:rPr kumimoji="1" lang="en-US" altLang="ja-JP" dirty="0">
                <a:solidFill>
                  <a:schemeClr val="tx1">
                    <a:lumMod val="50000"/>
                    <a:lumOff val="50000"/>
                  </a:schemeClr>
                </a:solidFill>
              </a:rPr>
            </a:br>
            <a:r>
              <a:rPr kumimoji="1" lang="en-US" altLang="ja-JP" dirty="0">
                <a:solidFill>
                  <a:schemeClr val="tx1">
                    <a:lumMod val="50000"/>
                    <a:lumOff val="50000"/>
                  </a:schemeClr>
                </a:solidFill>
              </a:rPr>
              <a:t>	</a:t>
            </a:r>
            <a:r>
              <a:rPr lang="ja-JP" altLang="en-US" sz="3600" dirty="0">
                <a:solidFill>
                  <a:schemeClr val="tx1">
                    <a:lumMod val="50000"/>
                    <a:lumOff val="50000"/>
                  </a:schemeClr>
                </a:solidFill>
              </a:rPr>
              <a:t>サンプルコードの実行と結果の予測</a:t>
            </a:r>
            <a:endParaRPr kumimoji="1" lang="ja-JP" altLang="en-US" dirty="0">
              <a:solidFill>
                <a:schemeClr val="tx1">
                  <a:lumMod val="50000"/>
                  <a:lumOff val="50000"/>
                </a:schemeClr>
              </a:solidFill>
            </a:endParaRPr>
          </a:p>
        </p:txBody>
      </p:sp>
      <p:sp>
        <p:nvSpPr>
          <p:cNvPr id="3" name="コンテンツ プレースホルダー 2">
            <a:extLst>
              <a:ext uri="{FF2B5EF4-FFF2-40B4-BE49-F238E27FC236}">
                <a16:creationId xmlns:a16="http://schemas.microsoft.com/office/drawing/2014/main" id="{C0338197-193B-4E95-BDED-8AB32B6ABC5B}"/>
              </a:ext>
            </a:extLst>
          </p:cNvPr>
          <p:cNvSpPr>
            <a:spLocks noGrp="1"/>
          </p:cNvSpPr>
          <p:nvPr>
            <p:ph sz="half" idx="1"/>
          </p:nvPr>
        </p:nvSpPr>
        <p:spPr/>
        <p:txBody>
          <a:bodyPr>
            <a:normAutofit/>
          </a:bodyPr>
          <a:lstStyle/>
          <a:p>
            <a:r>
              <a:rPr lang="ja-JP" altLang="en-US" sz="2800" dirty="0"/>
              <a:t>予測していた結果</a:t>
            </a:r>
            <a:endParaRPr lang="en-US" altLang="ja-JP" sz="2800" dirty="0"/>
          </a:p>
          <a:p>
            <a:endParaRPr lang="en-US" altLang="ja-JP" sz="2000" dirty="0">
              <a:solidFill>
                <a:schemeClr val="tx1">
                  <a:lumMod val="50000"/>
                  <a:lumOff val="50000"/>
                </a:schemeClr>
              </a:solidFill>
              <a:latin typeface="+mn-ea"/>
            </a:endParaRPr>
          </a:p>
          <a:p>
            <a:endParaRPr kumimoji="1" lang="en-US" altLang="ja-JP" sz="2800" dirty="0">
              <a:solidFill>
                <a:schemeClr val="tx1"/>
              </a:solidFill>
              <a:latin typeface="+mn-ea"/>
            </a:endParaRPr>
          </a:p>
          <a:p>
            <a:endParaRPr lang="en-US" altLang="ja-JP" sz="2800" dirty="0">
              <a:solidFill>
                <a:schemeClr val="tx1"/>
              </a:solidFill>
              <a:latin typeface="+mn-ea"/>
            </a:endParaRPr>
          </a:p>
          <a:p>
            <a:pPr marL="457200" lvl="1" indent="0">
              <a:buNone/>
            </a:pPr>
            <a:endParaRPr kumimoji="1" lang="en-US" altLang="ja-JP" sz="2600" dirty="0">
              <a:solidFill>
                <a:schemeClr val="tx1"/>
              </a:solidFill>
              <a:latin typeface="+mn-ea"/>
            </a:endParaRPr>
          </a:p>
          <a:p>
            <a:pPr lvl="1"/>
            <a:endParaRPr kumimoji="1" lang="ja-JP" altLang="en-US" sz="2600" dirty="0"/>
          </a:p>
        </p:txBody>
      </p:sp>
      <p:sp>
        <p:nvSpPr>
          <p:cNvPr id="31" name="コンテンツ プレースホルダー 30">
            <a:extLst>
              <a:ext uri="{FF2B5EF4-FFF2-40B4-BE49-F238E27FC236}">
                <a16:creationId xmlns:a16="http://schemas.microsoft.com/office/drawing/2014/main" id="{A6DD8EE2-94ED-4A96-AC7F-5F02B74E343E}"/>
              </a:ext>
            </a:extLst>
          </p:cNvPr>
          <p:cNvSpPr>
            <a:spLocks noGrp="1"/>
          </p:cNvSpPr>
          <p:nvPr>
            <p:ph sz="half" idx="2"/>
          </p:nvPr>
        </p:nvSpPr>
        <p:spPr/>
        <p:txBody>
          <a:bodyPr>
            <a:normAutofit/>
          </a:bodyPr>
          <a:lstStyle/>
          <a:p>
            <a:r>
              <a:rPr kumimoji="1" lang="ja-JP" altLang="en-US" sz="2800" dirty="0">
                <a:solidFill>
                  <a:schemeClr val="tx1"/>
                </a:solidFill>
                <a:latin typeface="+mn-ea"/>
              </a:rPr>
              <a:t>実際の結果</a:t>
            </a:r>
            <a:endParaRPr kumimoji="1" lang="en-US" altLang="ja-JP" sz="2800" dirty="0">
              <a:solidFill>
                <a:schemeClr val="tx1"/>
              </a:solidFill>
              <a:latin typeface="+mn-ea"/>
            </a:endParaRPr>
          </a:p>
        </p:txBody>
      </p:sp>
      <p:grpSp>
        <p:nvGrpSpPr>
          <p:cNvPr id="32" name="グループ化 31">
            <a:extLst>
              <a:ext uri="{FF2B5EF4-FFF2-40B4-BE49-F238E27FC236}">
                <a16:creationId xmlns:a16="http://schemas.microsoft.com/office/drawing/2014/main" id="{563EA37D-4B9E-4E2A-9FC0-2CE61C5296EC}"/>
              </a:ext>
            </a:extLst>
          </p:cNvPr>
          <p:cNvGrpSpPr/>
          <p:nvPr/>
        </p:nvGrpSpPr>
        <p:grpSpPr>
          <a:xfrm>
            <a:off x="863236" y="3036119"/>
            <a:ext cx="3387240" cy="1977737"/>
            <a:chOff x="1819380" y="3260663"/>
            <a:chExt cx="2967474" cy="1471969"/>
          </a:xfrm>
        </p:grpSpPr>
        <p:grpSp>
          <p:nvGrpSpPr>
            <p:cNvPr id="5" name="グループ化 4">
              <a:extLst>
                <a:ext uri="{FF2B5EF4-FFF2-40B4-BE49-F238E27FC236}">
                  <a16:creationId xmlns:a16="http://schemas.microsoft.com/office/drawing/2014/main" id="{D1C187E8-8B77-478A-8C1D-C0F73DF27B06}"/>
                </a:ext>
              </a:extLst>
            </p:cNvPr>
            <p:cNvGrpSpPr/>
            <p:nvPr/>
          </p:nvGrpSpPr>
          <p:grpSpPr>
            <a:xfrm>
              <a:off x="1819380" y="3260663"/>
              <a:ext cx="1345390" cy="437416"/>
              <a:chOff x="794692" y="1761298"/>
              <a:chExt cx="1381636" cy="494232"/>
            </a:xfrm>
            <a:noFill/>
          </p:grpSpPr>
          <p:sp>
            <p:nvSpPr>
              <p:cNvPr id="29" name="円/楕円 9">
                <a:extLst>
                  <a:ext uri="{FF2B5EF4-FFF2-40B4-BE49-F238E27FC236}">
                    <a16:creationId xmlns:a16="http://schemas.microsoft.com/office/drawing/2014/main" id="{3D1711D5-BCEE-4D3D-B71C-6B065D435EA4}"/>
                  </a:ext>
                </a:extLst>
              </p:cNvPr>
              <p:cNvSpPr/>
              <p:nvPr/>
            </p:nvSpPr>
            <p:spPr>
              <a:xfrm>
                <a:off x="797925" y="1761298"/>
                <a:ext cx="1108734" cy="494232"/>
              </a:xfrm>
              <a:prstGeom prst="ellipse">
                <a:avLst/>
              </a:prstGeom>
              <a:solidFill>
                <a:srgbClr val="F0D578"/>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30" name="テキスト ボックス 29">
                <a:extLst>
                  <a:ext uri="{FF2B5EF4-FFF2-40B4-BE49-F238E27FC236}">
                    <a16:creationId xmlns:a16="http://schemas.microsoft.com/office/drawing/2014/main" id="{306E2448-5D62-4784-AD3F-3FF611DCDD7B}"/>
                  </a:ext>
                </a:extLst>
              </p:cNvPr>
              <p:cNvSpPr txBox="1"/>
              <p:nvPr/>
            </p:nvSpPr>
            <p:spPr>
              <a:xfrm>
                <a:off x="794692" y="1846216"/>
                <a:ext cx="1381636" cy="336470"/>
              </a:xfrm>
              <a:prstGeom prst="rect">
                <a:avLst/>
              </a:prstGeom>
              <a:grp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オレンジ</a:t>
                </a:r>
                <a:endParaRPr kumimoji="1" lang="en-US" altLang="ja-JP" sz="2000" dirty="0">
                  <a:latin typeface="メイリオ" panose="020B0604030504040204" pitchFamily="50" charset="-128"/>
                  <a:ea typeface="メイリオ" panose="020B0604030504040204" pitchFamily="50" charset="-128"/>
                </a:endParaRPr>
              </a:p>
            </p:txBody>
          </p:sp>
        </p:grpSp>
        <p:grpSp>
          <p:nvGrpSpPr>
            <p:cNvPr id="9" name="グループ化 8">
              <a:extLst>
                <a:ext uri="{FF2B5EF4-FFF2-40B4-BE49-F238E27FC236}">
                  <a16:creationId xmlns:a16="http://schemas.microsoft.com/office/drawing/2014/main" id="{2991405B-6006-40B6-A963-48871B44F385}"/>
                </a:ext>
              </a:extLst>
            </p:cNvPr>
            <p:cNvGrpSpPr/>
            <p:nvPr/>
          </p:nvGrpSpPr>
          <p:grpSpPr>
            <a:xfrm>
              <a:off x="3333027" y="4295216"/>
              <a:ext cx="1414954" cy="437416"/>
              <a:chOff x="1588797" y="2612294"/>
              <a:chExt cx="1453074" cy="494232"/>
            </a:xfrm>
            <a:noFill/>
          </p:grpSpPr>
          <p:sp>
            <p:nvSpPr>
              <p:cNvPr id="21" name="円/楕円 27">
                <a:extLst>
                  <a:ext uri="{FF2B5EF4-FFF2-40B4-BE49-F238E27FC236}">
                    <a16:creationId xmlns:a16="http://schemas.microsoft.com/office/drawing/2014/main" id="{8A633926-F19C-4860-8877-822C06697C9B}"/>
                  </a:ext>
                </a:extLst>
              </p:cNvPr>
              <p:cNvSpPr/>
              <p:nvPr/>
            </p:nvSpPr>
            <p:spPr>
              <a:xfrm>
                <a:off x="1670572" y="2612294"/>
                <a:ext cx="1289523" cy="494232"/>
              </a:xfrm>
              <a:prstGeom prst="ellipse">
                <a:avLst/>
              </a:prstGeom>
              <a:solidFill>
                <a:srgbClr val="F0D578"/>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22" name="テキスト ボックス 21">
                <a:extLst>
                  <a:ext uri="{FF2B5EF4-FFF2-40B4-BE49-F238E27FC236}">
                    <a16:creationId xmlns:a16="http://schemas.microsoft.com/office/drawing/2014/main" id="{13C7AD91-E68B-4AFA-BB87-6A457253F4F5}"/>
                  </a:ext>
                </a:extLst>
              </p:cNvPr>
              <p:cNvSpPr txBox="1"/>
              <p:nvPr/>
            </p:nvSpPr>
            <p:spPr>
              <a:xfrm>
                <a:off x="1588797" y="2691175"/>
                <a:ext cx="1453074" cy="336470"/>
              </a:xfrm>
              <a:prstGeom prst="rect">
                <a:avLst/>
              </a:prstGeom>
              <a:grpFill/>
            </p:spPr>
            <p:txBody>
              <a:bodyPr wrap="square" rtlCol="0">
                <a:spAutoFit/>
              </a:bodyPr>
              <a:lstStyle/>
              <a:p>
                <a:pPr algn="ctr"/>
                <a:r>
                  <a:rPr kumimoji="1" lang="ja-JP" altLang="en-US" sz="2000" dirty="0">
                    <a:latin typeface="メイリオ" panose="020B0604030504040204" pitchFamily="50" charset="-128"/>
                    <a:ea typeface="メイリオ" panose="020B0604030504040204" pitchFamily="50" charset="-128"/>
                  </a:rPr>
                  <a:t>レモン</a:t>
                </a:r>
              </a:p>
            </p:txBody>
          </p:sp>
        </p:grpSp>
        <p:grpSp>
          <p:nvGrpSpPr>
            <p:cNvPr id="11" name="グループ化 10">
              <a:extLst>
                <a:ext uri="{FF2B5EF4-FFF2-40B4-BE49-F238E27FC236}">
                  <a16:creationId xmlns:a16="http://schemas.microsoft.com/office/drawing/2014/main" id="{55A6CD4B-CFDC-4056-829F-270AA7C2347D}"/>
                </a:ext>
              </a:extLst>
            </p:cNvPr>
            <p:cNvGrpSpPr/>
            <p:nvPr/>
          </p:nvGrpSpPr>
          <p:grpSpPr>
            <a:xfrm>
              <a:off x="3294154" y="3260663"/>
              <a:ext cx="1492700" cy="437416"/>
              <a:chOff x="1674446" y="2593798"/>
              <a:chExt cx="1532915" cy="494232"/>
            </a:xfrm>
            <a:noFill/>
          </p:grpSpPr>
          <p:sp>
            <p:nvSpPr>
              <p:cNvPr id="17" name="円/楕円 33">
                <a:extLst>
                  <a:ext uri="{FF2B5EF4-FFF2-40B4-BE49-F238E27FC236}">
                    <a16:creationId xmlns:a16="http://schemas.microsoft.com/office/drawing/2014/main" id="{BB219DD2-D4DC-48FA-9919-1A5DC8750B9A}"/>
                  </a:ext>
                </a:extLst>
              </p:cNvPr>
              <p:cNvSpPr/>
              <p:nvPr/>
            </p:nvSpPr>
            <p:spPr>
              <a:xfrm>
                <a:off x="1691680" y="2593798"/>
                <a:ext cx="1456237" cy="494232"/>
              </a:xfrm>
              <a:prstGeom prst="ellipse">
                <a:avLst/>
              </a:prstGeom>
              <a:solidFill>
                <a:srgbClr val="F0D578"/>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18" name="テキスト ボックス 17">
                <a:extLst>
                  <a:ext uri="{FF2B5EF4-FFF2-40B4-BE49-F238E27FC236}">
                    <a16:creationId xmlns:a16="http://schemas.microsoft.com/office/drawing/2014/main" id="{7ED0AB9D-A3AE-49B5-9F4B-CBEBDF13560E}"/>
                  </a:ext>
                </a:extLst>
              </p:cNvPr>
              <p:cNvSpPr txBox="1"/>
              <p:nvPr/>
            </p:nvSpPr>
            <p:spPr>
              <a:xfrm>
                <a:off x="1674446" y="2678716"/>
                <a:ext cx="1532915" cy="336470"/>
              </a:xfrm>
              <a:prstGeom prst="rect">
                <a:avLst/>
              </a:prstGeom>
              <a:grpFill/>
            </p:spPr>
            <p:txBody>
              <a:bodyPr wrap="square" rtlCol="0">
                <a:spAutoFit/>
              </a:bodyPr>
              <a:lstStyle/>
              <a:p>
                <a:pPr algn="ctr"/>
                <a:r>
                  <a:rPr kumimoji="1" lang="ja-JP" altLang="en-US" sz="2000" dirty="0">
                    <a:solidFill>
                      <a:srgbClr val="FF0000"/>
                    </a:solidFill>
                    <a:latin typeface="メイリオ" panose="020B0604030504040204" pitchFamily="50" charset="-128"/>
                    <a:ea typeface="メイリオ" panose="020B0604030504040204" pitchFamily="50" charset="-128"/>
                  </a:rPr>
                  <a:t>フレッシュ</a:t>
                </a:r>
              </a:p>
            </p:txBody>
          </p:sp>
        </p:grpSp>
        <p:cxnSp>
          <p:nvCxnSpPr>
            <p:cNvPr id="13" name="直線コネクタ 12">
              <a:extLst>
                <a:ext uri="{FF2B5EF4-FFF2-40B4-BE49-F238E27FC236}">
                  <a16:creationId xmlns:a16="http://schemas.microsoft.com/office/drawing/2014/main" id="{B29D83C5-9126-4E1B-B01E-43C276FE181C}"/>
                </a:ext>
              </a:extLst>
            </p:cNvPr>
            <p:cNvCxnSpPr>
              <a:cxnSpLocks/>
              <a:stCxn id="29" idx="6"/>
              <a:endCxn id="17" idx="2"/>
            </p:cNvCxnSpPr>
            <p:nvPr/>
          </p:nvCxnSpPr>
          <p:spPr>
            <a:xfrm>
              <a:off x="2902176" y="3479371"/>
              <a:ext cx="408760" cy="0"/>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D26796D-77F2-4710-B9F9-AC93BCCD48CD}"/>
                </a:ext>
              </a:extLst>
            </p:cNvPr>
            <p:cNvCxnSpPr>
              <a:cxnSpLocks/>
              <a:stCxn id="21" idx="0"/>
              <a:endCxn id="17" idx="4"/>
            </p:cNvCxnSpPr>
            <p:nvPr/>
          </p:nvCxnSpPr>
          <p:spPr>
            <a:xfrm flipH="1" flipV="1">
              <a:off x="4019953" y="3698079"/>
              <a:ext cx="20550" cy="597137"/>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020D2526-0B1F-4E9A-B14F-509DFC618FE9}"/>
              </a:ext>
            </a:extLst>
          </p:cNvPr>
          <p:cNvGrpSpPr/>
          <p:nvPr/>
        </p:nvGrpSpPr>
        <p:grpSpPr>
          <a:xfrm>
            <a:off x="4993716" y="3073758"/>
            <a:ext cx="3443673" cy="2054434"/>
            <a:chOff x="1819380" y="3203580"/>
            <a:chExt cx="3016914" cy="1529052"/>
          </a:xfrm>
        </p:grpSpPr>
        <p:grpSp>
          <p:nvGrpSpPr>
            <p:cNvPr id="40" name="グループ化 39">
              <a:extLst>
                <a:ext uri="{FF2B5EF4-FFF2-40B4-BE49-F238E27FC236}">
                  <a16:creationId xmlns:a16="http://schemas.microsoft.com/office/drawing/2014/main" id="{F95F1EAA-6677-4FDB-A116-B4D03499F77B}"/>
                </a:ext>
              </a:extLst>
            </p:cNvPr>
            <p:cNvGrpSpPr/>
            <p:nvPr/>
          </p:nvGrpSpPr>
          <p:grpSpPr>
            <a:xfrm>
              <a:off x="1819380" y="3260663"/>
              <a:ext cx="1345390" cy="437416"/>
              <a:chOff x="794692" y="1761298"/>
              <a:chExt cx="1381636" cy="494232"/>
            </a:xfrm>
            <a:noFill/>
          </p:grpSpPr>
          <p:sp>
            <p:nvSpPr>
              <p:cNvPr id="49" name="円/楕円 9">
                <a:extLst>
                  <a:ext uri="{FF2B5EF4-FFF2-40B4-BE49-F238E27FC236}">
                    <a16:creationId xmlns:a16="http://schemas.microsoft.com/office/drawing/2014/main" id="{B4CDD28A-1EAB-4035-A766-3BABE8F53655}"/>
                  </a:ext>
                </a:extLst>
              </p:cNvPr>
              <p:cNvSpPr/>
              <p:nvPr/>
            </p:nvSpPr>
            <p:spPr>
              <a:xfrm>
                <a:off x="797925" y="1761298"/>
                <a:ext cx="1108734" cy="494232"/>
              </a:xfrm>
              <a:prstGeom prst="ellipse">
                <a:avLst/>
              </a:prstGeom>
              <a:solidFill>
                <a:srgbClr val="F0D578"/>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50" name="テキスト ボックス 49">
                <a:extLst>
                  <a:ext uri="{FF2B5EF4-FFF2-40B4-BE49-F238E27FC236}">
                    <a16:creationId xmlns:a16="http://schemas.microsoft.com/office/drawing/2014/main" id="{7EA7CAD4-6F63-48BA-BE8C-E1246283E660}"/>
                  </a:ext>
                </a:extLst>
              </p:cNvPr>
              <p:cNvSpPr txBox="1"/>
              <p:nvPr/>
            </p:nvSpPr>
            <p:spPr>
              <a:xfrm>
                <a:off x="794692" y="1846216"/>
                <a:ext cx="1381636" cy="336470"/>
              </a:xfrm>
              <a:prstGeom prst="rect">
                <a:avLst/>
              </a:prstGeom>
              <a:grp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オレンジ</a:t>
                </a:r>
                <a:endParaRPr kumimoji="1" lang="en-US" altLang="ja-JP" sz="2000" dirty="0">
                  <a:latin typeface="メイリオ" panose="020B0604030504040204" pitchFamily="50" charset="-128"/>
                  <a:ea typeface="メイリオ" panose="020B0604030504040204" pitchFamily="50" charset="-128"/>
                </a:endParaRPr>
              </a:p>
            </p:txBody>
          </p:sp>
        </p:grpSp>
        <p:grpSp>
          <p:nvGrpSpPr>
            <p:cNvPr id="41" name="グループ化 40">
              <a:extLst>
                <a:ext uri="{FF2B5EF4-FFF2-40B4-BE49-F238E27FC236}">
                  <a16:creationId xmlns:a16="http://schemas.microsoft.com/office/drawing/2014/main" id="{08EE4E35-AC04-4892-A180-30FAA66ECBFC}"/>
                </a:ext>
              </a:extLst>
            </p:cNvPr>
            <p:cNvGrpSpPr/>
            <p:nvPr/>
          </p:nvGrpSpPr>
          <p:grpSpPr>
            <a:xfrm>
              <a:off x="3333027" y="4295216"/>
              <a:ext cx="1414954" cy="437416"/>
              <a:chOff x="1588797" y="2612294"/>
              <a:chExt cx="1453074" cy="494232"/>
            </a:xfrm>
            <a:noFill/>
          </p:grpSpPr>
          <p:sp>
            <p:nvSpPr>
              <p:cNvPr id="47" name="円/楕円 27">
                <a:extLst>
                  <a:ext uri="{FF2B5EF4-FFF2-40B4-BE49-F238E27FC236}">
                    <a16:creationId xmlns:a16="http://schemas.microsoft.com/office/drawing/2014/main" id="{FAF0F11D-119D-474C-A9B0-7C240DEB823D}"/>
                  </a:ext>
                </a:extLst>
              </p:cNvPr>
              <p:cNvSpPr/>
              <p:nvPr/>
            </p:nvSpPr>
            <p:spPr>
              <a:xfrm>
                <a:off x="1670572" y="2612294"/>
                <a:ext cx="1289523" cy="494232"/>
              </a:xfrm>
              <a:prstGeom prst="ellipse">
                <a:avLst/>
              </a:prstGeom>
              <a:solidFill>
                <a:srgbClr val="F0D578"/>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48" name="テキスト ボックス 47">
                <a:extLst>
                  <a:ext uri="{FF2B5EF4-FFF2-40B4-BE49-F238E27FC236}">
                    <a16:creationId xmlns:a16="http://schemas.microsoft.com/office/drawing/2014/main" id="{8F56F8B7-252F-4551-8663-7DFED2648B42}"/>
                  </a:ext>
                </a:extLst>
              </p:cNvPr>
              <p:cNvSpPr txBox="1"/>
              <p:nvPr/>
            </p:nvSpPr>
            <p:spPr>
              <a:xfrm>
                <a:off x="1588797" y="2691175"/>
                <a:ext cx="1453074" cy="336470"/>
              </a:xfrm>
              <a:prstGeom prst="rect">
                <a:avLst/>
              </a:prstGeom>
              <a:grpFill/>
            </p:spPr>
            <p:txBody>
              <a:bodyPr wrap="square" rtlCol="0">
                <a:spAutoFit/>
              </a:bodyPr>
              <a:lstStyle/>
              <a:p>
                <a:pPr algn="ctr"/>
                <a:r>
                  <a:rPr kumimoji="1" lang="ja-JP" altLang="en-US" sz="2000" dirty="0">
                    <a:latin typeface="メイリオ" panose="020B0604030504040204" pitchFamily="50" charset="-128"/>
                    <a:ea typeface="メイリオ" panose="020B0604030504040204" pitchFamily="50" charset="-128"/>
                  </a:rPr>
                  <a:t>レモン</a:t>
                </a:r>
              </a:p>
            </p:txBody>
          </p:sp>
        </p:grpSp>
        <p:grpSp>
          <p:nvGrpSpPr>
            <p:cNvPr id="42" name="グループ化 41">
              <a:extLst>
                <a:ext uri="{FF2B5EF4-FFF2-40B4-BE49-F238E27FC236}">
                  <a16:creationId xmlns:a16="http://schemas.microsoft.com/office/drawing/2014/main" id="{891C9FDF-DA20-457D-8B37-CEF202A5DD01}"/>
                </a:ext>
              </a:extLst>
            </p:cNvPr>
            <p:cNvGrpSpPr/>
            <p:nvPr/>
          </p:nvGrpSpPr>
          <p:grpSpPr>
            <a:xfrm>
              <a:off x="3203609" y="3203580"/>
              <a:ext cx="1632685" cy="596670"/>
              <a:chOff x="1581463" y="2529304"/>
              <a:chExt cx="1676672" cy="674172"/>
            </a:xfrm>
            <a:noFill/>
          </p:grpSpPr>
          <p:sp>
            <p:nvSpPr>
              <p:cNvPr id="45" name="円/楕円 33">
                <a:extLst>
                  <a:ext uri="{FF2B5EF4-FFF2-40B4-BE49-F238E27FC236}">
                    <a16:creationId xmlns:a16="http://schemas.microsoft.com/office/drawing/2014/main" id="{19AAA01D-02ED-4B32-8F0E-E76EAC2E10D7}"/>
                  </a:ext>
                </a:extLst>
              </p:cNvPr>
              <p:cNvSpPr/>
              <p:nvPr/>
            </p:nvSpPr>
            <p:spPr>
              <a:xfrm>
                <a:off x="1581463" y="2529304"/>
                <a:ext cx="1676672" cy="638759"/>
              </a:xfrm>
              <a:prstGeom prst="ellipse">
                <a:avLst/>
              </a:prstGeom>
              <a:solidFill>
                <a:srgbClr val="F0D578"/>
              </a:solidFill>
              <a:ln w="9525" cap="flat" cmpd="sng">
                <a:solidFill>
                  <a:schemeClr val="dk2"/>
                </a:solidFill>
                <a:prstDash val="solid"/>
                <a:round/>
              </a:ln>
            </p:spPr>
            <p:txBody>
              <a:bodyPr lIns="91425" tIns="91425" rIns="91425" bIns="91425" rtlCol="0" anchor="ctr" anchorCtr="0">
                <a:noAutofit/>
              </a:bodyPr>
              <a:lstStyle/>
              <a:p>
                <a:pPr algn="ctr"/>
                <a:endParaRPr kumimoji="1" lang="ja-JP" altLang="en-US"/>
              </a:p>
            </p:txBody>
          </p:sp>
          <p:sp>
            <p:nvSpPr>
              <p:cNvPr id="46" name="テキスト ボックス 45">
                <a:extLst>
                  <a:ext uri="{FF2B5EF4-FFF2-40B4-BE49-F238E27FC236}">
                    <a16:creationId xmlns:a16="http://schemas.microsoft.com/office/drawing/2014/main" id="{AEFB7EC6-0567-4B34-AADE-2BD9E511D20F}"/>
                  </a:ext>
                </a:extLst>
              </p:cNvPr>
              <p:cNvSpPr txBox="1"/>
              <p:nvPr/>
            </p:nvSpPr>
            <p:spPr>
              <a:xfrm>
                <a:off x="1775037" y="2608185"/>
                <a:ext cx="1289524" cy="595291"/>
              </a:xfrm>
              <a:prstGeom prst="rect">
                <a:avLst/>
              </a:prstGeom>
              <a:grpFill/>
            </p:spPr>
            <p:txBody>
              <a:bodyPr wrap="square" rtlCol="0">
                <a:spAutoFit/>
              </a:bodyPr>
              <a:lstStyle/>
              <a:p>
                <a:pPr algn="ctr"/>
                <a:r>
                  <a:rPr kumimoji="1" lang="ja-JP" altLang="en-US" sz="2000" dirty="0">
                    <a:solidFill>
                      <a:srgbClr val="FF0000"/>
                    </a:solidFill>
                    <a:latin typeface="メイリオ" panose="020B0604030504040204" pitchFamily="50" charset="-128"/>
                    <a:ea typeface="メイリオ" panose="020B0604030504040204" pitchFamily="50" charset="-128"/>
                  </a:rPr>
                  <a:t>グレープフルーツ</a:t>
                </a:r>
              </a:p>
            </p:txBody>
          </p:sp>
        </p:grpSp>
        <p:cxnSp>
          <p:nvCxnSpPr>
            <p:cNvPr id="43" name="直線コネクタ 42">
              <a:extLst>
                <a:ext uri="{FF2B5EF4-FFF2-40B4-BE49-F238E27FC236}">
                  <a16:creationId xmlns:a16="http://schemas.microsoft.com/office/drawing/2014/main" id="{2B6BDA7C-71D0-4ADA-B050-CEE40E80E327}"/>
                </a:ext>
              </a:extLst>
            </p:cNvPr>
            <p:cNvCxnSpPr>
              <a:cxnSpLocks/>
              <a:stCxn id="49" idx="6"/>
              <a:endCxn id="45" idx="2"/>
            </p:cNvCxnSpPr>
            <p:nvPr/>
          </p:nvCxnSpPr>
          <p:spPr>
            <a:xfrm>
              <a:off x="2902177" y="3479371"/>
              <a:ext cx="301433" cy="6873"/>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8285753E-0785-40C6-904A-7B8CEC53145B}"/>
                </a:ext>
              </a:extLst>
            </p:cNvPr>
            <p:cNvCxnSpPr>
              <a:cxnSpLocks/>
              <a:stCxn id="47" idx="0"/>
              <a:endCxn id="45" idx="4"/>
            </p:cNvCxnSpPr>
            <p:nvPr/>
          </p:nvCxnSpPr>
          <p:spPr>
            <a:xfrm flipH="1" flipV="1">
              <a:off x="4019952" y="3768908"/>
              <a:ext cx="20552" cy="526308"/>
            </a:xfrm>
            <a:prstGeom prst="line">
              <a:avLst/>
            </a:prstGeom>
            <a:ln w="158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5" name="コンテンツ プレースホルダー 2">
            <a:extLst>
              <a:ext uri="{FF2B5EF4-FFF2-40B4-BE49-F238E27FC236}">
                <a16:creationId xmlns:a16="http://schemas.microsoft.com/office/drawing/2014/main" id="{C1B57477-66EB-409B-88FC-25F454FED11A}"/>
              </a:ext>
            </a:extLst>
          </p:cNvPr>
          <p:cNvSpPr txBox="1">
            <a:spLocks/>
          </p:cNvSpPr>
          <p:nvPr/>
        </p:nvSpPr>
        <p:spPr>
          <a:xfrm>
            <a:off x="863236" y="5659886"/>
            <a:ext cx="7735332" cy="87284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dirty="0">
                <a:solidFill>
                  <a:srgbClr val="FF0000"/>
                </a:solidFill>
                <a:latin typeface="+mn-ea"/>
              </a:rPr>
              <a:t>印象と香りの関係性</a:t>
            </a:r>
            <a:r>
              <a:rPr lang="ja-JP" altLang="en-US" sz="2800" dirty="0">
                <a:solidFill>
                  <a:schemeClr val="tx1">
                    <a:lumMod val="50000"/>
                    <a:lumOff val="50000"/>
                  </a:schemeClr>
                </a:solidFill>
                <a:latin typeface="+mn-ea"/>
              </a:rPr>
              <a:t>が欲しいが、</a:t>
            </a:r>
            <a:br>
              <a:rPr lang="en-US" altLang="ja-JP" sz="2800" dirty="0">
                <a:solidFill>
                  <a:schemeClr val="tx1">
                    <a:lumMod val="50000"/>
                    <a:lumOff val="50000"/>
                  </a:schemeClr>
                </a:solidFill>
                <a:latin typeface="+mn-ea"/>
              </a:rPr>
            </a:br>
            <a:r>
              <a:rPr lang="ja-JP" altLang="en-US" sz="2800" dirty="0">
                <a:solidFill>
                  <a:schemeClr val="tx1">
                    <a:lumMod val="50000"/>
                    <a:lumOff val="50000"/>
                  </a:schemeClr>
                </a:solidFill>
                <a:latin typeface="+mn-ea"/>
              </a:rPr>
              <a:t>印象と香りのペアが出来ていない</a:t>
            </a:r>
            <a:endParaRPr lang="en-US" altLang="ja-JP" sz="2800" dirty="0">
              <a:solidFill>
                <a:schemeClr val="tx1">
                  <a:lumMod val="50000"/>
                  <a:lumOff val="50000"/>
                </a:schemeClr>
              </a:solidFill>
              <a:latin typeface="+mn-ea"/>
            </a:endParaRPr>
          </a:p>
          <a:p>
            <a:endParaRPr lang="en-US" altLang="ja-JP" sz="2800" dirty="0">
              <a:solidFill>
                <a:schemeClr val="tx1"/>
              </a:solidFill>
              <a:latin typeface="+mn-ea"/>
            </a:endParaRPr>
          </a:p>
          <a:p>
            <a:endParaRPr lang="en-US" altLang="ja-JP" sz="2800" dirty="0">
              <a:solidFill>
                <a:schemeClr val="tx1"/>
              </a:solidFill>
              <a:latin typeface="+mn-ea"/>
            </a:endParaRPr>
          </a:p>
          <a:p>
            <a:pPr marL="457200" lvl="1" indent="0">
              <a:buFont typeface="Wingdings 3" charset="2"/>
              <a:buNone/>
            </a:pPr>
            <a:endParaRPr lang="en-US" altLang="ja-JP" sz="2600" dirty="0">
              <a:solidFill>
                <a:schemeClr val="tx1"/>
              </a:solidFill>
              <a:latin typeface="+mn-ea"/>
            </a:endParaRPr>
          </a:p>
          <a:p>
            <a:pPr lvl="1"/>
            <a:endParaRPr lang="ja-JP" altLang="en-US" sz="2600" dirty="0"/>
          </a:p>
        </p:txBody>
      </p:sp>
    </p:spTree>
    <p:extLst>
      <p:ext uri="{BB962C8B-B14F-4D97-AF65-F5344CB8AC3E}">
        <p14:creationId xmlns:p14="http://schemas.microsoft.com/office/powerpoint/2010/main" val="173062096"/>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167</TotalTime>
  <Words>1121</Words>
  <Application>Microsoft Office PowerPoint</Application>
  <PresentationFormat>ワイド画面</PresentationFormat>
  <Paragraphs>189</Paragraphs>
  <Slides>17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メイリオ</vt:lpstr>
      <vt:lpstr>Arial</vt:lpstr>
      <vt:lpstr>Trebuchet MS</vt:lpstr>
      <vt:lpstr>Wingdings</vt:lpstr>
      <vt:lpstr>Wingdings 3</vt:lpstr>
      <vt:lpstr>ファセット</vt:lpstr>
      <vt:lpstr>インターンシップ報告</vt:lpstr>
      <vt:lpstr>発表の流れ</vt:lpstr>
      <vt:lpstr>自己紹介</vt:lpstr>
      <vt:lpstr>インターンシップ参加の目的</vt:lpstr>
      <vt:lpstr>インターンシップ内容</vt:lpstr>
      <vt:lpstr>タスク概要 1 /3  大きいタスク内容</vt:lpstr>
      <vt:lpstr>タスク概要 2/3  小さいタスク内容</vt:lpstr>
      <vt:lpstr>タスク概要 3/3  データについて</vt:lpstr>
      <vt:lpstr>作業内容 1/3  サンプルコードの実行と結果の予測</vt:lpstr>
      <vt:lpstr>作業内容 2/3  Word2vec の利用</vt:lpstr>
      <vt:lpstr>作業内容 3/3  印象に類似している香りの発見</vt:lpstr>
      <vt:lpstr>結果 1/2  頻出上位4つの印象と類似度が高い5つの香り</vt:lpstr>
      <vt:lpstr>結果 2/2  印象ワードの爽やかをみてみると </vt:lpstr>
      <vt:lpstr>課題  印象ワード同士の関連性も考慮すべき</vt:lpstr>
      <vt:lpstr>考察 1/2  印象に対して数値的な情報を・・・</vt:lpstr>
      <vt:lpstr>考察 2/2  服装や季節などの状況に合わせて・・・</vt:lpstr>
      <vt:lpstr>インターンを通して得られたこと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インターンシップ報告</dc:title>
  <dc:creator>上原 良太</dc:creator>
  <cp:lastModifiedBy>上原 良太</cp:lastModifiedBy>
  <cp:revision>13</cp:revision>
  <dcterms:created xsi:type="dcterms:W3CDTF">2020-09-11T05:06:25Z</dcterms:created>
  <dcterms:modified xsi:type="dcterms:W3CDTF">2020-09-11T07:53:48Z</dcterms:modified>
</cp:coreProperties>
</file>