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69" r:id="rId2"/>
    <p:sldId id="268" r:id="rId3"/>
    <p:sldId id="267" r:id="rId4"/>
    <p:sldId id="256" r:id="rId5"/>
    <p:sldId id="258" r:id="rId6"/>
    <p:sldId id="260" r:id="rId7"/>
    <p:sldId id="264" r:id="rId8"/>
    <p:sldId id="262" r:id="rId9"/>
    <p:sldId id="265" r:id="rId10"/>
    <p:sldId id="270" r:id="rId11"/>
    <p:sldId id="271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pPr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pPr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pPr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pPr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pPr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pPr/>
              <a:t>3/4/2014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pPr/>
              <a:t>3/4/2014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pPr/>
              <a:t>3/4/2014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pPr/>
              <a:t>3/4/2014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pPr/>
              <a:t>3/4/2014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pPr/>
              <a:t>3/4/2014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pPr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2771" y="1558343"/>
            <a:ext cx="10243211" cy="2704563"/>
          </a:xfrm>
        </p:spPr>
        <p:txBody>
          <a:bodyPr/>
          <a:lstStyle/>
          <a:p>
            <a:pPr algn="ctr"/>
            <a:r>
              <a:rPr lang="en-US" sz="8000" dirty="0" smtClean="0"/>
              <a:t>Cost-benefit analysis</a:t>
            </a:r>
            <a:endParaRPr lang="en-US" sz="8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87299" y="5409126"/>
            <a:ext cx="38766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0798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286" y="-901521"/>
            <a:ext cx="9966960" cy="3035808"/>
          </a:xfrm>
        </p:spPr>
        <p:txBody>
          <a:bodyPr/>
          <a:lstStyle/>
          <a:p>
            <a:pPr algn="ctr"/>
            <a:r>
              <a:rPr lang="en-US" sz="5000" u="sng" dirty="0" smtClean="0"/>
              <a:t>Calculation of payback period</a:t>
            </a:r>
            <a:endParaRPr lang="en-US" sz="5000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84959097"/>
              </p:ext>
            </p:extLst>
          </p:nvPr>
        </p:nvGraphicFramePr>
        <p:xfrm>
          <a:off x="1459515" y="1461283"/>
          <a:ext cx="8128000" cy="2804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Month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Cost (Tk.)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Net Benefit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Present Value Of Benefit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Cumulative Present Value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7,35,000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2,05,000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1,95,238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1,95,238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2,05,000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1,85,941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3,81,179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2,05,000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1,77,086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5,58,265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2,05,000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1,68,654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7,26,919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2,05,000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1,60,622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8,87,541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5658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8529" y="-837127"/>
            <a:ext cx="9966960" cy="3035808"/>
          </a:xfrm>
        </p:spPr>
        <p:txBody>
          <a:bodyPr/>
          <a:lstStyle/>
          <a:p>
            <a:pPr algn="ctr"/>
            <a:r>
              <a:rPr lang="en-US" sz="5000" u="sng" dirty="0" smtClean="0"/>
              <a:t>Calculation of payback period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8553" y="2565109"/>
            <a:ext cx="7891272" cy="3097138"/>
          </a:xfrm>
        </p:spPr>
        <p:txBody>
          <a:bodyPr>
            <a:normAutofit/>
          </a:bodyPr>
          <a:lstStyle/>
          <a:p>
            <a:r>
              <a:rPr lang="en-US" sz="3000" dirty="0" smtClean="0"/>
              <a:t>Payback Period = 4 months (Approx.)</a:t>
            </a:r>
          </a:p>
        </p:txBody>
      </p:sp>
    </p:spTree>
    <p:extLst>
      <p:ext uri="{BB962C8B-B14F-4D97-AF65-F5344CB8AC3E}">
        <p14:creationId xmlns:p14="http://schemas.microsoft.com/office/powerpoint/2010/main" xmlns="" val="33773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7051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9892" y="-770064"/>
            <a:ext cx="9966960" cy="3035808"/>
          </a:xfrm>
        </p:spPr>
        <p:txBody>
          <a:bodyPr/>
          <a:lstStyle/>
          <a:p>
            <a:pPr algn="ctr"/>
            <a:r>
              <a:rPr lang="en-US" sz="7000" u="sng" dirty="0" smtClean="0"/>
              <a:t>MEMBERS</a:t>
            </a:r>
            <a:endParaRPr lang="en-US" sz="70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1211" y="1736072"/>
            <a:ext cx="7891272" cy="2037438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Jahir </a:t>
            </a:r>
            <a:r>
              <a:rPr lang="en-US" dirty="0" err="1" smtClean="0"/>
              <a:t>Mohammod</a:t>
            </a:r>
            <a:r>
              <a:rPr lang="en-US" dirty="0" smtClean="0"/>
              <a:t> (1004040)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Asif </a:t>
            </a:r>
            <a:r>
              <a:rPr lang="en-US" dirty="0" err="1" smtClean="0"/>
              <a:t>Ibtihaj</a:t>
            </a:r>
            <a:r>
              <a:rPr lang="en-US" dirty="0" smtClean="0"/>
              <a:t> </a:t>
            </a:r>
            <a:r>
              <a:rPr lang="en-US" dirty="0" err="1" smtClean="0"/>
              <a:t>Ribath</a:t>
            </a:r>
            <a:r>
              <a:rPr lang="en-US" dirty="0" smtClean="0"/>
              <a:t> (1004041)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Rabiul</a:t>
            </a:r>
            <a:r>
              <a:rPr lang="en-US" dirty="0" smtClean="0"/>
              <a:t> Hasan </a:t>
            </a:r>
            <a:r>
              <a:rPr lang="en-US" dirty="0" err="1" smtClean="0"/>
              <a:t>Ronok</a:t>
            </a:r>
            <a:r>
              <a:rPr lang="en-US" dirty="0" smtClean="0"/>
              <a:t> (1004046)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MD </a:t>
            </a:r>
            <a:r>
              <a:rPr lang="en-US" dirty="0" err="1" smtClean="0"/>
              <a:t>Golam</a:t>
            </a:r>
            <a:r>
              <a:rPr lang="en-US" dirty="0" smtClean="0"/>
              <a:t> Hossain </a:t>
            </a:r>
            <a:r>
              <a:rPr lang="en-US" dirty="0" err="1" smtClean="0"/>
              <a:t>Himu</a:t>
            </a:r>
            <a:r>
              <a:rPr lang="en-US" dirty="0" smtClean="0"/>
              <a:t> (1004049)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Emtiaj Hasan (10104050)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7322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256" y="-746974"/>
            <a:ext cx="9966960" cy="3035808"/>
          </a:xfrm>
        </p:spPr>
        <p:txBody>
          <a:bodyPr/>
          <a:lstStyle/>
          <a:p>
            <a:pPr algn="ctr"/>
            <a:r>
              <a:rPr lang="en-US" sz="7000" u="sng" dirty="0" smtClean="0"/>
              <a:t>Objectives</a:t>
            </a:r>
            <a:endParaRPr lang="en-US" sz="70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2575" y="2500884"/>
            <a:ext cx="7891272" cy="321733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Analyzing Cost-Benefit of  the Existing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Calculating the Payback Period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15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8377" y="-772732"/>
            <a:ext cx="9966960" cy="3035808"/>
          </a:xfrm>
        </p:spPr>
        <p:txBody>
          <a:bodyPr/>
          <a:lstStyle/>
          <a:p>
            <a:pPr algn="ctr"/>
            <a:r>
              <a:rPr lang="en-US" sz="7000" u="sng" dirty="0" smtClean="0"/>
              <a:t>Economic </a:t>
            </a:r>
            <a:r>
              <a:rPr lang="en-US" sz="7000" u="sng" dirty="0" err="1" smtClean="0"/>
              <a:t>feasiblity</a:t>
            </a:r>
            <a:endParaRPr lang="en-US" sz="70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2892" y="1699256"/>
            <a:ext cx="7891272" cy="3449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We used cost benefit analysis to determine economic feasibility.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We focused on the ATM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We determined the payback period using present value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069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286" y="-901521"/>
            <a:ext cx="9966960" cy="3035808"/>
          </a:xfrm>
        </p:spPr>
        <p:txBody>
          <a:bodyPr/>
          <a:lstStyle/>
          <a:p>
            <a:pPr algn="ctr"/>
            <a:r>
              <a:rPr lang="en-US" sz="4800" u="sng" dirty="0" smtClean="0"/>
              <a:t>Direct cost</a:t>
            </a:r>
            <a:endParaRPr lang="en-US" sz="4800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84959097"/>
              </p:ext>
            </p:extLst>
          </p:nvPr>
        </p:nvGraphicFramePr>
        <p:xfrm>
          <a:off x="1529854" y="1566791"/>
          <a:ext cx="8128000" cy="2494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Cost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Amount  (Tk.)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Installation</a:t>
                      </a:r>
                      <a:r>
                        <a:rPr lang="en-US" baseline="0" dirty="0" smtClean="0"/>
                        <a:t> of ATM Booth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3,00,000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4,00,000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Closed Circuit Camera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5,000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Uninterruptible</a:t>
                      </a:r>
                      <a:r>
                        <a:rPr lang="en-US" baseline="0" dirty="0" smtClean="0"/>
                        <a:t>  Power Supply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</a:t>
                      </a:r>
                      <a:r>
                        <a:rPr lang="en-US" dirty="0" smtClean="0"/>
                        <a:t>30,000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Recurring Costs (Space</a:t>
                      </a:r>
                      <a:r>
                        <a:rPr lang="en-US" baseline="0" dirty="0" smtClean="0"/>
                        <a:t> Rent, Guard Salary,  Electricity </a:t>
                      </a:r>
                      <a:r>
                        <a:rPr lang="en-US" baseline="0" dirty="0" smtClean="0"/>
                        <a:t>Bill, etc.)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</a:t>
                      </a:r>
                      <a:r>
                        <a:rPr lang="en-US" dirty="0" smtClean="0"/>
                        <a:t>15,000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5658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044" y="0"/>
            <a:ext cx="9966960" cy="1365161"/>
          </a:xfrm>
        </p:spPr>
        <p:txBody>
          <a:bodyPr/>
          <a:lstStyle/>
          <a:p>
            <a:pPr algn="ctr"/>
            <a:r>
              <a:rPr lang="en-US" sz="5500" u="sng" dirty="0" smtClean="0"/>
              <a:t>Tangible benefits</a:t>
            </a:r>
            <a:endParaRPr lang="en-US" sz="5500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28923687"/>
              </p:ext>
            </p:extLst>
          </p:nvPr>
        </p:nvGraphicFramePr>
        <p:xfrm>
          <a:off x="1858762" y="1904422"/>
          <a:ext cx="8128000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Benefit</a:t>
                      </a:r>
                      <a:r>
                        <a:rPr lang="en-US" baseline="0" dirty="0" smtClean="0"/>
                        <a:t>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Amount (Tk.)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Reduction in Personnel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ATM Card Service Charge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2,00,000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5942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4090" y="-927279"/>
            <a:ext cx="9966960" cy="3035808"/>
          </a:xfrm>
        </p:spPr>
        <p:txBody>
          <a:bodyPr/>
          <a:lstStyle/>
          <a:p>
            <a:pPr algn="ctr"/>
            <a:r>
              <a:rPr lang="en-US" sz="5000" u="sng" dirty="0" smtClean="0"/>
              <a:t>Intangible Benefits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7063" y="1879391"/>
            <a:ext cx="7891272" cy="431699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 Customer </a:t>
            </a:r>
            <a:r>
              <a:rPr lang="en-US" dirty="0" smtClean="0"/>
              <a:t>Satisfaction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Encouraging </a:t>
            </a:r>
            <a:r>
              <a:rPr lang="en-US" dirty="0" smtClean="0"/>
              <a:t>New Account Creation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Publicity </a:t>
            </a:r>
            <a:r>
              <a:rPr lang="en-US" dirty="0" smtClean="0"/>
              <a:t>Benefits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Reduction </a:t>
            </a:r>
            <a:r>
              <a:rPr lang="en-US" dirty="0" smtClean="0"/>
              <a:t>in Transaction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9745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7166" y="-940158"/>
            <a:ext cx="9966960" cy="4107423"/>
          </a:xfrm>
        </p:spPr>
        <p:txBody>
          <a:bodyPr/>
          <a:lstStyle/>
          <a:p>
            <a:pPr algn="ctr"/>
            <a:r>
              <a:rPr lang="en-US" sz="5000" u="sng" dirty="0" smtClean="0"/>
              <a:t>Total cost &amp; net benefit</a:t>
            </a:r>
            <a:endParaRPr lang="en-US" sz="50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3966" y="1877739"/>
            <a:ext cx="7891272" cy="31192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Total Benefit = 2,20,000 Tk. / month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Recurring Cost = 15,000 Tk. / month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Net Benefit = 2,05,000 Tk. / month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Total Cost = 7,35,000 Tk.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11546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8529" y="-837127"/>
            <a:ext cx="9966960" cy="3035808"/>
          </a:xfrm>
        </p:spPr>
        <p:txBody>
          <a:bodyPr/>
          <a:lstStyle/>
          <a:p>
            <a:pPr algn="ctr"/>
            <a:r>
              <a:rPr lang="en-US" sz="5000" u="sng" dirty="0" smtClean="0"/>
              <a:t>Calculation of payback period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2123" y="1568647"/>
            <a:ext cx="7891272" cy="3097138"/>
          </a:xfrm>
        </p:spPr>
        <p:txBody>
          <a:bodyPr/>
          <a:lstStyle/>
          <a:p>
            <a:r>
              <a:rPr lang="en-US" dirty="0" smtClean="0"/>
              <a:t>We’ll calculate Payback period using present value method. </a:t>
            </a:r>
          </a:p>
          <a:p>
            <a:r>
              <a:rPr lang="en-US" dirty="0" smtClean="0"/>
              <a:t>present value = </a:t>
            </a:r>
          </a:p>
          <a:p>
            <a:r>
              <a:rPr lang="en-US" dirty="0" smtClean="0"/>
              <a:t>Here, </a:t>
            </a:r>
          </a:p>
          <a:p>
            <a:r>
              <a:rPr lang="en-US" dirty="0" smtClean="0"/>
              <a:t>	x = net benefit</a:t>
            </a:r>
          </a:p>
          <a:p>
            <a:r>
              <a:rPr lang="en-US" dirty="0" smtClean="0"/>
              <a:t>	r = interest rate( assuming </a:t>
            </a:r>
            <a:r>
              <a:rPr lang="en-US" dirty="0" smtClean="0"/>
              <a:t>5</a:t>
            </a:r>
            <a:r>
              <a:rPr lang="en-US" dirty="0" smtClean="0"/>
              <a:t>%)</a:t>
            </a:r>
          </a:p>
          <a:p>
            <a:r>
              <a:rPr lang="en-US" dirty="0" smtClean="0"/>
              <a:t>	n = month.</a:t>
            </a: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659065" y="1814513"/>
          <a:ext cx="1410615" cy="940410"/>
        </p:xfrm>
        <a:graphic>
          <a:graphicData uri="http://schemas.openxmlformats.org/presentationml/2006/ole">
            <p:oleObj spid="_x0000_s1027" name="Equation" r:id="rId3" imgW="723600" imgH="4824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773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TC103090434[[fn=Wood Type]]</Template>
  <TotalTime>423</TotalTime>
  <Words>256</Words>
  <Application>Microsoft Office PowerPoint</Application>
  <PresentationFormat>Custom</PresentationFormat>
  <Paragraphs>85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Wood Type</vt:lpstr>
      <vt:lpstr>Microsoft Equation 3.0</vt:lpstr>
      <vt:lpstr>Cost-benefit analysis</vt:lpstr>
      <vt:lpstr>MEMBERS</vt:lpstr>
      <vt:lpstr>Objectives</vt:lpstr>
      <vt:lpstr>Economic feasiblity</vt:lpstr>
      <vt:lpstr>Direct cost</vt:lpstr>
      <vt:lpstr>Tangible benefits</vt:lpstr>
      <vt:lpstr>Intangible Benefits</vt:lpstr>
      <vt:lpstr>Total cost &amp; net benefit</vt:lpstr>
      <vt:lpstr>Calculation of payback period</vt:lpstr>
      <vt:lpstr>Calculation of payback period</vt:lpstr>
      <vt:lpstr>Calculation of payback period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Subsystems</dc:title>
  <dc:creator>Liberation</dc:creator>
  <cp:lastModifiedBy>HIMU</cp:lastModifiedBy>
  <cp:revision>96</cp:revision>
  <dcterms:created xsi:type="dcterms:W3CDTF">2014-02-08T09:43:58Z</dcterms:created>
  <dcterms:modified xsi:type="dcterms:W3CDTF">2014-03-04T17:30:58Z</dcterms:modified>
</cp:coreProperties>
</file>