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82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80" r:id="rId26"/>
    <p:sldId id="279" r:id="rId27"/>
    <p:sldId id="281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pPr/>
              <a:t>5/7/2017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23" y="1390918"/>
            <a:ext cx="10224924" cy="2962142"/>
          </a:xfrm>
        </p:spPr>
        <p:txBody>
          <a:bodyPr>
            <a:normAutofit fontScale="92500"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How can you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FF0000"/>
                </a:solidFill>
              </a:rPr>
              <a:t>store </a:t>
            </a:r>
            <a:r>
              <a:rPr lang="en-US" sz="6600" dirty="0" smtClean="0">
                <a:solidFill>
                  <a:schemeClr val="tx1"/>
                </a:solidFill>
              </a:rPr>
              <a:t>100 values without declaring 100 </a:t>
            </a:r>
            <a:r>
              <a:rPr lang="en-US" sz="6600" dirty="0" smtClean="0">
                <a:solidFill>
                  <a:srgbClr val="FF0000"/>
                </a:solidFill>
              </a:rPr>
              <a:t>variables</a:t>
            </a:r>
            <a:r>
              <a:rPr lang="en-US" sz="6600" dirty="0" smtClean="0">
                <a:solidFill>
                  <a:schemeClr val="tx1"/>
                </a:solidFill>
              </a:rPr>
              <a:t>?</a:t>
            </a:r>
          </a:p>
          <a:p>
            <a:endParaRPr lang="en-US" sz="6600" dirty="0">
              <a:solidFill>
                <a:schemeClr val="tx1"/>
              </a:solidFill>
            </a:endParaRPr>
          </a:p>
          <a:p>
            <a:pPr algn="r"/>
            <a:endParaRPr lang="en-US" sz="2400" b="0" dirty="0">
              <a:solidFill>
                <a:schemeClr val="tx1"/>
              </a:solidFill>
            </a:endParaRPr>
          </a:p>
          <a:p>
            <a:pPr algn="r"/>
            <a:endParaRPr lang="en-US" sz="2400" b="0" dirty="0"/>
          </a:p>
        </p:txBody>
      </p:sp>
    </p:spTree>
    <p:extLst>
      <p:ext uri="{BB962C8B-B14F-4D97-AF65-F5344CB8AC3E}">
        <p14:creationId xmlns="" xmlns:p14="http://schemas.microsoft.com/office/powerpoint/2010/main" val="2879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5400" dirty="0" smtClean="0">
                <a:ea typeface="굴림" pitchFamily="50" charset="-127"/>
              </a:rPr>
              <a:t>AVERAGING GRADES (CONT.)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lvl="1" algn="l"/>
            <a:r>
              <a:rPr lang="en-US" b="0" dirty="0" err="1" smtClean="0">
                <a:solidFill>
                  <a:srgbClr val="C00000"/>
                </a:solidFill>
              </a:rPr>
              <a:t>int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err="1" smtClean="0">
                <a:solidFill>
                  <a:srgbClr val="C00000"/>
                </a:solidFill>
              </a:rPr>
              <a:t>arr</a:t>
            </a:r>
            <a:r>
              <a:rPr lang="en-US" b="0" dirty="0" smtClean="0">
                <a:solidFill>
                  <a:srgbClr val="C00000"/>
                </a:solidFill>
              </a:rPr>
              <a:t>[101];</a:t>
            </a:r>
          </a:p>
          <a:p>
            <a:pPr lvl="1" algn="l"/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scanf(“%d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  <a:r>
              <a:rPr lang="bn-BD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r>
              <a:rPr lang="en-US" dirty="0" smtClean="0">
                <a:solidFill>
                  <a:srgbClr val="C00000"/>
                </a:solidFill>
              </a:rPr>
              <a:t>n);</a:t>
            </a:r>
          </a:p>
          <a:p>
            <a:pPr lvl="1" algn="l"/>
            <a:r>
              <a:rPr lang="en-US" b="0" dirty="0" smtClean="0">
                <a:solidFill>
                  <a:srgbClr val="C00000"/>
                </a:solidFill>
              </a:rPr>
              <a:t>for(idx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=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0</a:t>
            </a:r>
            <a:r>
              <a:rPr lang="en-US" b="0" dirty="0" smtClean="0">
                <a:solidFill>
                  <a:srgbClr val="C00000"/>
                </a:solidFill>
              </a:rPr>
              <a:t>; </a:t>
            </a:r>
            <a:r>
              <a:rPr lang="en-US" b="0" dirty="0" smtClean="0">
                <a:solidFill>
                  <a:srgbClr val="C00000"/>
                </a:solidFill>
              </a:rPr>
              <a:t>idx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&lt;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n</a:t>
            </a:r>
            <a:r>
              <a:rPr lang="en-US" b="0" dirty="0" smtClean="0">
                <a:solidFill>
                  <a:srgbClr val="C00000"/>
                </a:solidFill>
              </a:rPr>
              <a:t>; idx</a:t>
            </a:r>
            <a:r>
              <a:rPr lang="en-US" b="0" dirty="0" smtClean="0">
                <a:solidFill>
                  <a:srgbClr val="C00000"/>
                </a:solidFill>
              </a:rPr>
              <a:t>++)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{</a:t>
            </a:r>
            <a:endParaRPr lang="en-US" b="0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scanf(“%d</a:t>
            </a:r>
            <a:r>
              <a:rPr lang="en-US" dirty="0" smtClean="0">
                <a:solidFill>
                  <a:srgbClr val="C00000"/>
                </a:solidFill>
              </a:rPr>
              <a:t>”,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r>
              <a:rPr lang="en-US" dirty="0" smtClean="0">
                <a:solidFill>
                  <a:srgbClr val="C00000"/>
                </a:solidFill>
              </a:rPr>
              <a:t>arr[idx]);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1" algn="l"/>
            <a:r>
              <a:rPr lang="bn-BD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um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for(idx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; idx</a:t>
            </a:r>
            <a:r>
              <a:rPr lang="en-US" dirty="0" smtClean="0">
                <a:solidFill>
                  <a:srgbClr val="C00000"/>
                </a:solidFill>
              </a:rPr>
              <a:t>++)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sum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arr[idx</a:t>
            </a:r>
            <a:r>
              <a:rPr lang="en-US" dirty="0" smtClean="0">
                <a:solidFill>
                  <a:srgbClr val="C00000"/>
                </a:solidFill>
              </a:rPr>
              <a:t>];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avg = </a:t>
            </a:r>
            <a:r>
              <a:rPr lang="en-US" dirty="0" smtClean="0">
                <a:solidFill>
                  <a:srgbClr val="C00000"/>
                </a:solidFill>
              </a:rPr>
              <a:t>sum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0812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6000" dirty="0" smtClean="0">
                <a:ea typeface="굴림" pitchFamily="50" charset="-127"/>
              </a:rPr>
              <a:t>FINDING MINIMUM VALUE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Let, the very first value is the minimum.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Then, compare with the rest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you find minimum value than the previous </a:t>
            </a:r>
            <a:r>
              <a:rPr lang="en-US" dirty="0" smtClean="0"/>
              <a:t>one</a:t>
            </a:r>
            <a:r>
              <a:rPr lang="bn-BD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update it.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Input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7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10 3 5 -6 100 2 172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  <a:p>
            <a:pPr lvl="1" algn="l"/>
            <a:r>
              <a:rPr lang="en-US" dirty="0" smtClean="0"/>
              <a:t>		-6</a:t>
            </a:r>
          </a:p>
        </p:txBody>
      </p:sp>
    </p:spTree>
    <p:extLst>
      <p:ext uri="{BB962C8B-B14F-4D97-AF65-F5344CB8AC3E}">
        <p14:creationId xmlns="" xmlns:p14="http://schemas.microsoft.com/office/powerpoint/2010/main" val="39131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4800" dirty="0" smtClean="0">
                <a:ea typeface="굴림" pitchFamily="50" charset="-127"/>
              </a:rPr>
              <a:t>FINDING MINIMUM VALUE (CONT.)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rgbClr val="C00000"/>
                </a:solidFill>
              </a:rPr>
              <a:t>min = </a:t>
            </a:r>
            <a:r>
              <a:rPr lang="en-US" dirty="0" err="1" smtClean="0">
                <a:solidFill>
                  <a:srgbClr val="C00000"/>
                </a:solidFill>
              </a:rPr>
              <a:t>arr</a:t>
            </a:r>
            <a:r>
              <a:rPr lang="en-US" dirty="0" smtClean="0">
                <a:solidFill>
                  <a:srgbClr val="C00000"/>
                </a:solidFill>
              </a:rPr>
              <a:t>[0];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for(idx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; idx</a:t>
            </a:r>
            <a:r>
              <a:rPr lang="en-US" dirty="0" smtClean="0">
                <a:solidFill>
                  <a:srgbClr val="C00000"/>
                </a:solidFill>
              </a:rPr>
              <a:t>++)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if(arr[idx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min)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	min = </a:t>
            </a:r>
            <a:r>
              <a:rPr lang="en-US" dirty="0" err="1" smtClean="0">
                <a:solidFill>
                  <a:srgbClr val="C00000"/>
                </a:solidFill>
              </a:rPr>
              <a:t>arr</a:t>
            </a:r>
            <a:r>
              <a:rPr lang="en-US" dirty="0" smtClean="0">
                <a:solidFill>
                  <a:srgbClr val="C00000"/>
                </a:solidFill>
              </a:rPr>
              <a:t>[</a:t>
            </a:r>
            <a:r>
              <a:rPr lang="en-US" dirty="0" err="1" smtClean="0">
                <a:solidFill>
                  <a:srgbClr val="C00000"/>
                </a:solidFill>
              </a:rPr>
              <a:t>idx</a:t>
            </a:r>
            <a:r>
              <a:rPr lang="en-US" dirty="0" smtClean="0">
                <a:solidFill>
                  <a:srgbClr val="C00000"/>
                </a:solidFill>
              </a:rPr>
              <a:t>];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}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1800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sz="4800" dirty="0" smtClean="0"/>
              <a:t>REVERSING A SERIES OF NUMBERS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Consider an array of 6 values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5 10 1 200 100 1001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can do in many ways. </a:t>
            </a:r>
            <a:r>
              <a:rPr lang="en-US" b="1" dirty="0" smtClean="0"/>
              <a:t>But I like that one</a:t>
            </a:r>
            <a:r>
              <a:rPr lang="en-US" dirty="0" smtClean="0"/>
              <a:t> – </a:t>
            </a:r>
          </a:p>
          <a:p>
            <a:pPr lvl="1" algn="l"/>
            <a:r>
              <a:rPr lang="en-US" dirty="0" smtClean="0"/>
              <a:t>		Interchange 5 &amp; 1001</a:t>
            </a:r>
          </a:p>
          <a:p>
            <a:pPr lvl="1" algn="l"/>
            <a:r>
              <a:rPr lang="en-US" dirty="0" smtClean="0"/>
              <a:t>		Interchange 10 </a:t>
            </a:r>
            <a:r>
              <a:rPr lang="en-US" dirty="0"/>
              <a:t>&amp; </a:t>
            </a:r>
            <a:r>
              <a:rPr lang="en-US" dirty="0" smtClean="0"/>
              <a:t>100 </a:t>
            </a:r>
          </a:p>
          <a:p>
            <a:pPr lvl="1" algn="l"/>
            <a:r>
              <a:rPr lang="en-US" dirty="0" smtClean="0"/>
              <a:t>		Interchange 1 </a:t>
            </a:r>
            <a:r>
              <a:rPr lang="en-US" dirty="0"/>
              <a:t>&amp; </a:t>
            </a:r>
            <a:r>
              <a:rPr lang="en-US" dirty="0" smtClean="0"/>
              <a:t>200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n-BD" dirty="0" smtClean="0"/>
              <a:t>T</a:t>
            </a:r>
            <a:r>
              <a:rPr lang="en-US" dirty="0" smtClean="0"/>
              <a:t>h</a:t>
            </a:r>
            <a:r>
              <a:rPr lang="bn-BD" dirty="0" smtClean="0"/>
              <a:t>erefore,</a:t>
            </a:r>
            <a:r>
              <a:rPr lang="en-US" dirty="0" smtClean="0"/>
              <a:t> </a:t>
            </a:r>
            <a:r>
              <a:rPr lang="en-US" dirty="0" smtClean="0"/>
              <a:t>the reversed array will be looked like this – 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1001 100 200 1 10 5</a:t>
            </a:r>
          </a:p>
        </p:txBody>
      </p:sp>
    </p:spTree>
    <p:extLst>
      <p:ext uri="{BB962C8B-B14F-4D97-AF65-F5344CB8AC3E}">
        <p14:creationId xmlns="" xmlns:p14="http://schemas.microsoft.com/office/powerpoint/2010/main" val="36174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sz="3600" dirty="0" smtClean="0"/>
              <a:t>REVERSING A SERIES OF NUMBERS (CONT.)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rgbClr val="C00000"/>
                </a:solidFill>
              </a:rPr>
              <a:t>for(idx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0,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last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1 </a:t>
            </a:r>
            <a:r>
              <a:rPr lang="en-US" dirty="0" smtClean="0">
                <a:solidFill>
                  <a:srgbClr val="C00000"/>
                </a:solidFill>
              </a:rPr>
              <a:t>; ; idx</a:t>
            </a:r>
            <a:r>
              <a:rPr lang="en-US" dirty="0" smtClean="0">
                <a:solidFill>
                  <a:srgbClr val="C00000"/>
                </a:solidFill>
              </a:rPr>
              <a:t>++,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last--)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interchange the value of </a:t>
            </a:r>
            <a:r>
              <a:rPr lang="en-US" dirty="0" err="1" smtClean="0">
                <a:solidFill>
                  <a:srgbClr val="C00000"/>
                </a:solidFill>
              </a:rPr>
              <a:t>arr</a:t>
            </a:r>
            <a:r>
              <a:rPr lang="en-US" dirty="0" smtClean="0">
                <a:solidFill>
                  <a:srgbClr val="C00000"/>
                </a:solidFill>
              </a:rPr>
              <a:t>[</a:t>
            </a:r>
            <a:r>
              <a:rPr lang="en-US" dirty="0" err="1" smtClean="0">
                <a:solidFill>
                  <a:srgbClr val="C00000"/>
                </a:solidFill>
              </a:rPr>
              <a:t>idx</a:t>
            </a:r>
            <a:r>
              <a:rPr lang="en-US" dirty="0" smtClean="0">
                <a:solidFill>
                  <a:srgbClr val="C00000"/>
                </a:solidFill>
              </a:rPr>
              <a:t>] &amp; </a:t>
            </a:r>
            <a:r>
              <a:rPr lang="en-US" dirty="0" err="1" smtClean="0">
                <a:solidFill>
                  <a:srgbClr val="C00000"/>
                </a:solidFill>
              </a:rPr>
              <a:t>arr</a:t>
            </a:r>
            <a:r>
              <a:rPr lang="en-US" dirty="0" smtClean="0">
                <a:solidFill>
                  <a:srgbClr val="C00000"/>
                </a:solidFill>
              </a:rPr>
              <a:t>[last];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So, when </a:t>
            </a:r>
            <a:r>
              <a:rPr lang="bn-BD" dirty="0" smtClean="0"/>
              <a:t>the </a:t>
            </a:r>
            <a:r>
              <a:rPr lang="en-US" dirty="0" smtClean="0"/>
              <a:t>loop </a:t>
            </a:r>
            <a:r>
              <a:rPr lang="en-US" dirty="0" smtClean="0"/>
              <a:t>will be </a:t>
            </a:r>
            <a:r>
              <a:rPr lang="en-US" b="1" dirty="0" smtClean="0"/>
              <a:t>ended</a:t>
            </a:r>
            <a:r>
              <a:rPr lang="en-US" dirty="0" smtClean="0"/>
              <a:t>?</a:t>
            </a:r>
          </a:p>
          <a:p>
            <a:pPr lvl="1" algn="l"/>
            <a:r>
              <a:rPr lang="en-US" dirty="0" smtClean="0"/>
              <a:t>		Think yourself.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n-BD" dirty="0" smtClean="0"/>
              <a:t>Do you need any modification</a:t>
            </a:r>
            <a:r>
              <a:rPr lang="en-US" dirty="0" smtClean="0"/>
              <a:t> </a:t>
            </a:r>
            <a:r>
              <a:rPr lang="en-US" dirty="0" smtClean="0"/>
              <a:t>if </a:t>
            </a:r>
            <a:r>
              <a:rPr lang="bn-BD" dirty="0" smtClean="0"/>
              <a:t>the </a:t>
            </a:r>
            <a:r>
              <a:rPr lang="en-US" dirty="0" smtClean="0"/>
              <a:t>array </a:t>
            </a:r>
            <a:r>
              <a:rPr lang="en-US" dirty="0" smtClean="0"/>
              <a:t>size is </a:t>
            </a:r>
            <a:r>
              <a:rPr lang="en-US" b="1" dirty="0" smtClean="0"/>
              <a:t>odd</a:t>
            </a:r>
            <a:r>
              <a:rPr lang="en-US" dirty="0" smtClean="0"/>
              <a:t>?</a:t>
            </a:r>
          </a:p>
          <a:p>
            <a:pPr lvl="1" algn="l"/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60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4400" dirty="0" smtClean="0">
                <a:ea typeface="굴림" pitchFamily="50" charset="-127"/>
              </a:rPr>
              <a:t>INSERTING INTO ANY LOCATION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Consider an array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5 10 20 25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 want to insert </a:t>
            </a:r>
            <a:r>
              <a:rPr lang="en-US" b="1" dirty="0" smtClean="0">
                <a:sym typeface="Wingdings" panose="05000000000000000000" pitchFamily="2" charset="2"/>
              </a:rPr>
              <a:t>15</a:t>
            </a:r>
            <a:r>
              <a:rPr lang="en-US" dirty="0" smtClean="0">
                <a:sym typeface="Wingdings" panose="05000000000000000000" pitchFamily="2" charset="2"/>
              </a:rPr>
              <a:t> at index number </a:t>
            </a:r>
            <a:r>
              <a:rPr lang="en-US" b="1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. How can I do?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Input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5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100 200 300 400 500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1 150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Output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100 150</a:t>
            </a:r>
            <a:r>
              <a:rPr lang="en-US" dirty="0">
                <a:sym typeface="Wingdings" panose="05000000000000000000" pitchFamily="2" charset="2"/>
              </a:rPr>
              <a:t> 200 300 400 </a:t>
            </a:r>
            <a:r>
              <a:rPr lang="en-US" dirty="0" smtClean="0">
                <a:sym typeface="Wingdings" panose="05000000000000000000" pitchFamily="2" charset="2"/>
              </a:rPr>
              <a:t>500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So, what is the procedure?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Just go to this location, push other value to right &amp; insert the value to this location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6026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6000" dirty="0" smtClean="0">
                <a:ea typeface="굴림" pitchFamily="50" charset="-127"/>
              </a:rPr>
              <a:t>DELETING VALUE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Input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5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10 20 30 40 50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20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Output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10 30 40 50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Array Size is 4</a:t>
            </a:r>
          </a:p>
        </p:txBody>
      </p:sp>
    </p:spTree>
    <p:extLst>
      <p:ext uri="{BB962C8B-B14F-4D97-AF65-F5344CB8AC3E}">
        <p14:creationId xmlns="" xmlns:p14="http://schemas.microsoft.com/office/powerpoint/2010/main" val="2003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5400" dirty="0" smtClean="0">
                <a:ea typeface="굴림" pitchFamily="50" charset="-127"/>
              </a:rPr>
              <a:t>DELETING VALUE (CONT.)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Let, </a:t>
            </a:r>
            <a:r>
              <a:rPr 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loc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is the location of deleted item.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Set idx = loc </a:t>
            </a:r>
            <a:r>
              <a:rPr lang="bn-BD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+</a:t>
            </a:r>
            <a:r>
              <a:rPr lang="bn-BD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Move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arr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idx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] to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arr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[idx-1]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loc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++;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Continue up to </a:t>
            </a:r>
            <a:r>
              <a:rPr lang="en-US" dirty="0" err="1" smtClean="0">
                <a:solidFill>
                  <a:srgbClr val="C00000"/>
                </a:solidFill>
              </a:rPr>
              <a:t>idx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goes to </a:t>
            </a:r>
            <a:r>
              <a:rPr lang="en-US" b="1" dirty="0">
                <a:solidFill>
                  <a:srgbClr val="C00000"/>
                </a:solidFill>
              </a:rPr>
              <a:t>last</a:t>
            </a:r>
            <a:r>
              <a:rPr lang="en-US" dirty="0">
                <a:solidFill>
                  <a:srgbClr val="C00000"/>
                </a:solidFill>
              </a:rPr>
              <a:t> location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85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4400" dirty="0" smtClean="0">
                <a:ea typeface="굴림" pitchFamily="50" charset="-127"/>
              </a:rPr>
              <a:t>CONVERTING DECIMAL TO BINARY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you do not know how to do it, then </a:t>
            </a:r>
            <a:r>
              <a:rPr lang="en-US" b="1" dirty="0" smtClean="0"/>
              <a:t>shame</a:t>
            </a:r>
            <a:r>
              <a:rPr lang="en-US" dirty="0" smtClean="0"/>
              <a:t> on you.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Input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10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  <a:p>
            <a:pPr lvl="1" algn="l"/>
            <a:r>
              <a:rPr lang="en-US" dirty="0" smtClean="0"/>
              <a:t>		1010</a:t>
            </a:r>
          </a:p>
          <a:p>
            <a:pPr lvl="1" algn="l"/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Revers</a:t>
            </a:r>
            <a:r>
              <a:rPr lang="bn-BD" b="1" dirty="0" smtClean="0"/>
              <a:t>ion</a:t>
            </a:r>
            <a:r>
              <a:rPr lang="en-US" dirty="0" smtClean="0"/>
              <a:t> </a:t>
            </a:r>
            <a:r>
              <a:rPr lang="en-US" dirty="0" smtClean="0"/>
              <a:t>operation is needed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2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6000" dirty="0" smtClean="0">
                <a:ea typeface="굴림" pitchFamily="50" charset="-127"/>
              </a:rPr>
              <a:t>SORTING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Given an array, you have to show this as an </a:t>
            </a:r>
            <a:r>
              <a:rPr lang="en-US" b="1" dirty="0" smtClean="0"/>
              <a:t>ascending</a:t>
            </a:r>
            <a:r>
              <a:rPr lang="en-US" dirty="0" smtClean="0"/>
              <a:t> order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Input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 smtClean="0"/>
              <a:t>		10</a:t>
            </a:r>
          </a:p>
          <a:p>
            <a:pPr lvl="1" algn="l"/>
            <a:r>
              <a:rPr lang="en-US" dirty="0" smtClean="0"/>
              <a:t>		100 90 80 70 60 50 40 30 20 10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  <a:p>
            <a:pPr lvl="1" algn="l"/>
            <a:r>
              <a:rPr lang="en-US" dirty="0" smtClean="0"/>
              <a:t>		10 20 30 40 50 60 70 80 90 100</a:t>
            </a:r>
          </a:p>
        </p:txBody>
      </p:sp>
    </p:spTree>
    <p:extLst>
      <p:ext uri="{BB962C8B-B14F-4D97-AF65-F5344CB8AC3E}">
        <p14:creationId xmlns="" xmlns:p14="http://schemas.microsoft.com/office/powerpoint/2010/main" val="32376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947377"/>
            <a:ext cx="9966960" cy="1517039"/>
          </a:xfrm>
        </p:spPr>
        <p:txBody>
          <a:bodyPr/>
          <a:lstStyle/>
          <a:p>
            <a:pPr algn="ctr"/>
            <a:r>
              <a:rPr lang="en-US" dirty="0" smtClean="0"/>
              <a:t>The Answer is ARRAY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18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5400" dirty="0" smtClean="0">
                <a:ea typeface="굴림" pitchFamily="50" charset="-127"/>
              </a:rPr>
              <a:t>SORTING (CONT.)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Consider 5 values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Set the minimum value at index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Set the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minimum </a:t>
            </a:r>
            <a:r>
              <a:rPr lang="en-US" dirty="0"/>
              <a:t>value at index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Set the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minimum </a:t>
            </a:r>
            <a:r>
              <a:rPr lang="en-US" dirty="0"/>
              <a:t>value at index </a:t>
            </a:r>
            <a:r>
              <a:rPr lang="en-US" dirty="0" smtClean="0"/>
              <a:t>2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Set the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minimum </a:t>
            </a:r>
            <a:r>
              <a:rPr lang="en-US" dirty="0"/>
              <a:t>value at index </a:t>
            </a:r>
            <a:r>
              <a:rPr lang="en-US" dirty="0" smtClean="0"/>
              <a:t>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Set the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 minimum </a:t>
            </a:r>
            <a:r>
              <a:rPr lang="en-US" dirty="0"/>
              <a:t>value at index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12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950369"/>
          </a:xfrm>
        </p:spPr>
        <p:txBody>
          <a:bodyPr/>
          <a:lstStyle/>
          <a:p>
            <a:pPr algn="ctr"/>
            <a:r>
              <a:rPr lang="en-US" altLang="ko-KR" sz="6000" dirty="0" smtClean="0">
                <a:ea typeface="굴림" pitchFamily="50" charset="-127"/>
              </a:rPr>
              <a:t>SORTING (CONT..)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056068"/>
            <a:ext cx="9966960" cy="5705340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Location 0: Swap 100 &amp; 10</a:t>
            </a:r>
          </a:p>
          <a:p>
            <a:pPr lvl="1" algn="l"/>
            <a:r>
              <a:rPr lang="en-US" dirty="0" smtClean="0"/>
              <a:t>		Before:</a:t>
            </a:r>
            <a:r>
              <a:rPr lang="en-US" b="1" dirty="0" smtClean="0">
                <a:solidFill>
                  <a:srgbClr val="7030A0"/>
                </a:solidFill>
              </a:rPr>
              <a:t>100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90 80 70 60 50 40 30 20 </a:t>
            </a:r>
            <a:r>
              <a:rPr lang="en-US" b="1" dirty="0">
                <a:solidFill>
                  <a:srgbClr val="7030A0"/>
                </a:solidFill>
              </a:rPr>
              <a:t>10</a:t>
            </a:r>
            <a:endParaRPr lang="en-US" b="1" dirty="0" smtClean="0">
              <a:solidFill>
                <a:srgbClr val="7030A0"/>
              </a:solidFill>
            </a:endParaRP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After: </a:t>
            </a:r>
            <a:r>
              <a:rPr lang="en-US" b="1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90 80 70 60 50 40 30 20 </a:t>
            </a:r>
            <a:r>
              <a:rPr lang="en-US" b="1" dirty="0" smtClean="0"/>
              <a:t>100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Location </a:t>
            </a:r>
            <a:r>
              <a:rPr lang="en-US" dirty="0" smtClean="0"/>
              <a:t>1: Swap 20 </a:t>
            </a:r>
            <a:r>
              <a:rPr lang="en-US" dirty="0"/>
              <a:t>&amp; </a:t>
            </a:r>
            <a:r>
              <a:rPr lang="en-US" dirty="0" smtClean="0"/>
              <a:t>90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Before: </a:t>
            </a:r>
            <a:r>
              <a:rPr lang="en-US" dirty="0"/>
              <a:t>10 </a:t>
            </a:r>
            <a:r>
              <a:rPr lang="en-US" b="1" dirty="0">
                <a:solidFill>
                  <a:srgbClr val="7030A0"/>
                </a:solidFill>
              </a:rPr>
              <a:t>90</a:t>
            </a:r>
            <a:r>
              <a:rPr lang="en-US" dirty="0">
                <a:solidFill>
                  <a:srgbClr val="7030A0"/>
                </a:solidFill>
              </a:rPr>
              <a:t> 80 70 60 50 40 30 </a:t>
            </a:r>
            <a:r>
              <a:rPr lang="en-US" b="1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7030A0"/>
                </a:solidFill>
              </a:rPr>
              <a:t> 100</a:t>
            </a:r>
          </a:p>
          <a:p>
            <a:pPr lvl="1" algn="l"/>
            <a:r>
              <a:rPr lang="en-US" dirty="0"/>
              <a:t>		</a:t>
            </a:r>
            <a:r>
              <a:rPr lang="en-US" dirty="0" smtClean="0"/>
              <a:t>After: </a:t>
            </a:r>
            <a:r>
              <a:rPr lang="en-US" dirty="0"/>
              <a:t>10 </a:t>
            </a:r>
            <a:r>
              <a:rPr lang="en-US" b="1" dirty="0" smtClean="0"/>
              <a:t>20</a:t>
            </a:r>
            <a:r>
              <a:rPr lang="en-US" dirty="0" smtClean="0"/>
              <a:t> </a:t>
            </a:r>
            <a:r>
              <a:rPr lang="en-US" dirty="0"/>
              <a:t>80 70 60 50 40 30 </a:t>
            </a:r>
            <a:r>
              <a:rPr lang="en-US" b="1" dirty="0" smtClean="0"/>
              <a:t>90</a:t>
            </a:r>
            <a:r>
              <a:rPr lang="en-US" dirty="0" smtClean="0"/>
              <a:t> 100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Location </a:t>
            </a:r>
            <a:r>
              <a:rPr lang="en-US" dirty="0" smtClean="0"/>
              <a:t>2: Swap 30 </a:t>
            </a:r>
            <a:r>
              <a:rPr lang="en-US" dirty="0"/>
              <a:t>&amp; </a:t>
            </a:r>
            <a:r>
              <a:rPr lang="en-US" dirty="0" smtClean="0"/>
              <a:t>80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Before: </a:t>
            </a:r>
            <a:r>
              <a:rPr lang="en-US" dirty="0"/>
              <a:t>10 20 </a:t>
            </a:r>
            <a:r>
              <a:rPr lang="en-US" b="1" dirty="0">
                <a:solidFill>
                  <a:srgbClr val="7030A0"/>
                </a:solidFill>
              </a:rPr>
              <a:t>80</a:t>
            </a:r>
            <a:r>
              <a:rPr lang="en-US" dirty="0">
                <a:solidFill>
                  <a:srgbClr val="7030A0"/>
                </a:solidFill>
              </a:rPr>
              <a:t> 70 60 50 40 </a:t>
            </a:r>
            <a:r>
              <a:rPr lang="en-US" b="1" dirty="0">
                <a:solidFill>
                  <a:srgbClr val="7030A0"/>
                </a:solidFill>
              </a:rPr>
              <a:t>30</a:t>
            </a:r>
            <a:r>
              <a:rPr lang="en-US" dirty="0">
                <a:solidFill>
                  <a:srgbClr val="7030A0"/>
                </a:solidFill>
              </a:rPr>
              <a:t> 90 100</a:t>
            </a:r>
          </a:p>
          <a:p>
            <a:pPr lvl="1" algn="l"/>
            <a:r>
              <a:rPr lang="en-US" dirty="0"/>
              <a:t>		</a:t>
            </a:r>
            <a:r>
              <a:rPr lang="en-US" dirty="0" smtClean="0"/>
              <a:t>After: </a:t>
            </a:r>
            <a:r>
              <a:rPr lang="en-US" dirty="0"/>
              <a:t>10 </a:t>
            </a:r>
            <a:r>
              <a:rPr lang="en-US" dirty="0" smtClean="0"/>
              <a:t>20 </a:t>
            </a:r>
            <a:r>
              <a:rPr lang="en-US" b="1" dirty="0" smtClean="0"/>
              <a:t>30</a:t>
            </a:r>
            <a:r>
              <a:rPr lang="en-US" dirty="0" smtClean="0"/>
              <a:t> </a:t>
            </a:r>
            <a:r>
              <a:rPr lang="en-US" dirty="0"/>
              <a:t>70 60 50 40 </a:t>
            </a:r>
            <a:r>
              <a:rPr lang="en-US" b="1" dirty="0" smtClean="0"/>
              <a:t>80</a:t>
            </a:r>
            <a:r>
              <a:rPr lang="en-US" dirty="0" smtClean="0"/>
              <a:t> </a:t>
            </a:r>
            <a:r>
              <a:rPr lang="en-US" dirty="0"/>
              <a:t>9</a:t>
            </a:r>
            <a:r>
              <a:rPr lang="en-US" dirty="0" smtClean="0"/>
              <a:t>0 </a:t>
            </a:r>
            <a:r>
              <a:rPr lang="en-US" dirty="0"/>
              <a:t>100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Location </a:t>
            </a:r>
            <a:r>
              <a:rPr lang="en-US" dirty="0" smtClean="0"/>
              <a:t>3: Swap 70 </a:t>
            </a:r>
            <a:r>
              <a:rPr lang="en-US" dirty="0"/>
              <a:t>&amp; </a:t>
            </a:r>
            <a:r>
              <a:rPr lang="en-US" dirty="0" smtClean="0"/>
              <a:t>40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Before: </a:t>
            </a:r>
            <a:r>
              <a:rPr lang="en-US" dirty="0"/>
              <a:t>10 20 30 </a:t>
            </a:r>
            <a:r>
              <a:rPr lang="en-US" b="1" dirty="0">
                <a:solidFill>
                  <a:srgbClr val="7030A0"/>
                </a:solidFill>
              </a:rPr>
              <a:t>70</a:t>
            </a:r>
            <a:r>
              <a:rPr lang="en-US" dirty="0">
                <a:solidFill>
                  <a:srgbClr val="7030A0"/>
                </a:solidFill>
              </a:rPr>
              <a:t> 60 50 </a:t>
            </a:r>
            <a:r>
              <a:rPr lang="en-US" b="1" dirty="0">
                <a:solidFill>
                  <a:srgbClr val="7030A0"/>
                </a:solidFill>
              </a:rPr>
              <a:t>40</a:t>
            </a:r>
            <a:r>
              <a:rPr lang="en-US" dirty="0">
                <a:solidFill>
                  <a:srgbClr val="7030A0"/>
                </a:solidFill>
              </a:rPr>
              <a:t> 80 90 100</a:t>
            </a:r>
          </a:p>
          <a:p>
            <a:pPr lvl="1" algn="l"/>
            <a:r>
              <a:rPr lang="en-US" dirty="0"/>
              <a:t>		</a:t>
            </a:r>
            <a:r>
              <a:rPr lang="en-US" dirty="0" smtClean="0"/>
              <a:t>After: </a:t>
            </a:r>
            <a:r>
              <a:rPr lang="en-US" dirty="0"/>
              <a:t>10 </a:t>
            </a:r>
            <a:r>
              <a:rPr lang="en-US" dirty="0" smtClean="0"/>
              <a:t>20 30 </a:t>
            </a:r>
            <a:r>
              <a:rPr lang="en-US" b="1" dirty="0" smtClean="0"/>
              <a:t>40</a:t>
            </a:r>
            <a:r>
              <a:rPr lang="en-US" dirty="0" smtClean="0"/>
              <a:t> </a:t>
            </a:r>
            <a:r>
              <a:rPr lang="en-US" dirty="0"/>
              <a:t>60 50 </a:t>
            </a:r>
            <a:r>
              <a:rPr lang="en-US" b="1" dirty="0" smtClean="0"/>
              <a:t>70</a:t>
            </a:r>
            <a:r>
              <a:rPr lang="en-US" dirty="0" smtClean="0"/>
              <a:t> 80 90 </a:t>
            </a:r>
            <a:r>
              <a:rPr lang="en-US" dirty="0"/>
              <a:t>100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Location </a:t>
            </a:r>
            <a:r>
              <a:rPr lang="en-US" dirty="0" smtClean="0"/>
              <a:t>4: Swap 50 </a:t>
            </a:r>
            <a:r>
              <a:rPr lang="en-US" dirty="0"/>
              <a:t>&amp; </a:t>
            </a:r>
            <a:r>
              <a:rPr lang="en-US" dirty="0" smtClean="0"/>
              <a:t>60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Before: </a:t>
            </a:r>
            <a:r>
              <a:rPr lang="en-US" dirty="0"/>
              <a:t>10 20 30 40 </a:t>
            </a:r>
            <a:r>
              <a:rPr lang="en-US" b="1" dirty="0">
                <a:solidFill>
                  <a:srgbClr val="7030A0"/>
                </a:solidFill>
              </a:rPr>
              <a:t>60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50</a:t>
            </a:r>
            <a:r>
              <a:rPr lang="en-US" dirty="0">
                <a:solidFill>
                  <a:srgbClr val="7030A0"/>
                </a:solidFill>
              </a:rPr>
              <a:t> 70 80 90 100</a:t>
            </a:r>
          </a:p>
          <a:p>
            <a:pPr lvl="1" algn="l"/>
            <a:r>
              <a:rPr lang="en-US" dirty="0"/>
              <a:t>		</a:t>
            </a:r>
            <a:r>
              <a:rPr lang="en-US" dirty="0" smtClean="0"/>
              <a:t>After: </a:t>
            </a:r>
            <a:r>
              <a:rPr lang="en-US" dirty="0"/>
              <a:t>10 </a:t>
            </a:r>
            <a:r>
              <a:rPr lang="en-US" dirty="0" smtClean="0"/>
              <a:t>20 30 40 </a:t>
            </a:r>
            <a:r>
              <a:rPr lang="en-US" b="1" dirty="0" smtClean="0"/>
              <a:t>50 60</a:t>
            </a:r>
            <a:r>
              <a:rPr lang="en-US" dirty="0" smtClean="0"/>
              <a:t> 70 </a:t>
            </a:r>
            <a:r>
              <a:rPr lang="en-US" dirty="0"/>
              <a:t>8</a:t>
            </a:r>
            <a:r>
              <a:rPr lang="en-US" dirty="0" smtClean="0"/>
              <a:t>0 90 </a:t>
            </a:r>
            <a:r>
              <a:rPr lang="en-US" dirty="0"/>
              <a:t>100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From location 5, no need to interchange</a:t>
            </a:r>
            <a:endParaRPr lang="en-US" dirty="0"/>
          </a:p>
          <a:p>
            <a:pPr lvl="1" algn="l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354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4800" dirty="0" smtClean="0">
                <a:ea typeface="굴림" pitchFamily="50" charset="-127"/>
              </a:rPr>
              <a:t>SORTING (CONT…)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rgbClr val="C00000"/>
                </a:solidFill>
              </a:rPr>
              <a:t>for(idx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; idx</a:t>
            </a:r>
            <a:r>
              <a:rPr lang="en-US" dirty="0" smtClean="0">
                <a:solidFill>
                  <a:srgbClr val="C00000"/>
                </a:solidFill>
              </a:rPr>
              <a:t>++)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interchange minimum value with appropriate one from rest value;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Carefully think about starting, ending position.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bn-BD" dirty="0" smtClean="0"/>
              <a:t>process</a:t>
            </a:r>
            <a:r>
              <a:rPr lang="en-US" dirty="0" smtClean="0"/>
              <a:t> </a:t>
            </a:r>
            <a:r>
              <a:rPr lang="en-US" dirty="0" smtClean="0"/>
              <a:t>of sorting </a:t>
            </a:r>
            <a:r>
              <a:rPr lang="en-US" dirty="0" smtClean="0"/>
              <a:t>value</a:t>
            </a:r>
            <a:r>
              <a:rPr lang="bn-BD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bn-BD" dirty="0" smtClean="0"/>
              <a:t>known as</a:t>
            </a:r>
            <a:r>
              <a:rPr lang="en-US" dirty="0" smtClean="0"/>
              <a:t> </a:t>
            </a:r>
            <a:r>
              <a:rPr lang="en-US" b="1" dirty="0" smtClean="0"/>
              <a:t>Selection Sort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290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6000" dirty="0" smtClean="0">
                <a:ea typeface="굴림" pitchFamily="50" charset="-127"/>
              </a:rPr>
              <a:t>PRECALCULATION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100</a:t>
            </a:r>
            <a:r>
              <a:rPr lang="en-US" baseline="30000" dirty="0" smtClean="0"/>
              <a:t>th</a:t>
            </a:r>
            <a:r>
              <a:rPr lang="en-US" dirty="0" smtClean="0"/>
              <a:t> even number?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simply do it using a loop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After doing it, I asked you to find 99</a:t>
            </a:r>
            <a:r>
              <a:rPr lang="en-US" baseline="30000" dirty="0" smtClean="0"/>
              <a:t>th</a:t>
            </a:r>
            <a:r>
              <a:rPr lang="en-US" dirty="0" smtClean="0"/>
              <a:t> even number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are you going to do?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So, </a:t>
            </a:r>
            <a:r>
              <a:rPr lang="bn-BD" b="1" dirty="0" smtClean="0"/>
              <a:t>start </a:t>
            </a:r>
            <a:r>
              <a:rPr lang="en-US" b="1" dirty="0" smtClean="0"/>
              <a:t>do</a:t>
            </a:r>
            <a:r>
              <a:rPr lang="bn-BD" b="1" dirty="0" smtClean="0"/>
              <a:t>ing</a:t>
            </a:r>
            <a:r>
              <a:rPr lang="en-US" b="1" dirty="0" smtClean="0"/>
              <a:t> </a:t>
            </a:r>
            <a:r>
              <a:rPr lang="en-US" b="1" dirty="0" smtClean="0"/>
              <a:t>it again?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Think about it.. Calculating 100</a:t>
            </a:r>
            <a:r>
              <a:rPr lang="en-US" baseline="30000" dirty="0" smtClean="0"/>
              <a:t>th</a:t>
            </a:r>
            <a:r>
              <a:rPr lang="en-US" dirty="0" smtClean="0"/>
              <a:t> even number, if you </a:t>
            </a:r>
            <a:r>
              <a:rPr lang="en-US" b="1" dirty="0" smtClean="0"/>
              <a:t>store</a:t>
            </a:r>
            <a:r>
              <a:rPr lang="en-US" dirty="0" smtClean="0"/>
              <a:t> previous even number in an array then you may not need to do this same operation again.</a:t>
            </a:r>
          </a:p>
        </p:txBody>
      </p:sp>
    </p:spTree>
    <p:extLst>
      <p:ext uri="{BB962C8B-B14F-4D97-AF65-F5344CB8AC3E}">
        <p14:creationId xmlns="" xmlns:p14="http://schemas.microsoft.com/office/powerpoint/2010/main" val="27933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3600" dirty="0" smtClean="0">
                <a:ea typeface="굴림" pitchFamily="50" charset="-127"/>
              </a:rPr>
              <a:t>PRECALCULATION (EVEN NUMBER FINDING)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rgbClr val="C00000"/>
                </a:solidFill>
              </a:rPr>
              <a:t>for(idx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2,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j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101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2,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j++)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// </a:t>
            </a:r>
            <a:r>
              <a:rPr lang="en-US" sz="1800" dirty="0" smtClean="0">
                <a:solidFill>
                  <a:srgbClr val="C00000"/>
                </a:solidFill>
              </a:rPr>
              <a:t>Considering positive number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even[j] = </a:t>
            </a:r>
            <a:r>
              <a:rPr lang="en-US" dirty="0" err="1" smtClean="0">
                <a:solidFill>
                  <a:srgbClr val="C00000"/>
                </a:solidFill>
              </a:rPr>
              <a:t>idx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1" algn="l"/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scanf(“%d</a:t>
            </a:r>
            <a:r>
              <a:rPr lang="en-US" dirty="0" smtClean="0">
                <a:solidFill>
                  <a:srgbClr val="C00000"/>
                </a:solidFill>
              </a:rPr>
              <a:t>”,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r>
              <a:rPr lang="en-US" dirty="0" smtClean="0">
                <a:solidFill>
                  <a:srgbClr val="C00000"/>
                </a:solidFill>
              </a:rPr>
              <a:t>n);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printf(“%dth even number is %d\n</a:t>
            </a:r>
            <a:r>
              <a:rPr lang="en-US" dirty="0" smtClean="0">
                <a:solidFill>
                  <a:srgbClr val="C00000"/>
                </a:solidFill>
              </a:rPr>
              <a:t>”,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even[n</a:t>
            </a:r>
            <a:r>
              <a:rPr lang="en-US" dirty="0" smtClean="0">
                <a:solidFill>
                  <a:srgbClr val="C00000"/>
                </a:solidFill>
              </a:rPr>
              <a:t>]);</a:t>
            </a:r>
          </a:p>
        </p:txBody>
      </p:sp>
    </p:spTree>
    <p:extLst>
      <p:ext uri="{BB962C8B-B14F-4D97-AF65-F5344CB8AC3E}">
        <p14:creationId xmlns="" xmlns:p14="http://schemas.microsoft.com/office/powerpoint/2010/main" val="9479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3200" dirty="0" smtClean="0">
                <a:ea typeface="굴림" pitchFamily="50" charset="-127"/>
              </a:rPr>
              <a:t>PRECALCULATION (FIBONACCI NUMBER FINDING)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rgbClr val="C00000"/>
                </a:solidFill>
              </a:rPr>
              <a:t>fibo[50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};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for(idx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46</a:t>
            </a:r>
            <a:r>
              <a:rPr lang="en-US" dirty="0" smtClean="0">
                <a:solidFill>
                  <a:srgbClr val="C00000"/>
                </a:solidFill>
              </a:rPr>
              <a:t>; idx</a:t>
            </a:r>
            <a:r>
              <a:rPr lang="en-US" dirty="0" smtClean="0">
                <a:solidFill>
                  <a:srgbClr val="C00000"/>
                </a:solidFill>
              </a:rPr>
              <a:t>++)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	fibo[idx] = </a:t>
            </a:r>
            <a:r>
              <a:rPr lang="en-US" dirty="0" smtClean="0">
                <a:solidFill>
                  <a:srgbClr val="C00000"/>
                </a:solidFill>
              </a:rPr>
              <a:t>fibo[idx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] + </a:t>
            </a:r>
            <a:r>
              <a:rPr lang="en-US" dirty="0" smtClean="0">
                <a:solidFill>
                  <a:srgbClr val="C00000"/>
                </a:solidFill>
              </a:rPr>
              <a:t>fibo[idx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];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1" algn="l"/>
            <a:endParaRPr lang="en-US" dirty="0" smtClean="0">
              <a:solidFill>
                <a:srgbClr val="C00000"/>
              </a:solidFill>
            </a:endParaRP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scanf(“%d</a:t>
            </a:r>
            <a:r>
              <a:rPr lang="en-US" dirty="0" smtClean="0">
                <a:solidFill>
                  <a:srgbClr val="C00000"/>
                </a:solidFill>
              </a:rPr>
              <a:t>”,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r>
              <a:rPr lang="en-US" dirty="0" smtClean="0">
                <a:solidFill>
                  <a:srgbClr val="C00000"/>
                </a:solidFill>
              </a:rPr>
              <a:t>n);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</a:rPr>
              <a:t>printf(“%d\n</a:t>
            </a:r>
            <a:r>
              <a:rPr lang="en-US" dirty="0" smtClean="0">
                <a:solidFill>
                  <a:srgbClr val="C00000"/>
                </a:solidFill>
              </a:rPr>
              <a:t>”,</a:t>
            </a:r>
            <a:r>
              <a:rPr lang="bn-BD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fibo[n</a:t>
            </a:r>
            <a:r>
              <a:rPr lang="en-US" dirty="0" smtClean="0">
                <a:solidFill>
                  <a:srgbClr val="C00000"/>
                </a:solidFill>
              </a:rPr>
              <a:t>]);</a:t>
            </a:r>
          </a:p>
        </p:txBody>
      </p:sp>
    </p:spTree>
    <p:extLst>
      <p:ext uri="{BB962C8B-B14F-4D97-AF65-F5344CB8AC3E}">
        <p14:creationId xmlns="" xmlns:p14="http://schemas.microsoft.com/office/powerpoint/2010/main" val="26879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4000" dirty="0" smtClean="0">
                <a:ea typeface="굴림" pitchFamily="50" charset="-127"/>
              </a:rPr>
              <a:t>PRECALCULATION (FACTORIAL FINDING)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Better you think.</a:t>
            </a:r>
          </a:p>
        </p:txBody>
      </p:sp>
    </p:spTree>
    <p:extLst>
      <p:ext uri="{BB962C8B-B14F-4D97-AF65-F5344CB8AC3E}">
        <p14:creationId xmlns="" xmlns:p14="http://schemas.microsoft.com/office/powerpoint/2010/main" val="9503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454" y="2063288"/>
            <a:ext cx="9966960" cy="118218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8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dirty="0" smtClean="0"/>
              <a:t>SO, WHAT IS THIS?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An array is a series of elements of the same type placed in contiguous memory </a:t>
            </a:r>
            <a:r>
              <a:rPr lang="en-US" b="0" dirty="0" smtClean="0">
                <a:solidFill>
                  <a:schemeClr val="tx1"/>
                </a:solidFill>
              </a:rPr>
              <a:t>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</a:t>
            </a:r>
            <a:r>
              <a:rPr lang="en-US" b="0" dirty="0" smtClean="0">
                <a:solidFill>
                  <a:schemeClr val="tx1"/>
                </a:solidFill>
              </a:rPr>
              <a:t>ndividually referenced </a:t>
            </a:r>
            <a:r>
              <a:rPr lang="en-US" b="0" dirty="0">
                <a:solidFill>
                  <a:schemeClr val="tx1"/>
                </a:solidFill>
              </a:rPr>
              <a:t>by adding an index to a unique identifier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e.g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r>
              <a:rPr lang="bn-BD" b="0" dirty="0" smtClean="0">
                <a:solidFill>
                  <a:schemeClr val="tx1"/>
                </a:solidFill>
              </a:rPr>
              <a:t>,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An array to contain </a:t>
            </a:r>
            <a:r>
              <a:rPr lang="en-US" dirty="0" smtClean="0">
                <a:solidFill>
                  <a:schemeClr val="tx1"/>
                </a:solidFill>
              </a:rPr>
              <a:t>5 integer</a:t>
            </a:r>
            <a:r>
              <a:rPr lang="en-US" b="0" dirty="0" smtClean="0">
                <a:solidFill>
                  <a:schemeClr val="tx1"/>
                </a:solidFill>
              </a:rPr>
              <a:t> values called </a:t>
            </a:r>
            <a:r>
              <a:rPr lang="en-US" dirty="0" smtClean="0">
                <a:solidFill>
                  <a:schemeClr val="tx1"/>
                </a:solidFill>
              </a:rPr>
              <a:t>odd</a:t>
            </a:r>
            <a:r>
              <a:rPr lang="en-US" b="0" dirty="0" smtClean="0">
                <a:solidFill>
                  <a:schemeClr val="tx1"/>
                </a:solidFill>
              </a:rPr>
              <a:t> could be represented like this – 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	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Here first row’s value are called </a:t>
            </a:r>
            <a:r>
              <a:rPr lang="en-US" dirty="0" smtClean="0">
                <a:solidFill>
                  <a:schemeClr val="tx1"/>
                </a:solidFill>
              </a:rPr>
              <a:t>index</a:t>
            </a:r>
            <a:r>
              <a:rPr lang="en-US" b="0" dirty="0" smtClean="0">
                <a:solidFill>
                  <a:schemeClr val="tx1"/>
                </a:solidFill>
              </a:rPr>
              <a:t> &amp; second one are </a:t>
            </a:r>
            <a:r>
              <a:rPr lang="en-US" dirty="0" smtClean="0">
                <a:solidFill>
                  <a:schemeClr val="tx1"/>
                </a:solidFill>
              </a:rPr>
              <a:t>stored value</a:t>
            </a:r>
            <a:r>
              <a:rPr lang="en-US" b="0" dirty="0" smtClean="0">
                <a:solidFill>
                  <a:schemeClr val="tx1"/>
                </a:solidFill>
              </a:rPr>
              <a:t>`</a:t>
            </a:r>
            <a:endParaRPr 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9942592"/>
              </p:ext>
            </p:extLst>
          </p:nvPr>
        </p:nvGraphicFramePr>
        <p:xfrm>
          <a:off x="2598671" y="3348507"/>
          <a:ext cx="6773335" cy="817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446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0"/>
            <a:ext cx="9966960" cy="1365161"/>
          </a:xfrm>
        </p:spPr>
        <p:txBody>
          <a:bodyPr/>
          <a:lstStyle/>
          <a:p>
            <a:pPr algn="ctr"/>
            <a:r>
              <a:rPr lang="en-US" sz="6000" dirty="0" smtClean="0"/>
              <a:t>DECLARING, INITIALIZING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365161"/>
            <a:ext cx="10018862" cy="53704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The d</a:t>
            </a:r>
            <a:r>
              <a:rPr lang="en-US" b="0" dirty="0" smtClean="0">
                <a:solidFill>
                  <a:schemeClr val="tx1"/>
                </a:solidFill>
              </a:rPr>
              <a:t>eclar</a:t>
            </a:r>
            <a:r>
              <a:rPr lang="bn-BD" b="0" dirty="0" smtClean="0">
                <a:solidFill>
                  <a:schemeClr val="tx1"/>
                </a:solidFill>
              </a:rPr>
              <a:t>ation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pretty simple.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odd[5];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here an array called </a:t>
            </a:r>
            <a:r>
              <a:rPr lang="en-US" dirty="0" smtClean="0">
                <a:solidFill>
                  <a:schemeClr val="tx1"/>
                </a:solidFill>
              </a:rPr>
              <a:t>odd</a:t>
            </a:r>
            <a:r>
              <a:rPr lang="en-US" b="0" dirty="0" smtClean="0">
                <a:solidFill>
                  <a:schemeClr val="tx1"/>
                </a:solidFill>
              </a:rPr>
              <a:t> of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b="0" dirty="0" smtClean="0">
                <a:solidFill>
                  <a:schemeClr val="tx1"/>
                </a:solidFill>
              </a:rPr>
              <a:t> elements is declared which contain only 	</a:t>
            </a:r>
            <a:r>
              <a:rPr lang="en-US" dirty="0" smtClean="0">
                <a:solidFill>
                  <a:schemeClr val="tx1"/>
                </a:solidFill>
              </a:rPr>
              <a:t>integer</a:t>
            </a:r>
            <a:r>
              <a:rPr lang="en-US" b="0" dirty="0" smtClean="0">
                <a:solidFill>
                  <a:schemeClr val="tx1"/>
                </a:solidFill>
              </a:rPr>
              <a:t>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Mainly two ways to initialize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odd[0] = 1;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odd[1]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3;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odd[2] = 5;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odd[3] = 7;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odd[4] = 9;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     Or, you can simply do this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odd[5] = {1,3,5,7,9}; </a:t>
            </a:r>
          </a:p>
        </p:txBody>
      </p:sp>
    </p:spTree>
    <p:extLst>
      <p:ext uri="{BB962C8B-B14F-4D97-AF65-F5344CB8AC3E}">
        <p14:creationId xmlns="" xmlns:p14="http://schemas.microsoft.com/office/powerpoint/2010/main" val="1734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dirty="0" smtClean="0"/>
              <a:t>INPUT FROM USER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3926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Simple! Using input function.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 err="1" smtClean="0">
                <a:solidFill>
                  <a:srgbClr val="C00000"/>
                </a:solidFill>
              </a:rPr>
              <a:t>int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err="1" smtClean="0">
                <a:solidFill>
                  <a:srgbClr val="C00000"/>
                </a:solidFill>
              </a:rPr>
              <a:t>arr</a:t>
            </a:r>
            <a:r>
              <a:rPr lang="en-US" b="0" dirty="0" smtClean="0">
                <a:solidFill>
                  <a:srgbClr val="C00000"/>
                </a:solidFill>
              </a:rPr>
              <a:t>[5];</a:t>
            </a:r>
          </a:p>
          <a:p>
            <a:r>
              <a:rPr lang="en-US" b="0" dirty="0">
                <a:solidFill>
                  <a:srgbClr val="C00000"/>
                </a:solidFill>
              </a:rPr>
              <a:t>	</a:t>
            </a:r>
            <a:r>
              <a:rPr lang="en-US" b="0" dirty="0" smtClean="0">
                <a:solidFill>
                  <a:srgbClr val="C00000"/>
                </a:solidFill>
              </a:rPr>
              <a:t>for(idx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=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0</a:t>
            </a:r>
            <a:r>
              <a:rPr lang="en-US" b="0" dirty="0" smtClean="0">
                <a:solidFill>
                  <a:srgbClr val="C00000"/>
                </a:solidFill>
              </a:rPr>
              <a:t>; </a:t>
            </a:r>
            <a:r>
              <a:rPr lang="en-US" b="0" dirty="0" smtClean="0">
                <a:solidFill>
                  <a:srgbClr val="C00000"/>
                </a:solidFill>
              </a:rPr>
              <a:t>idx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&lt;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5</a:t>
            </a:r>
            <a:r>
              <a:rPr lang="en-US" b="0" dirty="0" smtClean="0">
                <a:solidFill>
                  <a:srgbClr val="C00000"/>
                </a:solidFill>
              </a:rPr>
              <a:t>; idx</a:t>
            </a:r>
            <a:r>
              <a:rPr lang="en-US" b="0" dirty="0" smtClean="0">
                <a:solidFill>
                  <a:srgbClr val="C00000"/>
                </a:solidFill>
              </a:rPr>
              <a:t>++)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{</a:t>
            </a:r>
            <a:endParaRPr lang="en-US" b="0" dirty="0" smtClean="0">
              <a:solidFill>
                <a:srgbClr val="C00000"/>
              </a:solidFill>
            </a:endParaRPr>
          </a:p>
          <a:p>
            <a:r>
              <a:rPr lang="en-US" b="0" dirty="0">
                <a:solidFill>
                  <a:srgbClr val="C00000"/>
                </a:solidFill>
              </a:rPr>
              <a:t>	</a:t>
            </a:r>
            <a:r>
              <a:rPr lang="en-US" b="0" dirty="0" smtClean="0">
                <a:solidFill>
                  <a:srgbClr val="C00000"/>
                </a:solidFill>
              </a:rPr>
              <a:t>	scanf(“%d</a:t>
            </a:r>
            <a:r>
              <a:rPr lang="en-US" b="0" dirty="0" smtClean="0">
                <a:solidFill>
                  <a:srgbClr val="C00000"/>
                </a:solidFill>
              </a:rPr>
              <a:t>”,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&amp;</a:t>
            </a:r>
            <a:r>
              <a:rPr lang="en-US" b="0" dirty="0" smtClean="0">
                <a:solidFill>
                  <a:srgbClr val="C00000"/>
                </a:solidFill>
              </a:rPr>
              <a:t>arr[idx]);</a:t>
            </a:r>
          </a:p>
          <a:p>
            <a:r>
              <a:rPr lang="en-US" b="0" dirty="0">
                <a:solidFill>
                  <a:srgbClr val="C00000"/>
                </a:solidFill>
              </a:rPr>
              <a:t>	</a:t>
            </a:r>
            <a:r>
              <a:rPr lang="en-US" b="0" dirty="0" smtClean="0">
                <a:solidFill>
                  <a:srgbClr val="C00000"/>
                </a:solidFill>
              </a:rPr>
              <a:t>}</a:t>
            </a:r>
            <a:endParaRPr lang="en-US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0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sz="6000" dirty="0" smtClean="0"/>
              <a:t>ACCESSING THE VALUE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3926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If you want to access the index </a:t>
            </a:r>
            <a:r>
              <a:rPr lang="en-US" dirty="0" err="1" smtClean="0">
                <a:solidFill>
                  <a:schemeClr val="tx1"/>
                </a:solidFill>
              </a:rPr>
              <a:t>idx</a:t>
            </a:r>
            <a:r>
              <a:rPr lang="en-US" b="0" dirty="0" smtClean="0">
                <a:solidFill>
                  <a:schemeClr val="tx1"/>
                </a:solidFill>
              </a:rPr>
              <a:t> value then simply do this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idx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In previous </a:t>
            </a:r>
            <a:r>
              <a:rPr lang="en-US" b="0" dirty="0" smtClean="0">
                <a:solidFill>
                  <a:schemeClr val="tx1"/>
                </a:solidFill>
              </a:rPr>
              <a:t>slide</a:t>
            </a:r>
            <a:r>
              <a:rPr lang="bn-BD" b="0" dirty="0" smtClean="0">
                <a:solidFill>
                  <a:schemeClr val="tx1"/>
                </a:solidFill>
              </a:rPr>
              <a:t>,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you </a:t>
            </a:r>
            <a:r>
              <a:rPr lang="bn-BD" b="0" dirty="0" smtClean="0">
                <a:solidFill>
                  <a:schemeClr val="tx1"/>
                </a:solidFill>
              </a:rPr>
              <a:t>stored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some </a:t>
            </a:r>
            <a:r>
              <a:rPr lang="en-US" b="0" dirty="0" smtClean="0">
                <a:solidFill>
                  <a:schemeClr val="tx1"/>
                </a:solidFill>
              </a:rPr>
              <a:t>values. </a:t>
            </a:r>
            <a:r>
              <a:rPr lang="en-US" b="0" dirty="0" smtClean="0">
                <a:solidFill>
                  <a:schemeClr val="tx1"/>
                </a:solidFill>
              </a:rPr>
              <a:t>How can you </a:t>
            </a:r>
            <a:r>
              <a:rPr lang="bn-BD" b="0" dirty="0" smtClean="0">
                <a:solidFill>
                  <a:schemeClr val="tx1"/>
                </a:solidFill>
              </a:rPr>
              <a:t>show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this values?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Simply by using output function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rgbClr val="C00000"/>
                </a:solidFill>
              </a:rPr>
              <a:t>for(idx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=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0</a:t>
            </a:r>
            <a:r>
              <a:rPr lang="en-US" b="0" dirty="0">
                <a:solidFill>
                  <a:srgbClr val="C00000"/>
                </a:solidFill>
              </a:rPr>
              <a:t>; </a:t>
            </a:r>
            <a:r>
              <a:rPr lang="en-US" b="0" dirty="0" smtClean="0">
                <a:solidFill>
                  <a:srgbClr val="C00000"/>
                </a:solidFill>
              </a:rPr>
              <a:t>idx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&lt;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5</a:t>
            </a:r>
            <a:r>
              <a:rPr lang="en-US" b="0" dirty="0">
                <a:solidFill>
                  <a:srgbClr val="C00000"/>
                </a:solidFill>
              </a:rPr>
              <a:t>; idx</a:t>
            </a:r>
            <a:r>
              <a:rPr lang="en-US" b="0" dirty="0" smtClean="0">
                <a:solidFill>
                  <a:srgbClr val="C00000"/>
                </a:solidFill>
              </a:rPr>
              <a:t>++)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{</a:t>
            </a:r>
            <a:endParaRPr lang="en-US" b="0" dirty="0">
              <a:solidFill>
                <a:srgbClr val="C00000"/>
              </a:solidFill>
            </a:endParaRPr>
          </a:p>
          <a:p>
            <a:r>
              <a:rPr lang="en-US" b="0" dirty="0">
                <a:solidFill>
                  <a:srgbClr val="C00000"/>
                </a:solidFill>
              </a:rPr>
              <a:t>		</a:t>
            </a:r>
            <a:r>
              <a:rPr lang="en-US" b="0" dirty="0" smtClean="0">
                <a:solidFill>
                  <a:srgbClr val="C00000"/>
                </a:solidFill>
              </a:rPr>
              <a:t>printf</a:t>
            </a:r>
            <a:r>
              <a:rPr lang="en-US" b="0" dirty="0">
                <a:solidFill>
                  <a:srgbClr val="C00000"/>
                </a:solidFill>
              </a:rPr>
              <a:t>(“%</a:t>
            </a:r>
            <a:r>
              <a:rPr lang="en-US" b="0" dirty="0" smtClean="0">
                <a:solidFill>
                  <a:srgbClr val="C00000"/>
                </a:solidFill>
              </a:rPr>
              <a:t>d\n</a:t>
            </a:r>
            <a:r>
              <a:rPr lang="en-US" b="0" dirty="0" smtClean="0">
                <a:solidFill>
                  <a:srgbClr val="C00000"/>
                </a:solidFill>
              </a:rPr>
              <a:t>”,</a:t>
            </a:r>
            <a:r>
              <a:rPr lang="bn-BD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>
                <a:solidFill>
                  <a:srgbClr val="C00000"/>
                </a:solidFill>
              </a:rPr>
              <a:t>arr[idx</a:t>
            </a:r>
            <a:r>
              <a:rPr lang="en-US" b="0" dirty="0">
                <a:solidFill>
                  <a:srgbClr val="C00000"/>
                </a:solidFill>
              </a:rPr>
              <a:t>]);</a:t>
            </a:r>
          </a:p>
          <a:p>
            <a:r>
              <a:rPr lang="en-US" b="0" dirty="0">
                <a:solidFill>
                  <a:srgbClr val="C00000"/>
                </a:solidFill>
              </a:rPr>
              <a:t>	}</a:t>
            </a:r>
          </a:p>
          <a:p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6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333" y="2011772"/>
            <a:ext cx="9966960" cy="1182188"/>
          </a:xfrm>
        </p:spPr>
        <p:txBody>
          <a:bodyPr/>
          <a:lstStyle/>
          <a:p>
            <a:pPr algn="ctr"/>
            <a:r>
              <a:rPr lang="en-US" sz="6000" dirty="0" smtClean="0"/>
              <a:t>USING THE ARRY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1555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sz="6000" dirty="0" smtClean="0"/>
              <a:t>SEARCHING A VALUE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50485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Just search a value from an array.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Compare every value with </a:t>
            </a:r>
            <a:r>
              <a:rPr lang="bn-BD" dirty="0" smtClean="0"/>
              <a:t>the </a:t>
            </a:r>
            <a:r>
              <a:rPr lang="en-US" dirty="0" smtClean="0"/>
              <a:t>searched </a:t>
            </a:r>
            <a:r>
              <a:rPr lang="en-US" dirty="0" smtClean="0"/>
              <a:t>value</a:t>
            </a:r>
            <a:endParaRPr lang="en-US" dirty="0" smtClean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Input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3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1 2 3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Output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No, 5 is not here.</a:t>
            </a:r>
          </a:p>
        </p:txBody>
      </p:sp>
    </p:spTree>
    <p:extLst>
      <p:ext uri="{BB962C8B-B14F-4D97-AF65-F5344CB8AC3E}">
        <p14:creationId xmlns="" xmlns:p14="http://schemas.microsoft.com/office/powerpoint/2010/main" val="25800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05699"/>
            <a:ext cx="9966960" cy="1182188"/>
          </a:xfrm>
        </p:spPr>
        <p:txBody>
          <a:bodyPr/>
          <a:lstStyle/>
          <a:p>
            <a:pPr algn="ctr"/>
            <a:r>
              <a:rPr lang="en-US" altLang="ko-KR" sz="6000" dirty="0" smtClean="0">
                <a:ea typeface="굴림" pitchFamily="50" charset="-127"/>
              </a:rPr>
              <a:t>AVERAGING NUMBERS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32586"/>
            <a:ext cx="9966960" cy="3926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Input</a:t>
            </a:r>
            <a:r>
              <a:rPr lang="en-US" b="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10 13 16 100 124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Output</a:t>
            </a:r>
            <a:r>
              <a:rPr lang="en-US" b="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52.6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How can you do this using array?</a:t>
            </a:r>
          </a:p>
        </p:txBody>
      </p:sp>
    </p:spTree>
    <p:extLst>
      <p:ext uri="{BB962C8B-B14F-4D97-AF65-F5344CB8AC3E}">
        <p14:creationId xmlns="" xmlns:p14="http://schemas.microsoft.com/office/powerpoint/2010/main" val="12819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238</TotalTime>
  <Words>554</Words>
  <Application>Microsoft Office PowerPoint</Application>
  <PresentationFormat>Custom</PresentationFormat>
  <Paragraphs>206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Wood Type</vt:lpstr>
      <vt:lpstr>Slide 1</vt:lpstr>
      <vt:lpstr>The Answer is ARRAY!</vt:lpstr>
      <vt:lpstr>SO, WHAT IS THIS?</vt:lpstr>
      <vt:lpstr>DECLARING, INITIALIZING</vt:lpstr>
      <vt:lpstr>INPUT FROM USER</vt:lpstr>
      <vt:lpstr>ACCESSING THE VALUE</vt:lpstr>
      <vt:lpstr>USING THE ARRY</vt:lpstr>
      <vt:lpstr>SEARCHING A VALUE</vt:lpstr>
      <vt:lpstr>AVERAGING NUMBERS</vt:lpstr>
      <vt:lpstr>AVERAGING GRADES (CONT.)</vt:lpstr>
      <vt:lpstr>FINDING MINIMUM VALUE</vt:lpstr>
      <vt:lpstr>FINDING MINIMUM VALUE (CONT.)</vt:lpstr>
      <vt:lpstr>REVERSING A SERIES OF NUMBERS</vt:lpstr>
      <vt:lpstr>REVERSING A SERIES OF NUMBERS (CONT.)</vt:lpstr>
      <vt:lpstr>INSERTING INTO ANY LOCATION</vt:lpstr>
      <vt:lpstr>DELETING VALUE</vt:lpstr>
      <vt:lpstr>DELETING VALUE (CONT.)</vt:lpstr>
      <vt:lpstr>CONVERTING DECIMAL TO BINARY</vt:lpstr>
      <vt:lpstr>SORTING</vt:lpstr>
      <vt:lpstr>SORTING (CONT.)</vt:lpstr>
      <vt:lpstr>SORTING (CONT..)</vt:lpstr>
      <vt:lpstr>SORTING (CONT…)</vt:lpstr>
      <vt:lpstr>PRECALCULATION</vt:lpstr>
      <vt:lpstr>PRECALCULATION (EVEN NUMBER FINDING)</vt:lpstr>
      <vt:lpstr>PRECALCULATION (FIBONACCI NUMBER FINDING)</vt:lpstr>
      <vt:lpstr>PRECALCULATION (FACTORIAL FINDING)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Emtiaj</dc:creator>
  <cp:lastModifiedBy>Emtiaj</cp:lastModifiedBy>
  <cp:revision>220</cp:revision>
  <cp:lastPrinted>2014-03-14T19:53:41Z</cp:lastPrinted>
  <dcterms:created xsi:type="dcterms:W3CDTF">2014-03-14T14:41:29Z</dcterms:created>
  <dcterms:modified xsi:type="dcterms:W3CDTF">2017-05-07T03:21:20Z</dcterms:modified>
</cp:coreProperties>
</file>