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8"/>
  </p:notesMasterIdLst>
  <p:handoutMasterIdLst>
    <p:handoutMasterId r:id="rId19"/>
  </p:handoutMasterIdLst>
  <p:sldIdLst>
    <p:sldId id="328" r:id="rId3"/>
    <p:sldId id="336" r:id="rId4"/>
    <p:sldId id="330" r:id="rId5"/>
    <p:sldId id="323" r:id="rId6"/>
    <p:sldId id="324" r:id="rId7"/>
    <p:sldId id="335" r:id="rId8"/>
    <p:sldId id="348" r:id="rId9"/>
    <p:sldId id="346" r:id="rId10"/>
    <p:sldId id="325" r:id="rId11"/>
    <p:sldId id="326" r:id="rId12"/>
    <p:sldId id="345" r:id="rId13"/>
    <p:sldId id="347" r:id="rId14"/>
    <p:sldId id="332" r:id="rId15"/>
    <p:sldId id="333" r:id="rId16"/>
    <p:sldId id="334" r:id="rId17"/>
  </p:sldIdLst>
  <p:sldSz cx="9144000" cy="6858000" type="screen4x3"/>
  <p:notesSz cx="6781800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ulim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ulim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ulim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ulim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ulim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ulim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ulim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ulim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ulim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Gulim" pitchFamily="34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Gulim" pitchFamily="34" charset="-127"/>
                <a:cs typeface="+mn-cs"/>
              </a:defRPr>
            </a:lvl1pPr>
          </a:lstStyle>
          <a:p>
            <a:pPr>
              <a:defRPr/>
            </a:pPr>
            <a:fld id="{A51F0D7E-C8B0-45A2-8BE0-43A44C84698D}" type="datetimeFigureOut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Gulim" pitchFamily="34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Gulim" pitchFamily="34" charset="-127"/>
                <a:cs typeface="+mn-cs"/>
              </a:defRPr>
            </a:lvl1pPr>
          </a:lstStyle>
          <a:p>
            <a:pPr>
              <a:defRPr/>
            </a:pPr>
            <a:fld id="{2C2343D3-A3E1-49D2-AF78-70B67D82A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77100E-AE23-465C-93E1-BAFF4912EB21}" type="datetimeFigureOut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0A8DF1-4C16-4359-A980-6D272F1E5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18436" name="Date Placeholder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D0B529-F137-470C-80D0-270C4D2EBF9A}" type="datetime1">
              <a:rPr lang="en-US" smtClean="0">
                <a:ea typeface="Gulim" pitchFamily="34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1/5/2016</a:t>
            </a:fld>
            <a:endParaRPr 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2400">
              <a:latin typeface="Arial Narrow" pitchFamily="34" charset="0"/>
              <a:ea typeface="+mn-ea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1" lang="ko-KR" altLang="en-US" sz="2400">
              <a:latin typeface="Tahoma" pitchFamily="34" charset="0"/>
              <a:ea typeface="+mn-ea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99792" y="2924944"/>
            <a:ext cx="6121375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subtitle style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2400">
              <a:latin typeface="Arial Narrow" pitchFamily="34" charset="0"/>
              <a:ea typeface="+mn-ea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1" lang="ko-KR" altLang="en-US" sz="2400">
              <a:latin typeface="Tahoma" pitchFamily="34" charset="0"/>
              <a:ea typeface="+mn-ea"/>
            </a:endParaRPr>
          </a:p>
        </p:txBody>
      </p:sp>
      <p:pic>
        <p:nvPicPr>
          <p:cNvPr id="5" name="Picture 8" descr="neomail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48075" y="3429000"/>
            <a:ext cx="16859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7AC68-4240-4B16-9BF5-5C176D85EC3D}" type="datetimeFigureOut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7C96D-13A9-4BA5-AE29-E40296285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7D6ED-9725-40A6-8B39-8D682C1D3FBC}" type="datetimeFigureOut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BE45D-ECA0-41AA-99DD-EFB5D38B6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088B4-E06A-4706-9AC3-F202A27A8B19}" type="datetimeFigureOut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C3D8F-625E-4EEF-9E05-836643E2D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7A496-6D8B-48DB-9190-E04D37B0A477}" type="datetimeFigureOut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6EE92-7C2C-49AA-B9A4-4FACDEEA8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A4B8B-64B8-4206-B278-B43023900417}" type="datetimeFigureOut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7D0E8-60F4-431F-91BC-71D4E6BC3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45956-A371-47E9-A752-6228873277C5}" type="datetimeFigureOut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43032-A462-4618-98A9-0377DA019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5E18D-1775-42AF-953D-948B5DB55C4E}" type="datetimeFigureOut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972AF-21A7-4C69-9002-CF10C1B47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331C7-6B00-4276-B026-57868CDCED1B}" type="datetimeFigureOut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4A853-4906-4903-B7ED-3CCD3D2CF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593FA-CB54-42E6-9702-302CF18AE504}" type="datetimeFigureOut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86981-4CE2-47F6-BDCD-857B1DDBE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A30E7-685C-4D1D-9E67-A0E76DF33B04}" type="datetimeFigureOut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93EC-A64B-4A15-830A-DEBD8BB95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A530F-3E07-44FA-86F6-97DF6234741F}" type="datetimeFigureOut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807B3-5D35-4168-A7E7-FE2FE79BD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63" y="928688"/>
            <a:ext cx="864235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Master </a:t>
            </a:r>
            <a:endParaRPr lang="ko-KR" altLang="en-US" smtClean="0"/>
          </a:p>
          <a:p>
            <a:pPr lvl="1"/>
            <a:r>
              <a:rPr lang="en-US" altLang="ko-KR" smtClean="0"/>
              <a:t>Master </a:t>
            </a:r>
          </a:p>
          <a:p>
            <a:pPr lvl="2"/>
            <a:r>
              <a:rPr lang="en-US" altLang="ko-KR" smtClean="0"/>
              <a:t>Master</a:t>
            </a:r>
            <a:endParaRPr lang="ko-KR" altLang="en-US" smtClean="0"/>
          </a:p>
          <a:p>
            <a:pPr lvl="3"/>
            <a:r>
              <a:rPr lang="en-US" altLang="ko-KR" smtClean="0"/>
              <a:t>Master</a:t>
            </a:r>
            <a:endParaRPr lang="ko-KR" altLang="en-US" smtClean="0"/>
          </a:p>
          <a:p>
            <a:pPr lvl="4"/>
            <a:r>
              <a:rPr lang="en-US" altLang="ko-KR" smtClean="0"/>
              <a:t>Master</a:t>
            </a:r>
            <a:endParaRPr lang="ko-KR" altLang="en-US" smtClean="0"/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28575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7FFBBEB-7162-441B-9CE1-617499BBC1AB}" type="slidenum">
              <a:rPr lang="ko-KR" altLang="en-US" sz="1400">
                <a:latin typeface="Tahoma" pitchFamily="34" charset="0"/>
                <a:ea typeface="+mn-ea"/>
              </a:rPr>
              <a:pPr algn="r">
                <a:defRPr/>
              </a:pPr>
              <a:t>‹#›</a:t>
            </a:fld>
            <a:endParaRPr lang="en-US" altLang="ko-KR" sz="1400">
              <a:latin typeface="Tahoma" pitchFamily="34" charset="0"/>
              <a:ea typeface="+mn-ea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altLang="ko-KR" sz="1600">
                <a:solidFill>
                  <a:srgbClr val="444444"/>
                </a:solidFill>
                <a:latin typeface="Constantia" pitchFamily="18" charset="0"/>
                <a:ea typeface="+mn-ea"/>
                <a:cs typeface="Times New Roman" pitchFamily="18" charset="0"/>
              </a:rPr>
              <a:t>Department of CSE, CUET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1" lang="ko-KR" altLang="en-US" sz="2400">
              <a:latin typeface="Tahoma" pitchFamily="34" charset="0"/>
              <a:ea typeface="+mn-ea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1" lang="ko-KR" altLang="en-US" sz="2400">
              <a:latin typeface="Tahoma" pitchFamily="34" charset="0"/>
              <a:ea typeface="+mn-ea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1438" y="6215063"/>
            <a:ext cx="500062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  <p:sldLayoutId id="2147484278" r:id="rId12"/>
    <p:sldLayoutId id="2147484291" r:id="rId13"/>
  </p:sldLayoutIdLst>
  <p:transition/>
  <p:txStyles>
    <p:titleStyle>
      <a:lvl1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eaLnBrk="0" fontAlgn="ctr" latinLnBrk="1" hangingPunct="0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6"/>
        </a:buBlip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6"/>
        </a:buBlip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6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6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6"/>
        </a:buBlip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AD0FD2-E7A9-4CF5-899A-E5342F0AFBEA}" type="datetimeFigureOut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E6AF4A6-7C50-458C-8885-23B7CBAF5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457200" y="739775"/>
            <a:ext cx="8229600" cy="1698625"/>
          </a:xfrm>
          <a:noFill/>
        </p:spPr>
        <p:txBody>
          <a:bodyPr/>
          <a:lstStyle/>
          <a:p>
            <a:r>
              <a:rPr lang="en-US" sz="2800" smtClean="0">
                <a:ea typeface="휴먼명조"/>
                <a:cs typeface="휴먼명조"/>
              </a:rPr>
              <a:t>A Zero-Watermarking Scheme Based on Discrete 	Hartley Transform for Audio Signal</a:t>
            </a:r>
          </a:p>
        </p:txBody>
      </p:sp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638800" y="4419600"/>
            <a:ext cx="3276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Supervised by</a:t>
            </a:r>
          </a:p>
          <a:p>
            <a:endParaRPr lang="en-US" u="sng"/>
          </a:p>
          <a:p>
            <a:r>
              <a:rPr lang="en-US"/>
              <a:t>Dr. Pranab Kumar Dhar</a:t>
            </a:r>
            <a:br>
              <a:rPr lang="en-US"/>
            </a:br>
            <a:r>
              <a:rPr lang="en-US"/>
              <a:t>Asst. Professor, CSE, CUET</a:t>
            </a:r>
            <a:endParaRPr lang="en-US" u="sng"/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381000" y="4572000"/>
            <a:ext cx="2895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Presented by</a:t>
            </a:r>
          </a:p>
          <a:p>
            <a:endParaRPr lang="en-US" b="1"/>
          </a:p>
          <a:p>
            <a:r>
              <a:rPr lang="en-US"/>
              <a:t>Emtiaj Hasan</a:t>
            </a:r>
          </a:p>
          <a:p>
            <a:r>
              <a:rPr lang="en-US"/>
              <a:t>ID: 1004050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819400" y="76200"/>
            <a:ext cx="3505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3600" dirty="0">
              <a:solidFill>
                <a:sysClr val="windowText" lastClr="000000">
                  <a:tint val="75000"/>
                </a:sys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433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Methodology</a:t>
            </a:r>
            <a:r>
              <a:rPr lang="bn-BD" smtClean="0"/>
              <a:t> (Embedding</a:t>
            </a:r>
            <a:r>
              <a:rPr lang="en-US" smtClean="0"/>
              <a:t> Watermark</a:t>
            </a:r>
            <a:r>
              <a:rPr lang="bn-BD" smtClean="0"/>
              <a:t>)</a:t>
            </a:r>
            <a:endParaRPr lang="en-US" smtClean="0"/>
          </a:p>
        </p:txBody>
      </p:sp>
      <p:pic>
        <p:nvPicPr>
          <p:cNvPr id="6" name="Content Placeholder 5" descr="Embedding(proposal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1828" y="1026648"/>
            <a:ext cx="5047619" cy="5276191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Methodology (Extracting watermark)</a:t>
            </a:r>
          </a:p>
        </p:txBody>
      </p:sp>
      <p:pic>
        <p:nvPicPr>
          <p:cNvPr id="5" name="Content Placeholder 4" descr="Extraction(proposal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542" y="1169505"/>
            <a:ext cx="4476191" cy="499047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</a:p>
        </p:txBody>
      </p:sp>
      <p:sp>
        <p:nvSpPr>
          <p:cNvPr id="16387" name="Content Placeholder 3"/>
          <p:cNvSpPr>
            <a:spLocks noGrp="1"/>
          </p:cNvSpPr>
          <p:nvPr>
            <p:ph idx="1"/>
          </p:nvPr>
        </p:nvSpPr>
        <p:spPr>
          <a:xfrm>
            <a:off x="914400" y="1219200"/>
            <a:ext cx="8642350" cy="547211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mtClean="0"/>
              <a:t>Blind Audio Watermarking</a:t>
            </a:r>
          </a:p>
          <a:p>
            <a:pPr>
              <a:buFont typeface="Wingdings" pitchFamily="2" charset="2"/>
              <a:buChar char="v"/>
            </a:pPr>
            <a:r>
              <a:rPr lang="en-US" smtClean="0"/>
              <a:t>Imperceptible</a:t>
            </a:r>
          </a:p>
          <a:p>
            <a:pPr>
              <a:buFont typeface="Wingdings" pitchFamily="2" charset="2"/>
              <a:buChar char="v"/>
            </a:pPr>
            <a:r>
              <a:rPr lang="en-US" smtClean="0"/>
              <a:t>Robust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819400" y="76200"/>
            <a:ext cx="3505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3600" dirty="0">
              <a:solidFill>
                <a:sysClr val="windowText" lastClr="000000">
                  <a:tint val="75000"/>
                </a:sys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1741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600" dirty="0" smtClean="0"/>
              <a:t>[1] </a:t>
            </a:r>
            <a:r>
              <a:rPr lang="en-US" sz="2400" dirty="0" smtClean="0"/>
              <a:t>Y. Yang, M. Lei, H. Liu, Y. Zhou, and Q. </a:t>
            </a:r>
            <a:r>
              <a:rPr lang="en-US" sz="2400" dirty="0" err="1" smtClean="0"/>
              <a:t>Luo</a:t>
            </a:r>
            <a:r>
              <a:rPr lang="bn-BD" sz="2400" dirty="0" smtClean="0"/>
              <a:t>, “</a:t>
            </a:r>
            <a:r>
              <a:rPr lang="en-US" sz="2400" dirty="0" smtClean="0"/>
              <a:t>A novel robust </a:t>
            </a:r>
            <a:r>
              <a:rPr lang="bn-BD" sz="2400" dirty="0" smtClean="0"/>
              <a:t> </a:t>
            </a:r>
            <a:r>
              <a:rPr lang="en-US" sz="2400" dirty="0" smtClean="0"/>
              <a:t>zero-watermarking</a:t>
            </a:r>
            <a:r>
              <a:rPr lang="bn-BD" sz="2400" dirty="0" smtClean="0"/>
              <a:t> </a:t>
            </a:r>
            <a:r>
              <a:rPr lang="en-US" sz="2400" dirty="0" smtClean="0"/>
              <a:t>scheme based on discrete wavelet transform</a:t>
            </a:r>
            <a:r>
              <a:rPr lang="bn-BD" sz="2400" dirty="0" smtClean="0"/>
              <a:t>,” </a:t>
            </a:r>
            <a:r>
              <a:rPr lang="bn-BD" sz="2400" i="1" dirty="0" smtClean="0"/>
              <a:t>J</a:t>
            </a:r>
            <a:r>
              <a:rPr lang="en-US" sz="2400" i="1" dirty="0" err="1" smtClean="0"/>
              <a:t>ournal</a:t>
            </a:r>
            <a:r>
              <a:rPr lang="en-US" sz="2400" i="1" dirty="0" smtClean="0"/>
              <a:t> </a:t>
            </a:r>
            <a:r>
              <a:rPr lang="bn-BD" sz="2400" i="1" dirty="0" smtClean="0"/>
              <a:t>of</a:t>
            </a:r>
            <a:r>
              <a:rPr lang="en-US" sz="2400" i="1" dirty="0" smtClean="0"/>
              <a:t> </a:t>
            </a:r>
            <a:r>
              <a:rPr lang="bn-BD" sz="2400" i="1" dirty="0" smtClean="0"/>
              <a:t> </a:t>
            </a:r>
            <a:r>
              <a:rPr lang="en-US" sz="2400" i="1" dirty="0" smtClean="0"/>
              <a:t>Multimedia</a:t>
            </a:r>
            <a:r>
              <a:rPr lang="en-US" sz="2400" dirty="0" smtClean="0"/>
              <a:t>, vol. 7, </a:t>
            </a:r>
            <a:r>
              <a:rPr lang="bn-BD" sz="2400" dirty="0" smtClean="0"/>
              <a:t>n</a:t>
            </a:r>
            <a:r>
              <a:rPr lang="en-US" sz="2400" dirty="0" smtClean="0"/>
              <a:t>o. 4, </a:t>
            </a:r>
            <a:r>
              <a:rPr lang="bn-BD" sz="2400" dirty="0" smtClean="0"/>
              <a:t>2012.</a:t>
            </a:r>
            <a:endParaRPr lang="bn-BD" sz="2600" dirty="0" smtClean="0"/>
          </a:p>
          <a:p>
            <a:pPr>
              <a:buNone/>
            </a:pPr>
            <a:r>
              <a:rPr lang="en-US" sz="2600" dirty="0" smtClean="0"/>
              <a:t>[2] </a:t>
            </a:r>
            <a:r>
              <a:rPr lang="en-US" sz="2400" dirty="0" smtClean="0"/>
              <a:t>X</a:t>
            </a:r>
            <a:r>
              <a:rPr lang="bn-BD" sz="2400" dirty="0" smtClean="0"/>
              <a:t>.</a:t>
            </a:r>
            <a:r>
              <a:rPr lang="en-US" sz="2400" dirty="0" smtClean="0"/>
              <a:t> Li</a:t>
            </a:r>
            <a:r>
              <a:rPr lang="bn-BD" sz="2400" dirty="0" smtClean="0"/>
              <a:t> and</a:t>
            </a:r>
            <a:r>
              <a:rPr lang="en-US" sz="2400" dirty="0" smtClean="0"/>
              <a:t> G</a:t>
            </a:r>
            <a:r>
              <a:rPr lang="bn-BD" sz="2400" dirty="0" smtClean="0"/>
              <a:t>.</a:t>
            </a:r>
            <a:r>
              <a:rPr lang="en-US" sz="2400" dirty="0" smtClean="0"/>
              <a:t> He</a:t>
            </a:r>
            <a:r>
              <a:rPr lang="en-US" sz="2600" dirty="0" smtClean="0"/>
              <a:t>, “</a:t>
            </a:r>
            <a:r>
              <a:rPr lang="en-US" sz="2400" dirty="0" smtClean="0"/>
              <a:t>Efficient audio zero</a:t>
            </a:r>
            <a:r>
              <a:rPr lang="bn-BD" sz="2400" dirty="0" smtClean="0"/>
              <a:t> </a:t>
            </a:r>
            <a:r>
              <a:rPr lang="en-US" sz="2400" dirty="0" smtClean="0"/>
              <a:t>watermarking algorithm</a:t>
            </a:r>
            <a:r>
              <a:rPr lang="bn-BD" sz="2400" dirty="0" smtClean="0"/>
              <a:t>   </a:t>
            </a:r>
            <a:r>
              <a:rPr lang="en-US" sz="2400" dirty="0" smtClean="0"/>
              <a:t>for copyright protection based on BIC and DWCM matrix</a:t>
            </a:r>
            <a:r>
              <a:rPr lang="bn-BD" sz="2400" dirty="0" smtClean="0"/>
              <a:t>,</a:t>
            </a:r>
            <a:r>
              <a:rPr lang="en-US" sz="2600" dirty="0" smtClean="0"/>
              <a:t>” </a:t>
            </a:r>
            <a:r>
              <a:rPr lang="bn-BD" sz="2600" dirty="0" smtClean="0"/>
              <a:t>        </a:t>
            </a:r>
            <a:r>
              <a:rPr lang="en-US" sz="2400" i="1" dirty="0" smtClean="0"/>
              <a:t>International Journal of Advancements in </a:t>
            </a:r>
            <a:r>
              <a:rPr lang="bn-BD" sz="2400" i="1" dirty="0" smtClean="0"/>
              <a:t> </a:t>
            </a:r>
            <a:r>
              <a:rPr lang="en-US" sz="2400" i="1" dirty="0" smtClean="0"/>
              <a:t>Computing Technology(IJACT)</a:t>
            </a:r>
            <a:r>
              <a:rPr lang="bn-BD" sz="2400" dirty="0" smtClean="0"/>
              <a:t>, </a:t>
            </a:r>
            <a:r>
              <a:rPr lang="en-US" sz="2400" dirty="0" smtClean="0"/>
              <a:t>vol.</a:t>
            </a:r>
            <a:r>
              <a:rPr lang="bn-BD" sz="2400" dirty="0" smtClean="0"/>
              <a:t> </a:t>
            </a:r>
            <a:r>
              <a:rPr lang="en-US" sz="2400" dirty="0" smtClean="0"/>
              <a:t>4, </a:t>
            </a:r>
            <a:r>
              <a:rPr lang="bn-BD" sz="2400" dirty="0" smtClean="0"/>
              <a:t>n</a:t>
            </a:r>
            <a:r>
              <a:rPr lang="en-US" sz="2400" dirty="0" smtClean="0"/>
              <a:t>o.</a:t>
            </a:r>
            <a:r>
              <a:rPr lang="bn-BD" sz="2400" dirty="0" smtClean="0"/>
              <a:t> </a:t>
            </a:r>
            <a:r>
              <a:rPr lang="en-US" sz="2400" dirty="0" smtClean="0"/>
              <a:t>6, 2012</a:t>
            </a:r>
            <a:r>
              <a:rPr lang="bn-BD" sz="2400" dirty="0" smtClean="0"/>
              <a:t>.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[3] </a:t>
            </a:r>
            <a:r>
              <a:rPr lang="en-US" sz="2400" dirty="0" smtClean="0"/>
              <a:t>S</a:t>
            </a:r>
            <a:r>
              <a:rPr lang="bn-BD" sz="2400" dirty="0" smtClean="0"/>
              <a:t>. </a:t>
            </a:r>
            <a:r>
              <a:rPr lang="en-US" sz="2400" dirty="0" smtClean="0"/>
              <a:t>M</a:t>
            </a:r>
            <a:r>
              <a:rPr lang="bn-BD" sz="2400" dirty="0" smtClean="0"/>
              <a:t>.</a:t>
            </a:r>
            <a:r>
              <a:rPr lang="en-US" sz="2400" dirty="0" smtClean="0"/>
              <a:t> Tsai</a:t>
            </a:r>
            <a:r>
              <a:rPr lang="bn-BD" sz="2600" dirty="0" smtClean="0"/>
              <a:t>,</a:t>
            </a:r>
            <a:r>
              <a:rPr lang="en-US" sz="2600" dirty="0" smtClean="0"/>
              <a:t> “A robust zero-watermarking scheme for </a:t>
            </a:r>
            <a:r>
              <a:rPr lang="bn-BD" sz="2600" dirty="0" smtClean="0"/>
              <a:t>  </a:t>
            </a:r>
            <a:r>
              <a:rPr lang="en-US" sz="2600" dirty="0" smtClean="0"/>
              <a:t>digital audio</a:t>
            </a:r>
            <a:r>
              <a:rPr lang="bn-BD" sz="2400" dirty="0" smtClean="0"/>
              <a:t>,</a:t>
            </a:r>
            <a:r>
              <a:rPr lang="en-US" sz="2600" dirty="0" smtClean="0"/>
              <a:t>” </a:t>
            </a:r>
            <a:r>
              <a:rPr lang="en-US" sz="2400" i="1" dirty="0" smtClean="0"/>
              <a:t>International Journal of</a:t>
            </a:r>
            <a:r>
              <a:rPr lang="bn-BD" sz="2400" i="1" dirty="0" smtClean="0"/>
              <a:t> </a:t>
            </a:r>
            <a:r>
              <a:rPr lang="en-US" sz="2400" i="1" dirty="0" smtClean="0"/>
              <a:t>Information and</a:t>
            </a:r>
            <a:r>
              <a:rPr lang="bn-BD" sz="2400" i="1" dirty="0" smtClean="0"/>
              <a:t> </a:t>
            </a:r>
            <a:r>
              <a:rPr lang="en-US" sz="2400" i="1" dirty="0" smtClean="0"/>
              <a:t>Electronics </a:t>
            </a:r>
            <a:r>
              <a:rPr lang="bn-BD" sz="2400" i="1" dirty="0" smtClean="0"/>
              <a:t>     </a:t>
            </a:r>
            <a:r>
              <a:rPr lang="en-US" sz="2400" i="1" dirty="0" smtClean="0"/>
              <a:t>Engineering</a:t>
            </a:r>
            <a:r>
              <a:rPr lang="en-US" sz="2400" dirty="0" smtClean="0"/>
              <a:t>, vol. 5, </a:t>
            </a:r>
            <a:r>
              <a:rPr lang="bn-BD" sz="2400" dirty="0" smtClean="0"/>
              <a:t>n</a:t>
            </a:r>
            <a:r>
              <a:rPr lang="en-US" sz="2400" dirty="0" smtClean="0"/>
              <a:t>o. 2, 2015</a:t>
            </a:r>
            <a:r>
              <a:rPr lang="bn-BD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[4] N</a:t>
            </a:r>
            <a:r>
              <a:rPr lang="bn-BD" sz="2400" dirty="0" smtClean="0"/>
              <a:t>.</a:t>
            </a:r>
            <a:r>
              <a:rPr lang="en-US" sz="2400" dirty="0" smtClean="0"/>
              <a:t> Chen and J</a:t>
            </a:r>
            <a:r>
              <a:rPr lang="bn-BD" sz="2400" dirty="0" smtClean="0"/>
              <a:t>.</a:t>
            </a:r>
            <a:r>
              <a:rPr lang="en-US" sz="2400" dirty="0" smtClean="0"/>
              <a:t> Zhu, “A robust zero-watermarking algorithm for </a:t>
            </a:r>
            <a:r>
              <a:rPr lang="bn-BD" sz="2400" dirty="0" smtClean="0"/>
              <a:t> </a:t>
            </a:r>
            <a:r>
              <a:rPr lang="en-US" sz="2400" dirty="0" smtClean="0"/>
              <a:t>audio,” </a:t>
            </a:r>
            <a:r>
              <a:rPr lang="en-US" sz="2000" i="1" dirty="0" smtClean="0"/>
              <a:t>EURASIP Journal on Advances in Signal Processing</a:t>
            </a:r>
            <a:r>
              <a:rPr lang="en-US" sz="2400" dirty="0" smtClean="0"/>
              <a:t>,</a:t>
            </a:r>
            <a:r>
              <a:rPr lang="bn-BD" sz="2400" dirty="0" smtClean="0"/>
              <a:t> </a:t>
            </a:r>
            <a:r>
              <a:rPr lang="en-US" sz="2400" dirty="0" smtClean="0"/>
              <a:t>2008.</a:t>
            </a:r>
          </a:p>
          <a:p>
            <a:pPr>
              <a:buNone/>
            </a:pPr>
            <a:endParaRPr lang="bn-BD" sz="2400" dirty="0" smtClean="0"/>
          </a:p>
          <a:p>
            <a:pPr>
              <a:buNone/>
            </a:pPr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819400" y="76200"/>
            <a:ext cx="3505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3600" dirty="0">
              <a:solidFill>
                <a:sysClr val="windowText" lastClr="000000">
                  <a:tint val="75000"/>
                </a:sys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843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18436" name="Content Placeholder 4"/>
          <p:cNvSpPr>
            <a:spLocks noGrp="1"/>
          </p:cNvSpPr>
          <p:nvPr>
            <p:ph idx="1"/>
          </p:nvPr>
        </p:nvSpPr>
        <p:spPr>
          <a:xfrm>
            <a:off x="144463" y="928688"/>
            <a:ext cx="8999537" cy="5472112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[5] L</a:t>
            </a:r>
            <a:r>
              <a:rPr lang="bn-BD" sz="2400" dirty="0" smtClean="0"/>
              <a:t>.</a:t>
            </a:r>
            <a:r>
              <a:rPr lang="en-US" sz="2400" dirty="0" smtClean="0"/>
              <a:t> </a:t>
            </a:r>
            <a:r>
              <a:rPr lang="en-US" sz="2400" dirty="0" err="1" smtClean="0"/>
              <a:t>Gao</a:t>
            </a:r>
            <a:r>
              <a:rPr lang="en-US" sz="2400" dirty="0" smtClean="0"/>
              <a:t>, W</a:t>
            </a:r>
            <a:r>
              <a:rPr lang="bn-BD" sz="2400" dirty="0" smtClean="0"/>
              <a:t>.</a:t>
            </a:r>
            <a:r>
              <a:rPr lang="en-US" sz="2400" dirty="0" smtClean="0"/>
              <a:t> Zhao, X</a:t>
            </a:r>
            <a:r>
              <a:rPr lang="bn-BD" sz="2400" dirty="0" smtClean="0"/>
              <a:t>.</a:t>
            </a:r>
            <a:r>
              <a:rPr lang="en-US" sz="2400" dirty="0" smtClean="0"/>
              <a:t> </a:t>
            </a:r>
            <a:r>
              <a:rPr lang="en-US" sz="2400" dirty="0" err="1" smtClean="0"/>
              <a:t>Wen</a:t>
            </a:r>
            <a:r>
              <a:rPr lang="en-US" sz="2400" dirty="0" smtClean="0"/>
              <a:t> </a:t>
            </a:r>
            <a:r>
              <a:rPr lang="bn-BD" sz="2400" dirty="0" smtClean="0"/>
              <a:t>and</a:t>
            </a:r>
            <a:r>
              <a:rPr lang="en-US" sz="2400" dirty="0" smtClean="0"/>
              <a:t> L</a:t>
            </a:r>
            <a:r>
              <a:rPr lang="bn-BD" sz="2400" dirty="0" smtClean="0"/>
              <a:t>.</a:t>
            </a:r>
            <a:r>
              <a:rPr lang="en-US" sz="2400" dirty="0" smtClean="0"/>
              <a:t> Wang</a:t>
            </a:r>
            <a:r>
              <a:rPr lang="bn-BD" sz="2400" dirty="0" smtClean="0"/>
              <a:t>,</a:t>
            </a:r>
            <a:r>
              <a:rPr lang="en-US" sz="2400" dirty="0" smtClean="0"/>
              <a:t> “An audio  zero-</a:t>
            </a:r>
            <a:r>
              <a:rPr lang="bn-BD" sz="2400" dirty="0" smtClean="0"/>
              <a:t>                 </a:t>
            </a:r>
            <a:r>
              <a:rPr lang="en-US" sz="2400" dirty="0" smtClean="0"/>
              <a:t>watermarking </a:t>
            </a:r>
            <a:r>
              <a:rPr lang="en-US" sz="2400" dirty="0" err="1" smtClean="0"/>
              <a:t>algorith</a:t>
            </a:r>
            <a:r>
              <a:rPr lang="bn-BD" sz="2400" dirty="0" smtClean="0"/>
              <a:t>m</a:t>
            </a:r>
            <a:r>
              <a:rPr lang="en-US" sz="2400" dirty="0" smtClean="0"/>
              <a:t> based on FFT,” </a:t>
            </a:r>
            <a:r>
              <a:rPr lang="bn-BD" sz="2400" dirty="0" smtClean="0"/>
              <a:t>in </a:t>
            </a:r>
            <a:r>
              <a:rPr lang="bn-BD" sz="2400" i="1" dirty="0" smtClean="0"/>
              <a:t>Procedding of  the</a:t>
            </a:r>
            <a:r>
              <a:rPr lang="bn-BD" sz="2400" dirty="0" smtClean="0"/>
              <a:t>           </a:t>
            </a:r>
            <a:r>
              <a:rPr lang="en-US" sz="2400" i="1" dirty="0" err="1" smtClean="0"/>
              <a:t>Interntional</a:t>
            </a:r>
            <a:r>
              <a:rPr lang="bn-BD" sz="2400" i="1" dirty="0" smtClean="0"/>
              <a:t>   </a:t>
            </a:r>
            <a:r>
              <a:rPr lang="en-US" sz="2400" i="1" dirty="0" smtClean="0"/>
              <a:t>Conference on Networking and Digital Society</a:t>
            </a:r>
            <a:r>
              <a:rPr lang="bn-BD" sz="2400" dirty="0" smtClean="0"/>
              <a:t>, 2010.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[6] H</a:t>
            </a:r>
            <a:r>
              <a:rPr lang="bn-BD" sz="2400" dirty="0" smtClean="0"/>
              <a:t>. </a:t>
            </a:r>
            <a:r>
              <a:rPr lang="en-US" sz="2400" dirty="0" err="1" smtClean="0"/>
              <a:t>liang</a:t>
            </a:r>
            <a:r>
              <a:rPr lang="en-US" sz="2400" dirty="0" smtClean="0"/>
              <a:t> Dai and D</a:t>
            </a:r>
            <a:r>
              <a:rPr lang="bn-BD" sz="2400" dirty="0" smtClean="0"/>
              <a:t>.</a:t>
            </a:r>
            <a:r>
              <a:rPr lang="en-US" sz="2400" dirty="0" smtClean="0"/>
              <a:t> He, “An efficient and robust zero</a:t>
            </a:r>
            <a:r>
              <a:rPr lang="bn-BD" sz="2400" dirty="0" smtClean="0"/>
              <a:t>-</a:t>
            </a:r>
            <a:r>
              <a:rPr lang="en-US" sz="2400" dirty="0" smtClean="0"/>
              <a:t>watermarking scheme for audio based on DWT and DCT,” in</a:t>
            </a:r>
            <a:r>
              <a:rPr lang="bn-BD" sz="2400" i="1" dirty="0" smtClean="0"/>
              <a:t> </a:t>
            </a:r>
            <a:r>
              <a:rPr lang="en-US" sz="2400" i="1" dirty="0" smtClean="0"/>
              <a:t>Proceedings of the </a:t>
            </a:r>
            <a:r>
              <a:rPr lang="bn-BD" sz="2400" i="1" dirty="0" smtClean="0"/>
              <a:t>  </a:t>
            </a:r>
            <a:r>
              <a:rPr lang="en-US" sz="2400" i="1" dirty="0" smtClean="0"/>
              <a:t>Asia Pacific Conference on IEEE</a:t>
            </a:r>
            <a:r>
              <a:rPr lang="bn-BD" sz="2400" i="1" dirty="0" smtClean="0"/>
              <a:t> </a:t>
            </a:r>
            <a:r>
              <a:rPr lang="en-US" sz="2400" i="1" dirty="0" smtClean="0"/>
              <a:t>Microelectronics &amp; Electronics</a:t>
            </a:r>
            <a:r>
              <a:rPr lang="en-US" sz="2400" dirty="0" smtClean="0"/>
              <a:t>,</a:t>
            </a:r>
            <a:r>
              <a:rPr lang="bn-BD" sz="2400" dirty="0" smtClean="0"/>
              <a:t>    </a:t>
            </a:r>
            <a:r>
              <a:rPr lang="en-US" sz="2400" dirty="0" smtClean="0"/>
              <a:t>2009</a:t>
            </a:r>
            <a:r>
              <a:rPr lang="bn-BD" sz="2400" dirty="0" smtClean="0"/>
              <a:t>, </a:t>
            </a:r>
            <a:r>
              <a:rPr lang="en-US" sz="2400" dirty="0" smtClean="0"/>
              <a:t> pp. 233-236. </a:t>
            </a:r>
          </a:p>
          <a:p>
            <a:pPr>
              <a:buNone/>
            </a:pPr>
            <a:r>
              <a:rPr lang="en-US" sz="2400" dirty="0" smtClean="0"/>
              <a:t>[7] R. N. </a:t>
            </a:r>
            <a:r>
              <a:rPr lang="en-US" sz="2400" dirty="0" err="1" smtClean="0"/>
              <a:t>Bracewell</a:t>
            </a:r>
            <a:r>
              <a:rPr lang="en-US" sz="2400" dirty="0" smtClean="0"/>
              <a:t>, “The discrete </a:t>
            </a:r>
            <a:r>
              <a:rPr lang="bn-BD" sz="2400" dirty="0" smtClean="0"/>
              <a:t>h</a:t>
            </a:r>
            <a:r>
              <a:rPr lang="en-US" sz="2400" dirty="0" err="1" smtClean="0"/>
              <a:t>artley</a:t>
            </a:r>
            <a:r>
              <a:rPr lang="en-US" sz="2400" dirty="0" smtClean="0"/>
              <a:t> </a:t>
            </a:r>
            <a:r>
              <a:rPr lang="en-US" sz="2400" dirty="0" smtClean="0"/>
              <a:t>transform,” </a:t>
            </a:r>
            <a:r>
              <a:rPr lang="en-US" sz="2400" i="1" dirty="0" smtClean="0"/>
              <a:t>Journal </a:t>
            </a:r>
            <a:r>
              <a:rPr lang="en-US" sz="2400" i="1" dirty="0" smtClean="0"/>
              <a:t>of</a:t>
            </a:r>
            <a:r>
              <a:rPr lang="bn-BD" sz="2400" i="1" dirty="0" smtClean="0"/>
              <a:t>          </a:t>
            </a:r>
            <a:r>
              <a:rPr lang="en-US" sz="2400" i="1" dirty="0" smtClean="0"/>
              <a:t>Optical </a:t>
            </a:r>
            <a:r>
              <a:rPr lang="en-US" sz="2400" i="1" dirty="0" smtClean="0"/>
              <a:t>Society</a:t>
            </a:r>
            <a:r>
              <a:rPr lang="bn-BD" sz="2400" i="1" dirty="0" smtClean="0"/>
              <a:t> </a:t>
            </a:r>
            <a:r>
              <a:rPr lang="en-US" sz="2400" i="1" dirty="0" smtClean="0"/>
              <a:t>of America</a:t>
            </a:r>
            <a:r>
              <a:rPr lang="en-US" sz="2400" dirty="0" smtClean="0"/>
              <a:t>, vol. 73, pp. 1832-1835.</a:t>
            </a: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[8] </a:t>
            </a:r>
            <a:r>
              <a:rPr lang="en-US" sz="2400" dirty="0" smtClean="0"/>
              <a:t>V</a:t>
            </a:r>
            <a:r>
              <a:rPr lang="bn-BD" sz="2400" dirty="0" smtClean="0"/>
              <a:t>.</a:t>
            </a:r>
            <a:r>
              <a:rPr lang="en-US" sz="2400" dirty="0" smtClean="0"/>
              <a:t> K</a:t>
            </a:r>
            <a:r>
              <a:rPr lang="bn-BD" sz="2400" dirty="0" smtClean="0"/>
              <a:t>.</a:t>
            </a:r>
            <a:r>
              <a:rPr lang="en-US" sz="2400" dirty="0" smtClean="0"/>
              <a:t> Singh</a:t>
            </a:r>
            <a:r>
              <a:rPr lang="bn-BD" sz="2400" dirty="0" smtClean="0"/>
              <a:t>, S. Gupta and U. </a:t>
            </a:r>
            <a:r>
              <a:rPr lang="en-US" sz="2400" dirty="0" smtClean="0"/>
              <a:t>D. </a:t>
            </a:r>
            <a:r>
              <a:rPr lang="en-US" sz="2400" dirty="0" err="1" smtClean="0"/>
              <a:t>Dalal</a:t>
            </a:r>
            <a:r>
              <a:rPr lang="bn-BD" sz="2400" dirty="0" smtClean="0"/>
              <a:t>, “</a:t>
            </a:r>
            <a:r>
              <a:rPr lang="en-US" sz="2400" dirty="0" smtClean="0"/>
              <a:t>Performance comparison of </a:t>
            </a:r>
            <a:r>
              <a:rPr lang="bn-BD" sz="2400" dirty="0" smtClean="0"/>
              <a:t>    </a:t>
            </a:r>
            <a:r>
              <a:rPr lang="en-US" sz="2400" dirty="0" smtClean="0"/>
              <a:t>discrete </a:t>
            </a:r>
            <a:r>
              <a:rPr lang="en-US" sz="2400" dirty="0" err="1" smtClean="0"/>
              <a:t>hartley</a:t>
            </a:r>
            <a:r>
              <a:rPr lang="bn-BD" sz="2400" dirty="0" smtClean="0"/>
              <a:t> </a:t>
            </a:r>
            <a:r>
              <a:rPr lang="en-US" sz="2400" dirty="0" smtClean="0"/>
              <a:t>transform (DHT) and fast </a:t>
            </a:r>
            <a:r>
              <a:rPr lang="en-US" sz="2400" dirty="0" err="1" smtClean="0"/>
              <a:t>fourier</a:t>
            </a:r>
            <a:r>
              <a:rPr lang="en-US" sz="2400" dirty="0" smtClean="0"/>
              <a:t> transform (FFT)</a:t>
            </a:r>
            <a:r>
              <a:rPr lang="bn-BD" sz="2400" dirty="0" smtClean="0"/>
              <a:t>,”  </a:t>
            </a:r>
            <a:r>
              <a:rPr lang="en-US" sz="2400" i="1" dirty="0" smtClean="0"/>
              <a:t>International Journal of Computer Applications</a:t>
            </a:r>
            <a:r>
              <a:rPr lang="bn-BD" sz="2400" i="1" dirty="0" smtClean="0"/>
              <a:t>,</a:t>
            </a:r>
            <a:r>
              <a:rPr lang="bn-BD" sz="2400" dirty="0" smtClean="0"/>
              <a:t>vol.</a:t>
            </a:r>
            <a:r>
              <a:rPr lang="en-US" sz="2400" dirty="0" smtClean="0"/>
              <a:t> 70</a:t>
            </a:r>
            <a:r>
              <a:rPr lang="bn-BD" sz="2400" dirty="0" smtClean="0"/>
              <a:t>,</a:t>
            </a:r>
            <a:r>
              <a:rPr lang="en-US" sz="2400" dirty="0" smtClean="0"/>
              <a:t> </a:t>
            </a:r>
            <a:r>
              <a:rPr lang="bn-BD" sz="2400" dirty="0" smtClean="0"/>
              <a:t>no</a:t>
            </a:r>
            <a:r>
              <a:rPr lang="en-US" sz="2400" dirty="0" smtClean="0"/>
              <a:t>. 9, 2013</a:t>
            </a:r>
            <a:r>
              <a:rPr lang="bn-BD" sz="2400" dirty="0" smtClean="0"/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bn-BD" sz="2400" dirty="0" smtClean="0"/>
              <a:t> 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819400" y="76200"/>
            <a:ext cx="3505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3600" dirty="0">
              <a:solidFill>
                <a:sysClr val="windowText" lastClr="000000">
                  <a:tint val="75000"/>
                </a:sys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9459" name="Content Placeholder 4"/>
          <p:cNvSpPr>
            <a:spLocks noGrp="1"/>
          </p:cNvSpPr>
          <p:nvPr>
            <p:ph type="title"/>
          </p:nvPr>
        </p:nvSpPr>
        <p:spPr>
          <a:xfrm>
            <a:off x="0" y="2819400"/>
            <a:ext cx="9144000" cy="836613"/>
          </a:xfrm>
        </p:spPr>
        <p:txBody>
          <a:bodyPr/>
          <a:lstStyle/>
          <a:p>
            <a:r>
              <a:rPr lang="en-US" smtClean="0"/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819400" y="76200"/>
            <a:ext cx="3505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3600" dirty="0">
              <a:solidFill>
                <a:sysClr val="windowText" lastClr="000000">
                  <a:tint val="75000"/>
                </a:sys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614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</a:p>
        </p:txBody>
      </p:sp>
      <p:sp>
        <p:nvSpPr>
          <p:cNvPr id="6148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itchFamily="2" charset="2"/>
              <a:buChar char="v"/>
            </a:pPr>
            <a:r>
              <a:rPr lang="bn-BD" smtClean="0"/>
              <a:t>Introduction</a:t>
            </a:r>
            <a:endParaRPr lang="en-US" smtClean="0"/>
          </a:p>
          <a:p>
            <a:pPr>
              <a:buFont typeface="Wingdings" pitchFamily="2" charset="2"/>
              <a:buChar char="v"/>
            </a:pPr>
            <a:r>
              <a:rPr lang="en-US" smtClean="0"/>
              <a:t>Motivation</a:t>
            </a:r>
          </a:p>
          <a:p>
            <a:pPr>
              <a:buFont typeface="Wingdings" pitchFamily="2" charset="2"/>
              <a:buChar char="v"/>
            </a:pPr>
            <a:r>
              <a:rPr lang="en-US" smtClean="0"/>
              <a:t>Previous Works and Limitations</a:t>
            </a:r>
          </a:p>
          <a:p>
            <a:pPr>
              <a:buFont typeface="Wingdings" pitchFamily="2" charset="2"/>
              <a:buChar char="v"/>
            </a:pPr>
            <a:r>
              <a:rPr lang="en-US" smtClean="0"/>
              <a:t>Proposed Technique</a:t>
            </a:r>
          </a:p>
          <a:p>
            <a:pPr>
              <a:buFont typeface="Wingdings" pitchFamily="2" charset="2"/>
              <a:buChar char="v"/>
            </a:pPr>
            <a:r>
              <a:rPr lang="en-GB" smtClean="0"/>
              <a:t>Objectives </a:t>
            </a:r>
          </a:p>
          <a:p>
            <a:pPr>
              <a:buFont typeface="Wingdings" pitchFamily="2" charset="2"/>
              <a:buChar char="v"/>
            </a:pPr>
            <a:r>
              <a:rPr lang="en-US" smtClean="0"/>
              <a:t>Proposed Methodology</a:t>
            </a:r>
          </a:p>
          <a:p>
            <a:pPr>
              <a:buFont typeface="Wingdings" pitchFamily="2" charset="2"/>
              <a:buChar char="v"/>
            </a:pPr>
            <a:r>
              <a:rPr lang="en-US" smtClean="0"/>
              <a:t>Conclusion</a:t>
            </a:r>
          </a:p>
          <a:p>
            <a:pPr>
              <a:buFont typeface="Wingdings" pitchFamily="2" charset="2"/>
              <a:buChar char="v"/>
            </a:pPr>
            <a:r>
              <a:rPr lang="en-US" smtClean="0"/>
              <a:t>References</a:t>
            </a:r>
          </a:p>
          <a:p>
            <a:pPr>
              <a:buFont typeface="Wingdings" pitchFamily="2" charset="2"/>
              <a:buChar char="v"/>
            </a:pPr>
            <a:endParaRPr lang="en-US" smtClean="0"/>
          </a:p>
          <a:p>
            <a:pPr>
              <a:buFont typeface="Wingdings" pitchFamily="2" charset="2"/>
              <a:buChar char="v"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819400" y="76200"/>
            <a:ext cx="3505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3600" dirty="0">
              <a:solidFill>
                <a:sysClr val="windowText" lastClr="000000">
                  <a:tint val="75000"/>
                </a:sys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717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smtClean="0"/>
              <a:t>Introduction</a:t>
            </a:r>
            <a:endParaRPr lang="en-US" smtClean="0"/>
          </a:p>
        </p:txBody>
      </p:sp>
      <p:sp>
        <p:nvSpPr>
          <p:cNvPr id="717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smtClean="0"/>
          </a:p>
          <a:p>
            <a:pPr>
              <a:buFont typeface="Wingdings" pitchFamily="2" charset="2"/>
              <a:buChar char="v"/>
            </a:pPr>
            <a:r>
              <a:rPr lang="en-US" smtClean="0"/>
              <a:t>Protection of information</a:t>
            </a:r>
          </a:p>
          <a:p>
            <a:pPr>
              <a:buFont typeface="Wingdings" pitchFamily="2" charset="2"/>
              <a:buChar char="v"/>
            </a:pPr>
            <a:r>
              <a:rPr lang="en-US" smtClean="0"/>
              <a:t>Digital watermarking</a:t>
            </a:r>
          </a:p>
          <a:p>
            <a:pPr lvl="1">
              <a:buFont typeface="Wingdings" pitchFamily="2" charset="2"/>
              <a:buChar char="v"/>
            </a:pPr>
            <a:r>
              <a:rPr lang="en-US" smtClean="0"/>
              <a:t>Process of embedding information</a:t>
            </a:r>
          </a:p>
          <a:p>
            <a:pPr lvl="1">
              <a:buFont typeface="Wingdings" pitchFamily="2" charset="2"/>
              <a:buChar char="v"/>
            </a:pPr>
            <a:r>
              <a:rPr lang="en-US" smtClean="0"/>
              <a:t>For any contents like image, audio, video, text</a:t>
            </a:r>
          </a:p>
          <a:p>
            <a:pPr lvl="1">
              <a:buFont typeface="Wingdings" pitchFamily="2" charset="2"/>
              <a:buChar char="v"/>
            </a:pPr>
            <a:r>
              <a:rPr lang="en-US" smtClean="0"/>
              <a:t>Visible or invisible watermarking</a:t>
            </a:r>
          </a:p>
          <a:p>
            <a:pPr lvl="1">
              <a:buFont typeface="Wingdings" pitchFamily="2" charset="2"/>
              <a:buChar char="v"/>
            </a:pPr>
            <a:r>
              <a:rPr lang="en-US" smtClean="0"/>
              <a:t>Blind or non-blind watermarking</a:t>
            </a:r>
          </a:p>
          <a:p>
            <a:pPr lvl="1">
              <a:buFont typeface="Wingdings" pitchFamily="2" charset="2"/>
              <a:buChar char="v"/>
            </a:pPr>
            <a:r>
              <a:rPr lang="en-US" smtClean="0"/>
              <a:t>Imperceptibility</a:t>
            </a:r>
          </a:p>
          <a:p>
            <a:pPr lvl="1">
              <a:buFont typeface="Wingdings" pitchFamily="2" charset="2"/>
              <a:buChar char="v"/>
            </a:pPr>
            <a:r>
              <a:rPr lang="en-US" smtClean="0"/>
              <a:t>Robustness</a:t>
            </a:r>
          </a:p>
          <a:p>
            <a:pPr lvl="1">
              <a:buFont typeface="Wingdings" pitchFamily="2" charset="2"/>
              <a:buChar char="v"/>
            </a:pPr>
            <a:endParaRPr lang="en-US" smtClean="0"/>
          </a:p>
          <a:p>
            <a:pPr lvl="1">
              <a:buFont typeface="Wingdings" pitchFamily="2" charset="2"/>
              <a:buChar char="v"/>
            </a:pPr>
            <a:endParaRPr lang="en-US" smtClean="0"/>
          </a:p>
          <a:p>
            <a:pPr>
              <a:buFont typeface="Wingdings" pitchFamily="2" charset="2"/>
              <a:buChar char="v"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819400" y="76200"/>
            <a:ext cx="3505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3600" dirty="0">
              <a:solidFill>
                <a:sysClr val="windowText" lastClr="000000">
                  <a:tint val="75000"/>
                </a:sys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819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sp>
        <p:nvSpPr>
          <p:cNvPr id="819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mtClean="0"/>
              <a:t>Recent proliferation of the Internet </a:t>
            </a:r>
          </a:p>
          <a:p>
            <a:pPr>
              <a:buFont typeface="Wingdings" pitchFamily="2" charset="2"/>
              <a:buChar char="v"/>
            </a:pPr>
            <a:r>
              <a:rPr lang="en-US" smtClean="0"/>
              <a:t>Copyright protection and authentication of </a:t>
            </a:r>
            <a:r>
              <a:rPr lang="bn-BD" smtClean="0"/>
              <a:t>audio</a:t>
            </a:r>
            <a:r>
              <a:rPr lang="en-US" smtClean="0"/>
              <a:t> has 	 become a significant issue</a:t>
            </a:r>
          </a:p>
          <a:p>
            <a:pPr>
              <a:buFont typeface="Wingdings" pitchFamily="2" charset="2"/>
              <a:buChar char="v"/>
            </a:pPr>
            <a:r>
              <a:rPr lang="en-US" smtClean="0"/>
              <a:t>Less literature on audio watermarking</a:t>
            </a:r>
          </a:p>
          <a:p>
            <a:pPr>
              <a:buFont typeface="Wingdings" pitchFamily="2" charset="2"/>
              <a:buChar char="v"/>
            </a:pPr>
            <a:r>
              <a:rPr lang="en-US" smtClean="0"/>
              <a:t>More sensitive HAS than HVS</a:t>
            </a:r>
          </a:p>
          <a:p>
            <a:pPr>
              <a:buFont typeface="Wingdings" pitchFamily="2" charset="2"/>
              <a:buChar char="v"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819400" y="76200"/>
            <a:ext cx="3505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3600" dirty="0">
              <a:solidFill>
                <a:sysClr val="windowText" lastClr="000000">
                  <a:tint val="75000"/>
                </a:sys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2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Previous Works and Limitations</a:t>
            </a:r>
          </a:p>
        </p:txBody>
      </p:sp>
      <p:sp>
        <p:nvSpPr>
          <p:cNvPr id="9220" name="Content Placeholder 4"/>
          <p:cNvSpPr>
            <a:spLocks noGrp="1"/>
          </p:cNvSpPr>
          <p:nvPr>
            <p:ph idx="1"/>
          </p:nvPr>
        </p:nvSpPr>
        <p:spPr>
          <a:xfrm>
            <a:off x="914400" y="1066800"/>
            <a:ext cx="8847138" cy="547211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bn-BD" smtClean="0"/>
              <a:t>Time domain technique</a:t>
            </a:r>
            <a:endParaRPr lang="en-US" smtClean="0"/>
          </a:p>
          <a:p>
            <a:pPr lvl="1">
              <a:buFont typeface="Wingdings" pitchFamily="2" charset="2"/>
              <a:buChar char="v"/>
            </a:pPr>
            <a:r>
              <a:rPr lang="bn-BD" smtClean="0"/>
              <a:t>Changes the signal values</a:t>
            </a:r>
          </a:p>
          <a:p>
            <a:pPr>
              <a:buFont typeface="Wingdings" pitchFamily="2" charset="2"/>
              <a:buChar char="v"/>
            </a:pPr>
            <a:r>
              <a:rPr lang="bn-BD" smtClean="0"/>
              <a:t>Transform domain technique</a:t>
            </a:r>
          </a:p>
          <a:p>
            <a:pPr lvl="1">
              <a:buFont typeface="Wingdings" pitchFamily="2" charset="2"/>
              <a:buChar char="v"/>
            </a:pPr>
            <a:r>
              <a:rPr lang="bn-BD" smtClean="0"/>
              <a:t>Changes the coefficients</a:t>
            </a:r>
          </a:p>
          <a:p>
            <a:pPr lvl="1">
              <a:buFont typeface="Wingdings" pitchFamily="2" charset="2"/>
              <a:buChar char="v"/>
            </a:pPr>
            <a:endParaRPr lang="bn-BD" smtClean="0"/>
          </a:p>
          <a:p>
            <a:pPr>
              <a:buFont typeface="Wingdings" pitchFamily="2" charset="2"/>
              <a:buChar char="v"/>
            </a:pPr>
            <a:r>
              <a:rPr lang="bn-BD" smtClean="0"/>
              <a:t>Degradation of audio quality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Proposed Technique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4800" y="1385888"/>
            <a:ext cx="8999538" cy="547211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mtClean="0"/>
              <a:t>Zero watermarking</a:t>
            </a:r>
          </a:p>
          <a:p>
            <a:pPr lvl="1">
              <a:buFont typeface="Wingdings" pitchFamily="2" charset="2"/>
              <a:buChar char="v"/>
            </a:pPr>
            <a:r>
              <a:rPr lang="en-US" smtClean="0"/>
              <a:t>No need to embed information</a:t>
            </a:r>
          </a:p>
          <a:p>
            <a:pPr lvl="1">
              <a:buFont typeface="Wingdings" pitchFamily="2" charset="2"/>
              <a:buChar char="v"/>
            </a:pPr>
            <a:r>
              <a:rPr lang="en-US" smtClean="0"/>
              <a:t>Remove conflict between imperceptibility and robustness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Hartley Transform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385888"/>
            <a:ext cx="8686800" cy="547211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Transforms a real-valued sequence into a real-valued  </a:t>
            </a:r>
            <a:r>
              <a:rPr lang="bn-BD" dirty="0" smtClean="0"/>
              <a:t>    </a:t>
            </a:r>
            <a:r>
              <a:rPr lang="en-US" dirty="0" smtClean="0"/>
              <a:t>sequence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Symmetric </a:t>
            </a:r>
            <a:endParaRPr lang="bn-BD" dirty="0" smtClean="0"/>
          </a:p>
          <a:p>
            <a:pPr>
              <a:buFont typeface="Wingdings" pitchFamily="2" charset="2"/>
              <a:buChar char="v"/>
            </a:pPr>
            <a:r>
              <a:rPr lang="bn-BD" dirty="0" smtClean="0"/>
              <a:t>E</a:t>
            </a:r>
            <a:r>
              <a:rPr lang="en-US" dirty="0" err="1" smtClean="0"/>
              <a:t>fficient</a:t>
            </a:r>
            <a:r>
              <a:rPr lang="en-US" dirty="0" smtClean="0"/>
              <a:t> than </a:t>
            </a:r>
            <a:r>
              <a:rPr lang="bn-BD" dirty="0" smtClean="0"/>
              <a:t>D</a:t>
            </a:r>
            <a:r>
              <a:rPr lang="en-US" dirty="0" err="1" smtClean="0"/>
              <a:t>iscrete</a:t>
            </a:r>
            <a:r>
              <a:rPr lang="en-US" dirty="0" smtClean="0"/>
              <a:t> Fourier </a:t>
            </a:r>
            <a:r>
              <a:rPr lang="bn-BD" dirty="0" smtClean="0"/>
              <a:t>T</a:t>
            </a:r>
            <a:r>
              <a:rPr lang="en-US" dirty="0" err="1" smtClean="0"/>
              <a:t>ransform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Objectives</a:t>
            </a:r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44463" y="928688"/>
            <a:ext cx="8999537" cy="5472112"/>
          </a:xfrm>
        </p:spPr>
        <p:txBody>
          <a:bodyPr/>
          <a:lstStyle/>
          <a:p>
            <a:pPr>
              <a:buFont typeface="Wingdings" pitchFamily="2" charset="2"/>
              <a:buChar char="v"/>
              <a:defRPr/>
            </a:pPr>
            <a:endParaRPr lang="en-US" dirty="0" smtClean="0"/>
          </a:p>
          <a:p>
            <a:pPr>
              <a:buFont typeface="Wingdings" pitchFamily="2" charset="2"/>
              <a:buChar char="v"/>
              <a:defRPr/>
            </a:pPr>
            <a:r>
              <a:rPr lang="en-US" dirty="0" smtClean="0"/>
              <a:t>To propose an audio watermarking scheme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dirty="0" smtClean="0"/>
              <a:t>To propose an imperceptible and robust watermarking         scheme</a:t>
            </a:r>
          </a:p>
          <a:p>
            <a:pPr>
              <a:buFont typeface="Wingdings" pitchFamily="2" charset="2"/>
              <a:buChar char="v"/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819400" y="76200"/>
            <a:ext cx="3505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3600" dirty="0">
              <a:solidFill>
                <a:sysClr val="windowText" lastClr="000000">
                  <a:tint val="75000"/>
                </a:sys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331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Proposed Methodology</a:t>
            </a:r>
          </a:p>
        </p:txBody>
      </p:sp>
      <p:sp>
        <p:nvSpPr>
          <p:cNvPr id="13316" name="Content Placeholder 4"/>
          <p:cNvSpPr>
            <a:spLocks noGrp="1"/>
          </p:cNvSpPr>
          <p:nvPr>
            <p:ph idx="1"/>
          </p:nvPr>
        </p:nvSpPr>
        <p:spPr>
          <a:xfrm>
            <a:off x="914400" y="990600"/>
            <a:ext cx="8642350" cy="54721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		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Divides into two parts:</a:t>
            </a:r>
          </a:p>
          <a:p>
            <a:pPr>
              <a:buFont typeface="Wingdings" pitchFamily="2" charset="2"/>
              <a:buChar char="v"/>
            </a:pPr>
            <a:endParaRPr lang="en-US" smtClean="0"/>
          </a:p>
          <a:p>
            <a:pPr>
              <a:buFont typeface="Wingdings" pitchFamily="2" charset="2"/>
              <a:buChar char="v"/>
            </a:pPr>
            <a:r>
              <a:rPr lang="en-US" smtClean="0"/>
              <a:t>Embedding watermark </a:t>
            </a:r>
          </a:p>
          <a:p>
            <a:pPr lvl="1">
              <a:buFont typeface="Wingdings" pitchFamily="2" charset="2"/>
              <a:buChar char="v"/>
            </a:pPr>
            <a:r>
              <a:rPr lang="en-US" smtClean="0"/>
              <a:t>Generating </a:t>
            </a:r>
            <a:r>
              <a:rPr lang="bn-BD" smtClean="0"/>
              <a:t>a key</a:t>
            </a:r>
            <a:endParaRPr lang="en-US" smtClean="0"/>
          </a:p>
          <a:p>
            <a:pPr>
              <a:buFont typeface="Wingdings" pitchFamily="2" charset="2"/>
              <a:buChar char="v"/>
            </a:pPr>
            <a:r>
              <a:rPr lang="en-US" smtClean="0"/>
              <a:t>Extracting watermark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"/>
      </a:majorFont>
      <a:minorFont>
        <a:latin typeface="Arial Narrow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CSE-template3 (6)</Template>
  <TotalTime>2581</TotalTime>
  <Words>514</Words>
  <Application>Microsoft Office PowerPoint</Application>
  <PresentationFormat>On-screen Show (4:3)</PresentationFormat>
  <Paragraphs>78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1_islab2006-Eng</vt:lpstr>
      <vt:lpstr>Custom Design</vt:lpstr>
      <vt:lpstr>A Zero-Watermarking Scheme Based on Discrete  Hartley Transform for Audio Signal</vt:lpstr>
      <vt:lpstr>Contents</vt:lpstr>
      <vt:lpstr>Introduction</vt:lpstr>
      <vt:lpstr>Motivation</vt:lpstr>
      <vt:lpstr>Previous Works and Limitations</vt:lpstr>
      <vt:lpstr>Proposed Technique</vt:lpstr>
      <vt:lpstr>Discrete Hartley Transform</vt:lpstr>
      <vt:lpstr>Objectives</vt:lpstr>
      <vt:lpstr>Proposed Methodology</vt:lpstr>
      <vt:lpstr>Methodology (Embedding Watermark)</vt:lpstr>
      <vt:lpstr>Methodology (Extracting watermark)</vt:lpstr>
      <vt:lpstr>Conclusion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priyam</dc:creator>
  <cp:lastModifiedBy>Emtiaj</cp:lastModifiedBy>
  <cp:revision>572</cp:revision>
  <dcterms:created xsi:type="dcterms:W3CDTF">2012-03-24T22:43:44Z</dcterms:created>
  <dcterms:modified xsi:type="dcterms:W3CDTF">2016-01-05T07:42:07Z</dcterms:modified>
</cp:coreProperties>
</file>