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2"/>
    <p:restoredTop sz="94648"/>
  </p:normalViewPr>
  <p:slideViewPr>
    <p:cSldViewPr snapToGrid="0" snapToObjects="1">
      <p:cViewPr varScale="1">
        <p:scale>
          <a:sx n="116" d="100"/>
          <a:sy n="116" d="100"/>
        </p:scale>
        <p:origin x="2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10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9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53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743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02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298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227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176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12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576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4/25/22</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2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4/25/22</a:t>
            </a:fld>
            <a:endParaRPr lang="en-US"/>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49632256"/>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47" r:id="rId7"/>
    <p:sldLayoutId id="2147483848" r:id="rId8"/>
    <p:sldLayoutId id="2147483849" r:id="rId9"/>
    <p:sldLayoutId id="2147483850" r:id="rId10"/>
    <p:sldLayoutId id="214748385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2.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6.m4a"/><Relationship Id="rId1" Type="http://schemas.microsoft.com/office/2007/relationships/media" Target="../media/media16.m4a"/><Relationship Id="rId5"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7.m4a"/><Relationship Id="rId1" Type="http://schemas.microsoft.com/office/2007/relationships/media" Target="../media/media17.m4a"/><Relationship Id="rId5"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8.m4a"/><Relationship Id="rId1" Type="http://schemas.microsoft.com/office/2007/relationships/media" Target="../media/media18.m4a"/><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9.m4a"/><Relationship Id="rId1" Type="http://schemas.microsoft.com/office/2007/relationships/media" Target="../media/media19.m4a"/><Relationship Id="rId5" Type="http://schemas.openxmlformats.org/officeDocument/2006/relationships/image" Target="../media/image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0.m4a"/><Relationship Id="rId1" Type="http://schemas.microsoft.com/office/2007/relationships/media" Target="../media/media20.m4a"/><Relationship Id="rId5"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1.m4a"/><Relationship Id="rId1" Type="http://schemas.microsoft.com/office/2007/relationships/media" Target="../media/media21.m4a"/><Relationship Id="rId5" Type="http://schemas.openxmlformats.org/officeDocument/2006/relationships/image" Target="../media/image2.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2.m4a"/><Relationship Id="rId1" Type="http://schemas.microsoft.com/office/2007/relationships/media" Target="../media/media22.m4a"/><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3.m4a"/><Relationship Id="rId1" Type="http://schemas.microsoft.com/office/2007/relationships/media" Target="../media/media23.m4a"/><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4.m4a"/><Relationship Id="rId1" Type="http://schemas.microsoft.com/office/2007/relationships/media" Target="../media/media24.m4a"/><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5.m4a"/><Relationship Id="rId1" Type="http://schemas.microsoft.com/office/2007/relationships/media" Target="../media/media25.m4a"/><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6.m4a"/><Relationship Id="rId1" Type="http://schemas.microsoft.com/office/2007/relationships/media" Target="../media/media26.m4a"/><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7.m4a"/><Relationship Id="rId1" Type="http://schemas.microsoft.com/office/2007/relationships/media" Target="../media/media27.m4a"/><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8.m4a"/><Relationship Id="rId1" Type="http://schemas.microsoft.com/office/2007/relationships/media" Target="../media/media28.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Univers"/>
              <a:ea typeface="+mn-ea"/>
              <a:cs typeface="+mn-cs"/>
            </a:endParaRPr>
          </a:p>
        </p:txBody>
      </p:sp>
      <p:pic>
        <p:nvPicPr>
          <p:cNvPr id="4" name="Picture 3">
            <a:extLst>
              <a:ext uri="{FF2B5EF4-FFF2-40B4-BE49-F238E27FC236}">
                <a16:creationId xmlns:a16="http://schemas.microsoft.com/office/drawing/2014/main" id="{71FB5150-18FC-B859-49F4-B1EAD28F3724}"/>
              </a:ext>
            </a:extLst>
          </p:cNvPr>
          <p:cNvPicPr>
            <a:picLocks noChangeAspect="1"/>
          </p:cNvPicPr>
          <p:nvPr/>
        </p:nvPicPr>
        <p:blipFill rotWithShape="1">
          <a:blip r:embed="rId4">
            <a:duotone>
              <a:schemeClr val="accent1">
                <a:shade val="45000"/>
                <a:satMod val="135000"/>
              </a:schemeClr>
              <a:prstClr val="white"/>
            </a:duotone>
            <a:alphaModFix amt="35000"/>
          </a:blip>
          <a:srcRect t="2534" b="13196"/>
          <a:stretch/>
        </p:blipFill>
        <p:spPr>
          <a:xfrm>
            <a:off x="20" y="-8877"/>
            <a:ext cx="12191980" cy="6858000"/>
          </a:xfrm>
          <a:prstGeom prst="rect">
            <a:avLst/>
          </a:prstGeom>
        </p:spPr>
      </p:pic>
      <p:sp>
        <p:nvSpPr>
          <p:cNvPr id="2" name="Title 1">
            <a:extLst>
              <a:ext uri="{FF2B5EF4-FFF2-40B4-BE49-F238E27FC236}">
                <a16:creationId xmlns:a16="http://schemas.microsoft.com/office/drawing/2014/main" id="{2B9C4803-29C9-AFAF-E361-EEF735195CFE}"/>
              </a:ext>
            </a:extLst>
          </p:cNvPr>
          <p:cNvSpPr>
            <a:spLocks noGrp="1"/>
          </p:cNvSpPr>
          <p:nvPr>
            <p:ph type="ctrTitle"/>
          </p:nvPr>
        </p:nvSpPr>
        <p:spPr>
          <a:xfrm>
            <a:off x="3880430" y="583345"/>
            <a:ext cx="7160357" cy="4164820"/>
          </a:xfrm>
        </p:spPr>
        <p:txBody>
          <a:bodyPr anchor="t">
            <a:normAutofit/>
          </a:bodyPr>
          <a:lstStyle/>
          <a:p>
            <a:pPr algn="r"/>
            <a:r>
              <a:rPr lang="en-US" sz="5600" dirty="0">
                <a:solidFill>
                  <a:srgbClr val="FFFFFF"/>
                </a:solidFill>
              </a:rPr>
              <a:t>Electric Vehicle Support Infrastructure</a:t>
            </a:r>
          </a:p>
        </p:txBody>
      </p:sp>
      <p:sp>
        <p:nvSpPr>
          <p:cNvPr id="3" name="Subtitle 2">
            <a:extLst>
              <a:ext uri="{FF2B5EF4-FFF2-40B4-BE49-F238E27FC236}">
                <a16:creationId xmlns:a16="http://schemas.microsoft.com/office/drawing/2014/main" id="{995C15CC-E481-DF3B-43AD-A7C6A615E060}"/>
              </a:ext>
            </a:extLst>
          </p:cNvPr>
          <p:cNvSpPr>
            <a:spLocks noGrp="1"/>
          </p:cNvSpPr>
          <p:nvPr>
            <p:ph type="subTitle" idx="1"/>
          </p:nvPr>
        </p:nvSpPr>
        <p:spPr>
          <a:xfrm>
            <a:off x="1208229" y="5785232"/>
            <a:ext cx="9015424" cy="691768"/>
          </a:xfrm>
        </p:spPr>
        <p:txBody>
          <a:bodyPr>
            <a:normAutofit/>
          </a:bodyPr>
          <a:lstStyle/>
          <a:p>
            <a:r>
              <a:rPr lang="en-US" sz="2000" dirty="0">
                <a:solidFill>
                  <a:srgbClr val="FFFFFF"/>
                </a:solidFill>
              </a:rPr>
              <a:t>Estimating the Additional Electricity Generation required to Supply Electric Vehicles in the Future</a:t>
            </a: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pic>
        <p:nvPicPr>
          <p:cNvPr id="5" name="Audio 4">
            <a:hlinkClick r:id="" action="ppaction://media"/>
            <a:extLst>
              <a:ext uri="{FF2B5EF4-FFF2-40B4-BE49-F238E27FC236}">
                <a16:creationId xmlns:a16="http://schemas.microsoft.com/office/drawing/2014/main" id="{A754365B-67F2-B6F6-C8D2-CF2CB88C8F2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97916450"/>
      </p:ext>
    </p:extLst>
  </p:cSld>
  <p:clrMapOvr>
    <a:masterClrMapping/>
  </p:clrMapOvr>
  <mc:AlternateContent xmlns:mc="http://schemas.openxmlformats.org/markup-compatibility/2006" xmlns:p14="http://schemas.microsoft.com/office/powerpoint/2010/main">
    <mc:Choice Requires="p14">
      <p:transition spd="slow" p14:dur="2000" advTm="8675"/>
    </mc:Choice>
    <mc:Fallback xmlns="">
      <p:transition spd="slow" advTm="86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8B26B2-9DE8-B83C-0ABA-3ADFC8E84BFD}"/>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A9B341-C8F3-31F0-1A2D-5DD2C2F9E5BC}"/>
              </a:ext>
            </a:extLst>
          </p:cNvPr>
          <p:cNvSpPr>
            <a:spLocks noGrp="1"/>
          </p:cNvSpPr>
          <p:nvPr>
            <p:ph type="title"/>
          </p:nvPr>
        </p:nvSpPr>
        <p:spPr/>
        <p:txBody>
          <a:bodyPr>
            <a:normAutofit/>
          </a:bodyPr>
          <a:lstStyle/>
          <a:p>
            <a:r>
              <a:rPr lang="en-US" sz="3600" dirty="0">
                <a:solidFill>
                  <a:schemeClr val="bg1"/>
                </a:solidFill>
              </a:rPr>
              <a:t>Regression - Least Squares</a:t>
            </a:r>
          </a:p>
        </p:txBody>
      </p:sp>
      <p:pic>
        <p:nvPicPr>
          <p:cNvPr id="6" name="Content Placeholder 5">
            <a:extLst>
              <a:ext uri="{FF2B5EF4-FFF2-40B4-BE49-F238E27FC236}">
                <a16:creationId xmlns:a16="http://schemas.microsoft.com/office/drawing/2014/main" id="{CDA07234-DB17-0EFF-27CC-C810E810E48C}"/>
              </a:ext>
            </a:extLst>
          </p:cNvPr>
          <p:cNvPicPr>
            <a:picLocks noGrp="1" noChangeAspect="1"/>
          </p:cNvPicPr>
          <p:nvPr>
            <p:ph idx="1"/>
          </p:nvPr>
        </p:nvPicPr>
        <p:blipFill>
          <a:blip r:embed="rId4"/>
          <a:stretch>
            <a:fillRect/>
          </a:stretch>
        </p:blipFill>
        <p:spPr>
          <a:xfrm>
            <a:off x="2270781" y="1542902"/>
            <a:ext cx="7650438" cy="5171581"/>
          </a:xfrm>
        </p:spPr>
      </p:pic>
      <p:pic>
        <p:nvPicPr>
          <p:cNvPr id="3" name="Audio 2">
            <a:hlinkClick r:id="" action="ppaction://media"/>
            <a:extLst>
              <a:ext uri="{FF2B5EF4-FFF2-40B4-BE49-F238E27FC236}">
                <a16:creationId xmlns:a16="http://schemas.microsoft.com/office/drawing/2014/main" id="{4624EFDD-66D9-B90E-5F6B-405142C3C56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229366959"/>
      </p:ext>
    </p:extLst>
  </p:cSld>
  <p:clrMapOvr>
    <a:masterClrMapping/>
  </p:clrMapOvr>
  <mc:AlternateContent xmlns:mc="http://schemas.openxmlformats.org/markup-compatibility/2006" xmlns:p14="http://schemas.microsoft.com/office/powerpoint/2010/main">
    <mc:Choice Requires="p14">
      <p:transition spd="slow" p14:dur="2000" advTm="6485"/>
    </mc:Choice>
    <mc:Fallback xmlns="">
      <p:transition spd="slow" advTm="64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D52F8DA-2BC0-9735-E5CE-2E840FAEC22C}"/>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CA32DE-4481-407F-4E00-49B98596A46F}"/>
              </a:ext>
            </a:extLst>
          </p:cNvPr>
          <p:cNvSpPr>
            <a:spLocks noGrp="1"/>
          </p:cNvSpPr>
          <p:nvPr>
            <p:ph type="title"/>
          </p:nvPr>
        </p:nvSpPr>
        <p:spPr/>
        <p:txBody>
          <a:bodyPr>
            <a:normAutofit/>
          </a:bodyPr>
          <a:lstStyle/>
          <a:p>
            <a:r>
              <a:rPr lang="en-US" sz="3600" dirty="0">
                <a:solidFill>
                  <a:schemeClr val="bg1"/>
                </a:solidFill>
              </a:rPr>
              <a:t>Regression - ARIMA</a:t>
            </a:r>
          </a:p>
        </p:txBody>
      </p:sp>
      <p:sp>
        <p:nvSpPr>
          <p:cNvPr id="3" name="Content Placeholder 2">
            <a:extLst>
              <a:ext uri="{FF2B5EF4-FFF2-40B4-BE49-F238E27FC236}">
                <a16:creationId xmlns:a16="http://schemas.microsoft.com/office/drawing/2014/main" id="{2C190BAD-9969-6F6C-C084-6F34D7BF241A}"/>
              </a:ext>
            </a:extLst>
          </p:cNvPr>
          <p:cNvSpPr>
            <a:spLocks noGrp="1"/>
          </p:cNvSpPr>
          <p:nvPr>
            <p:ph idx="1"/>
          </p:nvPr>
        </p:nvSpPr>
        <p:spPr>
          <a:xfrm>
            <a:off x="838200" y="1487424"/>
            <a:ext cx="10515600" cy="4689539"/>
          </a:xfrm>
        </p:spPr>
        <p:txBody>
          <a:bodyPr>
            <a:normAutofit/>
          </a:bodyPr>
          <a:lstStyle/>
          <a:p>
            <a:r>
              <a:rPr lang="en-US" sz="1800" dirty="0">
                <a:solidFill>
                  <a:schemeClr val="tx2">
                    <a:lumMod val="90000"/>
                    <a:lumOff val="10000"/>
                  </a:schemeClr>
                </a:solidFill>
              </a:rPr>
              <a:t>Parameters P, D and Q chosen by smallest AIC: ARIMA(1, 1, 0)</a:t>
            </a:r>
          </a:p>
          <a:p>
            <a:endParaRPr lang="en-US" sz="2400" dirty="0">
              <a:solidFill>
                <a:schemeClr val="tx2">
                  <a:lumMod val="90000"/>
                  <a:lumOff val="10000"/>
                </a:schemeClr>
              </a:solidFill>
            </a:endParaRPr>
          </a:p>
        </p:txBody>
      </p:sp>
      <p:pic>
        <p:nvPicPr>
          <p:cNvPr id="8" name="Picture 7" descr="Chart, line chart&#10;&#10;Description automatically generated">
            <a:extLst>
              <a:ext uri="{FF2B5EF4-FFF2-40B4-BE49-F238E27FC236}">
                <a16:creationId xmlns:a16="http://schemas.microsoft.com/office/drawing/2014/main" id="{BC82D9B2-19EF-1882-ACE1-E778C99A7B8C}"/>
              </a:ext>
            </a:extLst>
          </p:cNvPr>
          <p:cNvPicPr>
            <a:picLocks noChangeAspect="1"/>
          </p:cNvPicPr>
          <p:nvPr/>
        </p:nvPicPr>
        <p:blipFill>
          <a:blip r:embed="rId4"/>
          <a:stretch>
            <a:fillRect/>
          </a:stretch>
        </p:blipFill>
        <p:spPr>
          <a:xfrm>
            <a:off x="2428919" y="1895706"/>
            <a:ext cx="7334161" cy="4811583"/>
          </a:xfrm>
          <a:prstGeom prst="rect">
            <a:avLst/>
          </a:prstGeom>
        </p:spPr>
      </p:pic>
      <p:pic>
        <p:nvPicPr>
          <p:cNvPr id="5" name="Audio 4">
            <a:hlinkClick r:id="" action="ppaction://media"/>
            <a:extLst>
              <a:ext uri="{FF2B5EF4-FFF2-40B4-BE49-F238E27FC236}">
                <a16:creationId xmlns:a16="http://schemas.microsoft.com/office/drawing/2014/main" id="{2CE003AD-F9F8-9EFE-A528-923D191B587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15406747"/>
      </p:ext>
    </p:extLst>
  </p:cSld>
  <p:clrMapOvr>
    <a:masterClrMapping/>
  </p:clrMapOvr>
  <mc:AlternateContent xmlns:mc="http://schemas.openxmlformats.org/markup-compatibility/2006" xmlns:p14="http://schemas.microsoft.com/office/powerpoint/2010/main">
    <mc:Choice Requires="p14">
      <p:transition spd="slow" p14:dur="2000" advTm="7584"/>
    </mc:Choice>
    <mc:Fallback xmlns="">
      <p:transition spd="slow" advTm="75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F64E86F-ECE3-E693-1BC6-8ABF91C68CC8}"/>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5129517-623C-E676-1767-49DDEAEDF0E0}"/>
              </a:ext>
            </a:extLst>
          </p:cNvPr>
          <p:cNvSpPr>
            <a:spLocks noGrp="1"/>
          </p:cNvSpPr>
          <p:nvPr>
            <p:ph type="title"/>
          </p:nvPr>
        </p:nvSpPr>
        <p:spPr/>
        <p:txBody>
          <a:bodyPr>
            <a:normAutofit/>
          </a:bodyPr>
          <a:lstStyle/>
          <a:p>
            <a:r>
              <a:rPr lang="en-US" sz="3600" dirty="0">
                <a:solidFill>
                  <a:schemeClr val="bg1"/>
                </a:solidFill>
              </a:rPr>
              <a:t>Regression - SARIMA</a:t>
            </a:r>
          </a:p>
        </p:txBody>
      </p:sp>
      <p:sp>
        <p:nvSpPr>
          <p:cNvPr id="8" name="Content Placeholder 7">
            <a:extLst>
              <a:ext uri="{FF2B5EF4-FFF2-40B4-BE49-F238E27FC236}">
                <a16:creationId xmlns:a16="http://schemas.microsoft.com/office/drawing/2014/main" id="{50FCC92F-AFBB-171D-ECBD-34E94C7B87AF}"/>
              </a:ext>
            </a:extLst>
          </p:cNvPr>
          <p:cNvSpPr>
            <a:spLocks noGrp="1"/>
          </p:cNvSpPr>
          <p:nvPr>
            <p:ph idx="1"/>
          </p:nvPr>
        </p:nvSpPr>
        <p:spPr>
          <a:xfrm>
            <a:off x="838200" y="1487423"/>
            <a:ext cx="10515600" cy="4689539"/>
          </a:xfrm>
        </p:spPr>
        <p:txBody>
          <a:bodyPr>
            <a:normAutofit/>
          </a:bodyPr>
          <a:lstStyle/>
          <a:p>
            <a:r>
              <a:rPr lang="en-US" sz="1800" dirty="0">
                <a:solidFill>
                  <a:schemeClr val="tx2">
                    <a:lumMod val="90000"/>
                    <a:lumOff val="10000"/>
                  </a:schemeClr>
                </a:solidFill>
              </a:rPr>
              <a:t>Parameters same as ARIMA, but with seasonal shift periods of m = 10 to capture repeating trend (seasonality) in data</a:t>
            </a:r>
          </a:p>
        </p:txBody>
      </p:sp>
      <p:pic>
        <p:nvPicPr>
          <p:cNvPr id="9" name="Content Placeholder 5" descr="Chart, line chart&#10;&#10;Description automatically generated">
            <a:extLst>
              <a:ext uri="{FF2B5EF4-FFF2-40B4-BE49-F238E27FC236}">
                <a16:creationId xmlns:a16="http://schemas.microsoft.com/office/drawing/2014/main" id="{D685B8BA-F7B8-A503-A18E-A33A07AC2956}"/>
              </a:ext>
            </a:extLst>
          </p:cNvPr>
          <p:cNvPicPr>
            <a:picLocks noChangeAspect="1"/>
          </p:cNvPicPr>
          <p:nvPr/>
        </p:nvPicPr>
        <p:blipFill>
          <a:blip r:embed="rId4"/>
          <a:stretch>
            <a:fillRect/>
          </a:stretch>
        </p:blipFill>
        <p:spPr>
          <a:xfrm>
            <a:off x="2491872" y="2006600"/>
            <a:ext cx="7208255" cy="4683536"/>
          </a:xfrm>
          <a:prstGeom prst="rect">
            <a:avLst/>
          </a:prstGeom>
        </p:spPr>
      </p:pic>
      <p:pic>
        <p:nvPicPr>
          <p:cNvPr id="3" name="Audio 2">
            <a:hlinkClick r:id="" action="ppaction://media"/>
            <a:extLst>
              <a:ext uri="{FF2B5EF4-FFF2-40B4-BE49-F238E27FC236}">
                <a16:creationId xmlns:a16="http://schemas.microsoft.com/office/drawing/2014/main" id="{ECA851CE-0895-030A-7ACD-8CDB9504AA6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637339146"/>
      </p:ext>
    </p:extLst>
  </p:cSld>
  <p:clrMapOvr>
    <a:masterClrMapping/>
  </p:clrMapOvr>
  <mc:AlternateContent xmlns:mc="http://schemas.openxmlformats.org/markup-compatibility/2006" xmlns:p14="http://schemas.microsoft.com/office/powerpoint/2010/main">
    <mc:Choice Requires="p14">
      <p:transition spd="slow" p14:dur="2000" advTm="7829"/>
    </mc:Choice>
    <mc:Fallback xmlns="">
      <p:transition spd="slow" advTm="7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8D931A-F707-E959-5DF0-144FFEB67993}"/>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46CBE7-C876-BBC9-9B77-CB0D8AC2B60F}"/>
              </a:ext>
            </a:extLst>
          </p:cNvPr>
          <p:cNvSpPr>
            <a:spLocks noGrp="1"/>
          </p:cNvSpPr>
          <p:nvPr>
            <p:ph type="title"/>
          </p:nvPr>
        </p:nvSpPr>
        <p:spPr/>
        <p:txBody>
          <a:bodyPr>
            <a:normAutofit/>
          </a:bodyPr>
          <a:lstStyle/>
          <a:p>
            <a:r>
              <a:rPr lang="en-US" sz="3600" dirty="0">
                <a:solidFill>
                  <a:schemeClr val="bg1"/>
                </a:solidFill>
              </a:rPr>
              <a:t>Regression - Analysis</a:t>
            </a:r>
          </a:p>
        </p:txBody>
      </p:sp>
      <p:sp>
        <p:nvSpPr>
          <p:cNvPr id="3" name="Content Placeholder 2">
            <a:extLst>
              <a:ext uri="{FF2B5EF4-FFF2-40B4-BE49-F238E27FC236}">
                <a16:creationId xmlns:a16="http://schemas.microsoft.com/office/drawing/2014/main" id="{6BF9945C-E3EB-A2D9-06A0-D560567DB0C1}"/>
              </a:ext>
            </a:extLst>
          </p:cNvPr>
          <p:cNvSpPr>
            <a:spLocks noGrp="1"/>
          </p:cNvSpPr>
          <p:nvPr>
            <p:ph idx="1"/>
          </p:nvPr>
        </p:nvSpPr>
        <p:spPr/>
        <p:txBody>
          <a:bodyPr>
            <a:normAutofit/>
          </a:bodyPr>
          <a:lstStyle/>
          <a:p>
            <a:r>
              <a:rPr lang="en-US" sz="2400" dirty="0">
                <a:solidFill>
                  <a:schemeClr val="tx2">
                    <a:lumMod val="90000"/>
                    <a:lumOff val="10000"/>
                  </a:schemeClr>
                </a:solidFill>
              </a:rPr>
              <a:t>SARIMA captures and predicts Annual Mileage better than Least Squares and ARIMA</a:t>
            </a:r>
          </a:p>
          <a:p>
            <a:r>
              <a:rPr lang="en-US" sz="2400" dirty="0">
                <a:solidFill>
                  <a:schemeClr val="tx2">
                    <a:lumMod val="90000"/>
                    <a:lumOff val="10000"/>
                  </a:schemeClr>
                </a:solidFill>
              </a:rPr>
              <a:t>Estimates Annual Mileage to increase to slightly above 400 billion by 2050</a:t>
            </a:r>
          </a:p>
          <a:p>
            <a:r>
              <a:rPr lang="en-US" sz="2400" dirty="0">
                <a:solidFill>
                  <a:schemeClr val="tx2">
                    <a:lumMod val="90000"/>
                    <a:lumOff val="10000"/>
                  </a:schemeClr>
                </a:solidFill>
              </a:rPr>
              <a:t>Growth in Annual Mileage predominantly due to Cars/Taxis and Light Goods Vehicles</a:t>
            </a:r>
          </a:p>
          <a:p>
            <a:r>
              <a:rPr lang="en-US" sz="2400" dirty="0">
                <a:solidFill>
                  <a:schemeClr val="tx2">
                    <a:lumMod val="90000"/>
                    <a:lumOff val="10000"/>
                  </a:schemeClr>
                </a:solidFill>
              </a:rPr>
              <a:t>Note that these estimates are limited by a lack of accurate data on minor road AADF and may not reflect true annual mileage due to external factors such as pandemics</a:t>
            </a:r>
          </a:p>
          <a:p>
            <a:r>
              <a:rPr lang="en-US" sz="2400" dirty="0">
                <a:solidFill>
                  <a:schemeClr val="tx2">
                    <a:lumMod val="90000"/>
                    <a:lumOff val="10000"/>
                  </a:schemeClr>
                </a:solidFill>
              </a:rPr>
              <a:t>It is not currently feasible to track AADF on every individual minor road so estimates have been produced accordingly</a:t>
            </a:r>
          </a:p>
        </p:txBody>
      </p:sp>
      <p:pic>
        <p:nvPicPr>
          <p:cNvPr id="4" name="Audio 3">
            <a:hlinkClick r:id="" action="ppaction://media"/>
            <a:extLst>
              <a:ext uri="{FF2B5EF4-FFF2-40B4-BE49-F238E27FC236}">
                <a16:creationId xmlns:a16="http://schemas.microsoft.com/office/drawing/2014/main" id="{CE701E62-8371-F920-3098-96EA1326DFE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8775445"/>
      </p:ext>
    </p:extLst>
  </p:cSld>
  <p:clrMapOvr>
    <a:masterClrMapping/>
  </p:clrMapOvr>
  <mc:AlternateContent xmlns:mc="http://schemas.openxmlformats.org/markup-compatibility/2006" xmlns:p14="http://schemas.microsoft.com/office/powerpoint/2010/main">
    <mc:Choice Requires="p14">
      <p:transition spd="slow" p14:dur="2000" advTm="18653"/>
    </mc:Choice>
    <mc:Fallback xmlns="">
      <p:transition spd="slow" advTm="186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8696A6E-50F8-273C-CF6D-305F37796B10}"/>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B5C848F-B17D-8B7F-8F0A-E29DED973B01}"/>
              </a:ext>
            </a:extLst>
          </p:cNvPr>
          <p:cNvSpPr>
            <a:spLocks noGrp="1"/>
          </p:cNvSpPr>
          <p:nvPr>
            <p:ph type="title"/>
          </p:nvPr>
        </p:nvSpPr>
        <p:spPr/>
        <p:txBody>
          <a:bodyPr>
            <a:normAutofit/>
          </a:bodyPr>
          <a:lstStyle/>
          <a:p>
            <a:r>
              <a:rPr lang="en-US" sz="3600" dirty="0">
                <a:solidFill>
                  <a:schemeClr val="bg1"/>
                </a:solidFill>
              </a:rPr>
              <a:t>Research - Electric Vehicle Adoption</a:t>
            </a:r>
          </a:p>
        </p:txBody>
      </p:sp>
      <p:sp>
        <p:nvSpPr>
          <p:cNvPr id="3" name="Content Placeholder 2">
            <a:extLst>
              <a:ext uri="{FF2B5EF4-FFF2-40B4-BE49-F238E27FC236}">
                <a16:creationId xmlns:a16="http://schemas.microsoft.com/office/drawing/2014/main" id="{4BB41CA5-9D28-362F-3416-61E2C1CF4E72}"/>
              </a:ext>
            </a:extLst>
          </p:cNvPr>
          <p:cNvSpPr>
            <a:spLocks noGrp="1"/>
          </p:cNvSpPr>
          <p:nvPr>
            <p:ph idx="1"/>
          </p:nvPr>
        </p:nvSpPr>
        <p:spPr/>
        <p:txBody>
          <a:bodyPr>
            <a:normAutofit/>
          </a:bodyPr>
          <a:lstStyle/>
          <a:p>
            <a:r>
              <a:rPr lang="en-US" sz="2400" dirty="0">
                <a:solidFill>
                  <a:schemeClr val="tx2">
                    <a:lumMod val="90000"/>
                    <a:lumOff val="10000"/>
                  </a:schemeClr>
                </a:solidFill>
              </a:rPr>
              <a:t>Electric Vehicles are becoming increasingly popular</a:t>
            </a:r>
          </a:p>
          <a:p>
            <a:r>
              <a:rPr lang="en-US" sz="2400" dirty="0">
                <a:solidFill>
                  <a:schemeClr val="tx2">
                    <a:lumMod val="90000"/>
                    <a:lumOff val="10000"/>
                  </a:schemeClr>
                </a:solidFill>
              </a:rPr>
              <a:t>New Legislation requires that all new vehicles sold beyond 2030 cannot be petrol or diesel forcing shift towards Electric Vehicles</a:t>
            </a:r>
          </a:p>
          <a:p>
            <a:r>
              <a:rPr lang="en-US" sz="2400" dirty="0">
                <a:solidFill>
                  <a:schemeClr val="tx2">
                    <a:lumMod val="90000"/>
                    <a:lumOff val="10000"/>
                  </a:schemeClr>
                </a:solidFill>
              </a:rPr>
              <a:t>Charging point locations are increasing rapidly to accommodate for increase in Electric Vehicle purchases</a:t>
            </a:r>
          </a:p>
          <a:p>
            <a:r>
              <a:rPr lang="en-US" sz="2400" dirty="0">
                <a:solidFill>
                  <a:schemeClr val="tx2">
                    <a:lumMod val="90000"/>
                    <a:lumOff val="10000"/>
                  </a:schemeClr>
                </a:solidFill>
              </a:rPr>
              <a:t>The mass adoption of Electric Vehicles will require huge supplies of electricity</a:t>
            </a:r>
          </a:p>
          <a:p>
            <a:r>
              <a:rPr lang="en-US" sz="2400" dirty="0">
                <a:solidFill>
                  <a:schemeClr val="tx2">
                    <a:lumMod val="90000"/>
                    <a:lumOff val="10000"/>
                  </a:schemeClr>
                </a:solidFill>
              </a:rPr>
              <a:t>The aim is to estimate how many EVs we can expect to see on the roads by 2050 and determine the annual cost of electricity required to run the vehicles</a:t>
            </a:r>
          </a:p>
          <a:p>
            <a:r>
              <a:rPr lang="en-US" sz="2400" dirty="0">
                <a:solidFill>
                  <a:schemeClr val="tx2">
                    <a:lumMod val="90000"/>
                    <a:lumOff val="10000"/>
                  </a:schemeClr>
                </a:solidFill>
              </a:rPr>
              <a:t>A suitable scheme will be devised to ensure that the increasing demand in electricity is met cost-effectively</a:t>
            </a:r>
          </a:p>
        </p:txBody>
      </p:sp>
      <p:pic>
        <p:nvPicPr>
          <p:cNvPr id="5" name="Audio 4">
            <a:hlinkClick r:id="" action="ppaction://media"/>
            <a:extLst>
              <a:ext uri="{FF2B5EF4-FFF2-40B4-BE49-F238E27FC236}">
                <a16:creationId xmlns:a16="http://schemas.microsoft.com/office/drawing/2014/main" id="{7CBD367B-E602-C66D-09E6-DB0DAE7776C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27086159"/>
      </p:ext>
    </p:extLst>
  </p:cSld>
  <p:clrMapOvr>
    <a:masterClrMapping/>
  </p:clrMapOvr>
  <mc:AlternateContent xmlns:mc="http://schemas.openxmlformats.org/markup-compatibility/2006" xmlns:p14="http://schemas.microsoft.com/office/powerpoint/2010/main">
    <mc:Choice Requires="p14">
      <p:transition spd="slow" p14:dur="2000" advTm="22818"/>
    </mc:Choice>
    <mc:Fallback xmlns="">
      <p:transition spd="slow" advTm="228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B6D37F-745E-8705-7B2E-1A25DE5AA08A}"/>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E1B91-FED6-5687-9A1F-E666367ABBC2}"/>
              </a:ext>
            </a:extLst>
          </p:cNvPr>
          <p:cNvSpPr>
            <a:spLocks noGrp="1"/>
          </p:cNvSpPr>
          <p:nvPr>
            <p:ph type="title"/>
          </p:nvPr>
        </p:nvSpPr>
        <p:spPr/>
        <p:txBody>
          <a:bodyPr>
            <a:normAutofit/>
          </a:bodyPr>
          <a:lstStyle/>
          <a:p>
            <a:r>
              <a:rPr lang="en-US" sz="3600" dirty="0">
                <a:solidFill>
                  <a:schemeClr val="bg1"/>
                </a:solidFill>
              </a:rPr>
              <a:t>Research - Assumptions</a:t>
            </a:r>
          </a:p>
        </p:txBody>
      </p:sp>
      <p:sp>
        <p:nvSpPr>
          <p:cNvPr id="3" name="Content Placeholder 2">
            <a:extLst>
              <a:ext uri="{FF2B5EF4-FFF2-40B4-BE49-F238E27FC236}">
                <a16:creationId xmlns:a16="http://schemas.microsoft.com/office/drawing/2014/main" id="{80EA064A-EA46-0736-9173-9D449C466B59}"/>
              </a:ext>
            </a:extLst>
          </p:cNvPr>
          <p:cNvSpPr>
            <a:spLocks noGrp="1"/>
          </p:cNvSpPr>
          <p:nvPr>
            <p:ph idx="1"/>
          </p:nvPr>
        </p:nvSpPr>
        <p:spPr/>
        <p:txBody>
          <a:bodyPr>
            <a:normAutofit/>
          </a:bodyPr>
          <a:lstStyle/>
          <a:p>
            <a:r>
              <a:rPr lang="en-US" sz="2400" dirty="0">
                <a:solidFill>
                  <a:schemeClr val="tx2">
                    <a:lumMod val="90000"/>
                    <a:lumOff val="10000"/>
                  </a:schemeClr>
                </a:solidFill>
              </a:rPr>
              <a:t>Electric Vehicles are assumed to require 0.3 kWh/mile of electricity on average, determined by the statistics of newer models and with the expectation that the efficiency will improve over time</a:t>
            </a:r>
          </a:p>
          <a:p>
            <a:r>
              <a:rPr lang="en-US" sz="2400" dirty="0">
                <a:solidFill>
                  <a:schemeClr val="tx2">
                    <a:lumMod val="90000"/>
                    <a:lumOff val="10000"/>
                  </a:schemeClr>
                </a:solidFill>
              </a:rPr>
              <a:t>Growth of number of Vehicles on road estimated by a linear regression</a:t>
            </a:r>
          </a:p>
          <a:p>
            <a:r>
              <a:rPr lang="en-US" sz="2400" dirty="0">
                <a:solidFill>
                  <a:schemeClr val="tx2">
                    <a:lumMod val="90000"/>
                    <a:lumOff val="10000"/>
                  </a:schemeClr>
                </a:solidFill>
              </a:rPr>
              <a:t>Growth of Electric Vehicles on road estimated by a curvilinear regression to account for exponential increase</a:t>
            </a:r>
          </a:p>
          <a:p>
            <a:endParaRPr lang="en-US" sz="2400" dirty="0">
              <a:solidFill>
                <a:schemeClr val="tx2">
                  <a:lumMod val="90000"/>
                  <a:lumOff val="10000"/>
                </a:schemeClr>
              </a:solidFill>
            </a:endParaRPr>
          </a:p>
        </p:txBody>
      </p:sp>
      <p:pic>
        <p:nvPicPr>
          <p:cNvPr id="7" name="Audio 6">
            <a:hlinkClick r:id="" action="ppaction://media"/>
            <a:extLst>
              <a:ext uri="{FF2B5EF4-FFF2-40B4-BE49-F238E27FC236}">
                <a16:creationId xmlns:a16="http://schemas.microsoft.com/office/drawing/2014/main" id="{F358C03D-6B0C-433F-9FE2-BD0285536C5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910073865"/>
      </p:ext>
    </p:extLst>
  </p:cSld>
  <p:clrMapOvr>
    <a:masterClrMapping/>
  </p:clrMapOvr>
  <mc:AlternateContent xmlns:mc="http://schemas.openxmlformats.org/markup-compatibility/2006" xmlns:p14="http://schemas.microsoft.com/office/powerpoint/2010/main">
    <mc:Choice Requires="p14">
      <p:transition spd="slow" p14:dur="2000" advTm="21041"/>
    </mc:Choice>
    <mc:Fallback xmlns="">
      <p:transition spd="slow" advTm="210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815217-EC7A-B679-DEB7-1BF19C38F327}"/>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3034D9-2C3E-CAA7-D4DB-AF58805F5BC2}"/>
              </a:ext>
            </a:extLst>
          </p:cNvPr>
          <p:cNvSpPr>
            <a:spLocks noGrp="1"/>
          </p:cNvSpPr>
          <p:nvPr>
            <p:ph type="title"/>
          </p:nvPr>
        </p:nvSpPr>
        <p:spPr/>
        <p:txBody>
          <a:bodyPr>
            <a:normAutofit/>
          </a:bodyPr>
          <a:lstStyle/>
          <a:p>
            <a:r>
              <a:rPr lang="en-US" sz="3600" dirty="0">
                <a:solidFill>
                  <a:schemeClr val="bg1"/>
                </a:solidFill>
              </a:rPr>
              <a:t>Electric Vehicle Registration Data</a:t>
            </a:r>
          </a:p>
        </p:txBody>
      </p:sp>
      <p:pic>
        <p:nvPicPr>
          <p:cNvPr id="6" name="Content Placeholder 5" descr="Chart&#10;&#10;Description automatically generated with low confidence">
            <a:extLst>
              <a:ext uri="{FF2B5EF4-FFF2-40B4-BE49-F238E27FC236}">
                <a16:creationId xmlns:a16="http://schemas.microsoft.com/office/drawing/2014/main" id="{230E62FE-939A-083F-486D-90BC2A075EDD}"/>
              </a:ext>
            </a:extLst>
          </p:cNvPr>
          <p:cNvPicPr>
            <a:picLocks noGrp="1" noChangeAspect="1"/>
          </p:cNvPicPr>
          <p:nvPr>
            <p:ph idx="1"/>
          </p:nvPr>
        </p:nvPicPr>
        <p:blipFill>
          <a:blip r:embed="rId4"/>
          <a:stretch>
            <a:fillRect/>
          </a:stretch>
        </p:blipFill>
        <p:spPr>
          <a:xfrm>
            <a:off x="1937835" y="1545722"/>
            <a:ext cx="8316329" cy="5063487"/>
          </a:xfrm>
        </p:spPr>
      </p:pic>
      <p:pic>
        <p:nvPicPr>
          <p:cNvPr id="3" name="Audio 2">
            <a:hlinkClick r:id="" action="ppaction://media"/>
            <a:extLst>
              <a:ext uri="{FF2B5EF4-FFF2-40B4-BE49-F238E27FC236}">
                <a16:creationId xmlns:a16="http://schemas.microsoft.com/office/drawing/2014/main" id="{40D750A6-C350-A6F0-DDA0-930E06135B8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86289138"/>
      </p:ext>
    </p:extLst>
  </p:cSld>
  <p:clrMapOvr>
    <a:masterClrMapping/>
  </p:clrMapOvr>
  <mc:AlternateContent xmlns:mc="http://schemas.openxmlformats.org/markup-compatibility/2006" xmlns:p14="http://schemas.microsoft.com/office/powerpoint/2010/main">
    <mc:Choice Requires="p14">
      <p:transition spd="slow" p14:dur="2000" advTm="7018"/>
    </mc:Choice>
    <mc:Fallback xmlns="">
      <p:transition spd="slow" advTm="701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2070EB3-2DAC-0C05-227C-E5821DB0F152}"/>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1CFC0F-43DB-D46F-2ED3-4429DE6B44F3}"/>
              </a:ext>
            </a:extLst>
          </p:cNvPr>
          <p:cNvSpPr>
            <a:spLocks noGrp="1"/>
          </p:cNvSpPr>
          <p:nvPr>
            <p:ph type="title"/>
          </p:nvPr>
        </p:nvSpPr>
        <p:spPr/>
        <p:txBody>
          <a:bodyPr>
            <a:normAutofit/>
          </a:bodyPr>
          <a:lstStyle/>
          <a:p>
            <a:r>
              <a:rPr lang="en-US" sz="3200" dirty="0">
                <a:solidFill>
                  <a:schemeClr val="bg1"/>
                </a:solidFill>
              </a:rPr>
              <a:t>Estimated Annual Mileage of Total Vehicles vs Electric Vehicles</a:t>
            </a:r>
          </a:p>
        </p:txBody>
      </p:sp>
      <p:pic>
        <p:nvPicPr>
          <p:cNvPr id="7" name="Content Placeholder 6" descr="Chart, line chart&#10;&#10;Description automatically generated">
            <a:extLst>
              <a:ext uri="{FF2B5EF4-FFF2-40B4-BE49-F238E27FC236}">
                <a16:creationId xmlns:a16="http://schemas.microsoft.com/office/drawing/2014/main" id="{83DDFC2F-C35B-E82B-8143-F049D6F17D63}"/>
              </a:ext>
            </a:extLst>
          </p:cNvPr>
          <p:cNvPicPr>
            <a:picLocks noGrp="1" noChangeAspect="1"/>
          </p:cNvPicPr>
          <p:nvPr>
            <p:ph idx="1"/>
          </p:nvPr>
        </p:nvPicPr>
        <p:blipFill>
          <a:blip r:embed="rId4"/>
          <a:stretch>
            <a:fillRect/>
          </a:stretch>
        </p:blipFill>
        <p:spPr>
          <a:xfrm>
            <a:off x="2576271" y="1825625"/>
            <a:ext cx="7039457" cy="4351338"/>
          </a:xfrm>
        </p:spPr>
      </p:pic>
      <p:sp>
        <p:nvSpPr>
          <p:cNvPr id="8" name="TextBox 7">
            <a:extLst>
              <a:ext uri="{FF2B5EF4-FFF2-40B4-BE49-F238E27FC236}">
                <a16:creationId xmlns:a16="http://schemas.microsoft.com/office/drawing/2014/main" id="{F632BDB4-D573-35D6-74FD-E975A11BE218}"/>
              </a:ext>
            </a:extLst>
          </p:cNvPr>
          <p:cNvSpPr txBox="1"/>
          <p:nvPr/>
        </p:nvSpPr>
        <p:spPr>
          <a:xfrm>
            <a:off x="838200" y="6308209"/>
            <a:ext cx="10179205" cy="36933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lumMod val="90000"/>
                    <a:lumOff val="10000"/>
                  </a:schemeClr>
                </a:solidFill>
              </a:rPr>
              <a:t>Estimated EV Annual Mileage = Estimated Total Annual Mileage x Estimated EV Percentage Share</a:t>
            </a:r>
          </a:p>
        </p:txBody>
      </p:sp>
      <p:pic>
        <p:nvPicPr>
          <p:cNvPr id="4" name="Audio 3">
            <a:hlinkClick r:id="" action="ppaction://media"/>
            <a:extLst>
              <a:ext uri="{FF2B5EF4-FFF2-40B4-BE49-F238E27FC236}">
                <a16:creationId xmlns:a16="http://schemas.microsoft.com/office/drawing/2014/main" id="{C459EF5F-9FE8-8406-4F19-D47CFDB048F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062465114"/>
      </p:ext>
    </p:extLst>
  </p:cSld>
  <p:clrMapOvr>
    <a:masterClrMapping/>
  </p:clrMapOvr>
  <mc:AlternateContent xmlns:mc="http://schemas.openxmlformats.org/markup-compatibility/2006" xmlns:p14="http://schemas.microsoft.com/office/powerpoint/2010/main">
    <mc:Choice Requires="p14">
      <p:transition spd="slow" p14:dur="2000" advTm="10560"/>
    </mc:Choice>
    <mc:Fallback xmlns="">
      <p:transition spd="slow" advTm="105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4C6551-5D11-E2E2-AF34-9FDED86BE036}"/>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B34F6-4D58-A7E4-2585-B77549F5B5C9}"/>
              </a:ext>
            </a:extLst>
          </p:cNvPr>
          <p:cNvSpPr>
            <a:spLocks noGrp="1"/>
          </p:cNvSpPr>
          <p:nvPr>
            <p:ph type="title"/>
          </p:nvPr>
        </p:nvSpPr>
        <p:spPr/>
        <p:txBody>
          <a:bodyPr>
            <a:noAutofit/>
          </a:bodyPr>
          <a:lstStyle/>
          <a:p>
            <a:r>
              <a:rPr lang="en-GB" sz="3600" dirty="0">
                <a:solidFill>
                  <a:schemeClr val="bg1"/>
                </a:solidFill>
              </a:rPr>
              <a:t>Estimating Additional Electricity Consumption</a:t>
            </a:r>
            <a:endParaRPr lang="en-US" sz="3600" dirty="0">
              <a:solidFill>
                <a:schemeClr val="bg1"/>
              </a:solidFill>
            </a:endParaRPr>
          </a:p>
        </p:txBody>
      </p:sp>
      <p:sp>
        <p:nvSpPr>
          <p:cNvPr id="3" name="Content Placeholder 2">
            <a:extLst>
              <a:ext uri="{FF2B5EF4-FFF2-40B4-BE49-F238E27FC236}">
                <a16:creationId xmlns:a16="http://schemas.microsoft.com/office/drawing/2014/main" id="{ED000152-C6D7-EDA4-4A79-77488719A569}"/>
              </a:ext>
            </a:extLst>
          </p:cNvPr>
          <p:cNvSpPr>
            <a:spLocks noGrp="1"/>
          </p:cNvSpPr>
          <p:nvPr>
            <p:ph idx="1"/>
          </p:nvPr>
        </p:nvSpPr>
        <p:spPr/>
        <p:txBody>
          <a:bodyPr/>
          <a:lstStyle/>
          <a:p>
            <a:pPr marL="0" indent="0">
              <a:buNone/>
            </a:pPr>
            <a:r>
              <a:rPr lang="en-GB" sz="2400" dirty="0">
                <a:solidFill>
                  <a:schemeClr val="tx2">
                    <a:lumMod val="90000"/>
                    <a:lumOff val="10000"/>
                  </a:schemeClr>
                </a:solidFill>
              </a:rPr>
              <a:t>The transition to electric vehicles will increase demand for electricity. In September 2021, Ofgem, the energy regulator, highlighted that electric cars and vans will need between 60-100TWh of electricity annually by 2050 – an increase of 20-30% compared to 2021 levels (Enabling the Transition to Electric Vehicles, 2021)</a:t>
            </a:r>
          </a:p>
          <a:p>
            <a:r>
              <a:rPr lang="en-GB" sz="2400" dirty="0">
                <a:solidFill>
                  <a:schemeClr val="tx2">
                    <a:lumMod val="90000"/>
                    <a:lumOff val="10000"/>
                  </a:schemeClr>
                </a:solidFill>
              </a:rPr>
              <a:t>Electricity Consumption estimated by multiplying expected Annual Mileage with average Electric Vehicles Efficiency (0.3kWh/mile)</a:t>
            </a:r>
          </a:p>
        </p:txBody>
      </p:sp>
      <p:pic>
        <p:nvPicPr>
          <p:cNvPr id="5" name="Audio 4">
            <a:hlinkClick r:id="" action="ppaction://media"/>
            <a:extLst>
              <a:ext uri="{FF2B5EF4-FFF2-40B4-BE49-F238E27FC236}">
                <a16:creationId xmlns:a16="http://schemas.microsoft.com/office/drawing/2014/main" id="{B4EA6019-ED18-76CC-60B4-6F9C90B5619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44234575"/>
      </p:ext>
    </p:extLst>
  </p:cSld>
  <p:clrMapOvr>
    <a:masterClrMapping/>
  </p:clrMapOvr>
  <mc:AlternateContent xmlns:mc="http://schemas.openxmlformats.org/markup-compatibility/2006" xmlns:p14="http://schemas.microsoft.com/office/powerpoint/2010/main">
    <mc:Choice Requires="p14">
      <p:transition spd="slow" p14:dur="2000" advTm="9920"/>
    </mc:Choice>
    <mc:Fallback xmlns="">
      <p:transition spd="slow" advTm="99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802D9C3-905C-F602-4E0A-B416D8D1FA1B}"/>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2E109DE-D1C3-55AE-E942-512113A22EE8}"/>
              </a:ext>
            </a:extLst>
          </p:cNvPr>
          <p:cNvSpPr>
            <a:spLocks noGrp="1"/>
          </p:cNvSpPr>
          <p:nvPr>
            <p:ph type="title"/>
          </p:nvPr>
        </p:nvSpPr>
        <p:spPr/>
        <p:txBody>
          <a:bodyPr>
            <a:normAutofit/>
          </a:bodyPr>
          <a:lstStyle/>
          <a:p>
            <a:r>
              <a:rPr lang="en-US" sz="3600" dirty="0">
                <a:solidFill>
                  <a:schemeClr val="bg1"/>
                </a:solidFill>
              </a:rPr>
              <a:t>Predicted Electricity Consumption of Electric Vehicles</a:t>
            </a:r>
          </a:p>
        </p:txBody>
      </p:sp>
      <p:pic>
        <p:nvPicPr>
          <p:cNvPr id="8" name="Content Placeholder 7" descr="Chart, histogram&#10;&#10;Description automatically generated">
            <a:extLst>
              <a:ext uri="{FF2B5EF4-FFF2-40B4-BE49-F238E27FC236}">
                <a16:creationId xmlns:a16="http://schemas.microsoft.com/office/drawing/2014/main" id="{5C3FD13B-E5A8-13B0-2B34-273BB5B5D7A2}"/>
              </a:ext>
            </a:extLst>
          </p:cNvPr>
          <p:cNvPicPr>
            <a:picLocks noGrp="1" noChangeAspect="1"/>
          </p:cNvPicPr>
          <p:nvPr>
            <p:ph idx="1"/>
          </p:nvPr>
        </p:nvPicPr>
        <p:blipFill>
          <a:blip r:embed="rId4"/>
          <a:stretch>
            <a:fillRect/>
          </a:stretch>
        </p:blipFill>
        <p:spPr>
          <a:xfrm>
            <a:off x="2187045" y="1690688"/>
            <a:ext cx="7817910" cy="4954316"/>
          </a:xfrm>
        </p:spPr>
      </p:pic>
      <p:pic>
        <p:nvPicPr>
          <p:cNvPr id="5" name="Audio 4">
            <a:hlinkClick r:id="" action="ppaction://media"/>
            <a:extLst>
              <a:ext uri="{FF2B5EF4-FFF2-40B4-BE49-F238E27FC236}">
                <a16:creationId xmlns:a16="http://schemas.microsoft.com/office/drawing/2014/main" id="{7328DA0F-D690-A638-E8D1-96E20117BF9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635683324"/>
      </p:ext>
    </p:extLst>
  </p:cSld>
  <p:clrMapOvr>
    <a:masterClrMapping/>
  </p:clrMapOvr>
  <mc:AlternateContent xmlns:mc="http://schemas.openxmlformats.org/markup-compatibility/2006" xmlns:p14="http://schemas.microsoft.com/office/powerpoint/2010/main">
    <mc:Choice Requires="p14">
      <p:transition spd="slow" p14:dur="2000" advTm="11608"/>
    </mc:Choice>
    <mc:Fallback xmlns="">
      <p:transition spd="slow" advTm="116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9757848-5562-6017-D2C2-15F1BBF44D59}"/>
              </a:ext>
            </a:extLst>
          </p:cNvPr>
          <p:cNvSpPr/>
          <p:nvPr/>
        </p:nvSpPr>
        <p:spPr>
          <a:xfrm>
            <a:off x="0" y="679655"/>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6CD28A-2120-4F23-4C47-8AFFB70897FD}"/>
              </a:ext>
            </a:extLst>
          </p:cNvPr>
          <p:cNvSpPr>
            <a:spLocks noGrp="1"/>
          </p:cNvSpPr>
          <p:nvPr>
            <p:ph type="title"/>
          </p:nvPr>
        </p:nvSpPr>
        <p:spPr/>
        <p:txBody>
          <a:bodyPr>
            <a:normAutofit/>
          </a:bodyPr>
          <a:lstStyle/>
          <a:p>
            <a:r>
              <a:rPr lang="en-US" sz="3600" dirty="0">
                <a:solidFill>
                  <a:schemeClr val="bg1"/>
                </a:solidFill>
              </a:rPr>
              <a:t>Contents</a:t>
            </a:r>
          </a:p>
        </p:txBody>
      </p:sp>
      <p:sp>
        <p:nvSpPr>
          <p:cNvPr id="3" name="Content Placeholder 2">
            <a:extLst>
              <a:ext uri="{FF2B5EF4-FFF2-40B4-BE49-F238E27FC236}">
                <a16:creationId xmlns:a16="http://schemas.microsoft.com/office/drawing/2014/main" id="{699FF656-7A93-ECF6-7E40-C9E0F8D37239}"/>
              </a:ext>
            </a:extLst>
          </p:cNvPr>
          <p:cNvSpPr>
            <a:spLocks noGrp="1"/>
          </p:cNvSpPr>
          <p:nvPr>
            <p:ph idx="1"/>
          </p:nvPr>
        </p:nvSpPr>
        <p:spPr/>
        <p:txBody>
          <a:bodyPr>
            <a:normAutofit/>
          </a:bodyPr>
          <a:lstStyle/>
          <a:p>
            <a:pPr>
              <a:lnSpc>
                <a:spcPct val="100000"/>
              </a:lnSpc>
            </a:pPr>
            <a:r>
              <a:rPr lang="en-US" sz="2400" dirty="0">
                <a:solidFill>
                  <a:schemeClr val="tx2">
                    <a:lumMod val="90000"/>
                    <a:lumOff val="10000"/>
                  </a:schemeClr>
                </a:solidFill>
              </a:rPr>
              <a:t>Analysis of UK Road Traffic Data</a:t>
            </a:r>
          </a:p>
          <a:p>
            <a:pPr>
              <a:lnSpc>
                <a:spcPct val="100000"/>
              </a:lnSpc>
            </a:pPr>
            <a:r>
              <a:rPr lang="en-US" sz="2400" dirty="0">
                <a:solidFill>
                  <a:schemeClr val="tx2">
                    <a:lumMod val="90000"/>
                    <a:lumOff val="10000"/>
                  </a:schemeClr>
                </a:solidFill>
              </a:rPr>
              <a:t>Regression – Estimating Future Traffic</a:t>
            </a:r>
          </a:p>
          <a:p>
            <a:pPr>
              <a:lnSpc>
                <a:spcPct val="100000"/>
              </a:lnSpc>
            </a:pPr>
            <a:r>
              <a:rPr lang="en-US" sz="2400" dirty="0">
                <a:solidFill>
                  <a:schemeClr val="tx2">
                    <a:lumMod val="90000"/>
                    <a:lumOff val="10000"/>
                  </a:schemeClr>
                </a:solidFill>
              </a:rPr>
              <a:t>Research – Electric Vehicle Adoption</a:t>
            </a:r>
          </a:p>
          <a:p>
            <a:pPr>
              <a:lnSpc>
                <a:spcPct val="100000"/>
              </a:lnSpc>
            </a:pPr>
            <a:r>
              <a:rPr lang="en-US" sz="2400" dirty="0">
                <a:solidFill>
                  <a:schemeClr val="tx2">
                    <a:lumMod val="90000"/>
                    <a:lumOff val="10000"/>
                  </a:schemeClr>
                </a:solidFill>
              </a:rPr>
              <a:t>Recommendation - Appropriate Generation Technologies</a:t>
            </a:r>
          </a:p>
          <a:p>
            <a:pPr>
              <a:lnSpc>
                <a:spcPct val="100000"/>
              </a:lnSpc>
            </a:pPr>
            <a:r>
              <a:rPr lang="en-US" sz="2400" dirty="0">
                <a:solidFill>
                  <a:schemeClr val="tx2">
                    <a:lumMod val="90000"/>
                    <a:lumOff val="10000"/>
                  </a:schemeClr>
                </a:solidFill>
              </a:rPr>
              <a:t>References</a:t>
            </a:r>
          </a:p>
        </p:txBody>
      </p:sp>
      <p:pic>
        <p:nvPicPr>
          <p:cNvPr id="5" name="Audio 4">
            <a:hlinkClick r:id="" action="ppaction://media"/>
            <a:extLst>
              <a:ext uri="{FF2B5EF4-FFF2-40B4-BE49-F238E27FC236}">
                <a16:creationId xmlns:a16="http://schemas.microsoft.com/office/drawing/2014/main" id="{6C4283FF-9344-049F-CD84-FC0A6AC97B5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05608723"/>
      </p:ext>
    </p:extLst>
  </p:cSld>
  <p:clrMapOvr>
    <a:masterClrMapping/>
  </p:clrMapOvr>
  <mc:AlternateContent xmlns:mc="http://schemas.openxmlformats.org/markup-compatibility/2006" xmlns:p14="http://schemas.microsoft.com/office/powerpoint/2010/main">
    <mc:Choice Requires="p14">
      <p:transition spd="slow" p14:dur="2000" advTm="29141"/>
    </mc:Choice>
    <mc:Fallback xmlns="">
      <p:transition spd="slow" advTm="291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16AD138-0C78-AA4C-26B1-BA61414DB502}"/>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B03C40-F918-FDB6-7588-D6D9A7645B6E}"/>
              </a:ext>
            </a:extLst>
          </p:cNvPr>
          <p:cNvSpPr>
            <a:spLocks noGrp="1"/>
          </p:cNvSpPr>
          <p:nvPr>
            <p:ph type="title"/>
          </p:nvPr>
        </p:nvSpPr>
        <p:spPr/>
        <p:txBody>
          <a:bodyPr>
            <a:normAutofit/>
          </a:bodyPr>
          <a:lstStyle/>
          <a:p>
            <a:r>
              <a:rPr lang="en-US" sz="3600" dirty="0">
                <a:solidFill>
                  <a:schemeClr val="bg1"/>
                </a:solidFill>
              </a:rPr>
              <a:t>Research Review</a:t>
            </a:r>
          </a:p>
        </p:txBody>
      </p:sp>
      <p:sp>
        <p:nvSpPr>
          <p:cNvPr id="3" name="Content Placeholder 2">
            <a:extLst>
              <a:ext uri="{FF2B5EF4-FFF2-40B4-BE49-F238E27FC236}">
                <a16:creationId xmlns:a16="http://schemas.microsoft.com/office/drawing/2014/main" id="{48134FBD-FF8C-46F3-1C91-50097B5B5962}"/>
              </a:ext>
            </a:extLst>
          </p:cNvPr>
          <p:cNvSpPr>
            <a:spLocks noGrp="1"/>
          </p:cNvSpPr>
          <p:nvPr>
            <p:ph idx="1"/>
          </p:nvPr>
        </p:nvSpPr>
        <p:spPr>
          <a:xfrm>
            <a:off x="838200" y="1825624"/>
            <a:ext cx="10515600" cy="4809351"/>
          </a:xfrm>
        </p:spPr>
        <p:txBody>
          <a:bodyPr>
            <a:normAutofit/>
          </a:bodyPr>
          <a:lstStyle/>
          <a:p>
            <a:r>
              <a:rPr lang="en-US" sz="1800" dirty="0">
                <a:solidFill>
                  <a:schemeClr val="tx2">
                    <a:lumMod val="90000"/>
                    <a:lumOff val="10000"/>
                  </a:schemeClr>
                </a:solidFill>
              </a:rPr>
              <a:t>Comparing results to published research: Annual Mileages of Vehicles per Type</a:t>
            </a: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endParaRPr lang="en-US" sz="2400" dirty="0">
              <a:solidFill>
                <a:schemeClr val="tx2">
                  <a:lumMod val="90000"/>
                  <a:lumOff val="10000"/>
                </a:schemeClr>
              </a:solidFill>
            </a:endParaRPr>
          </a:p>
          <a:p>
            <a:pPr marL="0" indent="0" algn="r">
              <a:buNone/>
            </a:pPr>
            <a:r>
              <a:rPr lang="en-US" sz="1200" dirty="0">
                <a:solidFill>
                  <a:schemeClr val="tx2">
                    <a:lumMod val="90000"/>
                    <a:lumOff val="10000"/>
                  </a:schemeClr>
                </a:solidFill>
              </a:rPr>
              <a:t>(GOV.UK, 2020)</a:t>
            </a:r>
          </a:p>
        </p:txBody>
      </p:sp>
      <p:pic>
        <p:nvPicPr>
          <p:cNvPr id="7" name="Picture 6" descr="Chart, line chart&#10;&#10;Description automatically generated">
            <a:extLst>
              <a:ext uri="{FF2B5EF4-FFF2-40B4-BE49-F238E27FC236}">
                <a16:creationId xmlns:a16="http://schemas.microsoft.com/office/drawing/2014/main" id="{F2112F80-6B49-3D49-288D-18D13796BE22}"/>
              </a:ext>
            </a:extLst>
          </p:cNvPr>
          <p:cNvPicPr>
            <a:picLocks noChangeAspect="1"/>
          </p:cNvPicPr>
          <p:nvPr/>
        </p:nvPicPr>
        <p:blipFill>
          <a:blip r:embed="rId4"/>
          <a:stretch>
            <a:fillRect/>
          </a:stretch>
        </p:blipFill>
        <p:spPr>
          <a:xfrm>
            <a:off x="1809285" y="2187346"/>
            <a:ext cx="8573429" cy="3627896"/>
          </a:xfrm>
          <a:prstGeom prst="rect">
            <a:avLst/>
          </a:prstGeom>
        </p:spPr>
      </p:pic>
      <p:pic>
        <p:nvPicPr>
          <p:cNvPr id="5" name="Audio 4">
            <a:hlinkClick r:id="" action="ppaction://media"/>
            <a:extLst>
              <a:ext uri="{FF2B5EF4-FFF2-40B4-BE49-F238E27FC236}">
                <a16:creationId xmlns:a16="http://schemas.microsoft.com/office/drawing/2014/main" id="{BC901623-07E9-52A6-A7D0-38E71C5444C9}"/>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717989543"/>
      </p:ext>
    </p:extLst>
  </p:cSld>
  <p:clrMapOvr>
    <a:masterClrMapping/>
  </p:clrMapOvr>
  <mc:AlternateContent xmlns:mc="http://schemas.openxmlformats.org/markup-compatibility/2006" xmlns:p14="http://schemas.microsoft.com/office/powerpoint/2010/main">
    <mc:Choice Requires="p14">
      <p:transition spd="slow" p14:dur="2000" advTm="7155"/>
    </mc:Choice>
    <mc:Fallback xmlns="">
      <p:transition spd="slow" advTm="715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D19934-A0CF-AFC9-C123-BCCC3E1BAE6B}"/>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1132A7-DA0C-0015-24C1-2340423CCE24}"/>
              </a:ext>
            </a:extLst>
          </p:cNvPr>
          <p:cNvSpPr>
            <a:spLocks noGrp="1"/>
          </p:cNvSpPr>
          <p:nvPr>
            <p:ph type="title"/>
          </p:nvPr>
        </p:nvSpPr>
        <p:spPr/>
        <p:txBody>
          <a:bodyPr>
            <a:normAutofit/>
          </a:bodyPr>
          <a:lstStyle/>
          <a:p>
            <a:r>
              <a:rPr lang="en-US" sz="3600" dirty="0">
                <a:solidFill>
                  <a:schemeClr val="bg1"/>
                </a:solidFill>
              </a:rPr>
              <a:t>Research Review</a:t>
            </a:r>
          </a:p>
        </p:txBody>
      </p:sp>
      <p:pic>
        <p:nvPicPr>
          <p:cNvPr id="5" name="Content Placeholder 6" descr="Chart, line chart&#10;&#10;Description automatically generated">
            <a:extLst>
              <a:ext uri="{FF2B5EF4-FFF2-40B4-BE49-F238E27FC236}">
                <a16:creationId xmlns:a16="http://schemas.microsoft.com/office/drawing/2014/main" id="{794F0A70-16E2-9027-59E7-A498EF8F5ADD}"/>
              </a:ext>
            </a:extLst>
          </p:cNvPr>
          <p:cNvPicPr>
            <a:picLocks noGrp="1" noChangeAspect="1"/>
          </p:cNvPicPr>
          <p:nvPr>
            <p:ph idx="1"/>
          </p:nvPr>
        </p:nvPicPr>
        <p:blipFill rotWithShape="1">
          <a:blip r:embed="rId4"/>
          <a:srcRect l="1289" t="848" r="823" b="1017"/>
          <a:stretch/>
        </p:blipFill>
        <p:spPr>
          <a:xfrm>
            <a:off x="2791012" y="1557996"/>
            <a:ext cx="6609976" cy="4351338"/>
          </a:xfrm>
        </p:spPr>
      </p:pic>
      <p:sp>
        <p:nvSpPr>
          <p:cNvPr id="6" name="TextBox 5">
            <a:extLst>
              <a:ext uri="{FF2B5EF4-FFF2-40B4-BE49-F238E27FC236}">
                <a16:creationId xmlns:a16="http://schemas.microsoft.com/office/drawing/2014/main" id="{D2076CBA-B596-96D2-349F-F8626F5A63C8}"/>
              </a:ext>
            </a:extLst>
          </p:cNvPr>
          <p:cNvSpPr txBox="1"/>
          <p:nvPr/>
        </p:nvSpPr>
        <p:spPr>
          <a:xfrm>
            <a:off x="838200" y="6308209"/>
            <a:ext cx="7013138"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tx2">
                    <a:lumMod val="90000"/>
                    <a:lumOff val="10000"/>
                  </a:schemeClr>
                </a:solidFill>
              </a:rPr>
              <a:t>Comparison shows that plots are very similar and have a similar trend</a:t>
            </a:r>
          </a:p>
        </p:txBody>
      </p:sp>
      <p:pic>
        <p:nvPicPr>
          <p:cNvPr id="3" name="Audio 2">
            <a:hlinkClick r:id="" action="ppaction://media"/>
            <a:extLst>
              <a:ext uri="{FF2B5EF4-FFF2-40B4-BE49-F238E27FC236}">
                <a16:creationId xmlns:a16="http://schemas.microsoft.com/office/drawing/2014/main" id="{A9E32E40-8377-7D9D-1730-C16792C77F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16900413"/>
      </p:ext>
    </p:extLst>
  </p:cSld>
  <p:clrMapOvr>
    <a:masterClrMapping/>
  </p:clrMapOvr>
  <mc:AlternateContent xmlns:mc="http://schemas.openxmlformats.org/markup-compatibility/2006" xmlns:p14="http://schemas.microsoft.com/office/powerpoint/2010/main">
    <mc:Choice Requires="p14">
      <p:transition spd="slow" p14:dur="2000" advTm="7088"/>
    </mc:Choice>
    <mc:Fallback xmlns="">
      <p:transition spd="slow" advTm="70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0B73F6-4E41-7523-0B34-4D88B103242B}"/>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265690B-EA5B-451D-8A52-92D3C32FC7C9}"/>
              </a:ext>
            </a:extLst>
          </p:cNvPr>
          <p:cNvSpPr>
            <a:spLocks noGrp="1"/>
          </p:cNvSpPr>
          <p:nvPr>
            <p:ph type="title"/>
          </p:nvPr>
        </p:nvSpPr>
        <p:spPr/>
        <p:txBody>
          <a:bodyPr>
            <a:normAutofit/>
          </a:bodyPr>
          <a:lstStyle/>
          <a:p>
            <a:r>
              <a:rPr lang="en-US" sz="3600" dirty="0">
                <a:solidFill>
                  <a:schemeClr val="bg1"/>
                </a:solidFill>
              </a:rPr>
              <a:t>Research Review</a:t>
            </a:r>
            <a:endParaRPr lang="en-US" sz="3600" dirty="0"/>
          </a:p>
        </p:txBody>
      </p:sp>
      <p:sp>
        <p:nvSpPr>
          <p:cNvPr id="3" name="Content Placeholder 2">
            <a:extLst>
              <a:ext uri="{FF2B5EF4-FFF2-40B4-BE49-F238E27FC236}">
                <a16:creationId xmlns:a16="http://schemas.microsoft.com/office/drawing/2014/main" id="{64FB7534-A34D-589A-BAC7-39FCF3B2C845}"/>
              </a:ext>
            </a:extLst>
          </p:cNvPr>
          <p:cNvSpPr>
            <a:spLocks noGrp="1"/>
          </p:cNvSpPr>
          <p:nvPr>
            <p:ph idx="1"/>
          </p:nvPr>
        </p:nvSpPr>
        <p:spPr/>
        <p:txBody>
          <a:bodyPr>
            <a:normAutofit/>
          </a:bodyPr>
          <a:lstStyle/>
          <a:p>
            <a:r>
              <a:rPr lang="en-US" sz="2400" dirty="0">
                <a:solidFill>
                  <a:schemeClr val="tx2">
                    <a:lumMod val="90000"/>
                    <a:lumOff val="10000"/>
                  </a:schemeClr>
                </a:solidFill>
              </a:rPr>
              <a:t>Estimation of an additional 78TWh required to supply Electric Vehicles is inline with online research published by Ofgem, stating that EVs will require approximately 60-100TWh annually by 2050 (Ofgem, 2021)</a:t>
            </a:r>
          </a:p>
          <a:p>
            <a:r>
              <a:rPr lang="en-US" sz="2400" dirty="0">
                <a:solidFill>
                  <a:schemeClr val="tx2">
                    <a:lumMod val="90000"/>
                    <a:lumOff val="10000"/>
                  </a:schemeClr>
                </a:solidFill>
              </a:rPr>
              <a:t>Based on estimates of Electric Vehicles accounting for roughly 60% of all Vehicles by 2050</a:t>
            </a:r>
          </a:p>
          <a:p>
            <a:r>
              <a:rPr lang="en-US" sz="2400" dirty="0">
                <a:solidFill>
                  <a:schemeClr val="tx2">
                    <a:lumMod val="90000"/>
                    <a:lumOff val="10000"/>
                  </a:schemeClr>
                </a:solidFill>
              </a:rPr>
              <a:t>Exponential estimated growth of BEVs appear to match predictions of GoCompare, expecting over 3 million BEVs by 2030 (GoCompare, 2021)</a:t>
            </a:r>
          </a:p>
        </p:txBody>
      </p:sp>
      <p:pic>
        <p:nvPicPr>
          <p:cNvPr id="5" name="Audio 4">
            <a:hlinkClick r:id="" action="ppaction://media"/>
            <a:extLst>
              <a:ext uri="{FF2B5EF4-FFF2-40B4-BE49-F238E27FC236}">
                <a16:creationId xmlns:a16="http://schemas.microsoft.com/office/drawing/2014/main" id="{48099057-774D-D32B-893D-16E3AF0092E6}"/>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50448036"/>
      </p:ext>
    </p:extLst>
  </p:cSld>
  <p:clrMapOvr>
    <a:masterClrMapping/>
  </p:clrMapOvr>
  <mc:AlternateContent xmlns:mc="http://schemas.openxmlformats.org/markup-compatibility/2006" xmlns:p14="http://schemas.microsoft.com/office/powerpoint/2010/main">
    <mc:Choice Requires="p14">
      <p:transition spd="slow" p14:dur="2000" advTm="7658"/>
    </mc:Choice>
    <mc:Fallback xmlns="">
      <p:transition spd="slow" advTm="765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F1DEC10-C8B3-BB4C-519C-43E92162FA20}"/>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05AB00-036E-4CFA-A0B2-C8D175FAACF1}"/>
              </a:ext>
            </a:extLst>
          </p:cNvPr>
          <p:cNvSpPr>
            <a:spLocks noGrp="1"/>
          </p:cNvSpPr>
          <p:nvPr>
            <p:ph type="title"/>
          </p:nvPr>
        </p:nvSpPr>
        <p:spPr/>
        <p:txBody>
          <a:bodyPr>
            <a:normAutofit/>
          </a:bodyPr>
          <a:lstStyle/>
          <a:p>
            <a:r>
              <a:rPr lang="en-US" sz="3200" dirty="0">
                <a:solidFill>
                  <a:schemeClr val="bg1"/>
                </a:solidFill>
              </a:rPr>
              <a:t>Recommendation - Appropriate Generation Technologies</a:t>
            </a:r>
          </a:p>
        </p:txBody>
      </p:sp>
      <p:sp>
        <p:nvSpPr>
          <p:cNvPr id="3" name="Content Placeholder 2">
            <a:extLst>
              <a:ext uri="{FF2B5EF4-FFF2-40B4-BE49-F238E27FC236}">
                <a16:creationId xmlns:a16="http://schemas.microsoft.com/office/drawing/2014/main" id="{EA61A8DC-18EB-0558-22D7-7D5866C898C2}"/>
              </a:ext>
            </a:extLst>
          </p:cNvPr>
          <p:cNvSpPr>
            <a:spLocks noGrp="1"/>
          </p:cNvSpPr>
          <p:nvPr>
            <p:ph idx="1"/>
          </p:nvPr>
        </p:nvSpPr>
        <p:spPr/>
        <p:txBody>
          <a:bodyPr>
            <a:normAutofit/>
          </a:bodyPr>
          <a:lstStyle/>
          <a:p>
            <a:r>
              <a:rPr lang="en-US" sz="2400" dirty="0">
                <a:solidFill>
                  <a:schemeClr val="tx2">
                    <a:lumMod val="90000"/>
                    <a:lumOff val="10000"/>
                  </a:schemeClr>
                </a:solidFill>
              </a:rPr>
              <a:t>Estimated additional 78 TWh to supply EVs nationwide</a:t>
            </a:r>
          </a:p>
          <a:p>
            <a:r>
              <a:rPr lang="en-US" sz="2400" dirty="0">
                <a:solidFill>
                  <a:schemeClr val="tx2">
                    <a:lumMod val="90000"/>
                    <a:lumOff val="10000"/>
                  </a:schemeClr>
                </a:solidFill>
              </a:rPr>
              <a:t>78 TWh = 78 000 GWh</a:t>
            </a:r>
          </a:p>
          <a:p>
            <a:r>
              <a:rPr lang="en-US" sz="2400" dirty="0">
                <a:solidFill>
                  <a:schemeClr val="tx2">
                    <a:lumMod val="90000"/>
                    <a:lumOff val="10000"/>
                  </a:schemeClr>
                </a:solidFill>
              </a:rPr>
              <a:t>Discuss appropriate generation technologies to accommodate for mass adoption of EVs</a:t>
            </a:r>
          </a:p>
          <a:p>
            <a:r>
              <a:rPr lang="en-US" sz="2400" dirty="0">
                <a:solidFill>
                  <a:schemeClr val="tx2">
                    <a:lumMod val="90000"/>
                    <a:lumOff val="10000"/>
                  </a:schemeClr>
                </a:solidFill>
              </a:rPr>
              <a:t>This will require analysis of factors such as times of day when EVs are charged and its impact on generation technology</a:t>
            </a:r>
          </a:p>
          <a:p>
            <a:r>
              <a:rPr lang="en-US" sz="2400" dirty="0">
                <a:solidFill>
                  <a:schemeClr val="tx2">
                    <a:lumMod val="90000"/>
                    <a:lumOff val="10000"/>
                  </a:schemeClr>
                </a:solidFill>
              </a:rPr>
              <a:t>Smart Charging and Vehicle-to-grid (V2G) implementation</a:t>
            </a:r>
          </a:p>
        </p:txBody>
      </p:sp>
      <p:pic>
        <p:nvPicPr>
          <p:cNvPr id="7" name="Audio 6">
            <a:hlinkClick r:id="" action="ppaction://media"/>
            <a:extLst>
              <a:ext uri="{FF2B5EF4-FFF2-40B4-BE49-F238E27FC236}">
                <a16:creationId xmlns:a16="http://schemas.microsoft.com/office/drawing/2014/main" id="{E38C1D30-20F5-4B8E-56A9-97286B3F97D2}"/>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149137540"/>
      </p:ext>
    </p:extLst>
  </p:cSld>
  <p:clrMapOvr>
    <a:masterClrMapping/>
  </p:clrMapOvr>
  <mc:AlternateContent xmlns:mc="http://schemas.openxmlformats.org/markup-compatibility/2006" xmlns:p14="http://schemas.microsoft.com/office/powerpoint/2010/main">
    <mc:Choice Requires="p14">
      <p:transition spd="slow" p14:dur="2000" advTm="10563"/>
    </mc:Choice>
    <mc:Fallback xmlns="">
      <p:transition spd="slow" advTm="1056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C4B33-F3C9-9856-9D68-469CA68D2602}"/>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A6D767-EC93-C1C6-D6EF-545082E37F5F}"/>
              </a:ext>
            </a:extLst>
          </p:cNvPr>
          <p:cNvSpPr>
            <a:spLocks noGrp="1"/>
          </p:cNvSpPr>
          <p:nvPr>
            <p:ph type="title"/>
          </p:nvPr>
        </p:nvSpPr>
        <p:spPr/>
        <p:txBody>
          <a:bodyPr>
            <a:normAutofit/>
          </a:bodyPr>
          <a:lstStyle/>
          <a:p>
            <a:r>
              <a:rPr lang="en-US" sz="3200" dirty="0">
                <a:solidFill>
                  <a:schemeClr val="bg1"/>
                </a:solidFill>
              </a:rPr>
              <a:t>Recommendation - Appropriate Generation Technologies</a:t>
            </a:r>
            <a:endParaRPr lang="en-US" sz="3200" dirty="0"/>
          </a:p>
        </p:txBody>
      </p:sp>
      <p:sp>
        <p:nvSpPr>
          <p:cNvPr id="3" name="Content Placeholder 2">
            <a:extLst>
              <a:ext uri="{FF2B5EF4-FFF2-40B4-BE49-F238E27FC236}">
                <a16:creationId xmlns:a16="http://schemas.microsoft.com/office/drawing/2014/main" id="{B0282E09-B17C-E736-1F81-E2DB969E7BAB}"/>
              </a:ext>
            </a:extLst>
          </p:cNvPr>
          <p:cNvSpPr>
            <a:spLocks noGrp="1"/>
          </p:cNvSpPr>
          <p:nvPr>
            <p:ph idx="1"/>
          </p:nvPr>
        </p:nvSpPr>
        <p:spPr/>
        <p:txBody>
          <a:bodyPr>
            <a:normAutofit fontScale="92500" lnSpcReduction="10000"/>
          </a:bodyPr>
          <a:lstStyle/>
          <a:p>
            <a:r>
              <a:rPr lang="en-US" sz="2400" dirty="0">
                <a:solidFill>
                  <a:schemeClr val="tx2">
                    <a:lumMod val="90000"/>
                    <a:lumOff val="10000"/>
                  </a:schemeClr>
                </a:solidFill>
              </a:rPr>
              <a:t>Growth in wind power generated by off-shore wind farms will adequately meet the energy demands of mass EV adoption; by 2050, renewable energy will 100TWh of electricity (National Grid, 2020)</a:t>
            </a:r>
          </a:p>
          <a:p>
            <a:r>
              <a:rPr lang="en-US" sz="2400" dirty="0">
                <a:solidFill>
                  <a:schemeClr val="tx2">
                    <a:lumMod val="90000"/>
                    <a:lumOff val="10000"/>
                  </a:schemeClr>
                </a:solidFill>
              </a:rPr>
              <a:t>The UK currently uses approximately under 300 TWh of electricity annually</a:t>
            </a:r>
          </a:p>
          <a:p>
            <a:r>
              <a:rPr lang="en-US" sz="2400" dirty="0">
                <a:solidFill>
                  <a:schemeClr val="tx2">
                    <a:lumMod val="90000"/>
                    <a:lumOff val="10000"/>
                  </a:schemeClr>
                </a:solidFill>
              </a:rPr>
              <a:t>Viable renewable energy sources include:</a:t>
            </a:r>
          </a:p>
          <a:p>
            <a:pPr lvl="1"/>
            <a:r>
              <a:rPr lang="en-US" sz="2400" dirty="0">
                <a:solidFill>
                  <a:schemeClr val="tx2">
                    <a:lumMod val="90000"/>
                    <a:lumOff val="10000"/>
                  </a:schemeClr>
                </a:solidFill>
              </a:rPr>
              <a:t>Off-Shore Wind Farms - </a:t>
            </a:r>
            <a:r>
              <a:rPr lang="en-GB" sz="2400" dirty="0">
                <a:solidFill>
                  <a:schemeClr val="tx2">
                    <a:lumMod val="90000"/>
                    <a:lumOff val="10000"/>
                  </a:schemeClr>
                </a:solidFill>
              </a:rPr>
              <a:t>£</a:t>
            </a:r>
            <a:r>
              <a:rPr lang="en-US" sz="2400" dirty="0">
                <a:solidFill>
                  <a:schemeClr val="tx2">
                    <a:lumMod val="90000"/>
                    <a:lumOff val="10000"/>
                  </a:schemeClr>
                </a:solidFill>
              </a:rPr>
              <a:t>47/MWh</a:t>
            </a:r>
          </a:p>
          <a:p>
            <a:pPr lvl="1"/>
            <a:r>
              <a:rPr lang="en-US" sz="2400" dirty="0">
                <a:solidFill>
                  <a:schemeClr val="tx2">
                    <a:lumMod val="90000"/>
                    <a:lumOff val="10000"/>
                  </a:schemeClr>
                </a:solidFill>
              </a:rPr>
              <a:t>On-Shore Wind Farms - </a:t>
            </a:r>
            <a:r>
              <a:rPr lang="en-GB" sz="2400" dirty="0">
                <a:solidFill>
                  <a:schemeClr val="tx2">
                    <a:lumMod val="90000"/>
                    <a:lumOff val="10000"/>
                  </a:schemeClr>
                </a:solidFill>
              </a:rPr>
              <a:t>£</a:t>
            </a:r>
            <a:r>
              <a:rPr lang="en-US" sz="2400" dirty="0">
                <a:solidFill>
                  <a:schemeClr val="tx2">
                    <a:lumMod val="90000"/>
                    <a:lumOff val="10000"/>
                  </a:schemeClr>
                </a:solidFill>
              </a:rPr>
              <a:t>45/MWh</a:t>
            </a:r>
          </a:p>
          <a:p>
            <a:pPr lvl="1"/>
            <a:r>
              <a:rPr lang="en-GB" sz="2400" dirty="0">
                <a:solidFill>
                  <a:schemeClr val="tx2">
                    <a:lumMod val="90000"/>
                    <a:lumOff val="10000"/>
                  </a:schemeClr>
                </a:solidFill>
              </a:rPr>
              <a:t>Solar Power Station - £</a:t>
            </a:r>
            <a:r>
              <a:rPr lang="en-US" sz="2400" dirty="0">
                <a:solidFill>
                  <a:schemeClr val="tx2">
                    <a:lumMod val="90000"/>
                    <a:lumOff val="10000"/>
                  </a:schemeClr>
                </a:solidFill>
              </a:rPr>
              <a:t>39/MWh</a:t>
            </a:r>
          </a:p>
          <a:p>
            <a:pPr marL="457200" lvl="1" indent="0">
              <a:buNone/>
            </a:pPr>
            <a:r>
              <a:rPr lang="en-US" sz="2400" dirty="0">
                <a:solidFill>
                  <a:schemeClr val="tx2">
                    <a:lumMod val="90000"/>
                    <a:lumOff val="10000"/>
                  </a:schemeClr>
                </a:solidFill>
              </a:rPr>
              <a:t>(Edie, 2020)</a:t>
            </a:r>
          </a:p>
          <a:p>
            <a:pPr marL="457200" lvl="1" indent="0">
              <a:buNone/>
            </a:pPr>
            <a:endParaRPr lang="en-US" sz="2400" dirty="0">
              <a:solidFill>
                <a:schemeClr val="tx2">
                  <a:lumMod val="90000"/>
                  <a:lumOff val="10000"/>
                </a:schemeClr>
              </a:solidFill>
            </a:endParaRPr>
          </a:p>
          <a:p>
            <a:r>
              <a:rPr lang="en-US" sz="2400" dirty="0">
                <a:solidFill>
                  <a:schemeClr val="tx2">
                    <a:lumMod val="90000"/>
                    <a:lumOff val="10000"/>
                  </a:schemeClr>
                </a:solidFill>
              </a:rPr>
              <a:t>These prices are not indicative of future prices and may become much cheaper as time passes</a:t>
            </a:r>
          </a:p>
        </p:txBody>
      </p:sp>
      <p:pic>
        <p:nvPicPr>
          <p:cNvPr id="5" name="Audio 4">
            <a:hlinkClick r:id="" action="ppaction://media"/>
            <a:extLst>
              <a:ext uri="{FF2B5EF4-FFF2-40B4-BE49-F238E27FC236}">
                <a16:creationId xmlns:a16="http://schemas.microsoft.com/office/drawing/2014/main" id="{BF044CE7-82EA-64F8-C379-7F15E2083F9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201796261"/>
      </p:ext>
    </p:extLst>
  </p:cSld>
  <p:clrMapOvr>
    <a:masterClrMapping/>
  </p:clrMapOvr>
  <mc:AlternateContent xmlns:mc="http://schemas.openxmlformats.org/markup-compatibility/2006" xmlns:p14="http://schemas.microsoft.com/office/powerpoint/2010/main">
    <mc:Choice Requires="p14">
      <p:transition spd="slow" p14:dur="2000" advTm="21141"/>
    </mc:Choice>
    <mc:Fallback xmlns="">
      <p:transition spd="slow" advTm="211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83234E-1AFB-3A52-4584-96160CD64D87}"/>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B3030D-FFBC-1CC7-AE86-72D1515ECF29}"/>
              </a:ext>
            </a:extLst>
          </p:cNvPr>
          <p:cNvSpPr>
            <a:spLocks noGrp="1"/>
          </p:cNvSpPr>
          <p:nvPr>
            <p:ph type="title"/>
          </p:nvPr>
        </p:nvSpPr>
        <p:spPr/>
        <p:txBody>
          <a:bodyPr>
            <a:normAutofit/>
          </a:bodyPr>
          <a:lstStyle/>
          <a:p>
            <a:r>
              <a:rPr lang="en-US" sz="3600" dirty="0">
                <a:solidFill>
                  <a:schemeClr val="bg1"/>
                </a:solidFill>
              </a:rPr>
              <a:t>Recommendation - Renewable Energy Costs</a:t>
            </a:r>
          </a:p>
        </p:txBody>
      </p:sp>
      <p:sp>
        <p:nvSpPr>
          <p:cNvPr id="3" name="Content Placeholder 2">
            <a:extLst>
              <a:ext uri="{FF2B5EF4-FFF2-40B4-BE49-F238E27FC236}">
                <a16:creationId xmlns:a16="http://schemas.microsoft.com/office/drawing/2014/main" id="{956FD8D7-90F2-3AD0-9534-5630F57AA079}"/>
              </a:ext>
            </a:extLst>
          </p:cNvPr>
          <p:cNvSpPr>
            <a:spLocks noGrp="1"/>
          </p:cNvSpPr>
          <p:nvPr>
            <p:ph idx="1"/>
          </p:nvPr>
        </p:nvSpPr>
        <p:spPr>
          <a:xfrm>
            <a:off x="838200" y="1538868"/>
            <a:ext cx="10515600" cy="5163015"/>
          </a:xfrm>
        </p:spPr>
        <p:txBody>
          <a:bodyPr>
            <a:normAutofit/>
          </a:bodyPr>
          <a:lstStyle/>
          <a:p>
            <a:r>
              <a:rPr lang="en-US" sz="2400" dirty="0">
                <a:solidFill>
                  <a:schemeClr val="tx2">
                    <a:lumMod val="90000"/>
                    <a:lumOff val="10000"/>
                  </a:schemeClr>
                </a:solidFill>
              </a:rPr>
              <a:t>78 TWh = 78 000 GWh = 78,000,000 MWh</a:t>
            </a:r>
          </a:p>
          <a:p>
            <a:r>
              <a:rPr lang="en-US" sz="2400" dirty="0">
                <a:solidFill>
                  <a:schemeClr val="tx2">
                    <a:lumMod val="90000"/>
                    <a:lumOff val="10000"/>
                  </a:schemeClr>
                </a:solidFill>
              </a:rPr>
              <a:t>Off-Shore Wind Farms: </a:t>
            </a:r>
            <a:r>
              <a:rPr lang="en-GB" sz="2400" dirty="0">
                <a:solidFill>
                  <a:schemeClr val="tx2">
                    <a:lumMod val="90000"/>
                    <a:lumOff val="10000"/>
                  </a:schemeClr>
                </a:solidFill>
              </a:rPr>
              <a:t>£</a:t>
            </a:r>
            <a:r>
              <a:rPr lang="en-US" sz="2400" dirty="0">
                <a:solidFill>
                  <a:schemeClr val="tx2">
                    <a:lumMod val="90000"/>
                    <a:lumOff val="10000"/>
                  </a:schemeClr>
                </a:solidFill>
              </a:rPr>
              <a:t>47/MWh x 78,000,000 MWh = </a:t>
            </a:r>
            <a:r>
              <a:rPr lang="en-GB" sz="2400" dirty="0">
                <a:solidFill>
                  <a:schemeClr val="tx2">
                    <a:lumMod val="90000"/>
                    <a:lumOff val="10000"/>
                  </a:schemeClr>
                </a:solidFill>
              </a:rPr>
              <a:t>£</a:t>
            </a:r>
            <a:r>
              <a:rPr lang="en-US" sz="2400" dirty="0">
                <a:solidFill>
                  <a:schemeClr val="tx2">
                    <a:lumMod val="90000"/>
                    <a:lumOff val="10000"/>
                  </a:schemeClr>
                </a:solidFill>
              </a:rPr>
              <a:t>3.66 billion</a:t>
            </a:r>
          </a:p>
          <a:p>
            <a:r>
              <a:rPr lang="en-US" sz="2400" dirty="0">
                <a:solidFill>
                  <a:schemeClr val="tx2">
                    <a:lumMod val="90000"/>
                    <a:lumOff val="10000"/>
                  </a:schemeClr>
                </a:solidFill>
              </a:rPr>
              <a:t>On-Shore Wind Farms: </a:t>
            </a:r>
            <a:r>
              <a:rPr lang="en-GB" sz="2400" dirty="0">
                <a:solidFill>
                  <a:schemeClr val="tx2">
                    <a:lumMod val="90000"/>
                    <a:lumOff val="10000"/>
                  </a:schemeClr>
                </a:solidFill>
              </a:rPr>
              <a:t>£</a:t>
            </a:r>
            <a:r>
              <a:rPr lang="en-US" sz="2400" dirty="0">
                <a:solidFill>
                  <a:schemeClr val="tx2">
                    <a:lumMod val="90000"/>
                    <a:lumOff val="10000"/>
                  </a:schemeClr>
                </a:solidFill>
              </a:rPr>
              <a:t>45/MWh x 78,000,000 MWh = </a:t>
            </a:r>
            <a:r>
              <a:rPr lang="en-GB" sz="2400" dirty="0">
                <a:solidFill>
                  <a:schemeClr val="tx2">
                    <a:lumMod val="90000"/>
                    <a:lumOff val="10000"/>
                  </a:schemeClr>
                </a:solidFill>
              </a:rPr>
              <a:t>£</a:t>
            </a:r>
            <a:r>
              <a:rPr lang="en-US" sz="2400" dirty="0">
                <a:solidFill>
                  <a:schemeClr val="tx2">
                    <a:lumMod val="90000"/>
                    <a:lumOff val="10000"/>
                  </a:schemeClr>
                </a:solidFill>
              </a:rPr>
              <a:t>3.51 billion</a:t>
            </a:r>
          </a:p>
          <a:p>
            <a:r>
              <a:rPr lang="en-GB" sz="2400" dirty="0">
                <a:solidFill>
                  <a:schemeClr val="tx2">
                    <a:lumMod val="90000"/>
                    <a:lumOff val="10000"/>
                  </a:schemeClr>
                </a:solidFill>
              </a:rPr>
              <a:t>Solar Power Station: £</a:t>
            </a:r>
            <a:r>
              <a:rPr lang="en-US" sz="2400" dirty="0">
                <a:solidFill>
                  <a:schemeClr val="tx2">
                    <a:lumMod val="90000"/>
                    <a:lumOff val="10000"/>
                  </a:schemeClr>
                </a:solidFill>
              </a:rPr>
              <a:t>39/MWh x 78,000,000 MWh = </a:t>
            </a:r>
            <a:r>
              <a:rPr lang="en-GB" sz="2400" dirty="0">
                <a:solidFill>
                  <a:schemeClr val="tx2">
                    <a:lumMod val="90000"/>
                    <a:lumOff val="10000"/>
                  </a:schemeClr>
                </a:solidFill>
              </a:rPr>
              <a:t>£</a:t>
            </a:r>
            <a:r>
              <a:rPr lang="en-US" sz="2400" dirty="0">
                <a:solidFill>
                  <a:schemeClr val="tx2">
                    <a:lumMod val="90000"/>
                    <a:lumOff val="10000"/>
                  </a:schemeClr>
                </a:solidFill>
              </a:rPr>
              <a:t>3.04 billion</a:t>
            </a:r>
          </a:p>
          <a:p>
            <a:pPr marL="0" indent="0">
              <a:buNone/>
            </a:pPr>
            <a:endParaRPr lang="en-US" sz="2400" dirty="0">
              <a:solidFill>
                <a:schemeClr val="tx2">
                  <a:lumMod val="90000"/>
                  <a:lumOff val="10000"/>
                </a:schemeClr>
              </a:solidFill>
            </a:endParaRPr>
          </a:p>
          <a:p>
            <a:pPr marL="0" indent="0">
              <a:buNone/>
            </a:pPr>
            <a:r>
              <a:rPr lang="en-US" sz="2400" dirty="0">
                <a:solidFill>
                  <a:schemeClr val="tx2">
                    <a:lumMod val="90000"/>
                    <a:lumOff val="10000"/>
                  </a:schemeClr>
                </a:solidFill>
              </a:rPr>
              <a:t>Although Solar is the cheapest, it is limited by its reliance on solar energy and may not be compatible with peak times of EV charging.</a:t>
            </a:r>
          </a:p>
          <a:p>
            <a:pPr marL="0" indent="0">
              <a:buNone/>
            </a:pPr>
            <a:r>
              <a:rPr lang="en-US" sz="2400" dirty="0">
                <a:solidFill>
                  <a:schemeClr val="tx2">
                    <a:lumMod val="90000"/>
                    <a:lumOff val="10000"/>
                  </a:schemeClr>
                </a:solidFill>
              </a:rPr>
              <a:t>Recommend that most of the electricity be generated by off-shore wind farms, in combination with solar power stations and less on-shore wind farms (due to landmass)</a:t>
            </a:r>
          </a:p>
          <a:p>
            <a:r>
              <a:rPr lang="en-US" sz="2400" dirty="0">
                <a:solidFill>
                  <a:schemeClr val="tx2">
                    <a:lumMod val="90000"/>
                    <a:lumOff val="10000"/>
                  </a:schemeClr>
                </a:solidFill>
              </a:rPr>
              <a:t>Realistically, the above figures are likely to be much less; the figures are an upper bound of what the costs could be </a:t>
            </a:r>
          </a:p>
          <a:p>
            <a:endParaRPr lang="en-US" sz="2400" dirty="0">
              <a:solidFill>
                <a:schemeClr val="tx2">
                  <a:lumMod val="90000"/>
                  <a:lumOff val="10000"/>
                </a:schemeClr>
              </a:solidFill>
            </a:endParaRPr>
          </a:p>
          <a:p>
            <a:pPr marL="0" indent="0">
              <a:buNone/>
            </a:pPr>
            <a:endParaRPr lang="en-US" sz="2400" dirty="0">
              <a:solidFill>
                <a:schemeClr val="tx2">
                  <a:lumMod val="90000"/>
                  <a:lumOff val="10000"/>
                </a:schemeClr>
              </a:solidFill>
            </a:endParaRPr>
          </a:p>
        </p:txBody>
      </p:sp>
      <p:pic>
        <p:nvPicPr>
          <p:cNvPr id="5" name="Audio 4">
            <a:hlinkClick r:id="" action="ppaction://media"/>
            <a:extLst>
              <a:ext uri="{FF2B5EF4-FFF2-40B4-BE49-F238E27FC236}">
                <a16:creationId xmlns:a16="http://schemas.microsoft.com/office/drawing/2014/main" id="{9BCBDA50-8758-8835-FFC5-4ED675B02D6D}"/>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183265059"/>
      </p:ext>
    </p:extLst>
  </p:cSld>
  <p:clrMapOvr>
    <a:masterClrMapping/>
  </p:clrMapOvr>
  <mc:AlternateContent xmlns:mc="http://schemas.openxmlformats.org/markup-compatibility/2006" xmlns:p14="http://schemas.microsoft.com/office/powerpoint/2010/main">
    <mc:Choice Requires="p14">
      <p:transition spd="slow" p14:dur="2000" advTm="7478"/>
    </mc:Choice>
    <mc:Fallback xmlns="">
      <p:transition spd="slow" advTm="74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B3E2AE-C863-85D2-1937-32FD4988E2A2}"/>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70C2505-770F-6BFC-C65C-D9CA2A4A1B16}"/>
              </a:ext>
            </a:extLst>
          </p:cNvPr>
          <p:cNvSpPr>
            <a:spLocks noGrp="1"/>
          </p:cNvSpPr>
          <p:nvPr>
            <p:ph type="title"/>
          </p:nvPr>
        </p:nvSpPr>
        <p:spPr/>
        <p:txBody>
          <a:bodyPr>
            <a:normAutofit/>
          </a:bodyPr>
          <a:lstStyle/>
          <a:p>
            <a:r>
              <a:rPr lang="en-US" sz="3600" dirty="0">
                <a:solidFill>
                  <a:schemeClr val="bg1"/>
                </a:solidFill>
              </a:rPr>
              <a:t>Recommendation - Smart Charging and V2G</a:t>
            </a:r>
          </a:p>
        </p:txBody>
      </p:sp>
      <p:sp>
        <p:nvSpPr>
          <p:cNvPr id="3" name="Content Placeholder 2">
            <a:extLst>
              <a:ext uri="{FF2B5EF4-FFF2-40B4-BE49-F238E27FC236}">
                <a16:creationId xmlns:a16="http://schemas.microsoft.com/office/drawing/2014/main" id="{F0451821-3FB8-FA33-430C-55612801816A}"/>
              </a:ext>
            </a:extLst>
          </p:cNvPr>
          <p:cNvSpPr>
            <a:spLocks noGrp="1"/>
          </p:cNvSpPr>
          <p:nvPr>
            <p:ph idx="1"/>
          </p:nvPr>
        </p:nvSpPr>
        <p:spPr/>
        <p:txBody>
          <a:bodyPr>
            <a:normAutofit/>
          </a:bodyPr>
          <a:lstStyle/>
          <a:p>
            <a:r>
              <a:rPr lang="en-GB" sz="2400" dirty="0">
                <a:solidFill>
                  <a:schemeClr val="tx2">
                    <a:lumMod val="90000"/>
                    <a:lumOff val="10000"/>
                  </a:schemeClr>
                </a:solidFill>
              </a:rPr>
              <a:t>Smart Charging and V2G are technologies which will help the national grid cope with the surge in electricity demand from EVs</a:t>
            </a:r>
          </a:p>
          <a:p>
            <a:r>
              <a:rPr lang="en-GB" sz="2400" dirty="0">
                <a:solidFill>
                  <a:schemeClr val="tx2">
                    <a:lumMod val="90000"/>
                    <a:lumOff val="10000"/>
                  </a:schemeClr>
                </a:solidFill>
              </a:rPr>
              <a:t>“Smart use of the electricity system involves using power at times when demand (and therefore prices) is low. Consumers can benefit from cheaper power, and operators benefit from an easier to balance system and avoiding all cars being charged simultaneously” (Pickett et al., 2021, p. 66)</a:t>
            </a:r>
          </a:p>
          <a:p>
            <a:r>
              <a:rPr lang="en-GB" sz="2400" dirty="0">
                <a:solidFill>
                  <a:schemeClr val="tx2">
                    <a:lumMod val="90000"/>
                    <a:lumOff val="10000"/>
                  </a:schemeClr>
                </a:solidFill>
              </a:rPr>
              <a:t>“The concept of ‘Vehicle to Grid’ (V2G), is that when supply is low and demand high, EVs connected to the grid to charge can instead release power back into the grid. Owners of the vehicles can then be paid for this balancing service in a similar way to electricity storage unit operators” (Pickett et al., 2021, p. 66)</a:t>
            </a:r>
          </a:p>
          <a:p>
            <a:endParaRPr lang="en-US" sz="2400" dirty="0">
              <a:solidFill>
                <a:schemeClr val="tx2">
                  <a:lumMod val="90000"/>
                  <a:lumOff val="10000"/>
                </a:schemeClr>
              </a:solidFill>
            </a:endParaRPr>
          </a:p>
        </p:txBody>
      </p:sp>
      <p:pic>
        <p:nvPicPr>
          <p:cNvPr id="5" name="Audio 4">
            <a:hlinkClick r:id="" action="ppaction://media"/>
            <a:extLst>
              <a:ext uri="{FF2B5EF4-FFF2-40B4-BE49-F238E27FC236}">
                <a16:creationId xmlns:a16="http://schemas.microsoft.com/office/drawing/2014/main" id="{82D8E47C-D0AA-10E6-33D8-B91864AF68D5}"/>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875940290"/>
      </p:ext>
    </p:extLst>
  </p:cSld>
  <p:clrMapOvr>
    <a:masterClrMapping/>
  </p:clrMapOvr>
  <mc:AlternateContent xmlns:mc="http://schemas.openxmlformats.org/markup-compatibility/2006" xmlns:p14="http://schemas.microsoft.com/office/powerpoint/2010/main">
    <mc:Choice Requires="p14">
      <p:transition spd="slow" p14:dur="2000" advTm="32832"/>
    </mc:Choice>
    <mc:Fallback xmlns="">
      <p:transition spd="slow" advTm="32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72AD7A-07DC-589B-FC58-D14D5ED6F045}"/>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3C513E-D37F-1ACB-7FEA-1246F50EF6EC}"/>
              </a:ext>
            </a:extLst>
          </p:cNvPr>
          <p:cNvSpPr>
            <a:spLocks noGrp="1"/>
          </p:cNvSpPr>
          <p:nvPr>
            <p:ph type="title"/>
          </p:nvPr>
        </p:nvSpPr>
        <p:spPr/>
        <p:txBody>
          <a:bodyPr>
            <a:normAutofit/>
          </a:bodyPr>
          <a:lstStyle/>
          <a:p>
            <a:r>
              <a:rPr lang="en-US" sz="3600" dirty="0">
                <a:solidFill>
                  <a:schemeClr val="bg1"/>
                </a:solidFill>
              </a:rPr>
              <a:t>Recommendation - Conclusion</a:t>
            </a:r>
          </a:p>
        </p:txBody>
      </p:sp>
      <p:sp>
        <p:nvSpPr>
          <p:cNvPr id="3" name="Content Placeholder 2">
            <a:extLst>
              <a:ext uri="{FF2B5EF4-FFF2-40B4-BE49-F238E27FC236}">
                <a16:creationId xmlns:a16="http://schemas.microsoft.com/office/drawing/2014/main" id="{9AA81D98-466E-3DED-2916-073253AFAD94}"/>
              </a:ext>
            </a:extLst>
          </p:cNvPr>
          <p:cNvSpPr>
            <a:spLocks noGrp="1"/>
          </p:cNvSpPr>
          <p:nvPr>
            <p:ph idx="1"/>
          </p:nvPr>
        </p:nvSpPr>
        <p:spPr/>
        <p:txBody>
          <a:bodyPr>
            <a:normAutofit/>
          </a:bodyPr>
          <a:lstStyle/>
          <a:p>
            <a:r>
              <a:rPr lang="en-US" sz="2400" dirty="0">
                <a:solidFill>
                  <a:schemeClr val="tx2">
                    <a:lumMod val="90000"/>
                    <a:lumOff val="10000"/>
                  </a:schemeClr>
                </a:solidFill>
              </a:rPr>
              <a:t>From the research I have conducted and the estimates I have produced, I firmly believe that off-shore wind power in conjunction with some solar power stations are the most appropriate and cost-effective generation technology to accommodate for the surge in electricity, demands due to the mass adoption of EVs</a:t>
            </a:r>
          </a:p>
          <a:p>
            <a:r>
              <a:rPr lang="en-US" sz="2400" dirty="0">
                <a:solidFill>
                  <a:schemeClr val="tx2">
                    <a:lumMod val="90000"/>
                    <a:lumOff val="10000"/>
                  </a:schemeClr>
                </a:solidFill>
              </a:rPr>
              <a:t>I think the UK will be well-equipped to handle an additional 78TWh of annual electricity consumption because the national grid has previously demonstrated being able to generate enough power, and plans to create massive off-shore windfarms will be sufficient for 25 million+ EVs in the future</a:t>
            </a:r>
          </a:p>
          <a:p>
            <a:r>
              <a:rPr lang="en-US" sz="2400" dirty="0">
                <a:solidFill>
                  <a:schemeClr val="tx2">
                    <a:lumMod val="90000"/>
                    <a:lumOff val="10000"/>
                  </a:schemeClr>
                </a:solidFill>
              </a:rPr>
              <a:t>The adoption of Smart Charging and V2G technology will ease these demands on the grid to ensure these goals are met</a:t>
            </a:r>
          </a:p>
        </p:txBody>
      </p:sp>
      <p:pic>
        <p:nvPicPr>
          <p:cNvPr id="5" name="Audio 4">
            <a:hlinkClick r:id="" action="ppaction://media"/>
            <a:extLst>
              <a:ext uri="{FF2B5EF4-FFF2-40B4-BE49-F238E27FC236}">
                <a16:creationId xmlns:a16="http://schemas.microsoft.com/office/drawing/2014/main" id="{8ABA879A-BC0D-08FF-158B-2AAED0D72AB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92528538"/>
      </p:ext>
    </p:extLst>
  </p:cSld>
  <p:clrMapOvr>
    <a:masterClrMapping/>
  </p:clrMapOvr>
  <mc:AlternateContent xmlns:mc="http://schemas.openxmlformats.org/markup-compatibility/2006" xmlns:p14="http://schemas.microsoft.com/office/powerpoint/2010/main">
    <mc:Choice Requires="p14">
      <p:transition spd="slow" p14:dur="2000" advTm="40413"/>
    </mc:Choice>
    <mc:Fallback xmlns="">
      <p:transition spd="slow" advTm="404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BCBCEC5-955D-CBC9-F248-1C69F0C0CAD2}"/>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F7593D-F445-F15A-E98D-D59D9B6206F9}"/>
              </a:ext>
            </a:extLst>
          </p:cNvPr>
          <p:cNvSpPr>
            <a:spLocks noGrp="1"/>
          </p:cNvSpPr>
          <p:nvPr>
            <p:ph type="title"/>
          </p:nvPr>
        </p:nvSpPr>
        <p:spPr/>
        <p:txBody>
          <a:bodyPr>
            <a:normAutofit/>
          </a:bodyPr>
          <a:lstStyle/>
          <a:p>
            <a:r>
              <a:rPr lang="en-US" sz="3600" dirty="0">
                <a:solidFill>
                  <a:schemeClr val="bg1"/>
                </a:solidFill>
              </a:rPr>
              <a:t>References</a:t>
            </a:r>
          </a:p>
        </p:txBody>
      </p:sp>
      <p:sp>
        <p:nvSpPr>
          <p:cNvPr id="3" name="Content Placeholder 2">
            <a:extLst>
              <a:ext uri="{FF2B5EF4-FFF2-40B4-BE49-F238E27FC236}">
                <a16:creationId xmlns:a16="http://schemas.microsoft.com/office/drawing/2014/main" id="{FE81EC77-4BA9-91E9-EE26-A3AD24BAB82A}"/>
              </a:ext>
            </a:extLst>
          </p:cNvPr>
          <p:cNvSpPr>
            <a:spLocks noGrp="1"/>
          </p:cNvSpPr>
          <p:nvPr>
            <p:ph idx="1"/>
          </p:nvPr>
        </p:nvSpPr>
        <p:spPr>
          <a:xfrm>
            <a:off x="838200" y="1466850"/>
            <a:ext cx="10515600" cy="4710113"/>
          </a:xfrm>
        </p:spPr>
        <p:txBody>
          <a:bodyPr>
            <a:normAutofit fontScale="70000" lnSpcReduction="20000"/>
          </a:bodyPr>
          <a:lstStyle/>
          <a:p>
            <a:pPr marL="0" indent="0">
              <a:lnSpc>
                <a:spcPct val="120000"/>
              </a:lnSpc>
              <a:buNone/>
            </a:pPr>
            <a:r>
              <a:rPr lang="en-GB" sz="2200" dirty="0">
                <a:solidFill>
                  <a:schemeClr val="tx2">
                    <a:lumMod val="90000"/>
                    <a:lumOff val="10000"/>
                  </a:schemeClr>
                </a:solidFill>
              </a:rPr>
              <a:t>GOV.UK, 2019. Road Traffic Estimates. [online] Available at: 	&lt;https://</a:t>
            </a:r>
            <a:r>
              <a:rPr lang="en-GB" sz="2200" dirty="0" err="1">
                <a:solidFill>
                  <a:schemeClr val="tx2">
                    <a:lumMod val="90000"/>
                    <a:lumOff val="10000"/>
                  </a:schemeClr>
                </a:solidFill>
              </a:rPr>
              <a:t>assets.publishing.service.gov.uk</a:t>
            </a:r>
            <a:r>
              <a:rPr lang="en-GB" sz="2200" dirty="0">
                <a:solidFill>
                  <a:schemeClr val="tx2">
                    <a:lumMod val="90000"/>
                    <a:lumOff val="10000"/>
                  </a:schemeClr>
                </a:solidFill>
              </a:rPr>
              <a:t>/government/uploads/system/uploads/</a:t>
            </a:r>
            <a:r>
              <a:rPr lang="en-GB" sz="2200" dirty="0" err="1">
                <a:solidFill>
                  <a:schemeClr val="tx2">
                    <a:lumMod val="90000"/>
                    <a:lumOff val="10000"/>
                  </a:schemeClr>
                </a:solidFill>
              </a:rPr>
              <a:t>attachment_data</a:t>
            </a:r>
            <a:r>
              <a:rPr lang="en-GB" sz="2200" dirty="0">
                <a:solidFill>
                  <a:schemeClr val="tx2">
                    <a:lumMod val="90000"/>
                    <a:lumOff val="10000"/>
                  </a:schemeClr>
                </a:solidFill>
              </a:rPr>
              <a:t>/file/524848/annual-	methodology-</a:t>
            </a:r>
            <a:r>
              <a:rPr lang="en-GB" sz="2200" dirty="0" err="1">
                <a:solidFill>
                  <a:schemeClr val="tx2">
                    <a:lumMod val="90000"/>
                    <a:lumOff val="10000"/>
                  </a:schemeClr>
                </a:solidFill>
              </a:rPr>
              <a:t>note.pdf</a:t>
            </a:r>
            <a:r>
              <a:rPr lang="en-GB" sz="2200" dirty="0">
                <a:solidFill>
                  <a:schemeClr val="tx2">
                    <a:lumMod val="90000"/>
                    <a:lumOff val="10000"/>
                  </a:schemeClr>
                </a:solidFill>
              </a:rPr>
              <a:t>&gt; [Accessed 24 April 2022].</a:t>
            </a:r>
          </a:p>
          <a:p>
            <a:pPr marL="0" indent="0">
              <a:lnSpc>
                <a:spcPct val="120000"/>
              </a:lnSpc>
              <a:buNone/>
            </a:pPr>
            <a:r>
              <a:rPr lang="en-GB" sz="2200" dirty="0">
                <a:solidFill>
                  <a:schemeClr val="tx2">
                    <a:lumMod val="90000"/>
                    <a:lumOff val="10000"/>
                  </a:schemeClr>
                </a:solidFill>
              </a:rPr>
              <a:t>Department of Transport. 2020. </a:t>
            </a:r>
            <a:r>
              <a:rPr lang="en-GB" sz="2200" i="1" dirty="0">
                <a:solidFill>
                  <a:schemeClr val="tx2">
                    <a:lumMod val="90000"/>
                    <a:lumOff val="10000"/>
                  </a:schemeClr>
                </a:solidFill>
              </a:rPr>
              <a:t>Road Traffic Statistics</a:t>
            </a:r>
            <a:r>
              <a:rPr lang="en-GB" sz="2200" dirty="0">
                <a:solidFill>
                  <a:schemeClr val="tx2">
                    <a:lumMod val="90000"/>
                    <a:lumOff val="10000"/>
                  </a:schemeClr>
                </a:solidFill>
              </a:rPr>
              <a:t>. [online] Available at: &lt;https://</a:t>
            </a:r>
            <a:r>
              <a:rPr lang="en-GB" sz="2200" dirty="0" err="1">
                <a:solidFill>
                  <a:schemeClr val="tx2">
                    <a:lumMod val="90000"/>
                    <a:lumOff val="10000"/>
                  </a:schemeClr>
                </a:solidFill>
              </a:rPr>
              <a:t>roadtraffic.dft.gov.uk</a:t>
            </a:r>
            <a:r>
              <a:rPr lang="en-GB" sz="2200" dirty="0">
                <a:solidFill>
                  <a:schemeClr val="tx2">
                    <a:lumMod val="90000"/>
                    <a:lumOff val="10000"/>
                  </a:schemeClr>
                </a:solidFill>
              </a:rPr>
              <a:t>/summary&gt; [Accessed 24 	April 2022].</a:t>
            </a:r>
          </a:p>
          <a:p>
            <a:pPr marL="0" indent="0">
              <a:lnSpc>
                <a:spcPct val="120000"/>
              </a:lnSpc>
              <a:buNone/>
            </a:pPr>
            <a:r>
              <a:rPr lang="en-GB" sz="2200" dirty="0" err="1">
                <a:solidFill>
                  <a:schemeClr val="tx2">
                    <a:lumMod val="90000"/>
                    <a:lumOff val="10000"/>
                  </a:schemeClr>
                </a:solidFill>
              </a:rPr>
              <a:t>GoCompare</a:t>
            </a:r>
            <a:r>
              <a:rPr lang="en-GB" sz="2200" dirty="0">
                <a:solidFill>
                  <a:schemeClr val="tx2">
                    <a:lumMod val="90000"/>
                    <a:lumOff val="10000"/>
                  </a:schemeClr>
                </a:solidFill>
              </a:rPr>
              <a:t>, 2021. </a:t>
            </a:r>
            <a:r>
              <a:rPr lang="en-GB" sz="2200" i="1" dirty="0">
                <a:solidFill>
                  <a:schemeClr val="tx2">
                    <a:lumMod val="90000"/>
                    <a:lumOff val="10000"/>
                  </a:schemeClr>
                </a:solidFill>
              </a:rPr>
              <a:t>The future of electric vehicles: our predictions</a:t>
            </a:r>
            <a:r>
              <a:rPr lang="en-GB" sz="2200" dirty="0">
                <a:solidFill>
                  <a:schemeClr val="tx2">
                    <a:lumMod val="90000"/>
                    <a:lumOff val="10000"/>
                  </a:schemeClr>
                </a:solidFill>
              </a:rPr>
              <a:t>. [online] Available at: 	&lt;https://</a:t>
            </a:r>
            <a:r>
              <a:rPr lang="en-GB" sz="2200" dirty="0" err="1">
                <a:solidFill>
                  <a:schemeClr val="tx2">
                    <a:lumMod val="90000"/>
                    <a:lumOff val="10000"/>
                  </a:schemeClr>
                </a:solidFill>
              </a:rPr>
              <a:t>www.gocompare.com</a:t>
            </a:r>
            <a:r>
              <a:rPr lang="en-GB" sz="2200" dirty="0">
                <a:solidFill>
                  <a:schemeClr val="tx2">
                    <a:lumMod val="90000"/>
                    <a:lumOff val="10000"/>
                  </a:schemeClr>
                </a:solidFill>
              </a:rPr>
              <a:t>/motoring/electric-cars/electric-car-adoption-prediction/&gt; [Accessed 24 April 2022].</a:t>
            </a:r>
          </a:p>
          <a:p>
            <a:pPr marL="0" indent="0">
              <a:lnSpc>
                <a:spcPct val="120000"/>
              </a:lnSpc>
              <a:buNone/>
            </a:pPr>
            <a:r>
              <a:rPr lang="en-GB" sz="2200" dirty="0">
                <a:solidFill>
                  <a:schemeClr val="tx2">
                    <a:lumMod val="90000"/>
                    <a:lumOff val="10000"/>
                  </a:schemeClr>
                </a:solidFill>
              </a:rPr>
              <a:t>National Grid, 2020. </a:t>
            </a:r>
            <a:r>
              <a:rPr lang="en-GB" sz="2200" i="1" dirty="0">
                <a:solidFill>
                  <a:schemeClr val="tx2">
                    <a:lumMod val="90000"/>
                    <a:lumOff val="10000"/>
                  </a:schemeClr>
                </a:solidFill>
              </a:rPr>
              <a:t>Can the grid cope with the extra demand from electric cars?</a:t>
            </a:r>
            <a:r>
              <a:rPr lang="en-GB" sz="2200" dirty="0">
                <a:solidFill>
                  <a:schemeClr val="tx2">
                    <a:lumMod val="90000"/>
                    <a:lumOff val="10000"/>
                  </a:schemeClr>
                </a:solidFill>
              </a:rPr>
              <a:t>. [online] Available at: 	&lt;https://</a:t>
            </a:r>
            <a:r>
              <a:rPr lang="en-GB" sz="2200" dirty="0" err="1">
                <a:solidFill>
                  <a:schemeClr val="tx2">
                    <a:lumMod val="90000"/>
                    <a:lumOff val="10000"/>
                  </a:schemeClr>
                </a:solidFill>
              </a:rPr>
              <a:t>www.nationalgrid.com</a:t>
            </a:r>
            <a:r>
              <a:rPr lang="en-GB" sz="2200" dirty="0">
                <a:solidFill>
                  <a:schemeClr val="tx2">
                    <a:lumMod val="90000"/>
                    <a:lumOff val="10000"/>
                  </a:schemeClr>
                </a:solidFill>
              </a:rPr>
              <a:t>/stories/journey-to-net-zero-stories/can-grid-cope-extra-demand-electric-cars&gt; [Accessed 	24 April 2022].</a:t>
            </a:r>
          </a:p>
          <a:p>
            <a:pPr marL="0" indent="0">
              <a:lnSpc>
                <a:spcPct val="120000"/>
              </a:lnSpc>
              <a:buNone/>
            </a:pPr>
            <a:r>
              <a:rPr lang="en-GB" sz="2200" dirty="0">
                <a:solidFill>
                  <a:schemeClr val="tx2">
                    <a:lumMod val="90000"/>
                    <a:lumOff val="10000"/>
                  </a:schemeClr>
                </a:solidFill>
              </a:rPr>
              <a:t>Ofgem. 2021. </a:t>
            </a:r>
            <a:r>
              <a:rPr lang="en-GB" sz="2200" i="1" dirty="0">
                <a:solidFill>
                  <a:schemeClr val="tx2">
                    <a:lumMod val="90000"/>
                    <a:lumOff val="10000"/>
                  </a:schemeClr>
                </a:solidFill>
              </a:rPr>
              <a:t>Enabling the Transition to Electric Vehicles</a:t>
            </a:r>
            <a:r>
              <a:rPr lang="en-GB" sz="2200" dirty="0">
                <a:solidFill>
                  <a:schemeClr val="tx2">
                    <a:lumMod val="90000"/>
                    <a:lumOff val="10000"/>
                  </a:schemeClr>
                </a:solidFill>
              </a:rPr>
              <a:t>. [online] Available at: &lt;https://</a:t>
            </a:r>
            <a:r>
              <a:rPr lang="en-GB" sz="2200" dirty="0" err="1">
                <a:solidFill>
                  <a:schemeClr val="tx2">
                    <a:lumMod val="90000"/>
                    <a:lumOff val="10000"/>
                  </a:schemeClr>
                </a:solidFill>
              </a:rPr>
              <a:t>www.ofgem.gov.uk</a:t>
            </a:r>
            <a:r>
              <a:rPr lang="en-GB" sz="2200" dirty="0">
                <a:solidFill>
                  <a:schemeClr val="tx2">
                    <a:lumMod val="90000"/>
                    <a:lumOff val="10000"/>
                  </a:schemeClr>
                </a:solidFill>
              </a:rPr>
              <a:t>/sites/default/files/2021-	09/Enabling%20the%20transition%20to%20electric%20vehicles%20-	%20the%20regulators%20priorities%20for%20a%20green%20fair%20future.pdf&gt; [Accessed 24 April 2022].</a:t>
            </a:r>
          </a:p>
          <a:p>
            <a:pPr marL="0" indent="0">
              <a:lnSpc>
                <a:spcPct val="120000"/>
              </a:lnSpc>
              <a:buNone/>
            </a:pPr>
            <a:r>
              <a:rPr lang="en-GB" sz="2200" dirty="0">
                <a:solidFill>
                  <a:schemeClr val="tx2">
                    <a:lumMod val="90000"/>
                    <a:lumOff val="10000"/>
                  </a:schemeClr>
                </a:solidFill>
              </a:rPr>
              <a:t>Pickett, L., </a:t>
            </a:r>
            <a:r>
              <a:rPr lang="en-GB" sz="2200" dirty="0" err="1">
                <a:solidFill>
                  <a:schemeClr val="tx2">
                    <a:lumMod val="90000"/>
                    <a:lumOff val="10000"/>
                  </a:schemeClr>
                </a:solidFill>
              </a:rPr>
              <a:t>Winnett</a:t>
            </a:r>
            <a:r>
              <a:rPr lang="en-GB" sz="2200" dirty="0">
                <a:solidFill>
                  <a:schemeClr val="tx2">
                    <a:lumMod val="90000"/>
                    <a:lumOff val="10000"/>
                  </a:schemeClr>
                </a:solidFill>
              </a:rPr>
              <a:t>, J., Carver, D. and Bolton, P., 2022. </a:t>
            </a:r>
            <a:r>
              <a:rPr lang="en-GB" sz="2200" i="1" dirty="0">
                <a:solidFill>
                  <a:schemeClr val="tx2">
                    <a:lumMod val="90000"/>
                    <a:lumOff val="10000"/>
                  </a:schemeClr>
                </a:solidFill>
              </a:rPr>
              <a:t>Electric vehicles and infrastructure</a:t>
            </a:r>
            <a:r>
              <a:rPr lang="en-GB" sz="2200" dirty="0">
                <a:solidFill>
                  <a:schemeClr val="tx2">
                    <a:lumMod val="90000"/>
                    <a:lumOff val="10000"/>
                  </a:schemeClr>
                </a:solidFill>
              </a:rPr>
              <a:t>. [online] Commons Library. Available at: 	&lt;https://</a:t>
            </a:r>
            <a:r>
              <a:rPr lang="en-GB" sz="2200" dirty="0" err="1">
                <a:solidFill>
                  <a:schemeClr val="tx2">
                    <a:lumMod val="90000"/>
                    <a:lumOff val="10000"/>
                  </a:schemeClr>
                </a:solidFill>
              </a:rPr>
              <a:t>researchbriefings.files.parliament.uk</a:t>
            </a:r>
            <a:r>
              <a:rPr lang="en-GB" sz="2200" dirty="0">
                <a:solidFill>
                  <a:schemeClr val="tx2">
                    <a:lumMod val="90000"/>
                    <a:lumOff val="10000"/>
                  </a:schemeClr>
                </a:solidFill>
              </a:rPr>
              <a:t>/documents/CBP-7480/CBP-7480.pdf&gt; [Accessed 24 April 2022].</a:t>
            </a:r>
          </a:p>
          <a:p>
            <a:endParaRPr lang="en-US" dirty="0"/>
          </a:p>
        </p:txBody>
      </p:sp>
      <p:pic>
        <p:nvPicPr>
          <p:cNvPr id="5" name="Audio 4">
            <a:hlinkClick r:id="" action="ppaction://media"/>
            <a:extLst>
              <a:ext uri="{FF2B5EF4-FFF2-40B4-BE49-F238E27FC236}">
                <a16:creationId xmlns:a16="http://schemas.microsoft.com/office/drawing/2014/main" id="{55EF4127-DC75-67F3-42C5-F9CD83AD1528}"/>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274620880"/>
      </p:ext>
    </p:extLst>
  </p:cSld>
  <p:clrMapOvr>
    <a:masterClrMapping/>
  </p:clrMapOvr>
  <mc:AlternateContent xmlns:mc="http://schemas.openxmlformats.org/markup-compatibility/2006" xmlns:p14="http://schemas.microsoft.com/office/powerpoint/2010/main">
    <mc:Choice Requires="p14">
      <p:transition spd="slow" p14:dur="2000" advTm="7104"/>
    </mc:Choice>
    <mc:Fallback xmlns="">
      <p:transition spd="slow" advTm="71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DBCCA4-EA11-1697-EEC6-93DF1D954759}"/>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896BBF-781E-5DCC-5015-5B74A52FEA08}"/>
              </a:ext>
            </a:extLst>
          </p:cNvPr>
          <p:cNvSpPr>
            <a:spLocks noGrp="1"/>
          </p:cNvSpPr>
          <p:nvPr>
            <p:ph type="title"/>
          </p:nvPr>
        </p:nvSpPr>
        <p:spPr/>
        <p:txBody>
          <a:bodyPr>
            <a:normAutofit/>
          </a:bodyPr>
          <a:lstStyle/>
          <a:p>
            <a:r>
              <a:rPr lang="en-US" sz="3600" dirty="0">
                <a:solidFill>
                  <a:schemeClr val="bg1"/>
                </a:solidFill>
              </a:rPr>
              <a:t>Analysis of UK Road Traffic Data</a:t>
            </a:r>
          </a:p>
        </p:txBody>
      </p:sp>
      <p:sp>
        <p:nvSpPr>
          <p:cNvPr id="8" name="Content Placeholder 7">
            <a:extLst>
              <a:ext uri="{FF2B5EF4-FFF2-40B4-BE49-F238E27FC236}">
                <a16:creationId xmlns:a16="http://schemas.microsoft.com/office/drawing/2014/main" id="{C3690973-2164-53E9-3EBF-B1E50D73B29D}"/>
              </a:ext>
            </a:extLst>
          </p:cNvPr>
          <p:cNvSpPr>
            <a:spLocks noGrp="1"/>
          </p:cNvSpPr>
          <p:nvPr>
            <p:ph idx="1"/>
          </p:nvPr>
        </p:nvSpPr>
        <p:spPr>
          <a:xfrm>
            <a:off x="838200" y="1825625"/>
            <a:ext cx="10515600" cy="4667250"/>
          </a:xfrm>
        </p:spPr>
        <p:txBody>
          <a:bodyPr>
            <a:normAutofit/>
          </a:bodyPr>
          <a:lstStyle/>
          <a:p>
            <a:r>
              <a:rPr lang="en-GB" sz="2400" dirty="0">
                <a:solidFill>
                  <a:schemeClr val="tx2">
                    <a:lumMod val="90000"/>
                    <a:lumOff val="10000"/>
                  </a:schemeClr>
                </a:solidFill>
              </a:rPr>
              <a:t>Summarising</a:t>
            </a:r>
            <a:r>
              <a:rPr lang="en-US" sz="2400" dirty="0">
                <a:solidFill>
                  <a:schemeClr val="tx2">
                    <a:lumMod val="90000"/>
                    <a:lumOff val="10000"/>
                  </a:schemeClr>
                </a:solidFill>
              </a:rPr>
              <a:t> Traffic Data sourced from UK Government Statistics; grouping data by Region and Vehicle Type per year</a:t>
            </a:r>
          </a:p>
          <a:p>
            <a:r>
              <a:rPr lang="en-US" sz="2400" dirty="0">
                <a:solidFill>
                  <a:schemeClr val="tx2">
                    <a:lumMod val="90000"/>
                    <a:lumOff val="10000"/>
                  </a:schemeClr>
                </a:solidFill>
              </a:rPr>
              <a:t>Annual Mileage calculated by multiplying link length with AADF of each vehicle type (and all motor vehicles) by 365 days (Department for Transport, 2019)</a:t>
            </a:r>
          </a:p>
          <a:p>
            <a:r>
              <a:rPr lang="en-US" sz="2400" dirty="0">
                <a:solidFill>
                  <a:schemeClr val="tx2">
                    <a:lumMod val="90000"/>
                    <a:lumOff val="10000"/>
                  </a:schemeClr>
                </a:solidFill>
              </a:rPr>
              <a:t>Annual Mileage for Major Roads calculated using above method; minor roads estimated by the following formula:</a:t>
            </a:r>
          </a:p>
          <a:p>
            <a:pPr marL="0" indent="0">
              <a:buNone/>
            </a:pPr>
            <a:endParaRPr lang="en-US" sz="2000" dirty="0">
              <a:solidFill>
                <a:schemeClr val="tx2">
                  <a:lumMod val="90000"/>
                  <a:lumOff val="10000"/>
                </a:schemeClr>
              </a:solidFill>
            </a:endParaRPr>
          </a:p>
          <a:p>
            <a:pPr marL="457200" lvl="1" indent="0">
              <a:buNone/>
            </a:pPr>
            <a:r>
              <a:rPr lang="en-US" sz="2000" dirty="0">
                <a:solidFill>
                  <a:schemeClr val="tx2">
                    <a:lumMod val="90000"/>
                    <a:lumOff val="10000"/>
                  </a:schemeClr>
                </a:solidFill>
              </a:rPr>
              <a:t>	Annual Mileage (Minor Roads) = Annual Mileage (Minor Road Estimate*) </a:t>
            </a:r>
          </a:p>
          <a:p>
            <a:pPr marL="457200" lvl="1" indent="0">
              <a:buNone/>
            </a:pPr>
            <a:r>
              <a:rPr lang="en-US" sz="2000" dirty="0">
                <a:solidFill>
                  <a:schemeClr val="tx2">
                    <a:lumMod val="90000"/>
                    <a:lumOff val="10000"/>
                  </a:schemeClr>
                </a:solidFill>
              </a:rPr>
              <a:t>				      x Change in Road Length (Minor Road) </a:t>
            </a:r>
          </a:p>
          <a:p>
            <a:pPr marL="457200" lvl="1" indent="0">
              <a:buNone/>
            </a:pPr>
            <a:r>
              <a:rPr lang="en-US" sz="2000" dirty="0">
                <a:solidFill>
                  <a:schemeClr val="tx2">
                    <a:lumMod val="90000"/>
                    <a:lumOff val="10000"/>
                  </a:schemeClr>
                </a:solidFill>
              </a:rPr>
              <a:t>				      x Weight (Vehicle Type)	</a:t>
            </a:r>
          </a:p>
          <a:p>
            <a:pPr marL="0" indent="0">
              <a:buNone/>
            </a:pPr>
            <a:endParaRPr lang="en-US" sz="1800" dirty="0">
              <a:solidFill>
                <a:schemeClr val="tx2">
                  <a:lumMod val="90000"/>
                  <a:lumOff val="10000"/>
                </a:schemeClr>
              </a:solidFill>
            </a:endParaRPr>
          </a:p>
          <a:p>
            <a:pPr marL="0" indent="0">
              <a:buNone/>
            </a:pPr>
            <a:r>
              <a:rPr lang="en-US" sz="1800" dirty="0">
                <a:solidFill>
                  <a:schemeClr val="tx2">
                    <a:lumMod val="90000"/>
                    <a:lumOff val="10000"/>
                  </a:schemeClr>
                </a:solidFill>
              </a:rPr>
              <a:t>*</a:t>
            </a:r>
            <a:r>
              <a:rPr lang="en-US" sz="1600" dirty="0">
                <a:solidFill>
                  <a:schemeClr val="tx2">
                    <a:lumMod val="90000"/>
                    <a:lumOff val="10000"/>
                  </a:schemeClr>
                </a:solidFill>
              </a:rPr>
              <a:t>Initial Minor Road Estimate for 2000 = 100 Billion Miles (Department for Transport, 2019)</a:t>
            </a:r>
            <a:endParaRPr lang="en-US" sz="1800" dirty="0">
              <a:solidFill>
                <a:schemeClr val="tx2">
                  <a:lumMod val="90000"/>
                  <a:lumOff val="10000"/>
                </a:schemeClr>
              </a:solidFill>
            </a:endParaRPr>
          </a:p>
          <a:p>
            <a:pPr marL="0" indent="0">
              <a:buNone/>
            </a:pPr>
            <a:endParaRPr lang="en-US" sz="2400" dirty="0">
              <a:solidFill>
                <a:schemeClr val="tx2">
                  <a:lumMod val="90000"/>
                  <a:lumOff val="10000"/>
                </a:schemeClr>
              </a:solidFill>
            </a:endParaRPr>
          </a:p>
        </p:txBody>
      </p:sp>
      <p:pic>
        <p:nvPicPr>
          <p:cNvPr id="3" name="Audio 2">
            <a:hlinkClick r:id="" action="ppaction://media"/>
            <a:extLst>
              <a:ext uri="{FF2B5EF4-FFF2-40B4-BE49-F238E27FC236}">
                <a16:creationId xmlns:a16="http://schemas.microsoft.com/office/drawing/2014/main" id="{439BD685-A6BF-EB73-5505-2F00EA3B597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2323182556"/>
      </p:ext>
    </p:extLst>
  </p:cSld>
  <p:clrMapOvr>
    <a:masterClrMapping/>
  </p:clrMapOvr>
  <mc:AlternateContent xmlns:mc="http://schemas.openxmlformats.org/markup-compatibility/2006" xmlns:p14="http://schemas.microsoft.com/office/powerpoint/2010/main">
    <mc:Choice Requires="p14">
      <p:transition spd="slow" p14:dur="2000" advTm="14186"/>
    </mc:Choice>
    <mc:Fallback xmlns="">
      <p:transition spd="slow" advTm="141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FB657F-F277-7E04-DCCE-03F228CCD533}"/>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9E56F2-750E-0575-8587-97F824571C15}"/>
              </a:ext>
            </a:extLst>
          </p:cNvPr>
          <p:cNvSpPr>
            <a:spLocks noGrp="1"/>
          </p:cNvSpPr>
          <p:nvPr>
            <p:ph type="title"/>
          </p:nvPr>
        </p:nvSpPr>
        <p:spPr/>
        <p:txBody>
          <a:bodyPr>
            <a:normAutofit/>
          </a:bodyPr>
          <a:lstStyle/>
          <a:p>
            <a:r>
              <a:rPr lang="en-US" sz="2800" dirty="0">
                <a:solidFill>
                  <a:schemeClr val="bg1"/>
                </a:solidFill>
              </a:rPr>
              <a:t>Annual Mileage (Major Roads) grouped by Region ID and Vehicle Type</a:t>
            </a:r>
          </a:p>
        </p:txBody>
      </p:sp>
      <p:pic>
        <p:nvPicPr>
          <p:cNvPr id="4" name="Content Placeholder 3" descr="Graphical user interface, text, application&#10;&#10;Description automatically generated">
            <a:extLst>
              <a:ext uri="{FF2B5EF4-FFF2-40B4-BE49-F238E27FC236}">
                <a16:creationId xmlns:a16="http://schemas.microsoft.com/office/drawing/2014/main" id="{173A8047-FE3D-B9E2-5C43-C6229CA5B871}"/>
              </a:ext>
            </a:extLst>
          </p:cNvPr>
          <p:cNvPicPr>
            <a:picLocks noGrp="1" noChangeAspect="1"/>
          </p:cNvPicPr>
          <p:nvPr>
            <p:ph idx="1"/>
          </p:nvPr>
        </p:nvPicPr>
        <p:blipFill>
          <a:blip r:embed="rId4"/>
          <a:stretch>
            <a:fillRect/>
          </a:stretch>
        </p:blipFill>
        <p:spPr>
          <a:xfrm>
            <a:off x="2139919" y="1690688"/>
            <a:ext cx="7912162" cy="4538074"/>
          </a:xfrm>
          <a:prstGeom prst="rect">
            <a:avLst/>
          </a:prstGeom>
        </p:spPr>
      </p:pic>
      <p:pic>
        <p:nvPicPr>
          <p:cNvPr id="6" name="Audio 5">
            <a:hlinkClick r:id="" action="ppaction://media"/>
            <a:extLst>
              <a:ext uri="{FF2B5EF4-FFF2-40B4-BE49-F238E27FC236}">
                <a16:creationId xmlns:a16="http://schemas.microsoft.com/office/drawing/2014/main" id="{BB76C1AF-8C5A-4C15-6FCC-850A6ECD5D6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924504627"/>
      </p:ext>
    </p:extLst>
  </p:cSld>
  <p:clrMapOvr>
    <a:masterClrMapping/>
  </p:clrMapOvr>
  <mc:AlternateContent xmlns:mc="http://schemas.openxmlformats.org/markup-compatibility/2006" xmlns:p14="http://schemas.microsoft.com/office/powerpoint/2010/main">
    <mc:Choice Requires="p14">
      <p:transition spd="slow" p14:dur="2000" advTm="6035"/>
    </mc:Choice>
    <mc:Fallback xmlns="">
      <p:transition spd="slow" advTm="60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C2D904-316D-5600-F893-F7DE177F9083}"/>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06BE75-5B33-4DE3-DC8A-D5C840937329}"/>
              </a:ext>
            </a:extLst>
          </p:cNvPr>
          <p:cNvSpPr>
            <a:spLocks noGrp="1"/>
          </p:cNvSpPr>
          <p:nvPr>
            <p:ph type="title"/>
          </p:nvPr>
        </p:nvSpPr>
        <p:spPr/>
        <p:txBody>
          <a:bodyPr>
            <a:normAutofit/>
          </a:bodyPr>
          <a:lstStyle/>
          <a:p>
            <a:r>
              <a:rPr lang="en-US" sz="3600" dirty="0">
                <a:solidFill>
                  <a:schemeClr val="bg1"/>
                </a:solidFill>
              </a:rPr>
              <a:t>Annual Mileage of Major and Minor Roads Combined</a:t>
            </a:r>
          </a:p>
        </p:txBody>
      </p:sp>
      <p:pic>
        <p:nvPicPr>
          <p:cNvPr id="6" name="Content Placeholder 5" descr="A screenshot of a computer&#10;&#10;Description automatically generated with medium confidence">
            <a:extLst>
              <a:ext uri="{FF2B5EF4-FFF2-40B4-BE49-F238E27FC236}">
                <a16:creationId xmlns:a16="http://schemas.microsoft.com/office/drawing/2014/main" id="{04C0842C-B2DD-1F4B-B497-109E799193E3}"/>
              </a:ext>
            </a:extLst>
          </p:cNvPr>
          <p:cNvPicPr>
            <a:picLocks noGrp="1" noChangeAspect="1"/>
          </p:cNvPicPr>
          <p:nvPr>
            <p:ph idx="1"/>
          </p:nvPr>
        </p:nvPicPr>
        <p:blipFill>
          <a:blip r:embed="rId4"/>
          <a:stretch>
            <a:fillRect/>
          </a:stretch>
        </p:blipFill>
        <p:spPr>
          <a:xfrm>
            <a:off x="1150917" y="2325337"/>
            <a:ext cx="4945083" cy="4170716"/>
          </a:xfrm>
        </p:spPr>
      </p:pic>
      <p:pic>
        <p:nvPicPr>
          <p:cNvPr id="9" name="Picture 8" descr="Graphical user interface, application&#10;&#10;Description automatically generated">
            <a:extLst>
              <a:ext uri="{FF2B5EF4-FFF2-40B4-BE49-F238E27FC236}">
                <a16:creationId xmlns:a16="http://schemas.microsoft.com/office/drawing/2014/main" id="{830398EA-88FF-7D29-92A0-E166410C27FB}"/>
              </a:ext>
            </a:extLst>
          </p:cNvPr>
          <p:cNvPicPr>
            <a:picLocks noChangeAspect="1"/>
          </p:cNvPicPr>
          <p:nvPr/>
        </p:nvPicPr>
        <p:blipFill>
          <a:blip r:embed="rId5"/>
          <a:stretch>
            <a:fillRect/>
          </a:stretch>
        </p:blipFill>
        <p:spPr>
          <a:xfrm>
            <a:off x="6677891" y="2325337"/>
            <a:ext cx="3663620" cy="4167538"/>
          </a:xfrm>
          <a:prstGeom prst="rect">
            <a:avLst/>
          </a:prstGeom>
        </p:spPr>
      </p:pic>
      <p:sp>
        <p:nvSpPr>
          <p:cNvPr id="10" name="TextBox 9">
            <a:extLst>
              <a:ext uri="{FF2B5EF4-FFF2-40B4-BE49-F238E27FC236}">
                <a16:creationId xmlns:a16="http://schemas.microsoft.com/office/drawing/2014/main" id="{6F0ADAD9-167C-BA11-616C-C08E40F340CE}"/>
              </a:ext>
            </a:extLst>
          </p:cNvPr>
          <p:cNvSpPr txBox="1"/>
          <p:nvPr/>
        </p:nvSpPr>
        <p:spPr>
          <a:xfrm>
            <a:off x="1020289" y="1823346"/>
            <a:ext cx="7140673" cy="400110"/>
          </a:xfrm>
          <a:prstGeom prst="rect">
            <a:avLst/>
          </a:prstGeom>
          <a:noFill/>
        </p:spPr>
        <p:txBody>
          <a:bodyPr wrap="none" rtlCol="0">
            <a:spAutoFit/>
          </a:bodyPr>
          <a:lstStyle/>
          <a:p>
            <a:r>
              <a:rPr lang="en-US" sz="2000" dirty="0">
                <a:solidFill>
                  <a:schemeClr val="tx2">
                    <a:lumMod val="90000"/>
                    <a:lumOff val="10000"/>
                  </a:schemeClr>
                </a:solidFill>
              </a:rPr>
              <a:t>By Vehicle Type:									By Region ID:</a:t>
            </a:r>
          </a:p>
        </p:txBody>
      </p:sp>
      <p:pic>
        <p:nvPicPr>
          <p:cNvPr id="5" name="Audio 4">
            <a:hlinkClick r:id="" action="ppaction://media"/>
            <a:extLst>
              <a:ext uri="{FF2B5EF4-FFF2-40B4-BE49-F238E27FC236}">
                <a16:creationId xmlns:a16="http://schemas.microsoft.com/office/drawing/2014/main" id="{F66B3790-D3ED-203F-DE08-F00E31BDF42A}"/>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445521515"/>
      </p:ext>
    </p:extLst>
  </p:cSld>
  <p:clrMapOvr>
    <a:masterClrMapping/>
  </p:clrMapOvr>
  <mc:AlternateContent xmlns:mc="http://schemas.openxmlformats.org/markup-compatibility/2006" xmlns:p14="http://schemas.microsoft.com/office/powerpoint/2010/main">
    <mc:Choice Requires="p14">
      <p:transition spd="slow" p14:dur="2000" advTm="11807"/>
    </mc:Choice>
    <mc:Fallback xmlns="">
      <p:transition spd="slow" advTm="118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9E6E15-AA76-C52F-2F14-5B59864FBE70}"/>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D8FACF-8E48-518E-51B4-6529AAE6E2B8}"/>
              </a:ext>
            </a:extLst>
          </p:cNvPr>
          <p:cNvSpPr>
            <a:spLocks noGrp="1"/>
          </p:cNvSpPr>
          <p:nvPr>
            <p:ph type="title"/>
          </p:nvPr>
        </p:nvSpPr>
        <p:spPr/>
        <p:txBody>
          <a:bodyPr>
            <a:normAutofit/>
          </a:bodyPr>
          <a:lstStyle/>
          <a:p>
            <a:r>
              <a:rPr lang="en-US" sz="3600" dirty="0">
                <a:solidFill>
                  <a:schemeClr val="bg1"/>
                </a:solidFill>
              </a:rPr>
              <a:t>Analysis - Visualising Trends in Data</a:t>
            </a:r>
          </a:p>
        </p:txBody>
      </p:sp>
      <p:pic>
        <p:nvPicPr>
          <p:cNvPr id="7" name="Content Placeholder 6" descr="Chart, line chart&#10;&#10;Description automatically generated">
            <a:extLst>
              <a:ext uri="{FF2B5EF4-FFF2-40B4-BE49-F238E27FC236}">
                <a16:creationId xmlns:a16="http://schemas.microsoft.com/office/drawing/2014/main" id="{E611FCC9-5437-D04F-43EC-3E551CB3F38A}"/>
              </a:ext>
            </a:extLst>
          </p:cNvPr>
          <p:cNvPicPr>
            <a:picLocks noGrp="1" noChangeAspect="1"/>
          </p:cNvPicPr>
          <p:nvPr>
            <p:ph idx="1"/>
          </p:nvPr>
        </p:nvPicPr>
        <p:blipFill rotWithShape="1">
          <a:blip r:embed="rId4"/>
          <a:srcRect l="1289" t="848" r="823" b="1017"/>
          <a:stretch/>
        </p:blipFill>
        <p:spPr>
          <a:xfrm>
            <a:off x="2321317" y="1690688"/>
            <a:ext cx="7549366" cy="4969683"/>
          </a:xfrm>
        </p:spPr>
      </p:pic>
      <p:pic>
        <p:nvPicPr>
          <p:cNvPr id="5" name="Audio 4">
            <a:hlinkClick r:id="" action="ppaction://media"/>
            <a:extLst>
              <a:ext uri="{FF2B5EF4-FFF2-40B4-BE49-F238E27FC236}">
                <a16:creationId xmlns:a16="http://schemas.microsoft.com/office/drawing/2014/main" id="{7F83F4A8-7478-9F2F-848E-6B5A4583539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378732547"/>
      </p:ext>
    </p:extLst>
  </p:cSld>
  <p:clrMapOvr>
    <a:masterClrMapping/>
  </p:clrMapOvr>
  <mc:AlternateContent xmlns:mc="http://schemas.openxmlformats.org/markup-compatibility/2006" xmlns:p14="http://schemas.microsoft.com/office/powerpoint/2010/main">
    <mc:Choice Requires="p14">
      <p:transition spd="slow" p14:dur="2000" advTm="8789"/>
    </mc:Choice>
    <mc:Fallback xmlns="">
      <p:transition spd="slow" advTm="87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CB9CFE6-D8DD-553B-8E91-D0A6437D3A30}"/>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7E610C-27E9-DC4D-2F6D-80C2104A4FBB}"/>
              </a:ext>
            </a:extLst>
          </p:cNvPr>
          <p:cNvSpPr>
            <a:spLocks noGrp="1"/>
          </p:cNvSpPr>
          <p:nvPr>
            <p:ph type="title"/>
          </p:nvPr>
        </p:nvSpPr>
        <p:spPr/>
        <p:txBody>
          <a:bodyPr>
            <a:normAutofit/>
          </a:bodyPr>
          <a:lstStyle/>
          <a:p>
            <a:r>
              <a:rPr lang="en-US" sz="3600" dirty="0">
                <a:solidFill>
                  <a:schemeClr val="bg1"/>
                </a:solidFill>
              </a:rPr>
              <a:t>Analysis - Visualising Trends in Data</a:t>
            </a:r>
          </a:p>
        </p:txBody>
      </p:sp>
      <p:pic>
        <p:nvPicPr>
          <p:cNvPr id="6" name="Content Placeholder 5" descr="Chart, bar chart&#10;&#10;Description automatically generated">
            <a:extLst>
              <a:ext uri="{FF2B5EF4-FFF2-40B4-BE49-F238E27FC236}">
                <a16:creationId xmlns:a16="http://schemas.microsoft.com/office/drawing/2014/main" id="{1063073F-A805-809B-AFC0-587C7D385877}"/>
              </a:ext>
            </a:extLst>
          </p:cNvPr>
          <p:cNvPicPr>
            <a:picLocks noGrp="1" noChangeAspect="1"/>
          </p:cNvPicPr>
          <p:nvPr>
            <p:ph idx="1"/>
          </p:nvPr>
        </p:nvPicPr>
        <p:blipFill>
          <a:blip r:embed="rId4"/>
          <a:stretch>
            <a:fillRect/>
          </a:stretch>
        </p:blipFill>
        <p:spPr>
          <a:xfrm>
            <a:off x="1924050" y="1509713"/>
            <a:ext cx="8343899" cy="4983162"/>
          </a:xfrm>
        </p:spPr>
      </p:pic>
      <p:pic>
        <p:nvPicPr>
          <p:cNvPr id="7" name="Audio 6">
            <a:hlinkClick r:id="" action="ppaction://media"/>
            <a:extLst>
              <a:ext uri="{FF2B5EF4-FFF2-40B4-BE49-F238E27FC236}">
                <a16:creationId xmlns:a16="http://schemas.microsoft.com/office/drawing/2014/main" id="{5744CDDB-3ED7-2D84-077D-AFE6BE76CB1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4118915394"/>
      </p:ext>
    </p:extLst>
  </p:cSld>
  <p:clrMapOvr>
    <a:masterClrMapping/>
  </p:clrMapOvr>
  <mc:AlternateContent xmlns:mc="http://schemas.openxmlformats.org/markup-compatibility/2006" xmlns:p14="http://schemas.microsoft.com/office/powerpoint/2010/main">
    <mc:Choice Requires="p14">
      <p:transition spd="slow" p14:dur="2000" advTm="7042"/>
    </mc:Choice>
    <mc:Fallback xmlns="">
      <p:transition spd="slow" advTm="70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BFC2176-833D-2318-70C3-E16569E75176}"/>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E1B59A-14B8-B058-2560-744376BA4F96}"/>
              </a:ext>
            </a:extLst>
          </p:cNvPr>
          <p:cNvSpPr>
            <a:spLocks noGrp="1"/>
          </p:cNvSpPr>
          <p:nvPr>
            <p:ph type="title"/>
          </p:nvPr>
        </p:nvSpPr>
        <p:spPr/>
        <p:txBody>
          <a:bodyPr>
            <a:normAutofit/>
          </a:bodyPr>
          <a:lstStyle/>
          <a:p>
            <a:r>
              <a:rPr lang="en-US" sz="3600" dirty="0">
                <a:solidFill>
                  <a:schemeClr val="bg1"/>
                </a:solidFill>
              </a:rPr>
              <a:t>Analysis - Data Insights</a:t>
            </a:r>
          </a:p>
        </p:txBody>
      </p:sp>
      <p:sp>
        <p:nvSpPr>
          <p:cNvPr id="3" name="Content Placeholder 2">
            <a:extLst>
              <a:ext uri="{FF2B5EF4-FFF2-40B4-BE49-F238E27FC236}">
                <a16:creationId xmlns:a16="http://schemas.microsoft.com/office/drawing/2014/main" id="{D9AD2FE0-A64F-C86D-9A82-A436E8C66921}"/>
              </a:ext>
            </a:extLst>
          </p:cNvPr>
          <p:cNvSpPr>
            <a:spLocks noGrp="1"/>
          </p:cNvSpPr>
          <p:nvPr>
            <p:ph idx="1"/>
          </p:nvPr>
        </p:nvSpPr>
        <p:spPr/>
        <p:txBody>
          <a:bodyPr>
            <a:normAutofit/>
          </a:bodyPr>
          <a:lstStyle/>
          <a:p>
            <a:r>
              <a:rPr lang="en-GB" sz="2400" dirty="0">
                <a:solidFill>
                  <a:schemeClr val="tx2">
                    <a:lumMod val="90000"/>
                    <a:lumOff val="10000"/>
                  </a:schemeClr>
                </a:solidFill>
              </a:rPr>
              <a:t>It is evident that annual mileage has gradually increased since 2000 despite the huge fall in 2020. This is predominantly due to UK lockdown measures established to minimise the spread of COVID-19 (Department for Transport, 2020)</a:t>
            </a:r>
          </a:p>
        </p:txBody>
      </p:sp>
      <p:pic>
        <p:nvPicPr>
          <p:cNvPr id="6" name="Audio 5">
            <a:hlinkClick r:id="" action="ppaction://media"/>
            <a:extLst>
              <a:ext uri="{FF2B5EF4-FFF2-40B4-BE49-F238E27FC236}">
                <a16:creationId xmlns:a16="http://schemas.microsoft.com/office/drawing/2014/main" id="{2760ACDD-C423-8A0B-A47F-745ECB28219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1328720227"/>
      </p:ext>
    </p:extLst>
  </p:cSld>
  <p:clrMapOvr>
    <a:masterClrMapping/>
  </p:clrMapOvr>
  <mc:AlternateContent xmlns:mc="http://schemas.openxmlformats.org/markup-compatibility/2006" xmlns:p14="http://schemas.microsoft.com/office/powerpoint/2010/main">
    <mc:Choice Requires="p14">
      <p:transition spd="slow" p14:dur="2000" advTm="11904"/>
    </mc:Choice>
    <mc:Fallback xmlns="">
      <p:transition spd="slow" advTm="119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D2C39A-F818-E2C3-7FF8-BD86D39713AB}"/>
              </a:ext>
            </a:extLst>
          </p:cNvPr>
          <p:cNvSpPr/>
          <p:nvPr/>
        </p:nvSpPr>
        <p:spPr>
          <a:xfrm>
            <a:off x="0" y="681037"/>
            <a:ext cx="12192000" cy="696502"/>
          </a:xfrm>
          <a:prstGeom prst="rect">
            <a:avLst/>
          </a:prstGeom>
          <a:gradFill>
            <a:gsLst>
              <a:gs pos="0">
                <a:schemeClr val="accent1">
                  <a:lumMod val="60000"/>
                  <a:lumOff val="40000"/>
                </a:schemeClr>
              </a:gs>
              <a:gs pos="14000">
                <a:schemeClr val="tx2">
                  <a:lumMod val="25000"/>
                  <a:lumOff val="75000"/>
                </a:schemeClr>
              </a:gs>
              <a:gs pos="100000">
                <a:schemeClr val="accent4">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C8B929-9633-DF35-1DC1-BC3327BBC9C9}"/>
              </a:ext>
            </a:extLst>
          </p:cNvPr>
          <p:cNvSpPr>
            <a:spLocks noGrp="1"/>
          </p:cNvSpPr>
          <p:nvPr>
            <p:ph type="title"/>
          </p:nvPr>
        </p:nvSpPr>
        <p:spPr/>
        <p:txBody>
          <a:bodyPr>
            <a:normAutofit/>
          </a:bodyPr>
          <a:lstStyle/>
          <a:p>
            <a:r>
              <a:rPr lang="en-US" sz="3600" dirty="0">
                <a:solidFill>
                  <a:schemeClr val="bg1"/>
                </a:solidFill>
              </a:rPr>
              <a:t>Regression</a:t>
            </a:r>
          </a:p>
        </p:txBody>
      </p:sp>
      <p:sp>
        <p:nvSpPr>
          <p:cNvPr id="3" name="Content Placeholder 2">
            <a:extLst>
              <a:ext uri="{FF2B5EF4-FFF2-40B4-BE49-F238E27FC236}">
                <a16:creationId xmlns:a16="http://schemas.microsoft.com/office/drawing/2014/main" id="{36F8231A-AE38-BD61-25A2-8B5D7339C574}"/>
              </a:ext>
            </a:extLst>
          </p:cNvPr>
          <p:cNvSpPr>
            <a:spLocks noGrp="1"/>
          </p:cNvSpPr>
          <p:nvPr>
            <p:ph idx="1"/>
          </p:nvPr>
        </p:nvSpPr>
        <p:spPr/>
        <p:txBody>
          <a:bodyPr>
            <a:normAutofit/>
          </a:bodyPr>
          <a:lstStyle/>
          <a:p>
            <a:pPr marL="0" indent="0">
              <a:buNone/>
            </a:pPr>
            <a:r>
              <a:rPr lang="en-US" sz="2400" dirty="0">
                <a:solidFill>
                  <a:schemeClr val="tx2">
                    <a:lumMod val="90000"/>
                    <a:lumOff val="10000"/>
                  </a:schemeClr>
                </a:solidFill>
              </a:rPr>
              <a:t>Predicting future Annual Mileage from 2020 to 2050 through a range of regressions:</a:t>
            </a:r>
          </a:p>
          <a:p>
            <a:r>
              <a:rPr lang="en-US" sz="2400" dirty="0">
                <a:solidFill>
                  <a:schemeClr val="tx2">
                    <a:lumMod val="90000"/>
                    <a:lumOff val="10000"/>
                  </a:schemeClr>
                </a:solidFill>
              </a:rPr>
              <a:t>Least Squares Regression</a:t>
            </a:r>
          </a:p>
          <a:p>
            <a:r>
              <a:rPr lang="en-US" sz="2400" dirty="0">
                <a:solidFill>
                  <a:schemeClr val="tx2">
                    <a:lumMod val="90000"/>
                    <a:lumOff val="10000"/>
                  </a:schemeClr>
                </a:solidFill>
              </a:rPr>
              <a:t>ARIMA Forecast</a:t>
            </a:r>
          </a:p>
          <a:p>
            <a:r>
              <a:rPr lang="en-US" sz="2400" dirty="0">
                <a:solidFill>
                  <a:schemeClr val="tx2">
                    <a:lumMod val="90000"/>
                    <a:lumOff val="10000"/>
                  </a:schemeClr>
                </a:solidFill>
              </a:rPr>
              <a:t>Seasonal ARIMA (SARIMA) Forecast</a:t>
            </a:r>
          </a:p>
        </p:txBody>
      </p:sp>
      <p:pic>
        <p:nvPicPr>
          <p:cNvPr id="4" name="Audio 3">
            <a:hlinkClick r:id="" action="ppaction://media"/>
            <a:extLst>
              <a:ext uri="{FF2B5EF4-FFF2-40B4-BE49-F238E27FC236}">
                <a16:creationId xmlns:a16="http://schemas.microsoft.com/office/drawing/2014/main" id="{2A8F5764-264A-8CE6-B7C5-F19A902A59E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163300" y="5829300"/>
            <a:ext cx="812800" cy="812800"/>
          </a:xfrm>
          <a:prstGeom prst="rect">
            <a:avLst/>
          </a:prstGeom>
        </p:spPr>
      </p:pic>
    </p:spTree>
    <p:extLst>
      <p:ext uri="{BB962C8B-B14F-4D97-AF65-F5344CB8AC3E}">
        <p14:creationId xmlns:p14="http://schemas.microsoft.com/office/powerpoint/2010/main" val="3095298957"/>
      </p:ext>
    </p:extLst>
  </p:cSld>
  <p:clrMapOvr>
    <a:masterClrMapping/>
  </p:clrMapOvr>
  <mc:AlternateContent xmlns:mc="http://schemas.openxmlformats.org/markup-compatibility/2006" xmlns:p14="http://schemas.microsoft.com/office/powerpoint/2010/main">
    <mc:Choice Requires="p14">
      <p:transition spd="slow" p14:dur="2000" advTm="11114"/>
    </mc:Choice>
    <mc:Fallback xmlns="">
      <p:transition spd="slow" advTm="111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emplate>{75E95A4F-A796-AC46-A95C-E0E5B86AD1BA}tf10001124_mac</Template>
  <TotalTime>2430</TotalTime>
  <Words>1718</Words>
  <Application>Microsoft Macintosh PowerPoint</Application>
  <PresentationFormat>Widescreen</PresentationFormat>
  <Paragraphs>117</Paragraphs>
  <Slides>28</Slides>
  <Notes>0</Notes>
  <HiddenSlides>0</HiddenSlides>
  <MMClips>28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Nova</vt:lpstr>
      <vt:lpstr>Univers</vt:lpstr>
      <vt:lpstr>GradientVTI</vt:lpstr>
      <vt:lpstr>Electric Vehicle Support Infrastructure</vt:lpstr>
      <vt:lpstr>Contents</vt:lpstr>
      <vt:lpstr>Analysis of UK Road Traffic Data</vt:lpstr>
      <vt:lpstr>Annual Mileage (Major Roads) grouped by Region ID and Vehicle Type</vt:lpstr>
      <vt:lpstr>Annual Mileage of Major and Minor Roads Combined</vt:lpstr>
      <vt:lpstr>Analysis - Visualising Trends in Data</vt:lpstr>
      <vt:lpstr>Analysis - Visualising Trends in Data</vt:lpstr>
      <vt:lpstr>Analysis - Data Insights</vt:lpstr>
      <vt:lpstr>Regression</vt:lpstr>
      <vt:lpstr>Regression - Least Squares</vt:lpstr>
      <vt:lpstr>Regression - ARIMA</vt:lpstr>
      <vt:lpstr>Regression - SARIMA</vt:lpstr>
      <vt:lpstr>Regression - Analysis</vt:lpstr>
      <vt:lpstr>Research - Electric Vehicle Adoption</vt:lpstr>
      <vt:lpstr>Research - Assumptions</vt:lpstr>
      <vt:lpstr>Electric Vehicle Registration Data</vt:lpstr>
      <vt:lpstr>Estimated Annual Mileage of Total Vehicles vs Electric Vehicles</vt:lpstr>
      <vt:lpstr>Estimating Additional Electricity Consumption</vt:lpstr>
      <vt:lpstr>Predicted Electricity Consumption of Electric Vehicles</vt:lpstr>
      <vt:lpstr>Research Review</vt:lpstr>
      <vt:lpstr>Research Review</vt:lpstr>
      <vt:lpstr>Research Review</vt:lpstr>
      <vt:lpstr>Recommendation - Appropriate Generation Technologies</vt:lpstr>
      <vt:lpstr>Recommendation - Appropriate Generation Technologies</vt:lpstr>
      <vt:lpstr>Recommendation - Renewable Energy Costs</vt:lpstr>
      <vt:lpstr>Recommendation - Smart Charging and V2G</vt:lpstr>
      <vt:lpstr>Recommendation -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 Vehicle Support Infrastructure</dc:title>
  <dc:creator>Samad, Emtiaz (2018)</dc:creator>
  <cp:lastModifiedBy>Samad, Emtiaz (2018)</cp:lastModifiedBy>
  <cp:revision>14</cp:revision>
  <dcterms:created xsi:type="dcterms:W3CDTF">2022-04-23T20:50:17Z</dcterms:created>
  <dcterms:modified xsi:type="dcterms:W3CDTF">2022-04-25T13:36:55Z</dcterms:modified>
</cp:coreProperties>
</file>