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64" r:id="rId4"/>
    <p:sldId id="279" r:id="rId5"/>
    <p:sldId id="278" r:id="rId6"/>
    <p:sldId id="267" r:id="rId7"/>
    <p:sldId id="285" r:id="rId8"/>
    <p:sldId id="273" r:id="rId9"/>
    <p:sldId id="280" r:id="rId10"/>
    <p:sldId id="281" r:id="rId11"/>
    <p:sldId id="282" r:id="rId12"/>
    <p:sldId id="284" r:id="rId13"/>
    <p:sldId id="283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02B"/>
    <a:srgbClr val="FFFF66"/>
    <a:srgbClr val="D5C5F3"/>
    <a:srgbClr val="A1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3889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7B552-B62D-43D7-A7DC-7817D523AF94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76EA-2A41-4CC9-AAB1-97DE2294C2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4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6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0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9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7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C7AEBD-9889-486F-8A95-2C02C303DBE5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B831B8-7285-4C04-B2E2-1612DAFD78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7A0A-DF6A-4B8E-8C93-70071E188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766" y="1182433"/>
            <a:ext cx="9902386" cy="3440509"/>
          </a:xfrm>
        </p:spPr>
        <p:txBody>
          <a:bodyPr/>
          <a:lstStyle/>
          <a:p>
            <a:r>
              <a:rPr lang="en-US" sz="6000" dirty="0"/>
              <a:t>School DISTRICT strikes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542F-7147-46D5-9A18-6BE1D7220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316748" cy="158247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5A46E-5E6C-438D-8A7B-D50C843A5F08}"/>
              </a:ext>
            </a:extLst>
          </p:cNvPr>
          <p:cNvSpPr txBox="1"/>
          <p:nvPr/>
        </p:nvSpPr>
        <p:spPr>
          <a:xfrm>
            <a:off x="808964" y="4468031"/>
            <a:ext cx="11063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 Data-Driven Investigation</a:t>
            </a:r>
          </a:p>
          <a:p>
            <a:endParaRPr lang="en-US" sz="3200" dirty="0"/>
          </a:p>
          <a:p>
            <a:r>
              <a:rPr lang="en-US" sz="3200" dirty="0"/>
              <a:t>Contributors: 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Emily Todd, Prashant Ganorkar, </a:t>
            </a: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Michelle Cascio &amp; Juluo DeCastro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55" y="1555650"/>
            <a:ext cx="1414724" cy="19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8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1402"/>
            <a:ext cx="5425220" cy="1206631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" r="6034" b="1236"/>
          <a:stretch/>
        </p:blipFill>
        <p:spPr>
          <a:xfrm>
            <a:off x="0" y="1451728"/>
            <a:ext cx="6495068" cy="544187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2242" y="141403"/>
            <a:ext cx="5436359" cy="65751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Do individual variables show any correlation?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Positive Correlations</a:t>
            </a:r>
          </a:p>
          <a:p>
            <a:pPr marL="0" indent="0">
              <a:buNone/>
            </a:pPr>
            <a:r>
              <a:rPr lang="en-US" sz="2400" dirty="0"/>
              <a:t>a) % of ELLs and % of students in poverty have a </a:t>
            </a:r>
            <a:r>
              <a:rPr lang="en-US" sz="2400" u="sng" dirty="0"/>
              <a:t>moderate</a:t>
            </a:r>
            <a:r>
              <a:rPr lang="en-US" sz="2400" dirty="0"/>
              <a:t> positive correlation.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Negative Correlations</a:t>
            </a:r>
          </a:p>
          <a:p>
            <a:pPr marL="0" indent="0">
              <a:buNone/>
            </a:pPr>
            <a:r>
              <a:rPr lang="en-US" sz="2400" dirty="0"/>
              <a:t>a) % of students in Special Education and % of ELLs have a </a:t>
            </a:r>
            <a:r>
              <a:rPr lang="en-US" sz="2400" u="sng" dirty="0"/>
              <a:t>moderate</a:t>
            </a:r>
            <a:r>
              <a:rPr lang="en-US" sz="2400" dirty="0"/>
              <a:t> negative correlation.</a:t>
            </a:r>
          </a:p>
          <a:p>
            <a:pPr marL="0" indent="0">
              <a:buNone/>
            </a:pPr>
            <a:r>
              <a:rPr lang="en-US" sz="2400" dirty="0"/>
              <a:t>b) % of students in Special Education and % of Charter schools have a </a:t>
            </a:r>
            <a:r>
              <a:rPr lang="en-US" sz="2400" u="sng" dirty="0"/>
              <a:t>moderate</a:t>
            </a:r>
            <a:r>
              <a:rPr lang="en-US" sz="2400" dirty="0"/>
              <a:t> negative correlation.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F5D2B8-1B36-4CE6-AF19-18A9F5EF0F82}"/>
              </a:ext>
            </a:extLst>
          </p:cNvPr>
          <p:cNvSpPr/>
          <p:nvPr/>
        </p:nvSpPr>
        <p:spPr>
          <a:xfrm>
            <a:off x="2402602" y="1603660"/>
            <a:ext cx="509046" cy="1102936"/>
          </a:xfrm>
          <a:prstGeom prst="ellipse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029163-12D3-4D6E-81E4-27E48A50E1E1}"/>
              </a:ext>
            </a:extLst>
          </p:cNvPr>
          <p:cNvSpPr/>
          <p:nvPr/>
        </p:nvSpPr>
        <p:spPr>
          <a:xfrm>
            <a:off x="3517868" y="2537515"/>
            <a:ext cx="411873" cy="564204"/>
          </a:xfrm>
          <a:prstGeom prst="ellipse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1BB21-F209-4558-B26B-CD6B3D59561B}"/>
              </a:ext>
            </a:extLst>
          </p:cNvPr>
          <p:cNvSpPr/>
          <p:nvPr/>
        </p:nvSpPr>
        <p:spPr>
          <a:xfrm>
            <a:off x="6526690" y="141400"/>
            <a:ext cx="5550948" cy="671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00F7E-4254-45B7-AFF3-70048B2989F1}"/>
              </a:ext>
            </a:extLst>
          </p:cNvPr>
          <p:cNvSpPr/>
          <p:nvPr/>
        </p:nvSpPr>
        <p:spPr>
          <a:xfrm>
            <a:off x="2943270" y="1986047"/>
            <a:ext cx="509046" cy="1102936"/>
          </a:xfrm>
          <a:prstGeom prst="ellipse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1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41" y="199521"/>
            <a:ext cx="6164723" cy="1548449"/>
          </a:xfrm>
        </p:spPr>
        <p:txBody>
          <a:bodyPr/>
          <a:lstStyle/>
          <a:p>
            <a:r>
              <a:rPr lang="en-US" dirty="0"/>
              <a:t>Class &amp; Weight Source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10349"/>
          <a:stretch/>
        </p:blipFill>
        <p:spPr>
          <a:xfrm>
            <a:off x="263248" y="2065825"/>
            <a:ext cx="6335516" cy="357244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909848" y="263952"/>
            <a:ext cx="5113540" cy="5844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How did we manage imbalanced classes?</a:t>
            </a:r>
          </a:p>
          <a:p>
            <a:pPr marL="0" indent="0" algn="ctr">
              <a:buNone/>
            </a:pPr>
            <a:endParaRPr lang="en-US" sz="3600" dirty="0"/>
          </a:p>
          <a:p>
            <a:r>
              <a:rPr lang="en-US" sz="2400" dirty="0"/>
              <a:t>Only </a:t>
            </a:r>
            <a:r>
              <a:rPr lang="en-US" sz="2400" dirty="0">
                <a:solidFill>
                  <a:srgbClr val="FF0000"/>
                </a:solidFill>
              </a:rPr>
              <a:t>7%</a:t>
            </a:r>
            <a:r>
              <a:rPr lang="en-US" sz="2400" dirty="0"/>
              <a:t> of the total data set is designated a “Striking District” based on 3-year historical data.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We applied class weights to counter the imbalance.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Then, we scaled our values before training the data.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66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45" y="123694"/>
            <a:ext cx="11347646" cy="1609344"/>
          </a:xfrm>
        </p:spPr>
        <p:txBody>
          <a:bodyPr/>
          <a:lstStyle/>
          <a:p>
            <a:pPr algn="ctr"/>
            <a:r>
              <a:rPr lang="en-US" dirty="0"/>
              <a:t>PERFORMANCE METRICS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8" r="3546"/>
          <a:stretch/>
        </p:blipFill>
        <p:spPr>
          <a:xfrm>
            <a:off x="2043499" y="2498705"/>
            <a:ext cx="8105002" cy="3980379"/>
          </a:xfrm>
        </p:spPr>
      </p:pic>
      <p:sp>
        <p:nvSpPr>
          <p:cNvPr id="8" name="TextBox 7"/>
          <p:cNvSpPr txBox="1"/>
          <p:nvPr/>
        </p:nvSpPr>
        <p:spPr>
          <a:xfrm>
            <a:off x="223101" y="1410646"/>
            <a:ext cx="11745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3200" dirty="0"/>
              <a:t>Recall (</a:t>
            </a:r>
            <a:r>
              <a:rPr lang="en-US" sz="3200" dirty="0">
                <a:solidFill>
                  <a:srgbClr val="FF0000"/>
                </a:solidFill>
              </a:rPr>
              <a:t>78%</a:t>
            </a:r>
            <a:r>
              <a:rPr lang="en-US" sz="3200" dirty="0"/>
              <a:t>), Precision (</a:t>
            </a:r>
            <a:r>
              <a:rPr lang="en-US" sz="3200" dirty="0">
                <a:solidFill>
                  <a:srgbClr val="FF0000"/>
                </a:solidFill>
              </a:rPr>
              <a:t>13%</a:t>
            </a:r>
            <a:r>
              <a:rPr lang="en-US" sz="3200" dirty="0"/>
              <a:t>) and Accuracy (</a:t>
            </a:r>
            <a:r>
              <a:rPr lang="en-US" sz="3200" dirty="0">
                <a:solidFill>
                  <a:srgbClr val="FF0000"/>
                </a:solidFill>
              </a:rPr>
              <a:t>62%</a:t>
            </a:r>
            <a:r>
              <a:rPr lang="en-US" sz="3200" dirty="0"/>
              <a:t>) Measures: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859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30" y="204853"/>
            <a:ext cx="4941845" cy="1609344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/>
          <a:stretch/>
        </p:blipFill>
        <p:spPr>
          <a:xfrm>
            <a:off x="5179575" y="2566593"/>
            <a:ext cx="6668715" cy="328188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D63EA7-23B6-4893-879A-F36EC057E25A}"/>
              </a:ext>
            </a:extLst>
          </p:cNvPr>
          <p:cNvSpPr/>
          <p:nvPr/>
        </p:nvSpPr>
        <p:spPr>
          <a:xfrm>
            <a:off x="5201776" y="363625"/>
            <a:ext cx="681909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best measure of our classification model’s performance is Recall because we want to minimize false negatives (FN).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C2449-189C-453D-84C1-0E6AE4A66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9" y="1733038"/>
            <a:ext cx="4941845" cy="4240584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0B34669-767F-4CA1-A867-8A475F6C7C16}"/>
              </a:ext>
            </a:extLst>
          </p:cNvPr>
          <p:cNvSpPr/>
          <p:nvPr/>
        </p:nvSpPr>
        <p:spPr>
          <a:xfrm rot="16200000">
            <a:off x="6328684" y="3710264"/>
            <a:ext cx="406886" cy="496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F440BB-6D0D-4D2C-97F8-38AA181B7C42}"/>
              </a:ext>
            </a:extLst>
          </p:cNvPr>
          <p:cNvSpPr/>
          <p:nvPr/>
        </p:nvSpPr>
        <p:spPr>
          <a:xfrm rot="16200000">
            <a:off x="6112239" y="5380447"/>
            <a:ext cx="336642" cy="3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85216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Conclusion/recommendations: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53"/>
            <a:ext cx="1268050" cy="12680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7225" y="2194560"/>
            <a:ext cx="9683645" cy="3977640"/>
          </a:xfrm>
        </p:spPr>
        <p:txBody>
          <a:bodyPr/>
          <a:lstStyle/>
          <a:p>
            <a:pPr algn="ctr"/>
            <a:r>
              <a:rPr lang="en-US" sz="3600" dirty="0"/>
              <a:t>Real world problem with potential to further optimize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7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V’s: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3071575"/>
              </p:ext>
            </p:extLst>
          </p:nvPr>
        </p:nvGraphicFramePr>
        <p:xfrm>
          <a:off x="1069972" y="1708880"/>
          <a:ext cx="7543707" cy="361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62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Volume</a:t>
                      </a:r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:</a:t>
                      </a:r>
                      <a:endParaRPr lang="en-US" dirty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More features could be included :</a:t>
                      </a: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 Test score </a:t>
                      </a: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Teacher salary/cost of living,</a:t>
                      </a: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Education background of family etc.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Variety: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only seven district/Five State  went on strike to date. </a:t>
                      </a:r>
                    </a:p>
                    <a:p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Velocity: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/>
                        <a:t>Frequency of teacher going on strike is low</a:t>
                      </a:r>
                    </a:p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948722" y="5321509"/>
            <a:ext cx="8529403" cy="1753848"/>
          </a:xfrm>
        </p:spPr>
        <p:txBody>
          <a:bodyPr>
            <a:normAutofit/>
          </a:bodyPr>
          <a:lstStyle/>
          <a:p>
            <a:pPr lvl="2"/>
            <a:r>
              <a:rPr lang="en-US" sz="1800" dirty="0"/>
              <a:t>Models: Support vector machine (SVM) as data is limited</a:t>
            </a:r>
          </a:p>
          <a:p>
            <a:pPr lvl="2"/>
            <a:r>
              <a:rPr lang="en-US" sz="1800" dirty="0"/>
              <a:t>Use grid search to fine tuning of hyper parameters(learning rate, class weights, Optimizer type)</a:t>
            </a:r>
          </a:p>
          <a:p>
            <a:pPr lvl="2"/>
            <a:r>
              <a:rPr lang="en-US" sz="1800" dirty="0"/>
              <a:t>Cross validation: Can be generalized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School Management Tool </a:t>
            </a:r>
            <a:br>
              <a:rPr lang="en-US" dirty="0"/>
            </a:br>
            <a:r>
              <a:rPr lang="en-US" dirty="0"/>
              <a:t>(Cont.):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10532540" cy="3977640"/>
          </a:xfrm>
        </p:spPr>
        <p:txBody>
          <a:bodyPr/>
          <a:lstStyle/>
          <a:p>
            <a:pPr lvl="1"/>
            <a:r>
              <a:rPr lang="en-US" sz="3600" dirty="0"/>
              <a:t>A proactive approach rather than Reactive approach </a:t>
            </a:r>
          </a:p>
          <a:p>
            <a:pPr lvl="1"/>
            <a:r>
              <a:rPr lang="en-US" sz="3600" dirty="0"/>
              <a:t>Cultural assessment tool: Helps with retention level, school rating, students wellbeing etc.</a:t>
            </a:r>
          </a:p>
          <a:p>
            <a:pPr lvl="1"/>
            <a:r>
              <a:rPr lang="en-US" sz="3600" dirty="0"/>
              <a:t>Keep on the pulse of the school as it is a moving target….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4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2468-4E04-4B79-8F8D-44BB1A2C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0" y="484632"/>
            <a:ext cx="5256468" cy="1609344"/>
          </a:xfrm>
        </p:spPr>
        <p:txBody>
          <a:bodyPr/>
          <a:lstStyle/>
          <a:p>
            <a:r>
              <a:rPr lang="en-US" dirty="0"/>
              <a:t>7 School districts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1E5C-4FA1-413A-A6CB-85F51198B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Denver</a:t>
            </a:r>
          </a:p>
          <a:p>
            <a:r>
              <a:rPr lang="en-US" sz="3200" dirty="0"/>
              <a:t>Detroit</a:t>
            </a:r>
          </a:p>
          <a:p>
            <a:r>
              <a:rPr lang="en-US" sz="3200" dirty="0"/>
              <a:t>Jersey City</a:t>
            </a:r>
          </a:p>
          <a:p>
            <a:r>
              <a:rPr lang="en-US" sz="3200" dirty="0"/>
              <a:t>Los Angeles</a:t>
            </a:r>
          </a:p>
          <a:p>
            <a:r>
              <a:rPr lang="en-US" sz="3200" dirty="0"/>
              <a:t>Oakland</a:t>
            </a:r>
          </a:p>
          <a:p>
            <a:r>
              <a:rPr lang="en-US" sz="3200" dirty="0"/>
              <a:t>New Haven</a:t>
            </a:r>
          </a:p>
          <a:p>
            <a:r>
              <a:rPr lang="en-US" sz="3200" dirty="0"/>
              <a:t>Tacoma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BD67-0BC3-4E69-80FC-02DD85AB8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8435" y="2194560"/>
            <a:ext cx="4670669" cy="38852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3200" dirty="0"/>
              <a:t>Arizona </a:t>
            </a:r>
          </a:p>
          <a:p>
            <a:r>
              <a:rPr lang="en-US" sz="3200" dirty="0"/>
              <a:t>Colorado </a:t>
            </a:r>
          </a:p>
          <a:p>
            <a:r>
              <a:rPr lang="en-US" sz="3200" dirty="0"/>
              <a:t>Kentucky </a:t>
            </a:r>
          </a:p>
          <a:p>
            <a:r>
              <a:rPr lang="en-US" sz="3200" dirty="0"/>
              <a:t>Oklahoma </a:t>
            </a:r>
          </a:p>
          <a:p>
            <a:r>
              <a:rPr lang="en-US" sz="3200" dirty="0"/>
              <a:t>West Virginia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6769B4-47A3-47CF-A109-92701747FA5C}"/>
              </a:ext>
            </a:extLst>
          </p:cNvPr>
          <p:cNvSpPr txBox="1">
            <a:spLocks/>
          </p:cNvSpPr>
          <p:nvPr/>
        </p:nvSpPr>
        <p:spPr>
          <a:xfrm>
            <a:off x="6379111" y="484632"/>
            <a:ext cx="4178909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 states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50A64-42F8-4825-BDEF-6014A62DBD7E}"/>
              </a:ext>
            </a:extLst>
          </p:cNvPr>
          <p:cNvSpPr/>
          <p:nvPr/>
        </p:nvSpPr>
        <p:spPr>
          <a:xfrm>
            <a:off x="707010" y="282804"/>
            <a:ext cx="5029200" cy="5852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13A34-BA15-4E33-A741-F5A7445FCDAD}"/>
              </a:ext>
            </a:extLst>
          </p:cNvPr>
          <p:cNvSpPr/>
          <p:nvPr/>
        </p:nvSpPr>
        <p:spPr>
          <a:xfrm>
            <a:off x="6364225" y="282804"/>
            <a:ext cx="5029200" cy="5852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74F8F-E5DA-4F77-B2CD-8AAF9FE5A5CE}"/>
              </a:ext>
            </a:extLst>
          </p:cNvPr>
          <p:cNvSpPr txBox="1"/>
          <p:nvPr/>
        </p:nvSpPr>
        <p:spPr>
          <a:xfrm>
            <a:off x="699892" y="6272784"/>
            <a:ext cx="345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Bureau of Labor Statistics</a:t>
            </a:r>
          </a:p>
        </p:txBody>
      </p:sp>
    </p:spTree>
    <p:extLst>
      <p:ext uri="{BB962C8B-B14F-4D97-AF65-F5344CB8AC3E}">
        <p14:creationId xmlns:p14="http://schemas.microsoft.com/office/powerpoint/2010/main" val="411397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B763-9EF8-411D-9762-5B4FB0644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95" y="1873546"/>
            <a:ext cx="4754880" cy="41624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NCES: National Center for Education Statistics</a:t>
            </a:r>
          </a:p>
          <a:p>
            <a:endParaRPr lang="en-US" sz="2800" dirty="0"/>
          </a:p>
          <a:p>
            <a:r>
              <a:rPr lang="en-US" sz="2800" dirty="0"/>
              <a:t>Searchable database called “Elementary and Secondary    Information System” allows for CSVs to be easily downloaded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ACED-BDB4-49F2-AB87-C88C72E87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873" y="1873546"/>
            <a:ext cx="5146255" cy="404087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Latest data reported is 2017</a:t>
            </a:r>
          </a:p>
          <a:p>
            <a:r>
              <a:rPr lang="en-US" sz="2800" dirty="0"/>
              <a:t>The database includes over 19,000 districts.  We omitted districts with fewer than 1,000 students and those not reporting on our metrics with the exception of:</a:t>
            </a:r>
          </a:p>
          <a:p>
            <a:r>
              <a:rPr lang="en-US" sz="2800" dirty="0"/>
              <a:t>Districts within Utah and Colorado did not report on % of IEPs, so we inserted their respective state average for this missing data point.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8D7715-1759-4308-BF13-D0FDF84A440B}"/>
              </a:ext>
            </a:extLst>
          </p:cNvPr>
          <p:cNvSpPr txBox="1">
            <a:spLocks/>
          </p:cNvSpPr>
          <p:nvPr/>
        </p:nvSpPr>
        <p:spPr>
          <a:xfrm>
            <a:off x="7042826" y="414982"/>
            <a:ext cx="3995928" cy="145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Metrics </a:t>
            </a:r>
          </a:p>
          <a:p>
            <a:pPr algn="ctr"/>
            <a:r>
              <a:rPr lang="en-US" dirty="0"/>
              <a:t>Issues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C3D893-0383-4038-8907-94C5EB65E5C8}"/>
              </a:ext>
            </a:extLst>
          </p:cNvPr>
          <p:cNvSpPr txBox="1">
            <a:spLocks/>
          </p:cNvSpPr>
          <p:nvPr/>
        </p:nvSpPr>
        <p:spPr>
          <a:xfrm>
            <a:off x="761871" y="414981"/>
            <a:ext cx="3995928" cy="145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Metrics Data Collection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BA1C11-9CD3-45DB-90C8-ED41274FF1EA}"/>
              </a:ext>
            </a:extLst>
          </p:cNvPr>
          <p:cNvSpPr/>
          <p:nvPr/>
        </p:nvSpPr>
        <p:spPr>
          <a:xfrm>
            <a:off x="6167336" y="414981"/>
            <a:ext cx="5476673" cy="5781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2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07490" cy="1609344"/>
          </a:xfrm>
        </p:spPr>
        <p:txBody>
          <a:bodyPr/>
          <a:lstStyle/>
          <a:p>
            <a:r>
              <a:rPr lang="en-US" dirty="0"/>
              <a:t>Challenges Bringing the data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093976"/>
            <a:ext cx="8748709" cy="3977640"/>
          </a:xfrm>
        </p:spPr>
        <p:txBody>
          <a:bodyPr/>
          <a:lstStyle/>
          <a:p>
            <a:r>
              <a:rPr lang="en-US" sz="2800" dirty="0"/>
              <a:t>Inconsistent large data sets </a:t>
            </a:r>
          </a:p>
          <a:p>
            <a:pPr lvl="1"/>
            <a:r>
              <a:rPr lang="en-US" sz="2800" dirty="0"/>
              <a:t>Couldn't just merge the data sets together </a:t>
            </a:r>
          </a:p>
          <a:p>
            <a:r>
              <a:rPr lang="en-US" sz="2800" dirty="0"/>
              <a:t>Test score data nearly impossible to retrieve for 6200+ school districts.</a:t>
            </a:r>
          </a:p>
          <a:p>
            <a:r>
              <a:rPr lang="en-US" sz="2800" dirty="0"/>
              <a:t>Investigating striking school districts</a:t>
            </a:r>
          </a:p>
          <a:p>
            <a:pPr lvl="1"/>
            <a:r>
              <a:rPr lang="en-US" sz="2800" dirty="0"/>
              <a:t>CA vs US </a:t>
            </a:r>
          </a:p>
          <a:p>
            <a:r>
              <a:rPr lang="en-US" sz="2800" dirty="0"/>
              <a:t>Incorporation of teacher’s salary </a:t>
            </a:r>
          </a:p>
          <a:p>
            <a:pPr lvl="1"/>
            <a:r>
              <a:rPr lang="en-US" sz="2800" dirty="0"/>
              <a:t>Needed relative to their cost of living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7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83" y="409681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Measuring metrics for strikes: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9062179"/>
              </p:ext>
            </p:extLst>
          </p:nvPr>
        </p:nvGraphicFramePr>
        <p:xfrm>
          <a:off x="134917" y="2019025"/>
          <a:ext cx="11921967" cy="163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3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38576">
                <a:tc>
                  <a:txBody>
                    <a:bodyPr/>
                    <a:lstStyle/>
                    <a:p>
                      <a:r>
                        <a:rPr lang="en-US" sz="1650" dirty="0"/>
                        <a:t>Total # of Students 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aseline="0" dirty="0"/>
                        <a:t>% of Charter Schools in the District</a:t>
                      </a:r>
                      <a:endParaRPr lang="en-US" sz="1650" dirty="0"/>
                    </a:p>
                    <a:p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baseline="0" dirty="0"/>
                        <a:t>% of ELL Students (</a:t>
                      </a:r>
                      <a:r>
                        <a:rPr lang="en-US" sz="1400" baseline="0" dirty="0"/>
                        <a:t>English Language Learners</a:t>
                      </a:r>
                      <a:r>
                        <a:rPr lang="en-US" sz="1650" baseline="0" dirty="0"/>
                        <a:t>)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dirty="0"/>
                        <a:t>%</a:t>
                      </a:r>
                      <a:r>
                        <a:rPr lang="en-US" sz="1650" baseline="0" dirty="0"/>
                        <a:t> </a:t>
                      </a:r>
                      <a:r>
                        <a:rPr lang="en-US" sz="1650" dirty="0"/>
                        <a:t>of IEP Students (</a:t>
                      </a:r>
                      <a:r>
                        <a:rPr lang="en-US" sz="1400" dirty="0"/>
                        <a:t>Individualized Education Plan, i.e. Special Education</a:t>
                      </a:r>
                      <a:r>
                        <a:rPr lang="en-US" sz="16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dirty="0"/>
                        <a:t>Student</a:t>
                      </a:r>
                      <a:r>
                        <a:rPr lang="en-US" sz="1650" baseline="0" dirty="0"/>
                        <a:t> Teacher Ratio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dirty="0"/>
                        <a:t>% of Students Living in Poverty</a:t>
                      </a:r>
                    </a:p>
                    <a:p>
                      <a:r>
                        <a:rPr lang="en-US" sz="1400" dirty="0"/>
                        <a:t>(Free &amp; reduced lunch students)</a:t>
                      </a:r>
                    </a:p>
                    <a:p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50" dirty="0"/>
                        <a:t>Expenditure to</a:t>
                      </a:r>
                    </a:p>
                    <a:p>
                      <a:r>
                        <a:rPr lang="en-US" sz="1650" baseline="0" dirty="0"/>
                        <a:t>Revenue </a:t>
                      </a:r>
                    </a:p>
                    <a:p>
                      <a:r>
                        <a:rPr lang="en-US" sz="1650" baseline="0" dirty="0"/>
                        <a:t>Ratio</a:t>
                      </a:r>
                    </a:p>
                    <a:p>
                      <a:endParaRPr lang="en-US" sz="1650" baseline="0" dirty="0"/>
                    </a:p>
                    <a:p>
                      <a:endParaRPr lang="en-US" sz="1650" dirty="0"/>
                    </a:p>
                    <a:p>
                      <a:endParaRPr lang="en-US" sz="16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750" y="0"/>
            <a:ext cx="1938520" cy="15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2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EC171-2FF1-49F7-8AB5-4922E335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t="62296" r="69508" b="17158"/>
          <a:stretch/>
        </p:blipFill>
        <p:spPr>
          <a:xfrm>
            <a:off x="6352742" y="3429000"/>
            <a:ext cx="3102965" cy="1409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D26E35-3DC7-4EDB-8853-E9BA90D91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1" t="37158" r="55615" b="50000"/>
          <a:stretch/>
        </p:blipFill>
        <p:spPr>
          <a:xfrm>
            <a:off x="3211080" y="1586586"/>
            <a:ext cx="2968052" cy="8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0850AB-0384-44C9-B524-3284541AC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8" t="39344" r="58133" b="21748"/>
          <a:stretch/>
        </p:blipFill>
        <p:spPr>
          <a:xfrm>
            <a:off x="623651" y="2354619"/>
            <a:ext cx="1829110" cy="2148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70" y="3938471"/>
            <a:ext cx="2544739" cy="179921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04191" y="123586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Tools: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593962"/>
            <a:ext cx="4032354" cy="2236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1" y="417840"/>
            <a:ext cx="1009720" cy="996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67" y="5584178"/>
            <a:ext cx="3235922" cy="7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8" y="1821995"/>
            <a:ext cx="7239271" cy="409334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8138" y="2194560"/>
            <a:ext cx="2650965" cy="3977640"/>
          </a:xfrm>
        </p:spPr>
        <p:txBody>
          <a:bodyPr/>
          <a:lstStyle/>
          <a:p>
            <a:r>
              <a:rPr lang="en-US" dirty="0"/>
              <a:t>User inputs numbers for our 7 key metrics</a:t>
            </a:r>
          </a:p>
          <a:p>
            <a:r>
              <a:rPr lang="en-US" dirty="0"/>
              <a:t>Flask route uses those inputs to predict the probability of a strike</a:t>
            </a:r>
          </a:p>
        </p:txBody>
      </p:sp>
    </p:spTree>
    <p:extLst>
      <p:ext uri="{BB962C8B-B14F-4D97-AF65-F5344CB8AC3E}">
        <p14:creationId xmlns:p14="http://schemas.microsoft.com/office/powerpoint/2010/main" val="207597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2351-7F53-408F-998C-7EED02ED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16" y="2332285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hlinkClick r:id="rId2"/>
              </a:rPr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4844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816"/>
            <a:ext cx="10058400" cy="1178351"/>
          </a:xfrm>
        </p:spPr>
        <p:txBody>
          <a:bodyPr/>
          <a:lstStyle/>
          <a:p>
            <a:r>
              <a:rPr lang="en-US" dirty="0"/>
              <a:t>Process --&gt; Logistic regression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05" y="1630836"/>
            <a:ext cx="11500701" cy="108408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600" dirty="0"/>
              <a:t>Can we predict a binary outcome (y) from our data set (x)?</a:t>
            </a:r>
          </a:p>
          <a:p>
            <a:pPr marL="0" indent="0">
              <a:buNone/>
            </a:pPr>
            <a:r>
              <a:rPr lang="en-US" sz="7600" dirty="0"/>
              <a:t>                                 </a:t>
            </a:r>
            <a:r>
              <a:rPr lang="en-US" sz="7600" dirty="0">
                <a:solidFill>
                  <a:srgbClr val="FF0000"/>
                </a:solidFill>
              </a:rPr>
              <a:t>Strike </a:t>
            </a:r>
            <a:r>
              <a:rPr lang="en-US" sz="7600" dirty="0"/>
              <a:t>=</a:t>
            </a:r>
            <a:r>
              <a:rPr lang="en-US" sz="7600" dirty="0">
                <a:solidFill>
                  <a:srgbClr val="FF0000"/>
                </a:solidFill>
              </a:rPr>
              <a:t> 1              No Strike </a:t>
            </a:r>
            <a:r>
              <a:rPr lang="en-US" sz="7600" dirty="0"/>
              <a:t>=</a:t>
            </a:r>
            <a:r>
              <a:rPr lang="en-US" sz="7600" dirty="0">
                <a:solidFill>
                  <a:srgbClr val="FF0000"/>
                </a:solidFill>
              </a:rPr>
              <a:t> 0</a:t>
            </a:r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E6582-F21D-4858-AD24-7CACFCC0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6" y="2714919"/>
            <a:ext cx="11734307" cy="27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40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10441</TotalTime>
  <Words>590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Wingdings</vt:lpstr>
      <vt:lpstr>Wood Type</vt:lpstr>
      <vt:lpstr>School DISTRICT strikes</vt:lpstr>
      <vt:lpstr>7 School districts</vt:lpstr>
      <vt:lpstr>PowerPoint Presentation</vt:lpstr>
      <vt:lpstr>Challenges Bringing the data Together</vt:lpstr>
      <vt:lpstr>Measuring metrics for strikes:</vt:lpstr>
      <vt:lpstr>Tools:</vt:lpstr>
      <vt:lpstr>Flask app</vt:lpstr>
      <vt:lpstr>demo</vt:lpstr>
      <vt:lpstr>Process --&gt; Logistic regression </vt:lpstr>
      <vt:lpstr>Correlation matrix</vt:lpstr>
      <vt:lpstr>Class &amp; Weight Source</vt:lpstr>
      <vt:lpstr>PERFORMANCE METRICS</vt:lpstr>
      <vt:lpstr>Confusion Matrix </vt:lpstr>
      <vt:lpstr>Conclusion/recommendations: </vt:lpstr>
      <vt:lpstr>THREE V’s: </vt:lpstr>
      <vt:lpstr>Potential School Management Tool  (Cont.):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the Rise in Teacher Strikes?</dc:title>
  <dc:creator>Michelle Cascio</dc:creator>
  <cp:lastModifiedBy>Emily Todd</cp:lastModifiedBy>
  <cp:revision>96</cp:revision>
  <dcterms:created xsi:type="dcterms:W3CDTF">2019-04-20T23:38:43Z</dcterms:created>
  <dcterms:modified xsi:type="dcterms:W3CDTF">2019-06-11T01:43:14Z</dcterms:modified>
</cp:coreProperties>
</file>