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2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github.com/emtst/gentleAdventure" TargetMode="Externa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9.png"/><Relationship Id="rId3" Type="http://schemas.openxmlformats.org/officeDocument/2006/relationships/image" Target="../media/image28.png"/><Relationship Id="rId4" Type="http://schemas.openxmlformats.org/officeDocument/2006/relationships/image" Target="../media/image23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Act 1: Binary Session Typ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 1: Binary Session Types</a:t>
            </a:r>
          </a:p>
        </p:txBody>
      </p:sp>
      <p:sp>
        <p:nvSpPr>
          <p:cNvPr id="153" name="With a deeply embedded binder representation.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With a deeply embedded binder representation.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8745" y="3809388"/>
            <a:ext cx="14338301" cy="883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Rectangle"/>
          <p:cNvSpPr/>
          <p:nvPr/>
        </p:nvSpPr>
        <p:spPr>
          <a:xfrm>
            <a:off x="556453" y="5423256"/>
            <a:ext cx="14676526" cy="7754099"/>
          </a:xfrm>
          <a:prstGeom prst="rect">
            <a:avLst/>
          </a:prstGeom>
          <a:solidFill>
            <a:srgbClr val="FFFFFF">
              <a:alpha val="7579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99" name="Substitution Lemm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Substitution Lemmata</a:t>
            </a:r>
          </a:p>
        </p:txBody>
      </p:sp>
      <p:sp>
        <p:nvSpPr>
          <p:cNvPr id="300" name="Because one lemma is not enough.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Because one lemma is not enough.</a:t>
            </a:r>
          </a:p>
        </p:txBody>
      </p:sp>
      <p:pic>
        <p:nvPicPr>
          <p:cNvPr id="30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26427" y="3960283"/>
            <a:ext cx="8255001" cy="3086101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Arrow"/>
          <p:cNvSpPr/>
          <p:nvPr/>
        </p:nvSpPr>
        <p:spPr>
          <a:xfrm rot="10800000">
            <a:off x="4424598" y="374216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306" name="Group"/>
          <p:cNvGrpSpPr/>
          <p:nvPr/>
        </p:nvGrpSpPr>
        <p:grpSpPr>
          <a:xfrm>
            <a:off x="13568948" y="5988951"/>
            <a:ext cx="5178248" cy="2030045"/>
            <a:chOff x="0" y="0"/>
            <a:chExt cx="5178247" cy="2030044"/>
          </a:xfrm>
        </p:grpSpPr>
        <p:sp>
          <p:nvSpPr>
            <p:cNvPr id="303" name="Line"/>
            <p:cNvSpPr/>
            <p:nvPr/>
          </p:nvSpPr>
          <p:spPr>
            <a:xfrm flipV="1">
              <a:off x="2616323" y="101829"/>
              <a:ext cx="379303" cy="1425518"/>
            </a:xfrm>
            <a:prstGeom prst="line">
              <a:avLst/>
            </a:prstGeom>
            <a:noFill/>
            <a:ln w="762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04" name="Line"/>
            <p:cNvSpPr/>
            <p:nvPr/>
          </p:nvSpPr>
          <p:spPr>
            <a:xfrm flipH="1" flipV="1">
              <a:off x="2126202" y="-1"/>
              <a:ext cx="496034" cy="1513545"/>
            </a:xfrm>
            <a:prstGeom prst="line">
              <a:avLst/>
            </a:prstGeom>
            <a:noFill/>
            <a:ln w="762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05" name="Substitutes expressions in processes"/>
            <p:cNvSpPr txBox="1"/>
            <p:nvPr/>
          </p:nvSpPr>
          <p:spPr>
            <a:xfrm>
              <a:off x="0" y="1568679"/>
              <a:ext cx="5178248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Substitutes expressions in processes</a:t>
              </a:r>
            </a:p>
          </p:txBody>
        </p:sp>
      </p:grpSp>
      <p:grpSp>
        <p:nvGrpSpPr>
          <p:cNvPr id="309" name="Group"/>
          <p:cNvGrpSpPr/>
          <p:nvPr/>
        </p:nvGrpSpPr>
        <p:grpSpPr>
          <a:xfrm>
            <a:off x="10946713" y="10700205"/>
            <a:ext cx="11397841" cy="2702077"/>
            <a:chOff x="0" y="0"/>
            <a:chExt cx="11397839" cy="2702076"/>
          </a:xfrm>
        </p:grpSpPr>
        <p:pic>
          <p:nvPicPr>
            <p:cNvPr id="307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9439" y="0"/>
              <a:ext cx="11328401" cy="2527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8" name="Rectangle"/>
            <p:cNvSpPr/>
            <p:nvPr/>
          </p:nvSpPr>
          <p:spPr>
            <a:xfrm>
              <a:off x="0" y="1671788"/>
              <a:ext cx="11328400" cy="1030289"/>
            </a:xfrm>
            <a:prstGeom prst="rect">
              <a:avLst/>
            </a:prstGeom>
            <a:solidFill>
              <a:srgbClr val="FFFFFF">
                <a:alpha val="7579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06333 -0.006183 0.014165 0.001095 0.014925 0.013868 C 0.015446 0.022632 0.012058 0.030614 0.007175 0.032129" origin="layout" pathEditMode="relative">
                                      <p:cBhvr>
                                        <p:cTn id="10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7175 0.032129 C 0.000559 0.063930 -0.012252 0.090459 -0.028933 0.106898 C -0.045915 0.123634 -0.065749 0.128782 -0.084714 0.121374" origin="layout" pathEditMode="relative">
                                      <p:cBhvr>
                                        <p:cTn id="14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mph" nodeType="withEffect" presetSubtype="0" presetID="8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7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path" nodeType="click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84714 0.121374 C -0.056831 0.159282 -0.022803 0.180150 0.012296 0.180868 C 0.048698 0.181612 0.084192 0.160668 0.113119 0.121374" origin="layout" pathEditMode="relative">
                                      <p:cBhvr>
                                        <p:cTn id="21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xit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xit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2" grpId="4"/>
      <p:bldP build="whole" bldLvl="1" animBg="1" rev="0" advAuto="0" spid="302" grpId="6"/>
      <p:bldP build="whole" bldLvl="1" animBg="1" rev="0" advAuto="0" spid="301" grpId="7"/>
      <p:bldP build="whole" bldLvl="1" animBg="1" rev="0" advAuto="0" spid="309" grpId="10"/>
      <p:bldP build="whole" bldLvl="1" animBg="1" rev="0" advAuto="0" spid="306" grpId="8"/>
      <p:bldP build="whole" bldLvl="1" animBg="1" rev="0" advAuto="0" spid="306" grpId="9"/>
      <p:bldP build="whole" bldLvl="1" animBg="1" rev="0" advAuto="0" spid="30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ubject Re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Subject Reduction</a:t>
            </a:r>
          </a:p>
        </p:txBody>
      </p:sp>
      <p:sp>
        <p:nvSpPr>
          <p:cNvPr id="312" name="These proofs will motivate some other lemmas (e.g: weakening).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These proofs will motivate some other lemmas (e.g: weakening).</a:t>
            </a:r>
          </a:p>
        </p:txBody>
      </p:sp>
      <p:pic>
        <p:nvPicPr>
          <p:cNvPr id="3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69198" y="4209558"/>
            <a:ext cx="6908801" cy="1397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7" name="Group"/>
          <p:cNvGrpSpPr/>
          <p:nvPr/>
        </p:nvGrpSpPr>
        <p:grpSpPr>
          <a:xfrm>
            <a:off x="4797004" y="6150371"/>
            <a:ext cx="18336224" cy="6420133"/>
            <a:chOff x="0" y="0"/>
            <a:chExt cx="18336224" cy="6420131"/>
          </a:xfrm>
        </p:grpSpPr>
        <p:pic>
          <p:nvPicPr>
            <p:cNvPr id="314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3944"/>
            <a:stretch>
              <a:fillRect/>
            </a:stretch>
          </p:blipFill>
          <p:spPr>
            <a:xfrm>
              <a:off x="8100024" y="0"/>
              <a:ext cx="10236201" cy="14150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5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3273920"/>
              <a:ext cx="10579100" cy="3060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6" name="Rectangle"/>
            <p:cNvSpPr/>
            <p:nvPr/>
          </p:nvSpPr>
          <p:spPr>
            <a:xfrm>
              <a:off x="0" y="3982603"/>
              <a:ext cx="10753453" cy="2437529"/>
            </a:xfrm>
            <a:prstGeom prst="rect">
              <a:avLst/>
            </a:prstGeom>
            <a:solidFill>
              <a:srgbClr val="FFFFFF">
                <a:alpha val="7579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320" name="Group"/>
          <p:cNvGrpSpPr/>
          <p:nvPr/>
        </p:nvGrpSpPr>
        <p:grpSpPr>
          <a:xfrm>
            <a:off x="13057945" y="4085372"/>
            <a:ext cx="4408849" cy="6608652"/>
            <a:chOff x="0" y="0"/>
            <a:chExt cx="4408847" cy="6608651"/>
          </a:xfrm>
        </p:grpSpPr>
        <p:sp>
          <p:nvSpPr>
            <p:cNvPr id="318" name="Arrow 7"/>
            <p:cNvSpPr/>
            <p:nvPr/>
          </p:nvSpPr>
          <p:spPr>
            <a:xfrm flipH="1">
              <a:off x="2763474" y="4503067"/>
              <a:ext cx="1645374" cy="2105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367" y="0"/>
                  </a:moveTo>
                  <a:lnTo>
                    <a:pt x="0" y="7818"/>
                  </a:lnTo>
                  <a:lnTo>
                    <a:pt x="4127" y="7818"/>
                  </a:lnTo>
                  <a:cubicBezTo>
                    <a:pt x="4127" y="7860"/>
                    <a:pt x="4125" y="7904"/>
                    <a:pt x="4125" y="7946"/>
                  </a:cubicBezTo>
                  <a:cubicBezTo>
                    <a:pt x="4125" y="15487"/>
                    <a:pt x="11948" y="21600"/>
                    <a:pt x="21598" y="21600"/>
                  </a:cubicBezTo>
                  <a:cubicBezTo>
                    <a:pt x="21598" y="21600"/>
                    <a:pt x="21600" y="21600"/>
                    <a:pt x="21600" y="21600"/>
                  </a:cubicBezTo>
                  <a:lnTo>
                    <a:pt x="21600" y="16556"/>
                  </a:lnTo>
                  <a:cubicBezTo>
                    <a:pt x="21600" y="16556"/>
                    <a:pt x="21598" y="16556"/>
                    <a:pt x="21598" y="16556"/>
                  </a:cubicBezTo>
                  <a:cubicBezTo>
                    <a:pt x="15512" y="16556"/>
                    <a:pt x="10578" y="12702"/>
                    <a:pt x="10578" y="7946"/>
                  </a:cubicBezTo>
                  <a:cubicBezTo>
                    <a:pt x="10578" y="7903"/>
                    <a:pt x="10582" y="7860"/>
                    <a:pt x="10582" y="7818"/>
                  </a:cubicBezTo>
                  <a:lnTo>
                    <a:pt x="14736" y="7818"/>
                  </a:lnTo>
                  <a:lnTo>
                    <a:pt x="7367" y="0"/>
                  </a:lnTo>
                  <a:close/>
                </a:path>
              </a:pathLst>
            </a:cu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9" name="Arrow 7"/>
            <p:cNvSpPr/>
            <p:nvPr/>
          </p:nvSpPr>
          <p:spPr>
            <a:xfrm flipH="1" rot="16200000">
              <a:off x="230104" y="-230105"/>
              <a:ext cx="1645375" cy="2105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367" y="0"/>
                  </a:moveTo>
                  <a:lnTo>
                    <a:pt x="0" y="7818"/>
                  </a:lnTo>
                  <a:lnTo>
                    <a:pt x="4127" y="7818"/>
                  </a:lnTo>
                  <a:cubicBezTo>
                    <a:pt x="4127" y="7860"/>
                    <a:pt x="4125" y="7904"/>
                    <a:pt x="4125" y="7946"/>
                  </a:cubicBezTo>
                  <a:cubicBezTo>
                    <a:pt x="4125" y="15487"/>
                    <a:pt x="11948" y="21600"/>
                    <a:pt x="21598" y="21600"/>
                  </a:cubicBezTo>
                  <a:cubicBezTo>
                    <a:pt x="21598" y="21600"/>
                    <a:pt x="21600" y="21600"/>
                    <a:pt x="21600" y="21600"/>
                  </a:cubicBezTo>
                  <a:lnTo>
                    <a:pt x="21600" y="16556"/>
                  </a:lnTo>
                  <a:cubicBezTo>
                    <a:pt x="21600" y="16556"/>
                    <a:pt x="21598" y="16556"/>
                    <a:pt x="21598" y="16556"/>
                  </a:cubicBezTo>
                  <a:cubicBezTo>
                    <a:pt x="15512" y="16556"/>
                    <a:pt x="10578" y="12702"/>
                    <a:pt x="10578" y="7946"/>
                  </a:cubicBezTo>
                  <a:cubicBezTo>
                    <a:pt x="10578" y="7903"/>
                    <a:pt x="10582" y="7860"/>
                    <a:pt x="10582" y="7818"/>
                  </a:cubicBezTo>
                  <a:lnTo>
                    <a:pt x="14736" y="7818"/>
                  </a:lnTo>
                  <a:lnTo>
                    <a:pt x="7367" y="0"/>
                  </a:lnTo>
                  <a:close/>
                </a:path>
              </a:pathLst>
            </a:cu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321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65978" y="10130112"/>
            <a:ext cx="1132330" cy="114301"/>
          </a:xfrm>
          <a:prstGeom prst="rect">
            <a:avLst/>
          </a:prstGeom>
        </p:spPr>
      </p:pic>
      <p:pic>
        <p:nvPicPr>
          <p:cNvPr id="323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40383" y="4916194"/>
            <a:ext cx="1132330" cy="1143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11449 0.013667 0.024980 0.020766 0.038769 0.020338 C 0.051747 0.019936 0.064382 0.012873 0.075154 0.000000" origin="layout" pathEditMode="relative">
                                      <p:cBhvr>
                                        <p:cTn id="10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75154 0.000000 C 0.089655 0.011180 0.105293 0.016949 0.121098 0.016949 C 0.136904 0.016949 0.152541 0.011180 0.167042 -0.000000" origin="layout" pathEditMode="relative">
                                      <p:cBhvr>
                                        <p:cTn id="14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path" nodeType="click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67144 0.019652 0.136061 0.002719 0.197690 -0.048572 C 0.248015 -0.090456 0.291700 -0.153908 0.324820 -0.233229" origin="layout" pathEditMode="relative">
                                      <p:cBhvr>
                                        <p:cTn id="29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1" grpId="6"/>
      <p:bldP build="whole" bldLvl="1" animBg="1" rev="0" advAuto="0" spid="323" grpId="4"/>
      <p:bldP build="whole" bldLvl="1" animBg="1" rev="0" advAuto="0" spid="320" grpId="8"/>
      <p:bldP build="whole" bldLvl="1" animBg="1" rev="0" advAuto="0" spid="317" grpId="5"/>
      <p:bldP build="whole" bldLvl="1" animBg="1" rev="0" advAuto="0" spid="32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onclusion of the First Ac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 of the First Act.</a:t>
            </a:r>
          </a:p>
        </p:txBody>
      </p:sp>
      <p:sp>
        <p:nvSpPr>
          <p:cNvPr id="327" name="No intermediate and no tiny ice cream like at the theatre.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No intermediate and no tiny ice cream like at the theatre.</a:t>
            </a:r>
          </a:p>
        </p:txBody>
      </p:sp>
      <p:sp>
        <p:nvSpPr>
          <p:cNvPr id="328" name="Deep embedding (LN) binders allows us to fully control the calculu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Deep embedding (LN) binders allows us to fully control the calculus.</a:t>
            </a:r>
          </a:p>
          <a:p>
            <a:pPr/>
            <a:r>
              <a:t>LN demands tribute for that control (in the shape of theorems).</a:t>
            </a:r>
          </a:p>
          <a:p>
            <a:pPr/>
            <a:r>
              <a:t>EMTST (the tool) helps with nominal sets and environments.</a:t>
            </a:r>
          </a:p>
          <a:p>
            <a:pPr>
              <a:defRPr b="1">
                <a:solidFill>
                  <a:schemeClr val="accent1">
                    <a:lumOff val="-13575"/>
                  </a:schemeClr>
                </a:solidFill>
              </a:defRPr>
            </a:pPr>
            <a:r>
              <a:t>In the next act we explore what do we get if we give up control (using shallow embeddings).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Locally Namel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Locally Nameless</a:t>
            </a:r>
          </a:p>
        </p:txBody>
      </p:sp>
      <p:sp>
        <p:nvSpPr>
          <p:cNvPr id="156" name="with the Simply Typed Lambda-Calculus.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with the Simply Typed Lambda-Calculus. </a:t>
            </a: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0415" y="4848441"/>
            <a:ext cx="7670801" cy="1778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1" name="Group"/>
          <p:cNvGrpSpPr/>
          <p:nvPr/>
        </p:nvGrpSpPr>
        <p:grpSpPr>
          <a:xfrm>
            <a:off x="12816365" y="7599597"/>
            <a:ext cx="9604210" cy="3507752"/>
            <a:chOff x="0" y="0"/>
            <a:chExt cx="9604209" cy="3507751"/>
          </a:xfrm>
        </p:grpSpPr>
        <p:pic>
          <p:nvPicPr>
            <p:cNvPr id="15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197100" cy="1422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9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89171" y="2085351"/>
              <a:ext cx="6362701" cy="1422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0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241509" y="0"/>
              <a:ext cx="6362701" cy="1422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4" name="Group"/>
          <p:cNvGrpSpPr/>
          <p:nvPr/>
        </p:nvGrpSpPr>
        <p:grpSpPr>
          <a:xfrm>
            <a:off x="5202150" y="3828879"/>
            <a:ext cx="12148565" cy="1380306"/>
            <a:chOff x="0" y="0"/>
            <a:chExt cx="12148562" cy="1380305"/>
          </a:xfrm>
        </p:grpSpPr>
        <p:sp>
          <p:nvSpPr>
            <p:cNvPr id="162" name="Free variables are represented by a name (i.e: an element of a nominal set)."/>
            <p:cNvSpPr txBox="1"/>
            <p:nvPr/>
          </p:nvSpPr>
          <p:spPr>
            <a:xfrm>
              <a:off x="1843274" y="0"/>
              <a:ext cx="10305289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Free variables are represented by a name (i.e: an element of a nominal set).</a:t>
              </a:r>
            </a:p>
          </p:txBody>
        </p:sp>
        <p:sp>
          <p:nvSpPr>
            <p:cNvPr id="180" name="Connection Line"/>
            <p:cNvSpPr/>
            <p:nvPr/>
          </p:nvSpPr>
          <p:spPr>
            <a:xfrm>
              <a:off x="0" y="260082"/>
              <a:ext cx="1655877" cy="1120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91" y="11481"/>
                    <a:pt x="9891" y="4281"/>
                    <a:pt x="21600" y="0"/>
                  </a:cubicBezTo>
                </a:path>
              </a:pathLst>
            </a:custGeom>
            <a:noFill/>
            <a:ln w="381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67" name="Group"/>
          <p:cNvGrpSpPr/>
          <p:nvPr/>
        </p:nvGrpSpPr>
        <p:grpSpPr>
          <a:xfrm>
            <a:off x="4553535" y="3301308"/>
            <a:ext cx="13444573" cy="1897238"/>
            <a:chOff x="0" y="0"/>
            <a:chExt cx="13444572" cy="1897236"/>
          </a:xfrm>
        </p:grpSpPr>
        <p:sp>
          <p:nvSpPr>
            <p:cNvPr id="165" name="Bound variables are represented by their De Bruijn index (i.e: a natural number)."/>
            <p:cNvSpPr txBox="1"/>
            <p:nvPr/>
          </p:nvSpPr>
          <p:spPr>
            <a:xfrm>
              <a:off x="2529989" y="0"/>
              <a:ext cx="10914584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Bound variables are represented by their De Bruijn index (i.e: a natural number).</a:t>
              </a:r>
            </a:p>
          </p:txBody>
        </p:sp>
        <p:sp>
          <p:nvSpPr>
            <p:cNvPr id="181" name="Connection Line"/>
            <p:cNvSpPr/>
            <p:nvPr/>
          </p:nvSpPr>
          <p:spPr>
            <a:xfrm>
              <a:off x="0" y="242866"/>
              <a:ext cx="2407369" cy="165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77" y="8486"/>
                    <a:pt x="11877" y="1286"/>
                    <a:pt x="21600" y="0"/>
                  </a:cubicBezTo>
                </a:path>
              </a:pathLst>
            </a:custGeom>
            <a:noFill/>
            <a:ln w="381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70" name="Group"/>
          <p:cNvGrpSpPr/>
          <p:nvPr/>
        </p:nvGrpSpPr>
        <p:grpSpPr>
          <a:xfrm>
            <a:off x="5980412" y="4288349"/>
            <a:ext cx="9479178" cy="880500"/>
            <a:chOff x="0" y="0"/>
            <a:chExt cx="9479177" cy="880499"/>
          </a:xfrm>
        </p:grpSpPr>
        <p:sp>
          <p:nvSpPr>
            <p:cNvPr id="168" name="Binders are anonymous (as with De Bruijn indices in general)."/>
            <p:cNvSpPr txBox="1"/>
            <p:nvPr/>
          </p:nvSpPr>
          <p:spPr>
            <a:xfrm>
              <a:off x="1055115" y="0"/>
              <a:ext cx="8424063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Binders are anonymous (as with De Bruijn indices in general).</a:t>
              </a:r>
            </a:p>
          </p:txBody>
        </p:sp>
        <p:sp>
          <p:nvSpPr>
            <p:cNvPr id="182" name="Connection Line"/>
            <p:cNvSpPr/>
            <p:nvPr/>
          </p:nvSpPr>
          <p:spPr>
            <a:xfrm>
              <a:off x="0" y="215981"/>
              <a:ext cx="855430" cy="664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59" y="10819"/>
                    <a:pt x="8359" y="3619"/>
                    <a:pt x="21600" y="0"/>
                  </a:cubicBezTo>
                </a:path>
              </a:pathLst>
            </a:custGeom>
            <a:noFill/>
            <a:ln w="381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78" name="Group"/>
          <p:cNvGrpSpPr/>
          <p:nvPr/>
        </p:nvGrpSpPr>
        <p:grpSpPr>
          <a:xfrm>
            <a:off x="2478182" y="8044453"/>
            <a:ext cx="7688480" cy="3330414"/>
            <a:chOff x="0" y="0"/>
            <a:chExt cx="7688478" cy="3330412"/>
          </a:xfrm>
        </p:grpSpPr>
        <p:grpSp>
          <p:nvGrpSpPr>
            <p:cNvPr id="174" name="Group"/>
            <p:cNvGrpSpPr/>
            <p:nvPr/>
          </p:nvGrpSpPr>
          <p:grpSpPr>
            <a:xfrm>
              <a:off x="0" y="0"/>
              <a:ext cx="3759200" cy="3330413"/>
              <a:chOff x="0" y="0"/>
              <a:chExt cx="3759200" cy="3330412"/>
            </a:xfrm>
          </p:grpSpPr>
          <p:pic>
            <p:nvPicPr>
              <p:cNvPr id="171" name="Image" descr="Image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0" y="0"/>
                <a:ext cx="3759200" cy="9779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2" name="Image" descr="Image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0" y="1258806"/>
                <a:ext cx="3759200" cy="9779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3" name="Image" descr="Image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016000" y="2517612"/>
                <a:ext cx="1727200" cy="8128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75" name="Open a term."/>
            <p:cNvSpPr txBox="1"/>
            <p:nvPr/>
          </p:nvSpPr>
          <p:spPr>
            <a:xfrm>
              <a:off x="4586116" y="296598"/>
              <a:ext cx="1898905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1">
                      <a:lumOff val="-13575"/>
                    </a:schemeClr>
                  </a:solidFill>
                </a:defRPr>
              </a:lvl1pPr>
            </a:lstStyle>
            <a:p>
              <a:pPr/>
              <a:r>
                <a:t>Open a term.</a:t>
              </a:r>
            </a:p>
          </p:txBody>
        </p:sp>
        <p:sp>
          <p:nvSpPr>
            <p:cNvPr id="176" name="Close a term."/>
            <p:cNvSpPr txBox="1"/>
            <p:nvPr/>
          </p:nvSpPr>
          <p:spPr>
            <a:xfrm>
              <a:off x="4569504" y="1500802"/>
              <a:ext cx="1932128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1">
                      <a:lumOff val="-13575"/>
                    </a:schemeClr>
                  </a:solidFill>
                </a:defRPr>
              </a:lvl1pPr>
            </a:lstStyle>
            <a:p>
              <a:pPr/>
              <a:r>
                <a:t>Close a term.</a:t>
              </a:r>
            </a:p>
          </p:txBody>
        </p:sp>
        <p:sp>
          <p:nvSpPr>
            <p:cNvPr id="177" name="A locally closed term."/>
            <p:cNvSpPr txBox="1"/>
            <p:nvPr/>
          </p:nvSpPr>
          <p:spPr>
            <a:xfrm>
              <a:off x="4655718" y="2705007"/>
              <a:ext cx="3032761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1">
                      <a:lumOff val="-13575"/>
                    </a:schemeClr>
                  </a:solidFill>
                </a:defRPr>
              </a:lvl1pPr>
            </a:lstStyle>
            <a:p>
              <a:pPr/>
              <a:r>
                <a:t>A locally closed term.</a:t>
              </a:r>
            </a:p>
          </p:txBody>
        </p:sp>
      </p:grpSp>
      <p:sp>
        <p:nvSpPr>
          <p:cNvPr id="179" name="C"/>
          <p:cNvSpPr/>
          <p:nvPr/>
        </p:nvSpPr>
        <p:spPr>
          <a:xfrm rot="5400000">
            <a:off x="13189128" y="6337248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xit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xit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path" nodeType="click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37204 -0.079522 0.092862 -0.124332 0.151022 -0.121587 C 0.205567 -0.119012 0.256830 -0.074689 0.291646 -0.000000" origin="layout" pathEditMode="relative">
                                      <p:cBhvr>
                                        <p:cTn id="39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path" nodeType="click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291646 -0.000000 C 0.284829 -0.069067 0.250452 -0.118676 0.211030 -0.116333 C 0.173695 -0.114115 0.142399 -0.065480 0.136170 0.000000" origin="layout" pathEditMode="relative">
                                      <p:cBhvr>
                                        <p:cTn id="43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7" grpId="1"/>
      <p:bldP build="whole" bldLvl="1" animBg="1" rev="0" advAuto="0" spid="161" grpId="8"/>
      <p:bldP build="whole" bldLvl="1" animBg="1" rev="0" advAuto="0" spid="170" grpId="3"/>
      <p:bldP build="whole" bldLvl="1" animBg="1" rev="0" advAuto="0" spid="167" grpId="4"/>
      <p:bldP build="whole" bldLvl="1" animBg="1" rev="0" advAuto="0" spid="170" grpId="6"/>
      <p:bldP build="whole" bldLvl="1" animBg="1" rev="0" advAuto="0" spid="178" grpId="7"/>
      <p:bldP build="whole" bldLvl="1" animBg="1" rev="0" advAuto="0" spid="179" grpId="9"/>
      <p:bldP build="whole" bldLvl="1" animBg="1" rev="0" advAuto="0" spid="164" grpId="2"/>
      <p:bldP build="whole" bldLvl="1" animBg="1" rev="0" advAuto="0" spid="164" grpId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molEMT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smolEMTST</a:t>
            </a:r>
          </a:p>
        </p:txBody>
      </p:sp>
      <p:sp>
        <p:nvSpPr>
          <p:cNvPr id="185" name="A simple calculus with binary session types.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A simple calculus with binary session types.</a:t>
            </a:r>
          </a:p>
        </p:txBody>
      </p:sp>
      <p:pic>
        <p:nvPicPr>
          <p:cNvPr id="18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29499" y="5863217"/>
            <a:ext cx="9626601" cy="4470401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Rectangle"/>
          <p:cNvSpPr/>
          <p:nvPr/>
        </p:nvSpPr>
        <p:spPr>
          <a:xfrm>
            <a:off x="7074944" y="7296634"/>
            <a:ext cx="10279557" cy="2078346"/>
          </a:xfrm>
          <a:prstGeom prst="rect">
            <a:avLst/>
          </a:prstGeom>
          <a:solidFill>
            <a:srgbClr val="FFFFFF">
              <a:alpha val="8121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8" name="Rectangle"/>
          <p:cNvSpPr/>
          <p:nvPr/>
        </p:nvSpPr>
        <p:spPr>
          <a:xfrm>
            <a:off x="7074944" y="9402080"/>
            <a:ext cx="10279557" cy="934780"/>
          </a:xfrm>
          <a:prstGeom prst="rect">
            <a:avLst/>
          </a:prstGeom>
          <a:solidFill>
            <a:srgbClr val="FFFFFF">
              <a:alpha val="8121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193" name="Group"/>
          <p:cNvGrpSpPr/>
          <p:nvPr/>
        </p:nvGrpSpPr>
        <p:grpSpPr>
          <a:xfrm>
            <a:off x="7511460" y="5860216"/>
            <a:ext cx="10118325" cy="3894303"/>
            <a:chOff x="0" y="0"/>
            <a:chExt cx="10118323" cy="3894301"/>
          </a:xfrm>
        </p:grpSpPr>
        <p:sp>
          <p:nvSpPr>
            <p:cNvPr id="189" name="Arrow"/>
            <p:cNvSpPr/>
            <p:nvPr/>
          </p:nvSpPr>
          <p:spPr>
            <a:xfrm rot="7248259">
              <a:off x="6157283" y="359212"/>
              <a:ext cx="1270001" cy="1270001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0" name="Arrow"/>
            <p:cNvSpPr/>
            <p:nvPr/>
          </p:nvSpPr>
          <p:spPr>
            <a:xfrm>
              <a:off x="2726242" y="2624301"/>
              <a:ext cx="1270001" cy="1270001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1" name="expression variables"/>
            <p:cNvSpPr txBox="1"/>
            <p:nvPr/>
          </p:nvSpPr>
          <p:spPr>
            <a:xfrm>
              <a:off x="7142256" y="0"/>
              <a:ext cx="2976068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expression variables </a:t>
              </a:r>
            </a:p>
          </p:txBody>
        </p:sp>
        <p:sp>
          <p:nvSpPr>
            <p:cNvPr id="192" name="channel variables"/>
            <p:cNvSpPr txBox="1"/>
            <p:nvPr/>
          </p:nvSpPr>
          <p:spPr>
            <a:xfrm>
              <a:off x="0" y="3015867"/>
              <a:ext cx="2564283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channel variables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3" grpId="3"/>
      <p:bldP build="whole" bldLvl="1" animBg="1" rev="0" advAuto="0" spid="187" grpId="1"/>
      <p:bldP build="whole" bldLvl="1" animBg="1" rev="0" advAuto="0" spid="188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molEMT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smolEMTST</a:t>
            </a:r>
          </a:p>
        </p:txBody>
      </p:sp>
      <p:sp>
        <p:nvSpPr>
          <p:cNvPr id="196" name="At: http://github.com/emtst/gentleAdventur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At: </a:t>
            </a:r>
            <a:r>
              <a:rPr u="sng">
                <a:hlinkClick r:id="rId2" invalidUrl="" action="" tgtFrame="" tooltip="" history="1" highlightClick="0" endSnd="0"/>
              </a:rPr>
              <a:t>http://github.com/emtst/gentleAdventure</a:t>
            </a:r>
            <a:r>
              <a:t> </a:t>
            </a:r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40222" y="3321942"/>
            <a:ext cx="14927352" cy="10434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gentleAdventure.png" descr="gentleAdventur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487082" y="527446"/>
            <a:ext cx="2540001" cy="254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Arrow"/>
          <p:cNvSpPr/>
          <p:nvPr/>
        </p:nvSpPr>
        <p:spPr>
          <a:xfrm>
            <a:off x="8015281" y="7512381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0" name="Rectangle"/>
          <p:cNvSpPr/>
          <p:nvPr/>
        </p:nvSpPr>
        <p:spPr>
          <a:xfrm>
            <a:off x="9353626" y="5357971"/>
            <a:ext cx="10185948" cy="2650422"/>
          </a:xfrm>
          <a:prstGeom prst="rect">
            <a:avLst/>
          </a:prstGeom>
          <a:solidFill>
            <a:srgbClr val="FFFFFF">
              <a:alpha val="8470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06" name="Group"/>
          <p:cNvGrpSpPr/>
          <p:nvPr/>
        </p:nvGrpSpPr>
        <p:grpSpPr>
          <a:xfrm>
            <a:off x="304447" y="4180289"/>
            <a:ext cx="9504525" cy="5547041"/>
            <a:chOff x="0" y="0"/>
            <a:chExt cx="9504523" cy="5547039"/>
          </a:xfrm>
        </p:grpSpPr>
        <p:sp>
          <p:nvSpPr>
            <p:cNvPr id="201" name="EMTST the tool:…"/>
            <p:cNvSpPr txBox="1"/>
            <p:nvPr/>
          </p:nvSpPr>
          <p:spPr>
            <a:xfrm>
              <a:off x="0" y="0"/>
              <a:ext cx="5414163" cy="1764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825500">
                <a:defRPr b="1" sz="3600">
                  <a:solidFill>
                    <a:schemeClr val="accent1">
                      <a:lumOff val="-13575"/>
                    </a:schemeClr>
                  </a:solidFill>
                </a:defRPr>
              </a:pPr>
              <a:r>
                <a:t>EMTST the tool:</a:t>
              </a:r>
            </a:p>
            <a:p>
              <a:pPr marL="457200" indent="-457200" algn="l" defTabSz="825500">
                <a:buSzPct val="123000"/>
                <a:buChar char="-"/>
                <a:defRPr b="1" sz="3600">
                  <a:solidFill>
                    <a:schemeClr val="accent1">
                      <a:lumOff val="-13575"/>
                    </a:schemeClr>
                  </a:solidFill>
                </a:defRPr>
              </a:pPr>
              <a:r>
                <a:t>multiple name scopes</a:t>
              </a:r>
            </a:p>
            <a:p>
              <a:pPr marL="457200" indent="-457200" algn="l" defTabSz="825500">
                <a:buSzPct val="123000"/>
                <a:buChar char="-"/>
                <a:defRPr b="1" sz="3600">
                  <a:solidFill>
                    <a:schemeClr val="accent1">
                      <a:lumOff val="-13575"/>
                    </a:schemeClr>
                  </a:solidFill>
                </a:defRPr>
              </a:pPr>
              <a:r>
                <a:t>environment handling </a:t>
              </a:r>
            </a:p>
          </p:txBody>
        </p:sp>
        <p:sp>
          <p:nvSpPr>
            <p:cNvPr id="202" name="Line"/>
            <p:cNvSpPr/>
            <p:nvPr/>
          </p:nvSpPr>
          <p:spPr>
            <a:xfrm>
              <a:off x="2423187" y="1849954"/>
              <a:ext cx="7052987" cy="2512770"/>
            </a:xfrm>
            <a:prstGeom prst="line">
              <a:avLst/>
            </a:prstGeom>
            <a:noFill/>
            <a:ln w="508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3" name="Line"/>
            <p:cNvSpPr/>
            <p:nvPr/>
          </p:nvSpPr>
          <p:spPr>
            <a:xfrm>
              <a:off x="2424064" y="1847777"/>
              <a:ext cx="7029515" cy="2937266"/>
            </a:xfrm>
            <a:prstGeom prst="line">
              <a:avLst/>
            </a:prstGeom>
            <a:noFill/>
            <a:ln w="508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4" name="Line"/>
            <p:cNvSpPr/>
            <p:nvPr/>
          </p:nvSpPr>
          <p:spPr>
            <a:xfrm>
              <a:off x="2417190" y="1850985"/>
              <a:ext cx="7070754" cy="3284281"/>
            </a:xfrm>
            <a:prstGeom prst="line">
              <a:avLst/>
            </a:prstGeom>
            <a:noFill/>
            <a:ln w="508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5" name="Line"/>
            <p:cNvSpPr/>
            <p:nvPr/>
          </p:nvSpPr>
          <p:spPr>
            <a:xfrm>
              <a:off x="2423082" y="1844994"/>
              <a:ext cx="7081442" cy="3702046"/>
            </a:xfrm>
            <a:prstGeom prst="line">
              <a:avLst/>
            </a:prstGeom>
            <a:noFill/>
            <a:ln w="508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207" name="Rectangle"/>
          <p:cNvSpPr/>
          <p:nvPr/>
        </p:nvSpPr>
        <p:spPr>
          <a:xfrm>
            <a:off x="9823374" y="8373839"/>
            <a:ext cx="9677302" cy="1540658"/>
          </a:xfrm>
          <a:prstGeom prst="rect">
            <a:avLst/>
          </a:prstGeom>
          <a:solidFill>
            <a:srgbClr val="FFFFFF">
              <a:alpha val="8470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8" name="Arrow"/>
          <p:cNvSpPr/>
          <p:nvPr/>
        </p:nvSpPr>
        <p:spPr>
          <a:xfrm rot="10800000">
            <a:off x="11422859" y="9793791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xit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path" nodeType="click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04634 -0.003402 0.009489 0.003944 0.008342 0.012620 C 0.007474 0.019182 0.003341 0.022496 -0.000000 0.019308" origin="layout" pathEditMode="relative">
                                      <p:cBhvr>
                                        <p:cTn id="31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path" nodeType="click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0 0.019308 C 0.005655 0.014646 0.009306 0.004634 0.009393 -0.006447 C 0.009482 -0.017829 0.005804 -0.028244 0.000000 -0.033049" origin="layout" pathEditMode="relative">
                                      <p:cBhvr>
                                        <p:cTn id="35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6" grpId="4"/>
      <p:bldP build="whole" bldLvl="1" animBg="1" rev="0" advAuto="0" spid="206" grpId="5"/>
      <p:bldP build="whole" bldLvl="1" animBg="1" rev="0" advAuto="0" spid="199" grpId="2"/>
      <p:bldP build="whole" bldLvl="1" animBg="1" rev="0" advAuto="0" spid="199" grpId="3"/>
      <p:bldP build="whole" bldLvl="1" animBg="1" rev="0" advAuto="0" spid="207" grpId="6"/>
      <p:bldP build="whole" bldLvl="1" animBg="1" rev="0" advAuto="0" spid="200" grpId="1"/>
      <p:bldP build="whole" bldLvl="1" animBg="1" rev="0" advAuto="0" spid="208" grpId="7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presenting the Syntax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Representing the Syntax.</a:t>
            </a:r>
          </a:p>
        </p:txBody>
      </p:sp>
      <p:sp>
        <p:nvSpPr>
          <p:cNvPr id="211" name="Locally closed brings the binding structure.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Locally closed brings the binding structure.</a:t>
            </a:r>
          </a:p>
        </p:txBody>
      </p:sp>
      <p:pic>
        <p:nvPicPr>
          <p:cNvPr id="21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7615" y="4851880"/>
            <a:ext cx="5473701" cy="3441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17766" y="4673037"/>
            <a:ext cx="7277101" cy="2590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36000" y="9611194"/>
            <a:ext cx="11595101" cy="256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81081" y="3635311"/>
            <a:ext cx="7264401" cy="889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Arrow"/>
          <p:cNvSpPr/>
          <p:nvPr/>
        </p:nvSpPr>
        <p:spPr>
          <a:xfrm rot="10800000">
            <a:off x="8341707" y="3444811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07560 0.031288 -0.017926 0.060187 -0.030694 0.085571 C -0.068786 0.161301 -0.124621 0.200970 -0.181580 0.192771" origin="layout" pathEditMode="relative">
                                      <p:cBhvr>
                                        <p:cTn id="10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81580 0.192771 C -0.121308 0.170415 -0.061181 0.231931 -0.041773 0.335810 C -0.031806 0.389156 -0.034753 0.447465 -0.049908 0.496798" origin="layout" pathEditMode="relative">
                                      <p:cBhvr>
                                        <p:cTn id="14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49908 0.496798 C 0.060827 0.506199 0.171454 0.474591 0.274956 0.403979 C 0.353224 0.350581 0.426270 0.275586 0.491403 0.181753" origin="layout" pathEditMode="relative">
                                      <p:cBhvr>
                                        <p:cTn id="18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he Syntax of Proce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Syntax of Processes</a:t>
            </a:r>
          </a:p>
        </p:txBody>
      </p:sp>
      <p:sp>
        <p:nvSpPr>
          <p:cNvPr id="219" name="Remember, locally closed brings the binding structure.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Remember, locally closed brings the binding structure.</a:t>
            </a:r>
          </a:p>
        </p:txBody>
      </p:sp>
      <p:pic>
        <p:nvPicPr>
          <p:cNvPr id="2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9695" y="6719647"/>
            <a:ext cx="9385301" cy="356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4495" y="3915144"/>
            <a:ext cx="8775701" cy="21971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9" name="Group"/>
          <p:cNvGrpSpPr/>
          <p:nvPr/>
        </p:nvGrpSpPr>
        <p:grpSpPr>
          <a:xfrm>
            <a:off x="520954" y="3915144"/>
            <a:ext cx="24380992" cy="8895341"/>
            <a:chOff x="-126999" y="0"/>
            <a:chExt cx="24380990" cy="8895339"/>
          </a:xfrm>
        </p:grpSpPr>
        <p:grpSp>
          <p:nvGrpSpPr>
            <p:cNvPr id="224" name="Image"/>
            <p:cNvGrpSpPr/>
            <p:nvPr/>
          </p:nvGrpSpPr>
          <p:grpSpPr>
            <a:xfrm>
              <a:off x="-127000" y="6591565"/>
              <a:ext cx="11341255" cy="1389144"/>
              <a:chOff x="0" y="0"/>
              <a:chExt cx="11341254" cy="1389143"/>
            </a:xfrm>
          </p:grpSpPr>
          <p:pic>
            <p:nvPicPr>
              <p:cNvPr id="223" name="Image" descr="Image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0" t="0" r="19759" b="77280"/>
              <a:stretch>
                <a:fillRect/>
              </a:stretch>
            </p:blipFill>
            <p:spPr>
              <a:xfrm>
                <a:off x="127000" y="88900"/>
                <a:ext cx="11087255" cy="1058944"/>
              </a:xfrm>
              <a:prstGeom prst="rect">
                <a:avLst/>
              </a:prstGeom>
              <a:ln>
                <a:noFill/>
              </a:ln>
              <a:effectLst/>
            </p:spPr>
          </p:pic>
          <p:pic>
            <p:nvPicPr>
              <p:cNvPr id="222" name="Image" descr="Image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0" y="-1"/>
                <a:ext cx="11341255" cy="1389145"/>
              </a:xfrm>
              <a:prstGeom prst="rect">
                <a:avLst/>
              </a:prstGeom>
              <a:effectLst/>
            </p:spPr>
          </p:pic>
        </p:grpSp>
        <p:grpSp>
          <p:nvGrpSpPr>
            <p:cNvPr id="227" name="Image"/>
            <p:cNvGrpSpPr/>
            <p:nvPr/>
          </p:nvGrpSpPr>
          <p:grpSpPr>
            <a:xfrm>
              <a:off x="415325" y="7448291"/>
              <a:ext cx="12018955" cy="1447049"/>
              <a:chOff x="0" y="0"/>
              <a:chExt cx="12018953" cy="1447048"/>
            </a:xfrm>
          </p:grpSpPr>
          <p:pic>
            <p:nvPicPr>
              <p:cNvPr id="226" name="Image" descr="Image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rcRect l="0" t="0" r="13745" b="76167"/>
              <a:stretch>
                <a:fillRect/>
              </a:stretch>
            </p:blipFill>
            <p:spPr>
              <a:xfrm>
                <a:off x="127000" y="88900"/>
                <a:ext cx="11764955" cy="1116849"/>
              </a:xfrm>
              <a:prstGeom prst="rect">
                <a:avLst/>
              </a:prstGeom>
              <a:ln>
                <a:noFill/>
              </a:ln>
              <a:effectLst/>
            </p:spPr>
          </p:pic>
          <p:pic>
            <p:nvPicPr>
              <p:cNvPr id="225" name="Image" descr="Image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-1" y="-1"/>
                <a:ext cx="12018955" cy="1447050"/>
              </a:xfrm>
              <a:prstGeom prst="rect">
                <a:avLst/>
              </a:prstGeom>
              <a:effectLst/>
            </p:spPr>
          </p:pic>
        </p:grpSp>
        <p:pic>
          <p:nvPicPr>
            <p:cNvPr id="228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1680990" y="0"/>
              <a:ext cx="12573001" cy="7594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0" name="Rectangle"/>
          <p:cNvSpPr/>
          <p:nvPr/>
        </p:nvSpPr>
        <p:spPr>
          <a:xfrm>
            <a:off x="4930558" y="9470935"/>
            <a:ext cx="5056771" cy="5078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31" name="Line Line" descr="Line 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506592" y="4559898"/>
            <a:ext cx="1587305" cy="114301"/>
          </a:xfrm>
          <a:prstGeom prst="rect">
            <a:avLst/>
          </a:prstGeom>
        </p:spPr>
      </p:pic>
      <p:pic>
        <p:nvPicPr>
          <p:cNvPr id="233" name="Line Line" descr="Line 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099391" y="5935542"/>
            <a:ext cx="1132330" cy="114301"/>
          </a:xfrm>
          <a:prstGeom prst="rect">
            <a:avLst/>
          </a:prstGeom>
        </p:spPr>
      </p:pic>
      <p:grpSp>
        <p:nvGrpSpPr>
          <p:cNvPr id="239" name="Group"/>
          <p:cNvGrpSpPr/>
          <p:nvPr/>
        </p:nvGrpSpPr>
        <p:grpSpPr>
          <a:xfrm>
            <a:off x="17931327" y="7924978"/>
            <a:ext cx="5883052" cy="1652072"/>
            <a:chOff x="-57149" y="-57150"/>
            <a:chExt cx="5883051" cy="1652071"/>
          </a:xfrm>
        </p:grpSpPr>
        <p:pic>
          <p:nvPicPr>
            <p:cNvPr id="235" name="Line Line" descr="Line Lin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579380" y="1480621"/>
              <a:ext cx="4327296" cy="114301"/>
            </a:xfrm>
            <a:prstGeom prst="rect">
              <a:avLst/>
            </a:prstGeom>
            <a:effectLst/>
          </p:spPr>
        </p:pic>
        <p:pic>
          <p:nvPicPr>
            <p:cNvPr id="237" name="Line Line" descr="Line Lin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-57150" y="-57150"/>
              <a:ext cx="5883052" cy="1143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04074 0.049532 -0.001266 0.100063 -0.015173 0.143590 C -0.029097 0.187172 -0.050812 0.221234 -0.076870 0.240369" origin="layout" pathEditMode="relative">
                                      <p:cBhvr>
                                        <p:cTn id="13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path" nodeType="with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02208 0.056252 -0.006976 0.112053 -0.025893 0.157317 C -0.049828 0.214588 -0.086906 0.249849 -0.126988 0.253458" origin="layout" pathEditMode="relative">
                                      <p:cBhvr>
                                        <p:cTn id="16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3" grpId="2"/>
      <p:bldP build="whole" bldLvl="1" animBg="1" rev="0" advAuto="0" spid="239" grpId="6"/>
      <p:bldP build="whole" bldLvl="1" animBg="1" rev="0" advAuto="0" spid="231" grpId="1"/>
      <p:bldP build="whole" bldLvl="1" animBg="1" rev="0" advAuto="0" spid="229" grpId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ongruence and Re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Congruence and Reduction</a:t>
            </a:r>
          </a:p>
        </p:txBody>
      </p:sp>
      <p:sp>
        <p:nvSpPr>
          <p:cNvPr id="242" name="Keeping an eye on locally nameless.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Keeping an eye on locally nameless.</a:t>
            </a:r>
          </a:p>
        </p:txBody>
      </p:sp>
      <p:pic>
        <p:nvPicPr>
          <p:cNvPr id="24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53630" y="5961145"/>
            <a:ext cx="8724901" cy="4470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6" name="Group"/>
          <p:cNvGrpSpPr/>
          <p:nvPr/>
        </p:nvGrpSpPr>
        <p:grpSpPr>
          <a:xfrm>
            <a:off x="6608079" y="4783156"/>
            <a:ext cx="4015547" cy="6153636"/>
            <a:chOff x="0" y="0"/>
            <a:chExt cx="4015546" cy="6153634"/>
          </a:xfrm>
        </p:grpSpPr>
        <p:sp>
          <p:nvSpPr>
            <p:cNvPr id="244" name="Arrow"/>
            <p:cNvSpPr/>
            <p:nvPr/>
          </p:nvSpPr>
          <p:spPr>
            <a:xfrm rot="16200000">
              <a:off x="2745546" y="4883634"/>
              <a:ext cx="1270001" cy="1270001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5" name="Arrow"/>
            <p:cNvSpPr/>
            <p:nvPr/>
          </p:nvSpPr>
          <p:spPr>
            <a:xfrm rot="5400000">
              <a:off x="-1" y="-1"/>
              <a:ext cx="1270001" cy="1270001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24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26707" y="5624774"/>
            <a:ext cx="10490201" cy="4470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0" name="Group"/>
          <p:cNvGrpSpPr/>
          <p:nvPr/>
        </p:nvGrpSpPr>
        <p:grpSpPr>
          <a:xfrm>
            <a:off x="14866650" y="4338911"/>
            <a:ext cx="6440278" cy="3640158"/>
            <a:chOff x="0" y="0"/>
            <a:chExt cx="6440276" cy="3640156"/>
          </a:xfrm>
        </p:grpSpPr>
        <p:sp>
          <p:nvSpPr>
            <p:cNvPr id="248" name="Arrow"/>
            <p:cNvSpPr/>
            <p:nvPr/>
          </p:nvSpPr>
          <p:spPr>
            <a:xfrm>
              <a:off x="0" y="2370156"/>
              <a:ext cx="1270000" cy="1270001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9" name="Arrow"/>
            <p:cNvSpPr/>
            <p:nvPr/>
          </p:nvSpPr>
          <p:spPr>
            <a:xfrm rot="5400000">
              <a:off x="5170276" y="-1"/>
              <a:ext cx="1270001" cy="1270001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25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427281" y="5624774"/>
            <a:ext cx="10490201" cy="4470401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Arrow"/>
          <p:cNvSpPr/>
          <p:nvPr/>
        </p:nvSpPr>
        <p:spPr>
          <a:xfrm>
            <a:off x="13753233" y="6809138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xit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xit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Class="entr" nodeType="afterEffect" presetSubtype="1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7" grpId="2"/>
      <p:bldP build="whole" bldLvl="1" animBg="1" rev="0" advAuto="0" spid="250" grpId="4"/>
      <p:bldP build="whole" bldLvl="1" animBg="1" rev="0" advAuto="0" spid="250" grpId="5"/>
      <p:bldP build="whole" bldLvl="1" animBg="1" rev="0" advAuto="0" spid="251" grpId="7"/>
      <p:bldP build="whole" bldLvl="1" animBg="1" rev="0" advAuto="0" spid="247" grpId="6"/>
      <p:bldP build="whole" bldLvl="1" animBg="1" rev="0" advAuto="0" spid="252" grpId="8"/>
      <p:bldP build="whole" bldLvl="1" animBg="1" rev="0" advAuto="0" spid="246" grpId="1"/>
      <p:bldP build="whole" bldLvl="1" animBg="1" rev="0" advAuto="0" spid="246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presenting Judg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Representing Judgments</a:t>
            </a:r>
          </a:p>
        </p:txBody>
      </p:sp>
      <p:sp>
        <p:nvSpPr>
          <p:cNvPr id="255" name="It’s really nothing new.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It’s really nothing new.</a:t>
            </a:r>
          </a:p>
        </p:txBody>
      </p:sp>
      <p:pic>
        <p:nvPicPr>
          <p:cNvPr id="2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4514" y="3377434"/>
            <a:ext cx="15659101" cy="1038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1108" t="0" r="2105" b="0"/>
          <a:stretch>
            <a:fillRect/>
          </a:stretch>
        </p:blipFill>
        <p:spPr>
          <a:xfrm>
            <a:off x="14094037" y="2540051"/>
            <a:ext cx="10153125" cy="44704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258" name="Rectangle"/>
          <p:cNvSpPr/>
          <p:nvPr/>
        </p:nvSpPr>
        <p:spPr>
          <a:xfrm>
            <a:off x="6660614" y="13213875"/>
            <a:ext cx="323628" cy="4726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64" name="Group"/>
          <p:cNvGrpSpPr/>
          <p:nvPr/>
        </p:nvGrpSpPr>
        <p:grpSpPr>
          <a:xfrm>
            <a:off x="10257182" y="3238960"/>
            <a:ext cx="12733135" cy="6081643"/>
            <a:chOff x="-57149" y="-57150"/>
            <a:chExt cx="12733134" cy="6081642"/>
          </a:xfrm>
        </p:grpSpPr>
        <p:pic>
          <p:nvPicPr>
            <p:cNvPr id="259" name="Line Line" descr="Line 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338677" y="-57150"/>
              <a:ext cx="1132330" cy="114300"/>
            </a:xfrm>
            <a:prstGeom prst="rect">
              <a:avLst/>
            </a:prstGeom>
            <a:effectLst/>
          </p:spPr>
        </p:pic>
        <p:pic>
          <p:nvPicPr>
            <p:cNvPr id="261" name="Line Line" descr="Line Lin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57150" y="2110010"/>
              <a:ext cx="2641662" cy="114301"/>
            </a:xfrm>
            <a:prstGeom prst="rect">
              <a:avLst/>
            </a:prstGeom>
            <a:effectLst/>
          </p:spPr>
        </p:pic>
        <p:sp>
          <p:nvSpPr>
            <p:cNvPr id="263" name="Line"/>
            <p:cNvSpPr/>
            <p:nvPr/>
          </p:nvSpPr>
          <p:spPr>
            <a:xfrm rot="10122313">
              <a:off x="1196540" y="1203795"/>
              <a:ext cx="11220050" cy="3758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44" fill="norm" stroke="1" extrusionOk="0">
                  <a:moveTo>
                    <a:pt x="0" y="19944"/>
                  </a:moveTo>
                  <a:cubicBezTo>
                    <a:pt x="2061" y="6400"/>
                    <a:pt x="7159" y="-1656"/>
                    <a:pt x="12440" y="287"/>
                  </a:cubicBezTo>
                  <a:cubicBezTo>
                    <a:pt x="16557" y="1802"/>
                    <a:pt x="20058" y="9315"/>
                    <a:pt x="21600" y="19944"/>
                  </a:cubicBezTo>
                </a:path>
              </a:pathLst>
            </a:custGeom>
            <a:noFill/>
            <a:ln w="1016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70" name="Group"/>
          <p:cNvGrpSpPr/>
          <p:nvPr/>
        </p:nvGrpSpPr>
        <p:grpSpPr>
          <a:xfrm>
            <a:off x="5270009" y="4577305"/>
            <a:ext cx="16207238" cy="9569038"/>
            <a:chOff x="-57149" y="-57150"/>
            <a:chExt cx="16207236" cy="9569037"/>
          </a:xfrm>
        </p:grpSpPr>
        <p:pic>
          <p:nvPicPr>
            <p:cNvPr id="265" name="Line Line" descr="Line Lin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57150" y="5136589"/>
              <a:ext cx="10178653" cy="114301"/>
            </a:xfrm>
            <a:prstGeom prst="rect">
              <a:avLst/>
            </a:prstGeom>
            <a:effectLst/>
          </p:spPr>
        </p:pic>
        <p:pic>
          <p:nvPicPr>
            <p:cNvPr id="267" name="Line Line" descr="Line 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3028950" y="-57150"/>
              <a:ext cx="2080199" cy="114300"/>
            </a:xfrm>
            <a:prstGeom prst="rect">
              <a:avLst/>
            </a:prstGeom>
            <a:effectLst/>
          </p:spPr>
        </p:pic>
        <p:sp>
          <p:nvSpPr>
            <p:cNvPr id="269" name="Line"/>
            <p:cNvSpPr/>
            <p:nvPr/>
          </p:nvSpPr>
          <p:spPr>
            <a:xfrm rot="9081261">
              <a:off x="4300588" y="2643650"/>
              <a:ext cx="11503964" cy="4378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0801" fill="norm" stroke="1" extrusionOk="0">
                  <a:moveTo>
                    <a:pt x="0" y="20801"/>
                  </a:moveTo>
                  <a:cubicBezTo>
                    <a:pt x="612" y="17602"/>
                    <a:pt x="1351" y="14571"/>
                    <a:pt x="2258" y="11860"/>
                  </a:cubicBezTo>
                  <a:cubicBezTo>
                    <a:pt x="5721" y="1505"/>
                    <a:pt x="10692" y="-799"/>
                    <a:pt x="14666" y="220"/>
                  </a:cubicBezTo>
                  <a:cubicBezTo>
                    <a:pt x="18397" y="1177"/>
                    <a:pt x="21600" y="6002"/>
                    <a:pt x="21541" y="15093"/>
                  </a:cubicBezTo>
                  <a:cubicBezTo>
                    <a:pt x="21527" y="17140"/>
                    <a:pt x="21257" y="19120"/>
                    <a:pt x="20797" y="20801"/>
                  </a:cubicBezTo>
                </a:path>
              </a:pathLst>
            </a:custGeom>
            <a:noFill/>
            <a:ln w="1016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4" grpId="2"/>
      <p:bldP build="whole" bldLvl="1" animBg="1" rev="0" advAuto="0" spid="257" grpId="1"/>
      <p:bldP build="whole" bldLvl="1" animBg="1" rev="0" advAuto="0" spid="264" grpId="3"/>
      <p:bldP build="whole" bldLvl="1" animBg="1" rev="0" advAuto="0" spid="270" grpId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79800" y="3999479"/>
            <a:ext cx="7543801" cy="2159001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Typing smolEMT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Typing smolEMTST</a:t>
            </a:r>
          </a:p>
        </p:txBody>
      </p:sp>
      <p:sp>
        <p:nvSpPr>
          <p:cNvPr id="274" name="Locally nameless became easy by now.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Locally nameless became easy by now.</a:t>
            </a:r>
          </a:p>
        </p:txBody>
      </p:sp>
      <p:pic>
        <p:nvPicPr>
          <p:cNvPr id="27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139" y="4117350"/>
            <a:ext cx="6540501" cy="218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7756" y="6398759"/>
            <a:ext cx="8597901" cy="218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793760" y="3999479"/>
            <a:ext cx="8597901" cy="215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811168" y="6583853"/>
            <a:ext cx="3733801" cy="215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808388" y="10056717"/>
            <a:ext cx="6553201" cy="215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5426011" y="10056717"/>
            <a:ext cx="3149601" cy="215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7124215" y="6583853"/>
            <a:ext cx="6032501" cy="2159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7" name="Group"/>
          <p:cNvGrpSpPr/>
          <p:nvPr/>
        </p:nvGrpSpPr>
        <p:grpSpPr>
          <a:xfrm>
            <a:off x="640788" y="3662530"/>
            <a:ext cx="23670730" cy="5051991"/>
            <a:chOff x="0" y="0"/>
            <a:chExt cx="23670728" cy="5051991"/>
          </a:xfrm>
        </p:grpSpPr>
        <p:sp>
          <p:nvSpPr>
            <p:cNvPr id="282" name="Rectangle"/>
            <p:cNvSpPr/>
            <p:nvPr/>
          </p:nvSpPr>
          <p:spPr>
            <a:xfrm>
              <a:off x="166783" y="206634"/>
              <a:ext cx="6781813" cy="2315762"/>
            </a:xfrm>
            <a:prstGeom prst="rect">
              <a:avLst/>
            </a:prstGeom>
            <a:solidFill>
              <a:srgbClr val="FFFFFF">
                <a:alpha val="8121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3" name="Rectangle"/>
            <p:cNvSpPr/>
            <p:nvPr/>
          </p:nvSpPr>
          <p:spPr>
            <a:xfrm>
              <a:off x="0" y="2736229"/>
              <a:ext cx="8868061" cy="2315763"/>
            </a:xfrm>
            <a:prstGeom prst="rect">
              <a:avLst/>
            </a:prstGeom>
            <a:solidFill>
              <a:srgbClr val="FFFFFF">
                <a:alpha val="8121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4" name="Rectangle"/>
            <p:cNvSpPr/>
            <p:nvPr/>
          </p:nvSpPr>
          <p:spPr>
            <a:xfrm>
              <a:off x="9674952" y="2670549"/>
              <a:ext cx="4187750" cy="2315762"/>
            </a:xfrm>
            <a:prstGeom prst="rect">
              <a:avLst/>
            </a:prstGeom>
            <a:solidFill>
              <a:srgbClr val="FFFFFF">
                <a:alpha val="8121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5" name="Rectangle"/>
            <p:cNvSpPr/>
            <p:nvPr/>
          </p:nvSpPr>
          <p:spPr>
            <a:xfrm>
              <a:off x="16493678" y="2670549"/>
              <a:ext cx="6011999" cy="2315762"/>
            </a:xfrm>
            <a:prstGeom prst="rect">
              <a:avLst/>
            </a:prstGeom>
            <a:solidFill>
              <a:srgbClr val="FFFFFF">
                <a:alpha val="8121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6" name="Rectangle"/>
            <p:cNvSpPr/>
            <p:nvPr/>
          </p:nvSpPr>
          <p:spPr>
            <a:xfrm>
              <a:off x="16049432" y="0"/>
              <a:ext cx="7621297" cy="2315762"/>
            </a:xfrm>
            <a:prstGeom prst="rect">
              <a:avLst/>
            </a:prstGeom>
            <a:solidFill>
              <a:srgbClr val="FFFFFF">
                <a:alpha val="8121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291" name="Group"/>
          <p:cNvGrpSpPr/>
          <p:nvPr/>
        </p:nvGrpSpPr>
        <p:grpSpPr>
          <a:xfrm>
            <a:off x="5152858" y="3695370"/>
            <a:ext cx="13610153" cy="8598728"/>
            <a:chOff x="0" y="0"/>
            <a:chExt cx="13610152" cy="8598726"/>
          </a:xfrm>
        </p:grpSpPr>
        <p:sp>
          <p:nvSpPr>
            <p:cNvPr id="288" name="Rectangle"/>
            <p:cNvSpPr/>
            <p:nvPr/>
          </p:nvSpPr>
          <p:spPr>
            <a:xfrm>
              <a:off x="3512646" y="0"/>
              <a:ext cx="7621297" cy="2315762"/>
            </a:xfrm>
            <a:prstGeom prst="rect">
              <a:avLst/>
            </a:prstGeom>
            <a:solidFill>
              <a:srgbClr val="FFFFFF">
                <a:alpha val="8121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9" name="Rectangle"/>
            <p:cNvSpPr/>
            <p:nvPr/>
          </p:nvSpPr>
          <p:spPr>
            <a:xfrm>
              <a:off x="0" y="6282965"/>
              <a:ext cx="7621297" cy="2315762"/>
            </a:xfrm>
            <a:prstGeom prst="rect">
              <a:avLst/>
            </a:prstGeom>
            <a:solidFill>
              <a:srgbClr val="FFFFFF">
                <a:alpha val="8121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0" name="Rectangle"/>
            <p:cNvSpPr/>
            <p:nvPr/>
          </p:nvSpPr>
          <p:spPr>
            <a:xfrm>
              <a:off x="10180911" y="6167231"/>
              <a:ext cx="3429242" cy="2315762"/>
            </a:xfrm>
            <a:prstGeom prst="rect">
              <a:avLst/>
            </a:prstGeom>
            <a:solidFill>
              <a:srgbClr val="FFFFFF">
                <a:alpha val="8121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294" name="Group"/>
          <p:cNvGrpSpPr/>
          <p:nvPr/>
        </p:nvGrpSpPr>
        <p:grpSpPr>
          <a:xfrm>
            <a:off x="8773226" y="3397989"/>
            <a:ext cx="5484462" cy="7174737"/>
            <a:chOff x="0" y="0"/>
            <a:chExt cx="5484461" cy="7174735"/>
          </a:xfrm>
        </p:grpSpPr>
        <p:sp>
          <p:nvSpPr>
            <p:cNvPr id="292" name="Arrow"/>
            <p:cNvSpPr/>
            <p:nvPr/>
          </p:nvSpPr>
          <p:spPr>
            <a:xfrm rot="5400000">
              <a:off x="4214461" y="-1"/>
              <a:ext cx="1270001" cy="1270001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3" name="Arrow"/>
            <p:cNvSpPr/>
            <p:nvPr/>
          </p:nvSpPr>
          <p:spPr>
            <a:xfrm rot="5400000">
              <a:off x="-1" y="5904735"/>
              <a:ext cx="1270001" cy="1270001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95" name="Arrow"/>
          <p:cNvSpPr/>
          <p:nvPr/>
        </p:nvSpPr>
        <p:spPr>
          <a:xfrm rot="5400000">
            <a:off x="16701800" y="9302725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500" fill="hold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5" grpId="5"/>
      <p:bldP build="whole" bldLvl="1" animBg="1" rev="0" advAuto="0" spid="287" grpId="2"/>
      <p:bldP build="whole" bldLvl="1" animBg="1" rev="0" advAuto="0" spid="294" grpId="3"/>
      <p:bldP build="whole" bldLvl="1" animBg="1" rev="0" advAuto="0" spid="291" grpId="1"/>
      <p:bldP build="whole" bldLvl="1" animBg="1" rev="0" advAuto="0" spid="294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