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ithub.com/emtst/gentleAdventure" TargetMode="Externa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ased on work by: David Castro Pérez, Francisco Ferreira, Lorenzo Gheri, and Nobuko Yoshida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>
                <a:solidFill>
                  <a:schemeClr val="accent1">
                    <a:lumOff val="-13575"/>
                  </a:schemeClr>
                </a:solidFill>
              </a:rPr>
              <a:t>Based on work by:</a:t>
            </a:r>
            <a:r>
              <a:t> David Castro Pérez, Francisco Ferreira, Lorenzo Gheri, and Nobuko Yoshida.</a:t>
            </a:r>
          </a:p>
        </p:txBody>
      </p:sp>
      <p:sp>
        <p:nvSpPr>
          <p:cNvPr id="152" name="A Gentle Adventure Mechanising Message Passing Concurrency Syste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A Gentle Adventure Mechanising Message Passing Concurrency Systems</a:t>
            </a:r>
          </a:p>
        </p:txBody>
      </p:sp>
      <p:sp>
        <p:nvSpPr>
          <p:cNvPr id="153" name="An experience report/walkthrough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An experience report/walkthrough.</a:t>
            </a:r>
          </a:p>
        </p:txBody>
      </p:sp>
      <p:sp>
        <p:nvSpPr>
          <p:cNvPr id="154" name="VEST 2021"/>
          <p:cNvSpPr txBox="1"/>
          <p:nvPr/>
        </p:nvSpPr>
        <p:spPr>
          <a:xfrm>
            <a:off x="10374630" y="10021557"/>
            <a:ext cx="363474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VEST 2021</a:t>
            </a:r>
          </a:p>
        </p:txBody>
      </p:sp>
      <p:pic>
        <p:nvPicPr>
          <p:cNvPr id="155" name="Uok_Logo_RGB294.jpg" descr="Uok_Logo_RGB29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6734" y="1433328"/>
            <a:ext cx="2306292" cy="1556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P_ML_1CS_4CP_CLEAR-SPACE.png" descr="IMP_ML_1CS_4CP_CLEAR-SPA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83967" y="448918"/>
            <a:ext cx="3093903" cy="112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Story so F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Story so Far</a:t>
            </a:r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3" name="Group"/>
          <p:cNvGrpSpPr/>
          <p:nvPr/>
        </p:nvGrpSpPr>
        <p:grpSpPr>
          <a:xfrm>
            <a:off x="2874076" y="5113152"/>
            <a:ext cx="1270001" cy="4848078"/>
            <a:chOff x="0" y="0"/>
            <a:chExt cx="1270000" cy="4848076"/>
          </a:xfrm>
        </p:grpSpPr>
        <p:sp>
          <p:nvSpPr>
            <p:cNvPr id="160" name="Rounded Rectangle"/>
            <p:cNvSpPr/>
            <p:nvPr/>
          </p:nvSpPr>
          <p:spPr>
            <a:xfrm>
              <a:off x="0" y="1419951"/>
              <a:ext cx="1270000" cy="27625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" name="Nobuko"/>
            <p:cNvSpPr txBox="1"/>
            <p:nvPr/>
          </p:nvSpPr>
          <p:spPr>
            <a:xfrm>
              <a:off x="38658" y="4386710"/>
              <a:ext cx="11926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Nobuko</a:t>
              </a: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8987411" y="8504409"/>
            <a:ext cx="1440367" cy="4848078"/>
            <a:chOff x="0" y="0"/>
            <a:chExt cx="1440366" cy="4848076"/>
          </a:xfrm>
        </p:grpSpPr>
        <p:sp>
          <p:nvSpPr>
            <p:cNvPr id="164" name="Rounded Rectangle"/>
            <p:cNvSpPr/>
            <p:nvPr/>
          </p:nvSpPr>
          <p:spPr>
            <a:xfrm>
              <a:off x="87777" y="1414148"/>
              <a:ext cx="1264812" cy="2751292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87777" y="0"/>
              <a:ext cx="1264812" cy="1264811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Francisco"/>
            <p:cNvSpPr txBox="1"/>
            <p:nvPr/>
          </p:nvSpPr>
          <p:spPr>
            <a:xfrm>
              <a:off x="0" y="4388596"/>
              <a:ext cx="1440367" cy="45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Francisco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7409200" y="6261252"/>
            <a:ext cx="1270001" cy="4819006"/>
            <a:chOff x="0" y="0"/>
            <a:chExt cx="1270000" cy="4819005"/>
          </a:xfrm>
        </p:grpSpPr>
        <p:sp>
          <p:nvSpPr>
            <p:cNvPr id="168" name="Rounded Rectangle"/>
            <p:cNvSpPr/>
            <p:nvPr/>
          </p:nvSpPr>
          <p:spPr>
            <a:xfrm>
              <a:off x="0" y="1419951"/>
              <a:ext cx="1270000" cy="27625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" name="David"/>
            <p:cNvSpPr txBox="1"/>
            <p:nvPr/>
          </p:nvSpPr>
          <p:spPr>
            <a:xfrm>
              <a:off x="188315" y="4357639"/>
              <a:ext cx="8933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David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9919108" y="6261252"/>
            <a:ext cx="1270001" cy="4819006"/>
            <a:chOff x="0" y="0"/>
            <a:chExt cx="1270000" cy="4819005"/>
          </a:xfrm>
        </p:grpSpPr>
        <p:sp>
          <p:nvSpPr>
            <p:cNvPr id="172" name="Rounded Rectangle"/>
            <p:cNvSpPr/>
            <p:nvPr/>
          </p:nvSpPr>
          <p:spPr>
            <a:xfrm>
              <a:off x="0" y="1419951"/>
              <a:ext cx="1270000" cy="27625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" name="Lorenzo"/>
            <p:cNvSpPr txBox="1"/>
            <p:nvPr/>
          </p:nvSpPr>
          <p:spPr>
            <a:xfrm>
              <a:off x="30429" y="4357639"/>
              <a:ext cx="120914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Lorenzo</a:t>
              </a:r>
            </a:p>
          </p:txBody>
        </p:sp>
      </p:grpSp>
      <p:sp>
        <p:nvSpPr>
          <p:cNvPr id="176" name="Let’s work on mechanisation!"/>
          <p:cNvSpPr/>
          <p:nvPr/>
        </p:nvSpPr>
        <p:spPr>
          <a:xfrm>
            <a:off x="5110538" y="2228131"/>
            <a:ext cx="9683621" cy="2896341"/>
          </a:xfrm>
          <a:prstGeom prst="wedgeEllipseCallout">
            <a:avLst>
              <a:gd name="adj1" fmla="val -41515"/>
              <a:gd name="adj2" fmla="val 4449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Let’s work on mechanisation!</a:t>
            </a:r>
          </a:p>
        </p:txBody>
      </p:sp>
      <p:sp>
        <p:nvSpPr>
          <p:cNvPr id="177" name="Let’s do binary session types as a case study.…"/>
          <p:cNvSpPr/>
          <p:nvPr/>
        </p:nvSpPr>
        <p:spPr>
          <a:xfrm>
            <a:off x="5678213" y="6190633"/>
            <a:ext cx="9683620" cy="2896341"/>
          </a:xfrm>
          <a:prstGeom prst="wedgeEllipseCallout">
            <a:avLst>
              <a:gd name="adj1" fmla="val -46839"/>
              <a:gd name="adj2" fmla="val -377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Let’s do binary session types</a:t>
            </a:r>
            <a:br/>
            <a:r>
              <a:t>as a case study.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It should be easy!</a:t>
            </a:r>
          </a:p>
        </p:txBody>
      </p:sp>
      <p:sp>
        <p:nvSpPr>
          <p:cNvPr id="178" name="It was quite a bit of time and effort, but we finished it!"/>
          <p:cNvSpPr/>
          <p:nvPr/>
        </p:nvSpPr>
        <p:spPr>
          <a:xfrm>
            <a:off x="3716088" y="9480250"/>
            <a:ext cx="9683621" cy="2896342"/>
          </a:xfrm>
          <a:prstGeom prst="wedgeEllipseCallout">
            <a:avLst>
              <a:gd name="adj1" fmla="val -29904"/>
              <a:gd name="adj2" fmla="val -7250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It was quite a bit of time and effort, but we finished it!</a:t>
            </a:r>
          </a:p>
        </p:txBody>
      </p:sp>
      <p:sp>
        <p:nvSpPr>
          <p:cNvPr id="179" name="Now there’s four of us. Let’s try multiparty types this time.…"/>
          <p:cNvSpPr/>
          <p:nvPr/>
        </p:nvSpPr>
        <p:spPr>
          <a:xfrm>
            <a:off x="6311172" y="1959850"/>
            <a:ext cx="9683621" cy="2896341"/>
          </a:xfrm>
          <a:prstGeom prst="wedgeEllipseCallout">
            <a:avLst>
              <a:gd name="adj1" fmla="val -38668"/>
              <a:gd name="adj2" fmla="val 6558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Now there’s four of us.</a:t>
            </a:r>
            <a:br/>
            <a:r>
              <a:t>Let’s try multiparty types this time.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It should be easy!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51431 0.062167 -0.120143 -0.011977 -0.112860 -0.121781 C -0.112205 -0.131660 -0.110744 -0.141451 -0.111216 -0.151382 C -0.113468 -0.198701 -0.146386 -0.218459 -0.164311 -0.183252" origin="layout" pathEditMode="relative">
                                      <p:cBhvr>
                                        <p:cTn id="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6294 -0.029830 -0.022144 -0.049823 -0.040064 -0.050115 C -0.071252 -0.050621 -0.098438 0.052315 -0.119827 0.022232 C -0.155327 -0.027698 -0.193422 -0.098727 -0.238091 -0.083430 C -0.269498 -0.072675 -0.284605 -0.017091 -0.309859 0.010661 C -0.349857 0.054617 -0.401951 0.028332 -0.421206 -0.047598" origin="layout" pathEditMode="relative">
                                      <p:cBhvr>
                                        <p:cTn id="3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8928 0.058361 -0.023193 0.109883 -0.042058 0.155799 C -0.055940 0.189587 -0.074403 0.223375 -0.100493 0.219560 C -0.147539 0.212680 -0.152106 0.074714 -0.200986 0.070236 C -0.231553 0.067435 -0.248147 0.124355 -0.271435 0.157886 C -0.362233 0.288618 -0.490862 0.115676 -0.444821 -0.075235" origin="layout" pathEditMode="relative">
                                      <p:cBhvr>
                                        <p:cTn id="4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1"/>
      <p:bldP build="whole" bldLvl="1" animBg="1" rev="0" advAuto="0" spid="167" grpId="1"/>
      <p:bldP build="whole" bldLvl="1" animBg="1" rev="0" advAuto="0" spid="179" grpId="13"/>
      <p:bldP build="whole" bldLvl="1" animBg="1" rev="0" advAuto="0" spid="179" grpId="14"/>
      <p:bldP build="whole" bldLvl="1" animBg="1" rev="0" advAuto="0" spid="176" grpId="3"/>
      <p:bldP build="whole" bldLvl="1" animBg="1" rev="0" advAuto="0" spid="176" grpId="4"/>
      <p:bldP build="whole" bldLvl="1" animBg="1" rev="0" advAuto="0" spid="171" grpId="7"/>
      <p:bldP build="whole" bldLvl="1" animBg="1" rev="0" advAuto="0" spid="177" grpId="5"/>
      <p:bldP build="whole" bldLvl="1" animBg="1" rev="0" advAuto="0" spid="177" grpId="6"/>
      <p:bldP build="whole" bldLvl="1" animBg="1" rev="0" advAuto="0" spid="178" grpId="9"/>
      <p:bldP build="whole" bldLvl="1" animBg="1" rev="0" advAuto="0" spid="178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is Brings us to Today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Brings us to Today (1)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86" name="Group"/>
          <p:cNvGrpSpPr/>
          <p:nvPr/>
        </p:nvGrpSpPr>
        <p:grpSpPr>
          <a:xfrm>
            <a:off x="2874076" y="5113152"/>
            <a:ext cx="1270001" cy="4848078"/>
            <a:chOff x="0" y="0"/>
            <a:chExt cx="1270000" cy="4848076"/>
          </a:xfrm>
        </p:grpSpPr>
        <p:sp>
          <p:nvSpPr>
            <p:cNvPr id="183" name="Rounded Rectangle"/>
            <p:cNvSpPr/>
            <p:nvPr/>
          </p:nvSpPr>
          <p:spPr>
            <a:xfrm>
              <a:off x="0" y="1419951"/>
              <a:ext cx="1270000" cy="27625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Nobuko"/>
            <p:cNvSpPr txBox="1"/>
            <p:nvPr/>
          </p:nvSpPr>
          <p:spPr>
            <a:xfrm>
              <a:off x="38658" y="4386710"/>
              <a:ext cx="11926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Nobuko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4980847" y="5990931"/>
            <a:ext cx="1440367" cy="4848078"/>
            <a:chOff x="0" y="0"/>
            <a:chExt cx="1440366" cy="4848076"/>
          </a:xfrm>
        </p:grpSpPr>
        <p:sp>
          <p:nvSpPr>
            <p:cNvPr id="187" name="Rounded Rectangle"/>
            <p:cNvSpPr/>
            <p:nvPr/>
          </p:nvSpPr>
          <p:spPr>
            <a:xfrm>
              <a:off x="87777" y="1414148"/>
              <a:ext cx="1264812" cy="2751292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Circle"/>
            <p:cNvSpPr/>
            <p:nvPr/>
          </p:nvSpPr>
          <p:spPr>
            <a:xfrm>
              <a:off x="87777" y="0"/>
              <a:ext cx="1264812" cy="1264811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9" name="Francisco"/>
            <p:cNvSpPr txBox="1"/>
            <p:nvPr/>
          </p:nvSpPr>
          <p:spPr>
            <a:xfrm>
              <a:off x="0" y="4388596"/>
              <a:ext cx="1440367" cy="45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Francisco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7138522" y="5608401"/>
            <a:ext cx="1270001" cy="4819006"/>
            <a:chOff x="0" y="0"/>
            <a:chExt cx="1270000" cy="4819005"/>
          </a:xfrm>
        </p:grpSpPr>
        <p:sp>
          <p:nvSpPr>
            <p:cNvPr id="191" name="Rounded Rectangle"/>
            <p:cNvSpPr/>
            <p:nvPr/>
          </p:nvSpPr>
          <p:spPr>
            <a:xfrm>
              <a:off x="0" y="1419951"/>
              <a:ext cx="1270000" cy="27625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David"/>
            <p:cNvSpPr txBox="1"/>
            <p:nvPr/>
          </p:nvSpPr>
          <p:spPr>
            <a:xfrm>
              <a:off x="188315" y="4357639"/>
              <a:ext cx="8933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David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9072594" y="5229327"/>
            <a:ext cx="1270001" cy="4819006"/>
            <a:chOff x="0" y="0"/>
            <a:chExt cx="1270000" cy="4819005"/>
          </a:xfrm>
        </p:grpSpPr>
        <p:sp>
          <p:nvSpPr>
            <p:cNvPr id="195" name="Rounded Rectangle"/>
            <p:cNvSpPr/>
            <p:nvPr/>
          </p:nvSpPr>
          <p:spPr>
            <a:xfrm>
              <a:off x="0" y="1419951"/>
              <a:ext cx="1270000" cy="27625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" name="Lorenzo"/>
            <p:cNvSpPr txBox="1"/>
            <p:nvPr/>
          </p:nvSpPr>
          <p:spPr>
            <a:xfrm>
              <a:off x="30429" y="4357639"/>
              <a:ext cx="120914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Lorenzo</a:t>
              </a:r>
            </a:p>
          </p:txBody>
        </p:sp>
      </p:grpSp>
      <p:sp>
        <p:nvSpPr>
          <p:cNvPr id="199" name="We formalised:…"/>
          <p:cNvSpPr txBox="1"/>
          <p:nvPr>
            <p:ph type="body" sz="half" idx="4294967295"/>
          </p:nvPr>
        </p:nvSpPr>
        <p:spPr>
          <a:xfrm>
            <a:off x="12488342" y="4248504"/>
            <a:ext cx="10689158" cy="8256012"/>
          </a:xfrm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We formalised: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Binary Session Types (subj. red.)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Multiparty Types (trace equivalence).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Zooid: An executable process language (certified type checking).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Tools we used: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The Coq proof assistant.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Locally Nameless (LN) binders.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Ssreflect to structure proofs.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Parametrised Coinduction (PACO) to do coinduction.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his Brings us to Today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Brings us to Today (2)</a:t>
            </a:r>
          </a:p>
        </p:txBody>
      </p:sp>
      <p:sp>
        <p:nvSpPr>
          <p:cNvPr id="20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Rounded Rectangle"/>
          <p:cNvSpPr/>
          <p:nvPr/>
        </p:nvSpPr>
        <p:spPr>
          <a:xfrm>
            <a:off x="2874076" y="6533104"/>
            <a:ext cx="1270001" cy="2762581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Circle"/>
          <p:cNvSpPr/>
          <p:nvPr/>
        </p:nvSpPr>
        <p:spPr>
          <a:xfrm>
            <a:off x="2874076" y="5113152"/>
            <a:ext cx="1270001" cy="1270001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Rounded Rectangle"/>
          <p:cNvSpPr/>
          <p:nvPr/>
        </p:nvSpPr>
        <p:spPr>
          <a:xfrm>
            <a:off x="5068625" y="7405080"/>
            <a:ext cx="1264812" cy="2751292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5068625" y="5990931"/>
            <a:ext cx="1264812" cy="1264811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Rounded Rectangle"/>
          <p:cNvSpPr/>
          <p:nvPr/>
        </p:nvSpPr>
        <p:spPr>
          <a:xfrm>
            <a:off x="7138522" y="7028352"/>
            <a:ext cx="1270001" cy="2762581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7138522" y="5608401"/>
            <a:ext cx="1270001" cy="1270001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Rounded Rectangle"/>
          <p:cNvSpPr/>
          <p:nvPr/>
        </p:nvSpPr>
        <p:spPr>
          <a:xfrm>
            <a:off x="9072594" y="6649279"/>
            <a:ext cx="1270001" cy="2762581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0" name="Circle"/>
          <p:cNvSpPr/>
          <p:nvPr/>
        </p:nvSpPr>
        <p:spPr>
          <a:xfrm>
            <a:off x="9072594" y="5229327"/>
            <a:ext cx="1270001" cy="1270001"/>
          </a:xfrm>
          <a:prstGeom prst="ellipse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We want to talk about:…"/>
          <p:cNvSpPr txBox="1"/>
          <p:nvPr>
            <p:ph type="body" sz="half" idx="4294967295"/>
          </p:nvPr>
        </p:nvSpPr>
        <p:spPr>
          <a:xfrm>
            <a:off x="12488342" y="4248504"/>
            <a:ext cx="10689158" cy="8256012"/>
          </a:xfrm>
          <a:prstGeom prst="rect">
            <a:avLst/>
          </a:prstGeom>
        </p:spPr>
        <p:txBody>
          <a:bodyPr/>
          <a:lstStyle/>
          <a:p>
            <a:pPr/>
            <a:r>
              <a:t>We want to talk about:</a:t>
            </a:r>
          </a:p>
          <a:p>
            <a:pPr lvl="1"/>
            <a:r>
              <a:t>Our case study, binary session types.</a:t>
            </a:r>
          </a:p>
          <a:p>
            <a:pPr lvl="1"/>
            <a:r>
              <a:t>The EMTST tool for LN with multiple scopes.</a:t>
            </a:r>
          </a:p>
          <a:p>
            <a:pPr lvl="1"/>
            <a:r>
              <a:t>Zooid the certified process DSL.</a:t>
            </a:r>
          </a:p>
          <a:p>
            <a:pPr lvl="1"/>
            <a:r>
              <a:t>The proof that certifies Zooid.</a:t>
            </a:r>
          </a:p>
        </p:txBody>
      </p:sp>
      <p:sp>
        <p:nvSpPr>
          <p:cNvPr id="212" name="We prepared ‘smol’…"/>
          <p:cNvSpPr/>
          <p:nvPr/>
        </p:nvSpPr>
        <p:spPr>
          <a:xfrm>
            <a:off x="5548401" y="2723467"/>
            <a:ext cx="13287198" cy="1038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2377" y="2421"/>
                </a:lnTo>
                <a:lnTo>
                  <a:pt x="14718" y="736"/>
                </a:lnTo>
                <a:lnTo>
                  <a:pt x="15318" y="3565"/>
                </a:lnTo>
                <a:lnTo>
                  <a:pt x="18107" y="2843"/>
                </a:lnTo>
                <a:lnTo>
                  <a:pt x="17648" y="5699"/>
                </a:lnTo>
                <a:lnTo>
                  <a:pt x="20509" y="6037"/>
                </a:lnTo>
                <a:lnTo>
                  <a:pt x="19054" y="8534"/>
                </a:lnTo>
                <a:lnTo>
                  <a:pt x="21600" y="9888"/>
                </a:lnTo>
                <a:lnTo>
                  <a:pt x="19345" y="11688"/>
                </a:lnTo>
                <a:lnTo>
                  <a:pt x="21232" y="13874"/>
                </a:lnTo>
                <a:lnTo>
                  <a:pt x="18482" y="14734"/>
                </a:lnTo>
                <a:lnTo>
                  <a:pt x="19456" y="17457"/>
                </a:lnTo>
                <a:lnTo>
                  <a:pt x="16582" y="17262"/>
                </a:lnTo>
                <a:lnTo>
                  <a:pt x="16510" y="20154"/>
                </a:lnTo>
                <a:lnTo>
                  <a:pt x="13900" y="18929"/>
                </a:lnTo>
                <a:lnTo>
                  <a:pt x="12793" y="21600"/>
                </a:lnTo>
                <a:lnTo>
                  <a:pt x="10800" y="19511"/>
                </a:lnTo>
                <a:lnTo>
                  <a:pt x="8807" y="21600"/>
                </a:lnTo>
                <a:lnTo>
                  <a:pt x="7700" y="18929"/>
                </a:lnTo>
                <a:lnTo>
                  <a:pt x="5090" y="20154"/>
                </a:lnTo>
                <a:lnTo>
                  <a:pt x="5018" y="17262"/>
                </a:lnTo>
                <a:lnTo>
                  <a:pt x="2144" y="17457"/>
                </a:lnTo>
                <a:lnTo>
                  <a:pt x="3118" y="14734"/>
                </a:lnTo>
                <a:lnTo>
                  <a:pt x="368" y="13874"/>
                </a:lnTo>
                <a:lnTo>
                  <a:pt x="2255" y="11688"/>
                </a:lnTo>
                <a:lnTo>
                  <a:pt x="0" y="9888"/>
                </a:lnTo>
                <a:lnTo>
                  <a:pt x="2546" y="8534"/>
                </a:lnTo>
                <a:lnTo>
                  <a:pt x="1091" y="6037"/>
                </a:lnTo>
                <a:lnTo>
                  <a:pt x="3952" y="5699"/>
                </a:lnTo>
                <a:lnTo>
                  <a:pt x="3493" y="2843"/>
                </a:lnTo>
                <a:lnTo>
                  <a:pt x="6282" y="3565"/>
                </a:lnTo>
                <a:lnTo>
                  <a:pt x="6882" y="736"/>
                </a:lnTo>
                <a:lnTo>
                  <a:pt x="9223" y="2421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  <a:effectLst>
            <a:outerShdw sx="100000" sy="100000" kx="0" ky="0" algn="b" rotWithShape="0" blurRad="215900" dist="107912" dir="8195031">
              <a:srgbClr val="000000">
                <a:alpha val="56212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5100">
                <a:solidFill>
                  <a:srgbClr val="FFFFFF"/>
                </a:solidFill>
              </a:defRPr>
            </a:pPr>
            <a:r>
              <a:t>We prepared ‘smol’ </a:t>
            </a:r>
          </a:p>
          <a:p>
            <a:pPr defTabSz="825500">
              <a:defRPr b="1" sz="5100">
                <a:solidFill>
                  <a:srgbClr val="FFFFFF"/>
                </a:solidFill>
              </a:defRPr>
            </a:pPr>
            <a:r>
              <a:t>versions of the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8" dur="15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2" dur="1500" fill="hold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6" dur="1500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0" dur="15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afterEffect" presetSubtype="0" presetID="8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withEffect" presetSubtype="0" presetID="-1" grpId="7" ac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9035 -0.007392 -0.019687 -0.004347 -0.026963 0.007707 C -0.034013 0.019385 -0.036546 0.037337 -0.033429 0.053548" origin="layout" pathEditMode="relative">
                                      <p:cBhvr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xit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2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mph" nodeType="afterEffect" presetSubtype="0" presetID="8" grpId="9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withEffect" presetSubtype="0" presetID="-1" grpId="10" ac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1459 0.054410" origin="layout" pathEditMode="relative">
                                      <p:cBhvr>
                                        <p:cTn id="5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mph" nodeType="withEffect" presetSubtype="0" presetID="8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0382 0.054410" origin="layout" pathEditMode="relative">
                                      <p:cBhvr>
                                        <p:cTn id="6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1"/>
      <p:bldP build="whole" bldLvl="1" animBg="1" rev="0" advAuto="0" spid="204" grpId="2"/>
      <p:bldP build="whole" bldLvl="1" animBg="1" rev="0" advAuto="0" spid="207" grpId="9"/>
      <p:bldP build="whole" bldLvl="1" animBg="1" rev="0" advAuto="0" spid="208" grpId="4"/>
      <p:bldP build="whole" bldLvl="1" animBg="1" rev="0" advAuto="0" spid="203" grpId="6"/>
      <p:bldP build="whole" bldLvl="1" animBg="1" rev="0" advAuto="0" spid="210" grpId="3"/>
      <p:bldP build="whole" bldLvl="1" animBg="1" rev="0" advAuto="0" spid="206" grpId="5"/>
      <p:bldP build="whole" bldLvl="1" animBg="1" rev="0" advAuto="0" spid="205" grpId="8"/>
      <p:bldP build="p" bldLvl="5" animBg="1" rev="0" advAuto="0" spid="211" grpId="1"/>
      <p:bldP build="whole" bldLvl="1" animBg="1" rev="0" advAuto="0" spid="212" grpId="1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ffline Material Avail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Offline Material Available</a:t>
            </a:r>
          </a:p>
        </p:txBody>
      </p:sp>
      <p:sp>
        <p:nvSpPr>
          <p:cNvPr id="215" name="Code to fiddle with (and maybe even contribute)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Code to fiddle with (and maybe even contribute).</a:t>
            </a:r>
          </a:p>
        </p:txBody>
      </p:sp>
      <p:sp>
        <p:nvSpPr>
          <p:cNvPr id="216" name="Repository for the reduced systems:…"/>
          <p:cNvSpPr txBox="1"/>
          <p:nvPr>
            <p:ph type="body" sz="quarter" idx="1"/>
          </p:nvPr>
        </p:nvSpPr>
        <p:spPr>
          <a:xfrm>
            <a:off x="5141479" y="7058369"/>
            <a:ext cx="14101042" cy="2636281"/>
          </a:xfrm>
          <a:prstGeom prst="rect">
            <a:avLst/>
          </a:prstGeom>
        </p:spPr>
        <p:txBody>
          <a:bodyPr/>
          <a:lstStyle>
            <a:lvl2pPr>
              <a:defRPr u="sng">
                <a:hlinkClick r:id="rId2" invalidUrl="" action="" tgtFrame="" tooltip="" history="1" highlightClick="0" endSnd="0"/>
              </a:defRPr>
            </a:lvl2pPr>
          </a:lstStyle>
          <a:p>
            <a:pPr/>
            <a:r>
              <a:t>Repository for the reduced systems:</a:t>
            </a:r>
          </a:p>
          <a:p>
            <a:pPr lvl="1"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http://github.com/emtst/gentleAdventure</a:t>
            </a:r>
          </a:p>
        </p:txBody>
      </p:sp>
      <p:pic>
        <p:nvPicPr>
          <p:cNvPr id="217" name="gentleAdventure.png" descr="gentleAdventu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73861" y="7106509"/>
            <a:ext cx="254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WIP"/>
          <p:cNvSpPr/>
          <p:nvPr/>
        </p:nvSpPr>
        <p:spPr>
          <a:xfrm rot="2700000">
            <a:off x="20559355" y="1269277"/>
            <a:ext cx="4184916" cy="93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41" y="0"/>
                </a:moveTo>
                <a:lnTo>
                  <a:pt x="3241" y="16575"/>
                </a:lnTo>
                <a:lnTo>
                  <a:pt x="18359" y="16575"/>
                </a:lnTo>
                <a:lnTo>
                  <a:pt x="18359" y="0"/>
                </a:lnTo>
                <a:lnTo>
                  <a:pt x="3241" y="0"/>
                </a:lnTo>
                <a:close/>
                <a:moveTo>
                  <a:pt x="0" y="3883"/>
                </a:moveTo>
                <a:lnTo>
                  <a:pt x="1150" y="12737"/>
                </a:lnTo>
                <a:lnTo>
                  <a:pt x="0" y="21600"/>
                </a:lnTo>
                <a:lnTo>
                  <a:pt x="3951" y="21600"/>
                </a:lnTo>
                <a:lnTo>
                  <a:pt x="2853" y="18319"/>
                </a:lnTo>
                <a:lnTo>
                  <a:pt x="2853" y="3883"/>
                </a:lnTo>
                <a:lnTo>
                  <a:pt x="0" y="3883"/>
                </a:lnTo>
                <a:close/>
                <a:moveTo>
                  <a:pt x="18747" y="3883"/>
                </a:moveTo>
                <a:lnTo>
                  <a:pt x="18747" y="18319"/>
                </a:lnTo>
                <a:lnTo>
                  <a:pt x="17649" y="21600"/>
                </a:lnTo>
                <a:lnTo>
                  <a:pt x="21600" y="21600"/>
                </a:lnTo>
                <a:lnTo>
                  <a:pt x="20450" y="12737"/>
                </a:lnTo>
                <a:lnTo>
                  <a:pt x="21600" y="3883"/>
                </a:lnTo>
                <a:lnTo>
                  <a:pt x="18747" y="3883"/>
                </a:lnTo>
                <a:close/>
                <a:moveTo>
                  <a:pt x="3560" y="18319"/>
                </a:moveTo>
                <a:lnTo>
                  <a:pt x="4658" y="21600"/>
                </a:lnTo>
                <a:lnTo>
                  <a:pt x="4658" y="18319"/>
                </a:lnTo>
                <a:lnTo>
                  <a:pt x="3560" y="18319"/>
                </a:lnTo>
                <a:close/>
                <a:moveTo>
                  <a:pt x="16942" y="18319"/>
                </a:moveTo>
                <a:lnTo>
                  <a:pt x="16942" y="21600"/>
                </a:lnTo>
                <a:lnTo>
                  <a:pt x="18040" y="18319"/>
                </a:lnTo>
                <a:lnTo>
                  <a:pt x="16942" y="18319"/>
                </a:lnTo>
                <a:close/>
              </a:path>
            </a:pathLst>
          </a:cu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For real this time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For real this time.</a:t>
            </a:r>
          </a:p>
        </p:txBody>
      </p:sp>
      <p:sp>
        <p:nvSpPr>
          <p:cNvPr id="222" name="David with an introduction to Ssreflect.…"/>
          <p:cNvSpPr txBox="1"/>
          <p:nvPr>
            <p:ph type="body" idx="1"/>
          </p:nvPr>
        </p:nvSpPr>
        <p:spPr>
          <a:xfrm>
            <a:off x="1157536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David with an introduction to Ssreflect.</a:t>
            </a:r>
          </a:p>
          <a:p>
            <a:pPr/>
            <a:r>
              <a:t>Francisco will present a smol-EMTST.</a:t>
            </a:r>
          </a:p>
          <a:p>
            <a:pPr/>
            <a:r>
              <a:t>David will talk about smol-Zooid, a DSL for multiparty processes.</a:t>
            </a:r>
          </a:p>
          <a:p>
            <a:pPr/>
            <a:r>
              <a:t>Lorenzo will present the proof that makes smol-Zooid a certified DSL.</a:t>
            </a:r>
          </a:p>
          <a:p>
            <a:pPr/>
            <a:r>
              <a:t>If there is time, we want to say something about some ideas for the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troduction to Ssrefl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Ssreflect</a:t>
            </a:r>
          </a:p>
        </p:txBody>
      </p:sp>
      <p:sp>
        <p:nvSpPr>
          <p:cNvPr id="225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