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79" r:id="rId4"/>
    <p:sldId id="280" r:id="rId5"/>
    <p:sldId id="269" r:id="rId6"/>
    <p:sldId id="270" r:id="rId7"/>
    <p:sldId id="273" r:id="rId8"/>
    <p:sldId id="260" r:id="rId9"/>
    <p:sldId id="261" r:id="rId10"/>
    <p:sldId id="262" r:id="rId11"/>
    <p:sldId id="263" r:id="rId12"/>
    <p:sldId id="264" r:id="rId13"/>
    <p:sldId id="265" r:id="rId14"/>
    <p:sldId id="266" r:id="rId15"/>
    <p:sldId id="278" r:id="rId16"/>
    <p:sldId id="271" r:id="rId17"/>
    <p:sldId id="281"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huskyte/8519749145/"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huskyte/8519749145/"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EA80-E881-4FCC-8908-C613B1D3851C}"/>
              </a:ext>
            </a:extLst>
          </p:cNvPr>
          <p:cNvSpPr>
            <a:spLocks noGrp="1"/>
          </p:cNvSpPr>
          <p:nvPr>
            <p:ph type="ctrTitle"/>
          </p:nvPr>
        </p:nvSpPr>
        <p:spPr/>
        <p:txBody>
          <a:bodyPr/>
          <a:lstStyle/>
          <a:p>
            <a:r>
              <a:rPr lang="en-US" dirty="0"/>
              <a:t>IASA 10/04/19 – NMAP/ports/netstat </a:t>
            </a:r>
          </a:p>
        </p:txBody>
      </p:sp>
      <p:sp>
        <p:nvSpPr>
          <p:cNvPr id="3" name="Subtitle 2">
            <a:extLst>
              <a:ext uri="{FF2B5EF4-FFF2-40B4-BE49-F238E27FC236}">
                <a16:creationId xmlns:a16="http://schemas.microsoft.com/office/drawing/2014/main" id="{74ACF7D0-F296-42BD-B155-B0EECFA130CD}"/>
              </a:ext>
            </a:extLst>
          </p:cNvPr>
          <p:cNvSpPr>
            <a:spLocks noGrp="1"/>
          </p:cNvSpPr>
          <p:nvPr>
            <p:ph type="subTitle" idx="1"/>
          </p:nvPr>
        </p:nvSpPr>
        <p:spPr/>
        <p:txBody>
          <a:bodyPr/>
          <a:lstStyle/>
          <a:p>
            <a:r>
              <a:rPr lang="en-US" dirty="0"/>
              <a:t>DON’T FORGET TO SIGN IN!</a:t>
            </a:r>
          </a:p>
        </p:txBody>
      </p:sp>
    </p:spTree>
    <p:extLst>
      <p:ext uri="{BB962C8B-B14F-4D97-AF65-F5344CB8AC3E}">
        <p14:creationId xmlns:p14="http://schemas.microsoft.com/office/powerpoint/2010/main" val="1353287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9335-C955-4480-BBA7-1C9EC76709A9}"/>
              </a:ext>
            </a:extLst>
          </p:cNvPr>
          <p:cNvSpPr>
            <a:spLocks noGrp="1"/>
          </p:cNvSpPr>
          <p:nvPr>
            <p:ph type="title"/>
          </p:nvPr>
        </p:nvSpPr>
        <p:spPr/>
        <p:txBody>
          <a:bodyPr/>
          <a:lstStyle/>
          <a:p>
            <a:r>
              <a:rPr lang="en-US" dirty="0"/>
              <a:t>Basic Nmap port commands</a:t>
            </a:r>
          </a:p>
        </p:txBody>
      </p:sp>
      <p:sp>
        <p:nvSpPr>
          <p:cNvPr id="3" name="Content Placeholder 2">
            <a:extLst>
              <a:ext uri="{FF2B5EF4-FFF2-40B4-BE49-F238E27FC236}">
                <a16:creationId xmlns:a16="http://schemas.microsoft.com/office/drawing/2014/main" id="{36706786-61B6-4938-835D-6FE8B5914D17}"/>
              </a:ext>
            </a:extLst>
          </p:cNvPr>
          <p:cNvSpPr>
            <a:spLocks noGrp="1"/>
          </p:cNvSpPr>
          <p:nvPr>
            <p:ph idx="1"/>
          </p:nvPr>
        </p:nvSpPr>
        <p:spPr/>
        <p:txBody>
          <a:bodyPr/>
          <a:lstStyle/>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a:t>
            </a:r>
            <a:r>
              <a:rPr lang="en-US" dirty="0">
                <a:highlight>
                  <a:srgbClr val="FF0000"/>
                </a:highlight>
                <a:latin typeface="Courier New" panose="02070309020205020404" pitchFamily="49" charset="0"/>
                <a:cs typeface="Courier New" panose="02070309020205020404" pitchFamily="49" charset="0"/>
              </a:rPr>
              <a:t>–p 22</a:t>
            </a:r>
            <a:r>
              <a:rPr lang="en-US" dirty="0">
                <a:highlight>
                  <a:srgbClr val="000000"/>
                </a:highlight>
                <a:latin typeface="Courier New" panose="02070309020205020404" pitchFamily="49" charset="0"/>
                <a:cs typeface="Courier New" panose="02070309020205020404" pitchFamily="49" charset="0"/>
              </a:rPr>
              <a:t> 192.168.1.1</a:t>
            </a:r>
            <a:r>
              <a:rPr lang="en-US" dirty="0">
                <a:latin typeface="Courier New" panose="02070309020205020404" pitchFamily="49" charset="0"/>
                <a:cs typeface="Courier New" panose="02070309020205020404" pitchFamily="49" charset="0"/>
              </a:rPr>
              <a:t> – specified ports</a:t>
            </a:r>
          </a:p>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a:t>
            </a:r>
            <a:r>
              <a:rPr lang="en-US" dirty="0">
                <a:highlight>
                  <a:srgbClr val="FF0000"/>
                </a:highlight>
                <a:latin typeface="Courier New" panose="02070309020205020404" pitchFamily="49" charset="0"/>
                <a:cs typeface="Courier New" panose="02070309020205020404" pitchFamily="49" charset="0"/>
              </a:rPr>
              <a:t>–p 1-200</a:t>
            </a:r>
            <a:r>
              <a:rPr lang="en-US" dirty="0">
                <a:highlight>
                  <a:srgbClr val="000000"/>
                </a:highlight>
                <a:latin typeface="Courier New" panose="02070309020205020404" pitchFamily="49" charset="0"/>
                <a:cs typeface="Courier New" panose="02070309020205020404" pitchFamily="49" charset="0"/>
              </a:rPr>
              <a:t> 192.168.1.1</a:t>
            </a:r>
            <a:r>
              <a:rPr lang="en-US" dirty="0">
                <a:latin typeface="Courier New" panose="02070309020205020404" pitchFamily="49" charset="0"/>
                <a:cs typeface="Courier New" panose="02070309020205020404" pitchFamily="49" charset="0"/>
              </a:rPr>
              <a:t> – scan range of IP’s </a:t>
            </a:r>
            <a:endParaRPr lang="en-US" dirty="0"/>
          </a:p>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a:t>
            </a:r>
            <a:r>
              <a:rPr lang="en-US" dirty="0">
                <a:highlight>
                  <a:srgbClr val="FF0000"/>
                </a:highlight>
                <a:latin typeface="Courier New" panose="02070309020205020404" pitchFamily="49" charset="0"/>
                <a:cs typeface="Courier New" panose="02070309020205020404" pitchFamily="49" charset="0"/>
              </a:rPr>
              <a:t>–p-</a:t>
            </a:r>
            <a:r>
              <a:rPr lang="en-US" dirty="0">
                <a:highlight>
                  <a:srgbClr val="000000"/>
                </a:highlight>
                <a:latin typeface="Courier New" panose="02070309020205020404" pitchFamily="49" charset="0"/>
                <a:cs typeface="Courier New" panose="02070309020205020404" pitchFamily="49" charset="0"/>
              </a:rPr>
              <a:t> 192.168.1.1</a:t>
            </a:r>
            <a:r>
              <a:rPr lang="en-US" dirty="0">
                <a:latin typeface="Courier New" panose="02070309020205020404" pitchFamily="49" charset="0"/>
                <a:cs typeface="Courier New" panose="02070309020205020404" pitchFamily="49" charset="0"/>
              </a:rPr>
              <a:t> – scan all ports</a:t>
            </a:r>
            <a:endParaRPr lang="en-US" dirty="0"/>
          </a:p>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a:t>
            </a:r>
            <a:r>
              <a:rPr lang="en-US" dirty="0">
                <a:highlight>
                  <a:srgbClr val="FF0000"/>
                </a:highlight>
                <a:latin typeface="Courier New" panose="02070309020205020404" pitchFamily="49" charset="0"/>
                <a:cs typeface="Courier New" panose="02070309020205020404" pitchFamily="49" charset="0"/>
              </a:rPr>
              <a:t>–F</a:t>
            </a:r>
            <a:r>
              <a:rPr lang="en-US" dirty="0">
                <a:highlight>
                  <a:srgbClr val="000000"/>
                </a:highlight>
                <a:latin typeface="Courier New" panose="02070309020205020404" pitchFamily="49" charset="0"/>
                <a:cs typeface="Courier New" panose="02070309020205020404" pitchFamily="49" charset="0"/>
              </a:rPr>
              <a:t> 22 192.168.1.1</a:t>
            </a:r>
            <a:r>
              <a:rPr lang="en-US" dirty="0">
                <a:latin typeface="Courier New" panose="02070309020205020404" pitchFamily="49" charset="0"/>
                <a:cs typeface="Courier New" panose="02070309020205020404" pitchFamily="49" charset="0"/>
              </a:rPr>
              <a:t> – ‘fast’ scan</a:t>
            </a:r>
            <a:endParaRPr lang="en-US" dirty="0"/>
          </a:p>
          <a:p>
            <a:pPr marL="0" indent="0">
              <a:buNone/>
            </a:pPr>
            <a:endParaRPr lang="en-US" dirty="0"/>
          </a:p>
        </p:txBody>
      </p:sp>
    </p:spTree>
    <p:extLst>
      <p:ext uri="{BB962C8B-B14F-4D97-AF65-F5344CB8AC3E}">
        <p14:creationId xmlns:p14="http://schemas.microsoft.com/office/powerpoint/2010/main" val="47243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EEBF-A532-4DC6-AC4E-16F5FBDFB7B7}"/>
              </a:ext>
            </a:extLst>
          </p:cNvPr>
          <p:cNvSpPr>
            <a:spLocks noGrp="1"/>
          </p:cNvSpPr>
          <p:nvPr>
            <p:ph type="title"/>
          </p:nvPr>
        </p:nvSpPr>
        <p:spPr/>
        <p:txBody>
          <a:bodyPr/>
          <a:lstStyle/>
          <a:p>
            <a:r>
              <a:rPr lang="en-US" dirty="0"/>
              <a:t>Basic Nmap port commands</a:t>
            </a:r>
          </a:p>
        </p:txBody>
      </p:sp>
      <p:sp>
        <p:nvSpPr>
          <p:cNvPr id="3" name="Content Placeholder 2">
            <a:extLst>
              <a:ext uri="{FF2B5EF4-FFF2-40B4-BE49-F238E27FC236}">
                <a16:creationId xmlns:a16="http://schemas.microsoft.com/office/drawing/2014/main" id="{48932BEA-BBE2-4FF4-BADE-C6460C4E9E44}"/>
              </a:ext>
            </a:extLst>
          </p:cNvPr>
          <p:cNvSpPr>
            <a:spLocks noGrp="1"/>
          </p:cNvSpPr>
          <p:nvPr>
            <p:ph idx="1"/>
          </p:nvPr>
        </p:nvSpPr>
        <p:spPr/>
        <p:txBody>
          <a:bodyPr/>
          <a:lstStyle/>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a:t>
            </a:r>
            <a:r>
              <a:rPr lang="en-US" dirty="0">
                <a:highlight>
                  <a:srgbClr val="FF0000"/>
                </a:highlight>
                <a:latin typeface="Courier New" panose="02070309020205020404" pitchFamily="49" charset="0"/>
                <a:cs typeface="Courier New" panose="02070309020205020404" pitchFamily="49" charset="0"/>
              </a:rPr>
              <a:t>–</a:t>
            </a:r>
            <a:r>
              <a:rPr lang="en-US" dirty="0" err="1">
                <a:highlight>
                  <a:srgbClr val="FF0000"/>
                </a:highlight>
                <a:latin typeface="Courier New" panose="02070309020205020404" pitchFamily="49" charset="0"/>
                <a:cs typeface="Courier New" panose="02070309020205020404" pitchFamily="49" charset="0"/>
              </a:rPr>
              <a:t>sU</a:t>
            </a:r>
            <a:r>
              <a:rPr lang="en-US" dirty="0">
                <a:highlight>
                  <a:srgbClr val="000000"/>
                </a:highlight>
                <a:latin typeface="Courier New" panose="02070309020205020404" pitchFamily="49" charset="0"/>
                <a:cs typeface="Courier New" panose="02070309020205020404" pitchFamily="49" charset="0"/>
              </a:rPr>
              <a:t> </a:t>
            </a:r>
            <a:r>
              <a:rPr lang="en-US" dirty="0">
                <a:highlight>
                  <a:srgbClr val="0000FF"/>
                </a:highlight>
                <a:latin typeface="Courier New" panose="02070309020205020404" pitchFamily="49" charset="0"/>
                <a:cs typeface="Courier New" panose="02070309020205020404" pitchFamily="49" charset="0"/>
              </a:rPr>
              <a:t>–p-</a:t>
            </a:r>
            <a:r>
              <a:rPr lang="en-US" dirty="0">
                <a:highlight>
                  <a:srgbClr val="000000"/>
                </a:highlight>
                <a:latin typeface="Courier New" panose="02070309020205020404" pitchFamily="49" charset="0"/>
                <a:cs typeface="Courier New" panose="02070309020205020404" pitchFamily="49" charset="0"/>
              </a:rPr>
              <a:t> 192.168.1.1</a:t>
            </a:r>
            <a:r>
              <a:rPr lang="en-US" dirty="0">
                <a:latin typeface="Courier New" panose="02070309020205020404" pitchFamily="49" charset="0"/>
                <a:cs typeface="Courier New" panose="02070309020205020404" pitchFamily="49" charset="0"/>
              </a:rPr>
              <a:t> – scan UDP ports</a:t>
            </a:r>
          </a:p>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a:t>
            </a:r>
            <a:r>
              <a:rPr lang="en-US" dirty="0">
                <a:highlight>
                  <a:srgbClr val="FF0000"/>
                </a:highlight>
                <a:latin typeface="Courier New" panose="02070309020205020404" pitchFamily="49" charset="0"/>
                <a:cs typeface="Courier New" panose="02070309020205020404" pitchFamily="49" charset="0"/>
              </a:rPr>
              <a:t>–</a:t>
            </a:r>
            <a:r>
              <a:rPr lang="en-US" dirty="0" err="1">
                <a:highlight>
                  <a:srgbClr val="FF0000"/>
                </a:highlight>
                <a:latin typeface="Courier New" panose="02070309020205020404" pitchFamily="49" charset="0"/>
                <a:cs typeface="Courier New" panose="02070309020205020404" pitchFamily="49" charset="0"/>
              </a:rPr>
              <a:t>sS</a:t>
            </a:r>
            <a:r>
              <a:rPr lang="en-US" dirty="0">
                <a:highlight>
                  <a:srgbClr val="000000"/>
                </a:highlight>
                <a:latin typeface="Courier New" panose="02070309020205020404" pitchFamily="49" charset="0"/>
                <a:cs typeface="Courier New" panose="02070309020205020404" pitchFamily="49" charset="0"/>
              </a:rPr>
              <a:t> </a:t>
            </a:r>
            <a:r>
              <a:rPr lang="en-US" dirty="0">
                <a:highlight>
                  <a:srgbClr val="0000FF"/>
                </a:highlight>
                <a:latin typeface="Courier New" panose="02070309020205020404" pitchFamily="49" charset="0"/>
                <a:cs typeface="Courier New" panose="02070309020205020404" pitchFamily="49" charset="0"/>
              </a:rPr>
              <a:t>–p-</a:t>
            </a:r>
            <a:r>
              <a:rPr lang="en-US" dirty="0">
                <a:highlight>
                  <a:srgbClr val="000000"/>
                </a:highlight>
                <a:latin typeface="Courier New" panose="02070309020205020404" pitchFamily="49" charset="0"/>
                <a:cs typeface="Courier New" panose="02070309020205020404" pitchFamily="49" charset="0"/>
              </a:rPr>
              <a:t> 192.168.1.1</a:t>
            </a:r>
            <a:r>
              <a:rPr lang="en-US" dirty="0">
                <a:latin typeface="Courier New" panose="02070309020205020404" pitchFamily="49" charset="0"/>
                <a:cs typeface="Courier New" panose="02070309020205020404" pitchFamily="49" charset="0"/>
              </a:rPr>
              <a:t> – scan with TCP SYN </a:t>
            </a:r>
          </a:p>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a:t>
            </a:r>
            <a:r>
              <a:rPr lang="en-US" dirty="0">
                <a:highlight>
                  <a:srgbClr val="FF0000"/>
                </a:highlight>
                <a:latin typeface="Courier New" panose="02070309020205020404" pitchFamily="49" charset="0"/>
                <a:cs typeface="Courier New" panose="02070309020205020404" pitchFamily="49" charset="0"/>
              </a:rPr>
              <a:t>–</a:t>
            </a:r>
            <a:r>
              <a:rPr lang="en-US" dirty="0" err="1">
                <a:highlight>
                  <a:srgbClr val="FF0000"/>
                </a:highlight>
                <a:latin typeface="Courier New" panose="02070309020205020404" pitchFamily="49" charset="0"/>
                <a:cs typeface="Courier New" panose="02070309020205020404" pitchFamily="49" charset="0"/>
              </a:rPr>
              <a:t>sT</a:t>
            </a:r>
            <a:r>
              <a:rPr lang="en-US" dirty="0">
                <a:highlight>
                  <a:srgbClr val="000000"/>
                </a:highlight>
                <a:latin typeface="Courier New" panose="02070309020205020404" pitchFamily="49" charset="0"/>
                <a:cs typeface="Courier New" panose="02070309020205020404" pitchFamily="49" charset="0"/>
              </a:rPr>
              <a:t> </a:t>
            </a:r>
            <a:r>
              <a:rPr lang="en-US" dirty="0">
                <a:highlight>
                  <a:srgbClr val="0000FF"/>
                </a:highlight>
                <a:latin typeface="Courier New" panose="02070309020205020404" pitchFamily="49" charset="0"/>
                <a:cs typeface="Courier New" panose="02070309020205020404" pitchFamily="49" charset="0"/>
              </a:rPr>
              <a:t>–p-</a:t>
            </a:r>
            <a:r>
              <a:rPr lang="en-US" dirty="0">
                <a:highlight>
                  <a:srgbClr val="000000"/>
                </a:highlight>
                <a:latin typeface="Courier New" panose="02070309020205020404" pitchFamily="49" charset="0"/>
                <a:cs typeface="Courier New" panose="02070309020205020404" pitchFamily="49" charset="0"/>
              </a:rPr>
              <a:t> 192.168.1.1</a:t>
            </a:r>
            <a:r>
              <a:rPr lang="en-US" dirty="0">
                <a:latin typeface="Courier New" panose="02070309020205020404" pitchFamily="49" charset="0"/>
                <a:cs typeface="Courier New" panose="02070309020205020404" pitchFamily="49" charset="0"/>
              </a:rPr>
              <a:t> – scan with TCP connect</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highlight>
                  <a:srgbClr val="0000FF"/>
                </a:highlight>
                <a:latin typeface="Courier New" panose="02070309020205020404" pitchFamily="49" charset="0"/>
                <a:cs typeface="Courier New" panose="02070309020205020404" pitchFamily="49" charset="0"/>
              </a:rPr>
              <a:t>* -p- scanning all ports *</a:t>
            </a:r>
          </a:p>
          <a:p>
            <a:pPr marL="0" indent="0">
              <a:buNone/>
            </a:pPr>
            <a:endParaRPr lang="en-US" dirty="0"/>
          </a:p>
        </p:txBody>
      </p:sp>
    </p:spTree>
    <p:extLst>
      <p:ext uri="{BB962C8B-B14F-4D97-AF65-F5344CB8AC3E}">
        <p14:creationId xmlns:p14="http://schemas.microsoft.com/office/powerpoint/2010/main" val="64236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EB02-8312-4718-B50E-477E511DF978}"/>
              </a:ext>
            </a:extLst>
          </p:cNvPr>
          <p:cNvSpPr>
            <a:spLocks noGrp="1"/>
          </p:cNvSpPr>
          <p:nvPr>
            <p:ph type="title"/>
          </p:nvPr>
        </p:nvSpPr>
        <p:spPr/>
        <p:txBody>
          <a:bodyPr/>
          <a:lstStyle/>
          <a:p>
            <a:r>
              <a:rPr lang="en-US" dirty="0"/>
              <a:t>Nmap OS/Service detection commands</a:t>
            </a:r>
          </a:p>
        </p:txBody>
      </p:sp>
      <p:sp>
        <p:nvSpPr>
          <p:cNvPr id="3" name="Content Placeholder 2">
            <a:extLst>
              <a:ext uri="{FF2B5EF4-FFF2-40B4-BE49-F238E27FC236}">
                <a16:creationId xmlns:a16="http://schemas.microsoft.com/office/drawing/2014/main" id="{3B93A6B3-956F-4E32-A258-99599BDE234E}"/>
              </a:ext>
            </a:extLst>
          </p:cNvPr>
          <p:cNvSpPr>
            <a:spLocks noGrp="1"/>
          </p:cNvSpPr>
          <p:nvPr>
            <p:ph idx="1"/>
          </p:nvPr>
        </p:nvSpPr>
        <p:spPr/>
        <p:txBody>
          <a:bodyPr/>
          <a:lstStyle/>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a:t>
            </a:r>
            <a:r>
              <a:rPr lang="en-US" dirty="0">
                <a:highlight>
                  <a:srgbClr val="FF0000"/>
                </a:highlight>
                <a:latin typeface="Courier New" panose="02070309020205020404" pitchFamily="49" charset="0"/>
                <a:cs typeface="Courier New" panose="02070309020205020404" pitchFamily="49" charset="0"/>
              </a:rPr>
              <a:t>–A</a:t>
            </a:r>
            <a:r>
              <a:rPr lang="en-US" dirty="0">
                <a:highlight>
                  <a:srgbClr val="000000"/>
                </a:highlight>
                <a:latin typeface="Courier New" panose="02070309020205020404" pitchFamily="49" charset="0"/>
                <a:cs typeface="Courier New" panose="02070309020205020404" pitchFamily="49" charset="0"/>
              </a:rPr>
              <a:t> 192.168.1.1</a:t>
            </a:r>
            <a:r>
              <a:rPr lang="en-US" dirty="0">
                <a:latin typeface="Courier New" panose="02070309020205020404" pitchFamily="49" charset="0"/>
                <a:cs typeface="Courier New" panose="02070309020205020404" pitchFamily="49" charset="0"/>
              </a:rPr>
              <a:t> – OS and service detection</a:t>
            </a:r>
          </a:p>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a:t>
            </a:r>
            <a:r>
              <a:rPr lang="en-US" dirty="0">
                <a:highlight>
                  <a:srgbClr val="FF0000"/>
                </a:highlight>
                <a:latin typeface="Courier New" panose="02070309020205020404" pitchFamily="49" charset="0"/>
                <a:cs typeface="Courier New" panose="02070309020205020404" pitchFamily="49" charset="0"/>
              </a:rPr>
              <a:t>–</a:t>
            </a:r>
            <a:r>
              <a:rPr lang="en-US" dirty="0" err="1">
                <a:highlight>
                  <a:srgbClr val="FF0000"/>
                </a:highlight>
                <a:latin typeface="Courier New" panose="02070309020205020404" pitchFamily="49" charset="0"/>
                <a:cs typeface="Courier New" panose="02070309020205020404" pitchFamily="49" charset="0"/>
              </a:rPr>
              <a:t>sV</a:t>
            </a:r>
            <a:r>
              <a:rPr lang="en-US" dirty="0">
                <a:highlight>
                  <a:srgbClr val="000000"/>
                </a:highlight>
                <a:latin typeface="Courier New" panose="02070309020205020404" pitchFamily="49" charset="0"/>
                <a:cs typeface="Courier New" panose="02070309020205020404" pitchFamily="49" charset="0"/>
              </a:rPr>
              <a:t> 192.168.1.1</a:t>
            </a:r>
            <a:r>
              <a:rPr lang="en-US" dirty="0">
                <a:latin typeface="Courier New" panose="02070309020205020404" pitchFamily="49" charset="0"/>
                <a:cs typeface="Courier New" panose="02070309020205020404" pitchFamily="49" charset="0"/>
              </a:rPr>
              <a:t> – service detection(common)</a:t>
            </a:r>
          </a:p>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a:t>
            </a:r>
            <a:r>
              <a:rPr lang="en-US" dirty="0">
                <a:highlight>
                  <a:srgbClr val="FF0000"/>
                </a:highlight>
                <a:latin typeface="Courier New" panose="02070309020205020404" pitchFamily="49" charset="0"/>
                <a:cs typeface="Courier New" panose="02070309020205020404" pitchFamily="49" charset="0"/>
              </a:rPr>
              <a:t>–</a:t>
            </a:r>
            <a:r>
              <a:rPr lang="en-US" dirty="0" err="1">
                <a:highlight>
                  <a:srgbClr val="FF0000"/>
                </a:highlight>
                <a:latin typeface="Courier New" panose="02070309020205020404" pitchFamily="49" charset="0"/>
                <a:cs typeface="Courier New" panose="02070309020205020404" pitchFamily="49" charset="0"/>
              </a:rPr>
              <a:t>sO</a:t>
            </a:r>
            <a:r>
              <a:rPr lang="en-US" dirty="0">
                <a:highlight>
                  <a:srgbClr val="000000"/>
                </a:highlight>
                <a:latin typeface="Courier New" panose="02070309020205020404" pitchFamily="49" charset="0"/>
                <a:cs typeface="Courier New" panose="02070309020205020404" pitchFamily="49" charset="0"/>
              </a:rPr>
              <a:t> 192.168.1.1</a:t>
            </a:r>
            <a:r>
              <a:rPr lang="en-US" dirty="0">
                <a:latin typeface="Courier New" panose="02070309020205020404" pitchFamily="49" charset="0"/>
                <a:cs typeface="Courier New" panose="02070309020205020404" pitchFamily="49" charset="0"/>
              </a:rPr>
              <a:t> – OS detection(common)</a:t>
            </a:r>
          </a:p>
          <a:p>
            <a:pPr marL="0" indent="0">
              <a:buNone/>
            </a:pPr>
            <a:endParaRPr lang="en-US" dirty="0"/>
          </a:p>
        </p:txBody>
      </p:sp>
    </p:spTree>
    <p:extLst>
      <p:ext uri="{BB962C8B-B14F-4D97-AF65-F5344CB8AC3E}">
        <p14:creationId xmlns:p14="http://schemas.microsoft.com/office/powerpoint/2010/main" val="5680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BEDC-2EFC-40C8-A832-989F096C6DDF}"/>
              </a:ext>
            </a:extLst>
          </p:cNvPr>
          <p:cNvSpPr>
            <a:spLocks noGrp="1"/>
          </p:cNvSpPr>
          <p:nvPr>
            <p:ph type="title"/>
          </p:nvPr>
        </p:nvSpPr>
        <p:spPr/>
        <p:txBody>
          <a:bodyPr/>
          <a:lstStyle/>
          <a:p>
            <a:r>
              <a:rPr lang="en-US" dirty="0"/>
              <a:t>Nmap </a:t>
            </a:r>
            <a:r>
              <a:rPr lang="en-US" dirty="0" err="1"/>
              <a:t>outputing</a:t>
            </a:r>
            <a:r>
              <a:rPr lang="en-US" dirty="0"/>
              <a:t> to a file</a:t>
            </a:r>
          </a:p>
        </p:txBody>
      </p:sp>
      <p:sp>
        <p:nvSpPr>
          <p:cNvPr id="3" name="Content Placeholder 2">
            <a:extLst>
              <a:ext uri="{FF2B5EF4-FFF2-40B4-BE49-F238E27FC236}">
                <a16:creationId xmlns:a16="http://schemas.microsoft.com/office/drawing/2014/main" id="{860DD245-4A29-4435-AC77-1E613400CC96}"/>
              </a:ext>
            </a:extLst>
          </p:cNvPr>
          <p:cNvSpPr>
            <a:spLocks noGrp="1"/>
          </p:cNvSpPr>
          <p:nvPr>
            <p:ph idx="1"/>
          </p:nvPr>
        </p:nvSpPr>
        <p:spPr/>
        <p:txBody>
          <a:bodyPr>
            <a:normAutofit/>
          </a:bodyPr>
          <a:lstStyle/>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a:t>
            </a:r>
            <a:r>
              <a:rPr lang="en-US" dirty="0">
                <a:highlight>
                  <a:srgbClr val="FF0000"/>
                </a:highlight>
                <a:latin typeface="Courier New" panose="02070309020205020404" pitchFamily="49" charset="0"/>
                <a:cs typeface="Courier New" panose="02070309020205020404" pitchFamily="49" charset="0"/>
              </a:rPr>
              <a:t>–</a:t>
            </a:r>
            <a:r>
              <a:rPr lang="en-US" dirty="0" err="1">
                <a:highlight>
                  <a:srgbClr val="FF0000"/>
                </a:highlight>
                <a:latin typeface="Courier New" panose="02070309020205020404" pitchFamily="49" charset="0"/>
                <a:cs typeface="Courier New" panose="02070309020205020404" pitchFamily="49" charset="0"/>
              </a:rPr>
              <a:t>oN</a:t>
            </a:r>
            <a:r>
              <a:rPr lang="en-US" dirty="0">
                <a:highlight>
                  <a:srgbClr val="FF0000"/>
                </a:highlight>
                <a:latin typeface="Courier New" panose="02070309020205020404" pitchFamily="49" charset="0"/>
                <a:cs typeface="Courier New" panose="02070309020205020404" pitchFamily="49" charset="0"/>
              </a:rPr>
              <a:t> filename.txt</a:t>
            </a:r>
            <a:r>
              <a:rPr lang="en-US" dirty="0">
                <a:highlight>
                  <a:srgbClr val="000000"/>
                </a:highlight>
                <a:latin typeface="Courier New" panose="02070309020205020404" pitchFamily="49" charset="0"/>
                <a:cs typeface="Courier New" panose="02070309020205020404" pitchFamily="49" charset="0"/>
              </a:rPr>
              <a:t> 192.168.1.1</a:t>
            </a:r>
            <a:r>
              <a:rPr lang="en-US" dirty="0">
                <a:latin typeface="Courier New" panose="02070309020205020404" pitchFamily="49" charset="0"/>
                <a:cs typeface="Courier New" panose="02070309020205020404" pitchFamily="49" charset="0"/>
              </a:rPr>
              <a:t> – Output to .txt</a:t>
            </a:r>
          </a:p>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a:t>
            </a:r>
            <a:r>
              <a:rPr lang="en-US" dirty="0">
                <a:highlight>
                  <a:srgbClr val="FF0000"/>
                </a:highlight>
                <a:latin typeface="Courier New" panose="02070309020205020404" pitchFamily="49" charset="0"/>
                <a:cs typeface="Courier New" panose="02070309020205020404" pitchFamily="49" charset="0"/>
              </a:rPr>
              <a:t>–</a:t>
            </a:r>
            <a:r>
              <a:rPr lang="en-US" dirty="0" err="1">
                <a:highlight>
                  <a:srgbClr val="FF0000"/>
                </a:highlight>
                <a:latin typeface="Courier New" panose="02070309020205020404" pitchFamily="49" charset="0"/>
                <a:cs typeface="Courier New" panose="02070309020205020404" pitchFamily="49" charset="0"/>
              </a:rPr>
              <a:t>oX</a:t>
            </a:r>
            <a:r>
              <a:rPr lang="en-US" dirty="0">
                <a:highlight>
                  <a:srgbClr val="FF0000"/>
                </a:highlight>
                <a:latin typeface="Courier New" panose="02070309020205020404" pitchFamily="49" charset="0"/>
                <a:cs typeface="Courier New" panose="02070309020205020404" pitchFamily="49" charset="0"/>
              </a:rPr>
              <a:t> filename.xml</a:t>
            </a:r>
            <a:r>
              <a:rPr lang="en-US" dirty="0">
                <a:highlight>
                  <a:srgbClr val="000000"/>
                </a:highlight>
                <a:latin typeface="Courier New" panose="02070309020205020404" pitchFamily="49" charset="0"/>
                <a:cs typeface="Courier New" panose="02070309020205020404" pitchFamily="49" charset="0"/>
              </a:rPr>
              <a:t> 192.168.1.1</a:t>
            </a:r>
            <a:r>
              <a:rPr lang="en-US" dirty="0">
                <a:latin typeface="Courier New" panose="02070309020205020404" pitchFamily="49" charset="0"/>
                <a:cs typeface="Courier New" panose="02070309020205020404" pitchFamily="49" charset="0"/>
              </a:rPr>
              <a:t> – Output to .xml</a:t>
            </a:r>
            <a:endParaRPr lang="en-US" dirty="0"/>
          </a:p>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a:t>
            </a:r>
            <a:r>
              <a:rPr lang="en-US" dirty="0">
                <a:highlight>
                  <a:srgbClr val="FF0000"/>
                </a:highlight>
                <a:latin typeface="Courier New" panose="02070309020205020404" pitchFamily="49" charset="0"/>
                <a:cs typeface="Courier New" panose="02070309020205020404" pitchFamily="49" charset="0"/>
              </a:rPr>
              <a:t>–</a:t>
            </a:r>
            <a:r>
              <a:rPr lang="en-US" dirty="0" err="1">
                <a:highlight>
                  <a:srgbClr val="FF0000"/>
                </a:highlight>
                <a:latin typeface="Courier New" panose="02070309020205020404" pitchFamily="49" charset="0"/>
                <a:cs typeface="Courier New" panose="02070309020205020404" pitchFamily="49" charset="0"/>
              </a:rPr>
              <a:t>oG</a:t>
            </a:r>
            <a:r>
              <a:rPr lang="en-US" dirty="0">
                <a:highlight>
                  <a:srgbClr val="FF0000"/>
                </a:highlight>
                <a:latin typeface="Courier New" panose="02070309020205020404" pitchFamily="49" charset="0"/>
                <a:cs typeface="Courier New" panose="02070309020205020404" pitchFamily="49" charset="0"/>
              </a:rPr>
              <a:t> filename.txt</a:t>
            </a:r>
            <a:r>
              <a:rPr lang="en-US" dirty="0">
                <a:highlight>
                  <a:srgbClr val="000000"/>
                </a:highlight>
                <a:latin typeface="Courier New" panose="02070309020205020404" pitchFamily="49" charset="0"/>
                <a:cs typeface="Courier New" panose="02070309020205020404" pitchFamily="49" charset="0"/>
              </a:rPr>
              <a:t> 192.168.1.1</a:t>
            </a:r>
            <a:r>
              <a:rPr lang="en-US" dirty="0">
                <a:latin typeface="Courier New" panose="02070309020205020404" pitchFamily="49" charset="0"/>
                <a:cs typeface="Courier New" panose="02070309020205020404" pitchFamily="49" charset="0"/>
              </a:rPr>
              <a:t> – Output in grep</a:t>
            </a:r>
            <a:endParaRPr lang="en-US" dirty="0"/>
          </a:p>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a:t>
            </a:r>
            <a:r>
              <a:rPr lang="en-US" dirty="0">
                <a:highlight>
                  <a:srgbClr val="FF0000"/>
                </a:highlight>
                <a:latin typeface="Courier New" panose="02070309020205020404" pitchFamily="49" charset="0"/>
                <a:cs typeface="Courier New" panose="02070309020205020404" pitchFamily="49" charset="0"/>
              </a:rPr>
              <a:t>–</a:t>
            </a:r>
            <a:r>
              <a:rPr lang="en-US" dirty="0" err="1">
                <a:highlight>
                  <a:srgbClr val="FF0000"/>
                </a:highlight>
                <a:latin typeface="Courier New" panose="02070309020205020404" pitchFamily="49" charset="0"/>
                <a:cs typeface="Courier New" panose="02070309020205020404" pitchFamily="49" charset="0"/>
              </a:rPr>
              <a:t>oA</a:t>
            </a:r>
            <a:r>
              <a:rPr lang="en-US" dirty="0">
                <a:highlight>
                  <a:srgbClr val="FF0000"/>
                </a:highlight>
                <a:latin typeface="Courier New" panose="02070309020205020404" pitchFamily="49" charset="0"/>
                <a:cs typeface="Courier New" panose="02070309020205020404" pitchFamily="49" charset="0"/>
              </a:rPr>
              <a:t> filename</a:t>
            </a:r>
            <a:r>
              <a:rPr lang="en-US" dirty="0">
                <a:highlight>
                  <a:srgbClr val="000000"/>
                </a:highlight>
                <a:latin typeface="Courier New" panose="02070309020205020404" pitchFamily="49" charset="0"/>
                <a:cs typeface="Courier New" panose="02070309020205020404" pitchFamily="49" charset="0"/>
              </a:rPr>
              <a:t> 192.168.1.1</a:t>
            </a:r>
            <a:r>
              <a:rPr lang="en-US" dirty="0">
                <a:latin typeface="Courier New" panose="02070309020205020404" pitchFamily="49" charset="0"/>
                <a:cs typeface="Courier New" panose="02070309020205020404" pitchFamily="49" charset="0"/>
              </a:rPr>
              <a:t> – output in a formats</a:t>
            </a:r>
            <a:endParaRPr lang="en-US" dirty="0"/>
          </a:p>
        </p:txBody>
      </p:sp>
    </p:spTree>
    <p:extLst>
      <p:ext uri="{BB962C8B-B14F-4D97-AF65-F5344CB8AC3E}">
        <p14:creationId xmlns:p14="http://schemas.microsoft.com/office/powerpoint/2010/main" val="1194031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64D50-52CE-44F2-BB2E-C0A1C386E40B}"/>
              </a:ext>
            </a:extLst>
          </p:cNvPr>
          <p:cNvSpPr>
            <a:spLocks noGrp="1"/>
          </p:cNvSpPr>
          <p:nvPr>
            <p:ph type="title"/>
          </p:nvPr>
        </p:nvSpPr>
        <p:spPr/>
        <p:txBody>
          <a:bodyPr/>
          <a:lstStyle/>
          <a:p>
            <a:r>
              <a:rPr lang="en-US" dirty="0"/>
              <a:t>Nmap scripts</a:t>
            </a:r>
          </a:p>
        </p:txBody>
      </p:sp>
      <p:sp>
        <p:nvSpPr>
          <p:cNvPr id="3" name="Content Placeholder 2">
            <a:extLst>
              <a:ext uri="{FF2B5EF4-FFF2-40B4-BE49-F238E27FC236}">
                <a16:creationId xmlns:a16="http://schemas.microsoft.com/office/drawing/2014/main" id="{E4869FA4-9306-4E8E-A053-CD2E0AE4F58C}"/>
              </a:ext>
            </a:extLst>
          </p:cNvPr>
          <p:cNvSpPr>
            <a:spLocks noGrp="1"/>
          </p:cNvSpPr>
          <p:nvPr>
            <p:ph idx="1"/>
          </p:nvPr>
        </p:nvSpPr>
        <p:spPr>
          <a:xfrm>
            <a:off x="1141412" y="2249486"/>
            <a:ext cx="9905999" cy="3989995"/>
          </a:xfrm>
        </p:spPr>
        <p:txBody>
          <a:bodyPr>
            <a:normAutofit/>
          </a:bodyPr>
          <a:lstStyle/>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a:t>
            </a:r>
            <a:r>
              <a:rPr lang="en-US" dirty="0">
                <a:highlight>
                  <a:srgbClr val="0000FF"/>
                </a:highlight>
                <a:latin typeface="Courier New" panose="02070309020205020404" pitchFamily="49" charset="0"/>
                <a:cs typeface="Courier New" panose="02070309020205020404" pitchFamily="49" charset="0"/>
              </a:rPr>
              <a:t>–</a:t>
            </a:r>
            <a:r>
              <a:rPr lang="en-US" dirty="0" err="1">
                <a:highlight>
                  <a:srgbClr val="0000FF"/>
                </a:highlight>
                <a:latin typeface="Courier New" panose="02070309020205020404" pitchFamily="49" charset="0"/>
                <a:cs typeface="Courier New" panose="02070309020205020404" pitchFamily="49" charset="0"/>
              </a:rPr>
              <a:t>sV</a:t>
            </a:r>
            <a:r>
              <a:rPr lang="en-US" dirty="0">
                <a:highlight>
                  <a:srgbClr val="0000FF"/>
                </a:highlight>
                <a:latin typeface="Courier New" panose="02070309020205020404" pitchFamily="49" charset="0"/>
                <a:cs typeface="Courier New" panose="02070309020205020404" pitchFamily="49" charset="0"/>
              </a:rPr>
              <a:t> </a:t>
            </a:r>
            <a:r>
              <a:rPr lang="en-US" dirty="0">
                <a:highlight>
                  <a:srgbClr val="FF0000"/>
                </a:highlight>
                <a:latin typeface="Courier New" panose="02070309020205020404" pitchFamily="49" charset="0"/>
                <a:cs typeface="Courier New" panose="02070309020205020404" pitchFamily="49" charset="0"/>
              </a:rPr>
              <a:t>-</a:t>
            </a:r>
            <a:r>
              <a:rPr lang="en-US" dirty="0" err="1">
                <a:highlight>
                  <a:srgbClr val="FF0000"/>
                </a:highlight>
                <a:latin typeface="Courier New" panose="02070309020205020404" pitchFamily="49" charset="0"/>
                <a:cs typeface="Courier New" panose="02070309020205020404" pitchFamily="49" charset="0"/>
              </a:rPr>
              <a:t>sC</a:t>
            </a:r>
            <a:r>
              <a:rPr lang="en-US" dirty="0">
                <a:highlight>
                  <a:srgbClr val="000000"/>
                </a:highlight>
                <a:latin typeface="Courier New" panose="02070309020205020404" pitchFamily="49" charset="0"/>
                <a:cs typeface="Courier New" panose="02070309020205020404" pitchFamily="49" charset="0"/>
              </a:rPr>
              <a:t> 192.168.1.1</a:t>
            </a:r>
            <a:r>
              <a:rPr lang="en-US" dirty="0">
                <a:latin typeface="Courier New" panose="02070309020205020404" pitchFamily="49" charset="0"/>
                <a:cs typeface="Courier New" panose="02070309020205020404" pitchFamily="49" charset="0"/>
              </a:rPr>
              <a:t> – scan using safe scripts</a:t>
            </a:r>
          </a:p>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a:t>
            </a:r>
            <a:r>
              <a:rPr lang="en-US" dirty="0">
                <a:highlight>
                  <a:srgbClr val="FF0000"/>
                </a:highlight>
                <a:latin typeface="Courier New" panose="02070309020205020404" pitchFamily="49" charset="0"/>
                <a:cs typeface="Courier New" panose="02070309020205020404" pitchFamily="49" charset="0"/>
              </a:rPr>
              <a:t>-–script-help=</a:t>
            </a:r>
            <a:r>
              <a:rPr lang="en-US" i="1" u="sng" dirty="0" err="1">
                <a:highlight>
                  <a:srgbClr val="FF0000"/>
                </a:highlight>
                <a:latin typeface="Courier New" panose="02070309020205020404" pitchFamily="49" charset="0"/>
                <a:cs typeface="Courier New" panose="02070309020205020404" pitchFamily="49" charset="0"/>
              </a:rPr>
              <a:t>scriptname</a:t>
            </a:r>
            <a:r>
              <a:rPr lang="en-US" dirty="0">
                <a:latin typeface="Courier New" panose="02070309020205020404" pitchFamily="49" charset="0"/>
                <a:cs typeface="Courier New" panose="02070309020205020404" pitchFamily="49" charset="0"/>
              </a:rPr>
              <a:t> – help with scripts</a:t>
            </a:r>
          </a:p>
          <a:p>
            <a:pPr marL="0" indent="0">
              <a:buNone/>
            </a:pPr>
            <a:r>
              <a:rPr lang="en-US" dirty="0">
                <a:highlight>
                  <a:srgbClr val="FF00FF"/>
                </a:highlight>
                <a:latin typeface="Courier New" panose="02070309020205020404" pitchFamily="49" charset="0"/>
                <a:cs typeface="Courier New" panose="02070309020205020404" pitchFamily="49" charset="0"/>
              </a:rPr>
              <a:t>locate</a:t>
            </a:r>
            <a:r>
              <a:rPr lang="en-US" dirty="0">
                <a:highlight>
                  <a:srgbClr val="000000"/>
                </a:highlight>
                <a:latin typeface="Courier New" panose="02070309020205020404" pitchFamily="49" charset="0"/>
                <a:cs typeface="Courier New" panose="02070309020205020404" pitchFamily="49" charset="0"/>
              </a:rPr>
              <a:t> </a:t>
            </a:r>
            <a:r>
              <a:rPr lang="en-US" dirty="0" err="1">
                <a:highlight>
                  <a:srgbClr val="000000"/>
                </a:highlight>
                <a:latin typeface="Courier New" panose="02070309020205020404" pitchFamily="49" charset="0"/>
                <a:cs typeface="Courier New" panose="02070309020205020404" pitchFamily="49" charset="0"/>
              </a:rPr>
              <a:t>nse</a:t>
            </a:r>
            <a:r>
              <a:rPr lang="en-US" dirty="0">
                <a:highlight>
                  <a:srgbClr val="000000"/>
                </a:highlight>
                <a:latin typeface="Courier New" panose="02070309020205020404" pitchFamily="49" charset="0"/>
                <a:cs typeface="Courier New" panose="02070309020205020404" pitchFamily="49" charset="0"/>
              </a:rPr>
              <a:t> </a:t>
            </a:r>
            <a:r>
              <a:rPr lang="en-US" dirty="0">
                <a:highlight>
                  <a:srgbClr val="800000"/>
                </a:highlight>
                <a:latin typeface="Courier New" panose="02070309020205020404" pitchFamily="49" charset="0"/>
                <a:cs typeface="Courier New" panose="02070309020205020404" pitchFamily="49" charset="0"/>
              </a:rPr>
              <a:t>| grep </a:t>
            </a:r>
            <a:r>
              <a:rPr lang="en-US" dirty="0">
                <a:highlight>
                  <a:srgbClr val="800080"/>
                </a:highlight>
                <a:latin typeface="Courier New" panose="02070309020205020404" pitchFamily="49" charset="0"/>
                <a:cs typeface="Courier New" panose="02070309020205020404" pitchFamily="49" charset="0"/>
              </a:rPr>
              <a:t>script</a:t>
            </a:r>
            <a:r>
              <a:rPr lang="en-US" dirty="0">
                <a:latin typeface="Courier New" panose="02070309020205020404" pitchFamily="49" charset="0"/>
                <a:cs typeface="Courier New" panose="02070309020205020404" pitchFamily="49" charset="0"/>
              </a:rPr>
              <a:t> – locates and displays the available scripts</a:t>
            </a:r>
          </a:p>
          <a:p>
            <a:pPr marL="0" indent="0">
              <a:buNone/>
            </a:pPr>
            <a:r>
              <a:rPr lang="en-US" sz="2000" dirty="0">
                <a:highlight>
                  <a:srgbClr val="0000FF"/>
                </a:highlight>
                <a:latin typeface="Courier New" panose="02070309020205020404" pitchFamily="49" charset="0"/>
                <a:cs typeface="Courier New" panose="02070309020205020404" pitchFamily="49" charset="0"/>
              </a:rPr>
              <a:t>* -</a:t>
            </a:r>
            <a:r>
              <a:rPr lang="en-US" sz="2000" dirty="0" err="1">
                <a:highlight>
                  <a:srgbClr val="0000FF"/>
                </a:highlight>
                <a:latin typeface="Courier New" panose="02070309020205020404" pitchFamily="49" charset="0"/>
                <a:cs typeface="Courier New" panose="02070309020205020404" pitchFamily="49" charset="0"/>
              </a:rPr>
              <a:t>sV</a:t>
            </a:r>
            <a:r>
              <a:rPr lang="en-US" sz="2000" dirty="0">
                <a:highlight>
                  <a:srgbClr val="0000FF"/>
                </a:highlight>
                <a:latin typeface="Courier New" panose="02070309020205020404" pitchFamily="49" charset="0"/>
                <a:cs typeface="Courier New" panose="02070309020205020404" pitchFamily="49" charset="0"/>
              </a:rPr>
              <a:t> service detection before running scripts *</a:t>
            </a:r>
          </a:p>
          <a:p>
            <a:pPr marL="0" indent="0">
              <a:buNone/>
            </a:pPr>
            <a:r>
              <a:rPr lang="en-US" sz="2000" dirty="0">
                <a:highlight>
                  <a:srgbClr val="FF00FF"/>
                </a:highlight>
                <a:latin typeface="Courier New" panose="02070309020205020404" pitchFamily="49" charset="0"/>
                <a:cs typeface="Courier New" panose="02070309020205020404" pitchFamily="49" charset="0"/>
              </a:rPr>
              <a:t>* Locate is used to locate files within </a:t>
            </a:r>
            <a:r>
              <a:rPr lang="en-US" sz="2000" dirty="0" err="1">
                <a:highlight>
                  <a:srgbClr val="FF00FF"/>
                </a:highlight>
                <a:latin typeface="Courier New" panose="02070309020205020404" pitchFamily="49" charset="0"/>
                <a:cs typeface="Courier New" panose="02070309020205020404" pitchFamily="49" charset="0"/>
              </a:rPr>
              <a:t>linux</a:t>
            </a:r>
            <a:r>
              <a:rPr lang="en-US" sz="2000" dirty="0">
                <a:highlight>
                  <a:srgbClr val="FF00FF"/>
                </a:highlight>
                <a:latin typeface="Courier New" panose="02070309020205020404" pitchFamily="49" charset="0"/>
                <a:cs typeface="Courier New" panose="02070309020205020404" pitchFamily="49" charset="0"/>
              </a:rPr>
              <a:t> *</a:t>
            </a:r>
          </a:p>
          <a:p>
            <a:pPr marL="0" indent="0">
              <a:buNone/>
            </a:pPr>
            <a:r>
              <a:rPr lang="en-US" sz="2000" dirty="0">
                <a:highlight>
                  <a:srgbClr val="800000"/>
                </a:highlight>
                <a:latin typeface="Courier New" panose="02070309020205020404" pitchFamily="49" charset="0"/>
                <a:cs typeface="Courier New" panose="02070309020205020404" pitchFamily="49" charset="0"/>
              </a:rPr>
              <a:t>* | grep pipe the info into grep to be printed out if it includes ‘</a:t>
            </a:r>
            <a:r>
              <a:rPr lang="en-US" sz="2000" dirty="0">
                <a:highlight>
                  <a:srgbClr val="800080"/>
                </a:highlight>
                <a:latin typeface="Courier New" panose="02070309020205020404" pitchFamily="49" charset="0"/>
                <a:cs typeface="Courier New" panose="02070309020205020404" pitchFamily="49" charset="0"/>
              </a:rPr>
              <a:t>script</a:t>
            </a:r>
            <a:r>
              <a:rPr lang="en-US" sz="2000" dirty="0">
                <a:highlight>
                  <a:srgbClr val="800000"/>
                </a:highligh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830439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8F656-B5EA-4BD5-B800-0B47FCC3D0DD}"/>
              </a:ext>
            </a:extLst>
          </p:cNvPr>
          <p:cNvSpPr>
            <a:spLocks noGrp="1"/>
          </p:cNvSpPr>
          <p:nvPr>
            <p:ph type="title"/>
          </p:nvPr>
        </p:nvSpPr>
        <p:spPr/>
        <p:txBody>
          <a:bodyPr/>
          <a:lstStyle/>
          <a:p>
            <a:r>
              <a:rPr lang="en-US" dirty="0"/>
              <a:t>Nmap good tricks</a:t>
            </a:r>
          </a:p>
        </p:txBody>
      </p:sp>
      <p:sp>
        <p:nvSpPr>
          <p:cNvPr id="3" name="Content Placeholder 2">
            <a:extLst>
              <a:ext uri="{FF2B5EF4-FFF2-40B4-BE49-F238E27FC236}">
                <a16:creationId xmlns:a16="http://schemas.microsoft.com/office/drawing/2014/main" id="{D5413EA0-F62D-4060-9E81-DD2EF6789005}"/>
              </a:ext>
            </a:extLst>
          </p:cNvPr>
          <p:cNvSpPr>
            <a:spLocks noGrp="1"/>
          </p:cNvSpPr>
          <p:nvPr>
            <p:ph idx="1"/>
          </p:nvPr>
        </p:nvSpPr>
        <p:spPr/>
        <p:txBody>
          <a:bodyPr/>
          <a:lstStyle/>
          <a:p>
            <a:pPr marL="0" indent="0">
              <a:buNone/>
            </a:pPr>
            <a:r>
              <a:rPr lang="en-US" dirty="0">
                <a:highlight>
                  <a:srgbClr val="000000"/>
                </a:highlight>
                <a:latin typeface="Courier New" panose="02070309020205020404" pitchFamily="49" charset="0"/>
                <a:cs typeface="Courier New" panose="02070309020205020404" pitchFamily="49" charset="0"/>
              </a:rPr>
              <a:t>-PN</a:t>
            </a:r>
            <a:r>
              <a:rPr lang="en-US" dirty="0">
                <a:latin typeface="Courier New" panose="02070309020205020404" pitchFamily="49" charset="0"/>
                <a:cs typeface="Courier New" panose="02070309020205020404" pitchFamily="49" charset="0"/>
              </a:rPr>
              <a:t> - drop the initial ping in case you have a firewall causing you issues.</a:t>
            </a:r>
          </a:p>
          <a:p>
            <a:pPr marL="0" indent="0">
              <a:buNone/>
            </a:pPr>
            <a:r>
              <a:rPr lang="en-US" dirty="0">
                <a:highlight>
                  <a:srgbClr val="000000"/>
                </a:highlight>
                <a:latin typeface="Courier New" panose="02070309020205020404" pitchFamily="49" charset="0"/>
                <a:cs typeface="Courier New" panose="02070309020205020404" pitchFamily="49" charset="0"/>
              </a:rPr>
              <a:t>-D </a:t>
            </a:r>
            <a:endParaRPr lang="en-US"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252729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E274E-DC89-41CC-B6A4-719F162F8F4D}"/>
              </a:ext>
            </a:extLst>
          </p:cNvPr>
          <p:cNvSpPr>
            <a:spLocks noGrp="1"/>
          </p:cNvSpPr>
          <p:nvPr>
            <p:ph type="title"/>
          </p:nvPr>
        </p:nvSpPr>
        <p:spPr/>
        <p:txBody>
          <a:bodyPr/>
          <a:lstStyle/>
          <a:p>
            <a:r>
              <a:rPr lang="en-US" dirty="0"/>
              <a:t>netstat</a:t>
            </a:r>
          </a:p>
        </p:txBody>
      </p:sp>
      <p:sp>
        <p:nvSpPr>
          <p:cNvPr id="3" name="Content Placeholder 2">
            <a:extLst>
              <a:ext uri="{FF2B5EF4-FFF2-40B4-BE49-F238E27FC236}">
                <a16:creationId xmlns:a16="http://schemas.microsoft.com/office/drawing/2014/main" id="{7219DC85-9941-4690-8FF9-7704856C2DF9}"/>
              </a:ext>
            </a:extLst>
          </p:cNvPr>
          <p:cNvSpPr>
            <a:spLocks noGrp="1"/>
          </p:cNvSpPr>
          <p:nvPr>
            <p:ph idx="1"/>
          </p:nvPr>
        </p:nvSpPr>
        <p:spPr/>
        <p:txBody>
          <a:bodyPr/>
          <a:lstStyle/>
          <a:p>
            <a:pPr>
              <a:buFontTx/>
              <a:buChar char="-"/>
            </a:pPr>
            <a:r>
              <a:rPr lang="en-US" dirty="0"/>
              <a:t>Utility that shows network connections for TCP, UDP, Routing tables, and network statistics.</a:t>
            </a:r>
          </a:p>
          <a:p>
            <a:pPr>
              <a:buFontTx/>
              <a:buChar char="-"/>
            </a:pPr>
            <a:r>
              <a:rPr lang="en-US" dirty="0"/>
              <a:t>Built into almost all OS’s</a:t>
            </a:r>
          </a:p>
          <a:p>
            <a:pPr>
              <a:buFontTx/>
              <a:buChar char="-"/>
            </a:pPr>
            <a:r>
              <a:rPr lang="en-US" dirty="0"/>
              <a:t>We us this to find out whose connected and/or trying to connect.</a:t>
            </a:r>
          </a:p>
          <a:p>
            <a:pPr marL="0" indent="0">
              <a:buNone/>
            </a:pPr>
            <a:endParaRPr lang="en-US" dirty="0"/>
          </a:p>
        </p:txBody>
      </p:sp>
    </p:spTree>
    <p:extLst>
      <p:ext uri="{BB962C8B-B14F-4D97-AF65-F5344CB8AC3E}">
        <p14:creationId xmlns:p14="http://schemas.microsoft.com/office/powerpoint/2010/main" val="377066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E09B-C615-44C5-A721-83D662C4E612}"/>
              </a:ext>
            </a:extLst>
          </p:cNvPr>
          <p:cNvSpPr>
            <a:spLocks noGrp="1"/>
          </p:cNvSpPr>
          <p:nvPr>
            <p:ph type="title"/>
          </p:nvPr>
        </p:nvSpPr>
        <p:spPr/>
        <p:txBody>
          <a:bodyPr/>
          <a:lstStyle/>
          <a:p>
            <a:r>
              <a:rPr lang="en-US" dirty="0"/>
              <a:t>netstat</a:t>
            </a:r>
          </a:p>
        </p:txBody>
      </p:sp>
      <p:sp>
        <p:nvSpPr>
          <p:cNvPr id="3" name="Content Placeholder 2">
            <a:extLst>
              <a:ext uri="{FF2B5EF4-FFF2-40B4-BE49-F238E27FC236}">
                <a16:creationId xmlns:a16="http://schemas.microsoft.com/office/drawing/2014/main" id="{AC860001-1465-4953-A887-2D8E2F2C99FC}"/>
              </a:ext>
            </a:extLst>
          </p:cNvPr>
          <p:cNvSpPr>
            <a:spLocks noGrp="1"/>
          </p:cNvSpPr>
          <p:nvPr>
            <p:ph idx="1"/>
          </p:nvPr>
        </p:nvSpPr>
        <p:spPr>
          <a:xfrm>
            <a:off x="1141413" y="1825740"/>
            <a:ext cx="9905999" cy="4318582"/>
          </a:xfrm>
        </p:spPr>
        <p:txBody>
          <a:bodyPr>
            <a:normAutofit lnSpcReduction="10000"/>
          </a:bodyPr>
          <a:lstStyle/>
          <a:p>
            <a:pPr marL="0" indent="0">
              <a:buNone/>
            </a:pPr>
            <a:r>
              <a:rPr lang="en-US" dirty="0">
                <a:highlight>
                  <a:srgbClr val="000000"/>
                </a:highlight>
                <a:latin typeface="Courier New" panose="02070309020205020404" pitchFamily="49" charset="0"/>
                <a:cs typeface="Courier New" panose="02070309020205020404" pitchFamily="49" charset="0"/>
              </a:rPr>
              <a:t>Netstat </a:t>
            </a:r>
            <a:r>
              <a:rPr lang="en-US" dirty="0">
                <a:highlight>
                  <a:srgbClr val="FF0000"/>
                </a:highlight>
                <a:latin typeface="Courier New" panose="02070309020205020404" pitchFamily="49" charset="0"/>
                <a:cs typeface="Courier New" panose="02070309020205020404" pitchFamily="49" charset="0"/>
              </a:rPr>
              <a:t>-t</a:t>
            </a:r>
            <a:r>
              <a:rPr lang="en-US" dirty="0">
                <a:latin typeface="Courier New" panose="02070309020205020404" pitchFamily="49" charset="0"/>
                <a:cs typeface="Courier New" panose="02070309020205020404" pitchFamily="49" charset="0"/>
              </a:rPr>
              <a:t>  - check TCP connections</a:t>
            </a:r>
          </a:p>
          <a:p>
            <a:pPr marL="0" indent="0">
              <a:buNone/>
            </a:pPr>
            <a:r>
              <a:rPr lang="en-US" dirty="0">
                <a:highlight>
                  <a:srgbClr val="000000"/>
                </a:highlight>
                <a:latin typeface="Courier New" panose="02070309020205020404" pitchFamily="49" charset="0"/>
                <a:cs typeface="Courier New" panose="02070309020205020404" pitchFamily="49" charset="0"/>
              </a:rPr>
              <a:t>Netstat </a:t>
            </a:r>
            <a:r>
              <a:rPr lang="en-US" dirty="0">
                <a:highlight>
                  <a:srgbClr val="FF0000"/>
                </a:highlight>
                <a:latin typeface="Courier New" panose="02070309020205020404" pitchFamily="49" charset="0"/>
                <a:cs typeface="Courier New" panose="02070309020205020404" pitchFamily="49" charset="0"/>
              </a:rPr>
              <a:t>-u</a:t>
            </a:r>
            <a:r>
              <a:rPr lang="en-US" dirty="0">
                <a:latin typeface="Courier New" panose="02070309020205020404" pitchFamily="49" charset="0"/>
                <a:cs typeface="Courier New" panose="02070309020205020404" pitchFamily="49" charset="0"/>
              </a:rPr>
              <a:t>  - check UDP connections</a:t>
            </a:r>
          </a:p>
          <a:p>
            <a:pPr marL="0" indent="0">
              <a:buNone/>
            </a:pPr>
            <a:r>
              <a:rPr lang="en-US" dirty="0">
                <a:highlight>
                  <a:srgbClr val="000000"/>
                </a:highlight>
                <a:latin typeface="Courier New" panose="02070309020205020404" pitchFamily="49" charset="0"/>
                <a:cs typeface="Courier New" panose="02070309020205020404" pitchFamily="49" charset="0"/>
              </a:rPr>
              <a:t>Netstat </a:t>
            </a:r>
            <a:r>
              <a:rPr lang="en-US" dirty="0">
                <a:highlight>
                  <a:srgbClr val="FF0000"/>
                </a:highlight>
                <a:latin typeface="Courier New" panose="02070309020205020404" pitchFamily="49" charset="0"/>
                <a:cs typeface="Courier New" panose="02070309020205020404" pitchFamily="49" charset="0"/>
              </a:rPr>
              <a:t>-s</a:t>
            </a:r>
            <a:r>
              <a:rPr lang="en-US" dirty="0">
                <a:latin typeface="Courier New" panose="02070309020205020404" pitchFamily="49" charset="0"/>
                <a:cs typeface="Courier New" panose="02070309020205020404" pitchFamily="49" charset="0"/>
              </a:rPr>
              <a:t>  - print network statistics</a:t>
            </a:r>
          </a:p>
          <a:p>
            <a:pPr marL="0" indent="0">
              <a:buNone/>
            </a:pPr>
            <a:r>
              <a:rPr lang="en-US" dirty="0">
                <a:highlight>
                  <a:srgbClr val="000000"/>
                </a:highlight>
                <a:latin typeface="Courier New" panose="02070309020205020404" pitchFamily="49" charset="0"/>
                <a:cs typeface="Courier New" panose="02070309020205020404" pitchFamily="49" charset="0"/>
              </a:rPr>
              <a:t>Netstat </a:t>
            </a:r>
            <a:r>
              <a:rPr lang="en-US" dirty="0">
                <a:highlight>
                  <a:srgbClr val="FF0000"/>
                </a:highlight>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  - show numerical values</a:t>
            </a:r>
          </a:p>
          <a:p>
            <a:pPr marL="0" indent="0">
              <a:buNone/>
            </a:pPr>
            <a:r>
              <a:rPr lang="en-US" dirty="0">
                <a:highlight>
                  <a:srgbClr val="000000"/>
                </a:highlight>
                <a:latin typeface="Courier New" panose="02070309020205020404" pitchFamily="49" charset="0"/>
                <a:cs typeface="Courier New" panose="02070309020205020404" pitchFamily="49" charset="0"/>
              </a:rPr>
              <a:t>Netstat </a:t>
            </a:r>
            <a:r>
              <a:rPr lang="en-US" dirty="0">
                <a:highlight>
                  <a:srgbClr val="FF0000"/>
                </a:highlight>
                <a:latin typeface="Courier New" panose="02070309020205020404" pitchFamily="49" charset="0"/>
                <a:cs typeface="Courier New" panose="02070309020205020404" pitchFamily="49" charset="0"/>
              </a:rPr>
              <a:t>-p</a:t>
            </a:r>
            <a:r>
              <a:rPr lang="en-US" dirty="0">
                <a:latin typeface="Courier New" panose="02070309020205020404" pitchFamily="49" charset="0"/>
                <a:cs typeface="Courier New" panose="02070309020205020404" pitchFamily="49" charset="0"/>
              </a:rPr>
              <a:t>  - show PID/processes</a:t>
            </a:r>
          </a:p>
          <a:p>
            <a:pPr marL="0" indent="0">
              <a:buNone/>
            </a:pPr>
            <a:r>
              <a:rPr lang="en-US" dirty="0">
                <a:highlight>
                  <a:srgbClr val="000000"/>
                </a:highlight>
                <a:latin typeface="Courier New" panose="02070309020205020404" pitchFamily="49" charset="0"/>
                <a:cs typeface="Courier New" panose="02070309020205020404" pitchFamily="49" charset="0"/>
              </a:rPr>
              <a:t>Netstat </a:t>
            </a:r>
            <a:r>
              <a:rPr lang="en-US" dirty="0">
                <a:highlight>
                  <a:srgbClr val="FF0000"/>
                </a:highlight>
                <a:latin typeface="Courier New" panose="02070309020205020404" pitchFamily="49" charset="0"/>
                <a:cs typeface="Courier New" panose="02070309020205020404" pitchFamily="49" charset="0"/>
              </a:rPr>
              <a:t>-l</a:t>
            </a:r>
            <a:r>
              <a:rPr lang="en-US" dirty="0">
                <a:latin typeface="Courier New" panose="02070309020205020404" pitchFamily="49" charset="0"/>
                <a:cs typeface="Courier New" panose="02070309020205020404" pitchFamily="49" charset="0"/>
              </a:rPr>
              <a:t>  - show “Listening” processes</a:t>
            </a:r>
            <a:endParaRPr lang="en-US" b="1" dirty="0">
              <a:latin typeface="Courier New" panose="02070309020205020404" pitchFamily="49" charset="0"/>
              <a:cs typeface="Courier New" panose="02070309020205020404" pitchFamily="49" charset="0"/>
            </a:endParaRPr>
          </a:p>
          <a:p>
            <a:r>
              <a:rPr lang="en-US" dirty="0"/>
              <a:t>–n and –p can be used cohesively with –t and -u *</a:t>
            </a:r>
          </a:p>
          <a:p>
            <a:r>
              <a:rPr lang="en-US" dirty="0"/>
              <a:t>Example(netstat –</a:t>
            </a:r>
            <a:r>
              <a:rPr lang="en-US" dirty="0" err="1"/>
              <a:t>tulpn</a:t>
            </a:r>
            <a:r>
              <a:rPr lang="en-US" dirty="0"/>
              <a:t>) *Demo</a:t>
            </a:r>
          </a:p>
        </p:txBody>
      </p:sp>
    </p:spTree>
    <p:extLst>
      <p:ext uri="{BB962C8B-B14F-4D97-AF65-F5344CB8AC3E}">
        <p14:creationId xmlns:p14="http://schemas.microsoft.com/office/powerpoint/2010/main" val="3788841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50ED-7E15-4720-AD77-F00EF47273F0}"/>
              </a:ext>
            </a:extLst>
          </p:cNvPr>
          <p:cNvSpPr>
            <a:spLocks noGrp="1"/>
          </p:cNvSpPr>
          <p:nvPr>
            <p:ph type="title"/>
          </p:nvPr>
        </p:nvSpPr>
        <p:spPr/>
        <p:txBody>
          <a:bodyPr/>
          <a:lstStyle/>
          <a:p>
            <a:r>
              <a:rPr lang="en-US" dirty="0"/>
              <a:t>Demo time</a:t>
            </a:r>
          </a:p>
        </p:txBody>
      </p:sp>
      <p:sp>
        <p:nvSpPr>
          <p:cNvPr id="3" name="Content Placeholder 2">
            <a:extLst>
              <a:ext uri="{FF2B5EF4-FFF2-40B4-BE49-F238E27FC236}">
                <a16:creationId xmlns:a16="http://schemas.microsoft.com/office/drawing/2014/main" id="{14432FEC-73C3-46FB-8B94-601F1AE578FD}"/>
              </a:ext>
            </a:extLst>
          </p:cNvPr>
          <p:cNvSpPr>
            <a:spLocks noGrp="1"/>
          </p:cNvSpPr>
          <p:nvPr>
            <p:ph idx="1"/>
          </p:nvPr>
        </p:nvSpPr>
        <p:spPr/>
        <p:txBody>
          <a:bodyPr/>
          <a:lstStyle/>
          <a:p>
            <a:r>
              <a:rPr lang="en-US" dirty="0"/>
              <a:t>Login to GCP(google cloud) &amp; startup your VM.</a:t>
            </a:r>
          </a:p>
          <a:p>
            <a:r>
              <a:rPr lang="en-US" dirty="0"/>
              <a:t>Teams of 2 </a:t>
            </a:r>
          </a:p>
          <a:p>
            <a:pPr lvl="1"/>
            <a:r>
              <a:rPr lang="en-US" dirty="0"/>
              <a:t>1 person netstat</a:t>
            </a:r>
          </a:p>
          <a:p>
            <a:pPr lvl="1"/>
            <a:r>
              <a:rPr lang="en-US" dirty="0"/>
              <a:t>1 person </a:t>
            </a:r>
            <a:r>
              <a:rPr lang="en-US" dirty="0" err="1"/>
              <a:t>nmap</a:t>
            </a:r>
            <a:endParaRPr lang="en-US" dirty="0"/>
          </a:p>
          <a:p>
            <a:pPr marL="457200" lvl="1" indent="0">
              <a:buNone/>
            </a:pPr>
            <a:endParaRPr lang="en-US" dirty="0"/>
          </a:p>
        </p:txBody>
      </p:sp>
    </p:spTree>
    <p:extLst>
      <p:ext uri="{BB962C8B-B14F-4D97-AF65-F5344CB8AC3E}">
        <p14:creationId xmlns:p14="http://schemas.microsoft.com/office/powerpoint/2010/main" val="3040356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1571-C1BE-47CB-B290-8923C6D9CBF5}"/>
              </a:ext>
            </a:extLst>
          </p:cNvPr>
          <p:cNvSpPr>
            <a:spLocks noGrp="1"/>
          </p:cNvSpPr>
          <p:nvPr>
            <p:ph type="title"/>
          </p:nvPr>
        </p:nvSpPr>
        <p:spPr/>
        <p:txBody>
          <a:bodyPr/>
          <a:lstStyle/>
          <a:p>
            <a:r>
              <a:rPr lang="en-US" dirty="0"/>
              <a:t>Demo </a:t>
            </a:r>
            <a:r>
              <a:rPr lang="en-US" dirty="0" err="1"/>
              <a:t>nmap</a:t>
            </a:r>
            <a:endParaRPr lang="en-US" dirty="0"/>
          </a:p>
        </p:txBody>
      </p:sp>
      <p:sp>
        <p:nvSpPr>
          <p:cNvPr id="3" name="Content Placeholder 2">
            <a:extLst>
              <a:ext uri="{FF2B5EF4-FFF2-40B4-BE49-F238E27FC236}">
                <a16:creationId xmlns:a16="http://schemas.microsoft.com/office/drawing/2014/main" id="{E283D4FD-43CB-4D85-9073-9903D768CA86}"/>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Lets run an </a:t>
            </a:r>
            <a:r>
              <a:rPr lang="en-US" dirty="0" err="1">
                <a:latin typeface="Courier New" panose="02070309020205020404" pitchFamily="49" charset="0"/>
                <a:cs typeface="Courier New" panose="02070309020205020404" pitchFamily="49" charset="0"/>
              </a:rPr>
              <a:t>nmap</a:t>
            </a:r>
            <a:r>
              <a:rPr lang="en-US" dirty="0">
                <a:latin typeface="Courier New" panose="02070309020205020404" pitchFamily="49" charset="0"/>
                <a:cs typeface="Courier New" panose="02070309020205020404" pitchFamily="49" charset="0"/>
              </a:rPr>
              <a:t> scan against our partners VM.</a:t>
            </a:r>
          </a:p>
          <a:p>
            <a:pPr marL="0" indent="0">
              <a:buNone/>
            </a:pPr>
            <a:endParaRPr lang="en-US" dirty="0">
              <a:highlight>
                <a:srgbClr val="000000"/>
              </a:highlight>
              <a:latin typeface="Courier New" panose="02070309020205020404" pitchFamily="49" charset="0"/>
              <a:cs typeface="Courier New" panose="02070309020205020404" pitchFamily="49" charset="0"/>
            </a:endParaRPr>
          </a:p>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–F –A -</a:t>
            </a:r>
            <a:r>
              <a:rPr lang="en-US" dirty="0" err="1">
                <a:highlight>
                  <a:srgbClr val="000000"/>
                </a:highlight>
                <a:latin typeface="Courier New" panose="02070309020205020404" pitchFamily="49" charset="0"/>
                <a:cs typeface="Courier New" panose="02070309020205020404" pitchFamily="49" charset="0"/>
              </a:rPr>
              <a:t>oG</a:t>
            </a:r>
            <a:r>
              <a:rPr lang="en-US" dirty="0">
                <a:highlight>
                  <a:srgbClr val="000000"/>
                </a:highlight>
                <a:latin typeface="Courier New" panose="02070309020205020404" pitchFamily="49" charset="0"/>
                <a:cs typeface="Courier New" panose="02070309020205020404" pitchFamily="49" charset="0"/>
              </a:rPr>
              <a:t> results </a:t>
            </a:r>
            <a:r>
              <a:rPr lang="en-US" dirty="0">
                <a:highlight>
                  <a:srgbClr val="000080"/>
                </a:highlight>
                <a:latin typeface="Courier New" panose="02070309020205020404" pitchFamily="49" charset="0"/>
                <a:cs typeface="Courier New" panose="02070309020205020404" pitchFamily="49" charset="0"/>
              </a:rPr>
              <a:t>[</a:t>
            </a:r>
            <a:r>
              <a:rPr lang="en-US" dirty="0" err="1">
                <a:highlight>
                  <a:srgbClr val="000080"/>
                </a:highlight>
                <a:latin typeface="Courier New" panose="02070309020205020404" pitchFamily="49" charset="0"/>
                <a:cs typeface="Courier New" panose="02070309020205020404" pitchFamily="49" charset="0"/>
              </a:rPr>
              <a:t>ip</a:t>
            </a:r>
            <a:r>
              <a:rPr lang="en-US" dirty="0">
                <a:highlight>
                  <a:srgbClr val="000080"/>
                </a:highlight>
                <a:latin typeface="Courier New" panose="02070309020205020404" pitchFamily="49" charset="0"/>
                <a:cs typeface="Courier New" panose="02070309020205020404" pitchFamily="49" charset="0"/>
              </a:rPr>
              <a:t> address]</a:t>
            </a:r>
          </a:p>
          <a:p>
            <a:pPr marL="0" indent="0">
              <a:buNone/>
            </a:pPr>
            <a:endParaRPr lang="en-US" dirty="0">
              <a:highlight>
                <a:srgbClr val="000000"/>
              </a:highlight>
              <a:latin typeface="Courier New" panose="02070309020205020404" pitchFamily="49" charset="0"/>
              <a:cs typeface="Courier New" panose="02070309020205020404" pitchFamily="49" charset="0"/>
            </a:endParaRPr>
          </a:p>
          <a:p>
            <a:pPr marL="0" indent="0">
              <a:buNone/>
            </a:pPr>
            <a:r>
              <a:rPr lang="en-US" dirty="0">
                <a:highlight>
                  <a:srgbClr val="000080"/>
                </a:highlight>
                <a:latin typeface="Courier New" panose="02070309020205020404" pitchFamily="49" charset="0"/>
                <a:cs typeface="Courier New" panose="02070309020205020404" pitchFamily="49" charset="0"/>
              </a:rPr>
              <a:t>*put the </a:t>
            </a:r>
            <a:r>
              <a:rPr lang="en-US" dirty="0" err="1">
                <a:highlight>
                  <a:srgbClr val="000080"/>
                </a:highlight>
                <a:latin typeface="Courier New" panose="02070309020205020404" pitchFamily="49" charset="0"/>
                <a:cs typeface="Courier New" panose="02070309020205020404" pitchFamily="49" charset="0"/>
              </a:rPr>
              <a:t>ip</a:t>
            </a:r>
            <a:r>
              <a:rPr lang="en-US" dirty="0">
                <a:highlight>
                  <a:srgbClr val="000080"/>
                </a:highlight>
                <a:latin typeface="Courier New" panose="02070309020205020404" pitchFamily="49" charset="0"/>
                <a:cs typeface="Courier New" panose="02070309020205020404" pitchFamily="49" charset="0"/>
              </a:rPr>
              <a:t> address of your partners VM*</a:t>
            </a:r>
          </a:p>
        </p:txBody>
      </p:sp>
    </p:spTree>
    <p:extLst>
      <p:ext uri="{BB962C8B-B14F-4D97-AF65-F5344CB8AC3E}">
        <p14:creationId xmlns:p14="http://schemas.microsoft.com/office/powerpoint/2010/main" val="690845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EDCF-D43F-46D7-A2EF-78CBD324A30E}"/>
              </a:ext>
            </a:extLst>
          </p:cNvPr>
          <p:cNvSpPr>
            <a:spLocks noGrp="1"/>
          </p:cNvSpPr>
          <p:nvPr>
            <p:ph type="title"/>
          </p:nvPr>
        </p:nvSpPr>
        <p:spPr/>
        <p:txBody>
          <a:bodyPr/>
          <a:lstStyle/>
          <a:p>
            <a:r>
              <a:rPr lang="en-US" dirty="0" err="1"/>
              <a:t>aGENDA</a:t>
            </a:r>
            <a:endParaRPr lang="en-US" dirty="0"/>
          </a:p>
        </p:txBody>
      </p:sp>
      <p:sp>
        <p:nvSpPr>
          <p:cNvPr id="3" name="Content Placeholder 2">
            <a:extLst>
              <a:ext uri="{FF2B5EF4-FFF2-40B4-BE49-F238E27FC236}">
                <a16:creationId xmlns:a16="http://schemas.microsoft.com/office/drawing/2014/main" id="{E8C54958-3831-4E76-80DC-05306D9C5B1B}"/>
              </a:ext>
            </a:extLst>
          </p:cNvPr>
          <p:cNvSpPr>
            <a:spLocks noGrp="1"/>
          </p:cNvSpPr>
          <p:nvPr>
            <p:ph idx="1"/>
          </p:nvPr>
        </p:nvSpPr>
        <p:spPr/>
        <p:txBody>
          <a:bodyPr/>
          <a:lstStyle/>
          <a:p>
            <a:r>
              <a:rPr lang="en-US" dirty="0"/>
              <a:t>MAKE SURE YOU SIGN IN AND GRAB SOME PIZZA!</a:t>
            </a:r>
          </a:p>
          <a:p>
            <a:r>
              <a:rPr lang="en-US" dirty="0"/>
              <a:t>GO OVER PORTS AND SERVICES</a:t>
            </a:r>
          </a:p>
          <a:p>
            <a:r>
              <a:rPr lang="en-US" dirty="0"/>
              <a:t>GO OVER TCP AND UDP</a:t>
            </a:r>
          </a:p>
          <a:p>
            <a:r>
              <a:rPr lang="en-US" dirty="0"/>
              <a:t>GO OVER NMAP – HOW IT WORKS, WHY WE USE IT, ETC.</a:t>
            </a:r>
          </a:p>
          <a:p>
            <a:r>
              <a:rPr lang="en-US" dirty="0"/>
              <a:t>RUN NMAP – LIVE DEMO</a:t>
            </a:r>
          </a:p>
          <a:p>
            <a:endParaRPr lang="en-US" dirty="0"/>
          </a:p>
        </p:txBody>
      </p:sp>
    </p:spTree>
    <p:extLst>
      <p:ext uri="{BB962C8B-B14F-4D97-AF65-F5344CB8AC3E}">
        <p14:creationId xmlns:p14="http://schemas.microsoft.com/office/powerpoint/2010/main" val="108690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31C32-B881-4370-8256-0EC2E750175A}"/>
              </a:ext>
            </a:extLst>
          </p:cNvPr>
          <p:cNvSpPr>
            <a:spLocks noGrp="1"/>
          </p:cNvSpPr>
          <p:nvPr>
            <p:ph type="title"/>
          </p:nvPr>
        </p:nvSpPr>
        <p:spPr/>
        <p:txBody>
          <a:bodyPr/>
          <a:lstStyle/>
          <a:p>
            <a:r>
              <a:rPr lang="en-US" dirty="0"/>
              <a:t>Demo </a:t>
            </a:r>
            <a:r>
              <a:rPr lang="en-US" dirty="0" err="1"/>
              <a:t>nmap</a:t>
            </a:r>
            <a:endParaRPr lang="en-US" dirty="0"/>
          </a:p>
        </p:txBody>
      </p:sp>
      <p:sp>
        <p:nvSpPr>
          <p:cNvPr id="3" name="Content Placeholder 2">
            <a:extLst>
              <a:ext uri="{FF2B5EF4-FFF2-40B4-BE49-F238E27FC236}">
                <a16:creationId xmlns:a16="http://schemas.microsoft.com/office/drawing/2014/main" id="{AC4079AC-4B2C-448C-BAD1-A46C955BFD1C}"/>
              </a:ext>
            </a:extLst>
          </p:cNvPr>
          <p:cNvSpPr>
            <a:spLocks noGrp="1"/>
          </p:cNvSpPr>
          <p:nvPr>
            <p:ph idx="1"/>
          </p:nvPr>
        </p:nvSpPr>
        <p:spPr/>
        <p:txBody>
          <a:bodyPr/>
          <a:lstStyle/>
          <a:p>
            <a:pPr marL="0" indent="0">
              <a:buNone/>
            </a:pPr>
            <a:r>
              <a:rPr lang="en-US" dirty="0">
                <a:highlight>
                  <a:srgbClr val="000000"/>
                </a:highlight>
                <a:latin typeface="Courier New" panose="02070309020205020404" pitchFamily="49" charset="0"/>
                <a:cs typeface="Courier New" panose="02070309020205020404" pitchFamily="49" charset="0"/>
              </a:rPr>
              <a:t>cat results</a:t>
            </a:r>
          </a:p>
          <a:p>
            <a:pPr marL="0" indent="0">
              <a:buNone/>
            </a:pPr>
            <a:endParaRPr lang="en-US" dirty="0">
              <a:highlight>
                <a:srgbClr val="000000"/>
              </a:highlight>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Now we can see what ports, and services are open on your partners VM. In grep format.</a:t>
            </a:r>
          </a:p>
          <a:p>
            <a:pPr marL="0" indent="0">
              <a:buNone/>
            </a:pPr>
            <a:endParaRPr lang="en-US" dirty="0">
              <a:highlight>
                <a:srgbClr val="000000"/>
              </a:highlight>
            </a:endParaRPr>
          </a:p>
          <a:p>
            <a:pPr marL="0" indent="0">
              <a:buNone/>
            </a:pPr>
            <a:endParaRPr lang="en-US" dirty="0">
              <a:highlight>
                <a:srgbClr val="000000"/>
              </a:highlight>
            </a:endParaRPr>
          </a:p>
        </p:txBody>
      </p:sp>
    </p:spTree>
    <p:extLst>
      <p:ext uri="{BB962C8B-B14F-4D97-AF65-F5344CB8AC3E}">
        <p14:creationId xmlns:p14="http://schemas.microsoft.com/office/powerpoint/2010/main" val="2531869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FEE07-D476-4019-A693-A8613ACAB738}"/>
              </a:ext>
            </a:extLst>
          </p:cNvPr>
          <p:cNvSpPr>
            <a:spLocks noGrp="1"/>
          </p:cNvSpPr>
          <p:nvPr>
            <p:ph type="title"/>
          </p:nvPr>
        </p:nvSpPr>
        <p:spPr/>
        <p:txBody>
          <a:bodyPr/>
          <a:lstStyle/>
          <a:p>
            <a:r>
              <a:rPr lang="en-US" dirty="0"/>
              <a:t>Demo </a:t>
            </a:r>
            <a:r>
              <a:rPr lang="en-US" dirty="0" err="1"/>
              <a:t>nmap</a:t>
            </a:r>
            <a:endParaRPr lang="en-US" dirty="0"/>
          </a:p>
        </p:txBody>
      </p:sp>
      <p:sp>
        <p:nvSpPr>
          <p:cNvPr id="3" name="Content Placeholder 2">
            <a:extLst>
              <a:ext uri="{FF2B5EF4-FFF2-40B4-BE49-F238E27FC236}">
                <a16:creationId xmlns:a16="http://schemas.microsoft.com/office/drawing/2014/main" id="{56E2ACF8-0391-4D74-9A5B-F85C45D2B425}"/>
              </a:ext>
            </a:extLst>
          </p:cNvPr>
          <p:cNvSpPr>
            <a:spLocks noGrp="1"/>
          </p:cNvSpPr>
          <p:nvPr>
            <p:ph idx="1"/>
          </p:nvPr>
        </p:nvSpPr>
        <p:spPr/>
        <p:txBody>
          <a:bodyPr>
            <a:normAutofit fontScale="92500" lnSpcReduction="20000"/>
          </a:bodyPr>
          <a:lstStyle/>
          <a:p>
            <a:pPr marL="0" indent="0">
              <a:buNone/>
            </a:pPr>
            <a:r>
              <a:rPr lang="en-US" sz="1800" dirty="0" err="1">
                <a:highlight>
                  <a:srgbClr val="000000"/>
                </a:highlight>
                <a:latin typeface="Courier New" panose="02070309020205020404" pitchFamily="49" charset="0"/>
                <a:cs typeface="Courier New" panose="02070309020205020404" pitchFamily="49" charset="0"/>
              </a:rPr>
              <a:t>nmap</a:t>
            </a:r>
            <a:r>
              <a:rPr lang="en-US" sz="1800" dirty="0">
                <a:highlight>
                  <a:srgbClr val="000000"/>
                </a:highlight>
                <a:latin typeface="Courier New" panose="02070309020205020404" pitchFamily="49" charset="0"/>
                <a:cs typeface="Courier New" panose="02070309020205020404" pitchFamily="49" charset="0"/>
              </a:rPr>
              <a:t> –F –A -</a:t>
            </a:r>
            <a:r>
              <a:rPr lang="en-US" sz="1800" dirty="0" err="1">
                <a:highlight>
                  <a:srgbClr val="000000"/>
                </a:highlight>
                <a:latin typeface="Courier New" panose="02070309020205020404" pitchFamily="49" charset="0"/>
                <a:cs typeface="Courier New" panose="02070309020205020404" pitchFamily="49" charset="0"/>
              </a:rPr>
              <a:t>oG</a:t>
            </a:r>
            <a:r>
              <a:rPr lang="en-US" sz="1800" dirty="0">
                <a:highlight>
                  <a:srgbClr val="000000"/>
                </a:highlight>
                <a:latin typeface="Courier New" panose="02070309020205020404" pitchFamily="49" charset="0"/>
                <a:cs typeface="Courier New" panose="02070309020205020404" pitchFamily="49" charset="0"/>
              </a:rPr>
              <a:t> results [</a:t>
            </a:r>
            <a:r>
              <a:rPr lang="en-US" sz="1800" dirty="0" err="1">
                <a:highlight>
                  <a:srgbClr val="000000"/>
                </a:highlight>
                <a:latin typeface="Courier New" panose="02070309020205020404" pitchFamily="49" charset="0"/>
                <a:cs typeface="Courier New" panose="02070309020205020404" pitchFamily="49" charset="0"/>
              </a:rPr>
              <a:t>ip</a:t>
            </a:r>
            <a:r>
              <a:rPr lang="en-US" sz="1800" dirty="0">
                <a:highlight>
                  <a:srgbClr val="000000"/>
                </a:highlight>
                <a:latin typeface="Courier New" panose="02070309020205020404" pitchFamily="49" charset="0"/>
                <a:cs typeface="Courier New" panose="02070309020205020404" pitchFamily="49" charset="0"/>
              </a:rPr>
              <a:t> address] –D 10.0.0.1,10.0.0.2,10.0.0.3</a:t>
            </a:r>
          </a:p>
          <a:p>
            <a:pPr marL="0" indent="0">
              <a:buNone/>
            </a:pPr>
            <a:endParaRPr lang="en-US" sz="1800" dirty="0">
              <a:highlight>
                <a:srgbClr val="000000"/>
              </a:highlight>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Here we are being discrete, by this we are spoofing our IP to the ones we designated. This prevents for example a firewall blocking us from scanning open ports.(being banned)</a:t>
            </a:r>
          </a:p>
          <a:p>
            <a:pPr marL="0" indent="0">
              <a:buNone/>
            </a:pPr>
            <a:endParaRPr lang="en-US" sz="1800" dirty="0">
              <a:highlight>
                <a:srgbClr val="000000"/>
              </a:highlight>
              <a:latin typeface="Courier New" panose="02070309020205020404" pitchFamily="49" charset="0"/>
              <a:cs typeface="Courier New" panose="02070309020205020404" pitchFamily="49" charset="0"/>
            </a:endParaRPr>
          </a:p>
          <a:p>
            <a:pPr marL="0" indent="0">
              <a:buNone/>
            </a:pPr>
            <a:endParaRPr lang="en-US" sz="1800" dirty="0">
              <a:highlight>
                <a:srgbClr val="000000"/>
              </a:highlight>
              <a:latin typeface="Courier New" panose="02070309020205020404" pitchFamily="49" charset="0"/>
              <a:cs typeface="Courier New" panose="02070309020205020404" pitchFamily="49" charset="0"/>
            </a:endParaRPr>
          </a:p>
          <a:p>
            <a:pPr marL="0" indent="0">
              <a:buNone/>
            </a:pPr>
            <a:r>
              <a:rPr lang="en-US" dirty="0">
                <a:highlight>
                  <a:srgbClr val="000000"/>
                </a:highlight>
              </a:rPr>
              <a:t> </a:t>
            </a:r>
          </a:p>
        </p:txBody>
      </p:sp>
    </p:spTree>
    <p:extLst>
      <p:ext uri="{BB962C8B-B14F-4D97-AF65-F5344CB8AC3E}">
        <p14:creationId xmlns:p14="http://schemas.microsoft.com/office/powerpoint/2010/main" val="3201544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AFE4-63D8-47F9-8CFB-3CBC0022EB59}"/>
              </a:ext>
            </a:extLst>
          </p:cNvPr>
          <p:cNvSpPr>
            <a:spLocks noGrp="1"/>
          </p:cNvSpPr>
          <p:nvPr>
            <p:ph type="title"/>
          </p:nvPr>
        </p:nvSpPr>
        <p:spPr>
          <a:xfrm>
            <a:off x="973318" y="479915"/>
            <a:ext cx="9905998" cy="1478570"/>
          </a:xfrm>
        </p:spPr>
        <p:txBody>
          <a:bodyPr/>
          <a:lstStyle/>
          <a:p>
            <a:r>
              <a:rPr lang="en-US" dirty="0"/>
              <a:t>What are ports?</a:t>
            </a:r>
          </a:p>
        </p:txBody>
      </p:sp>
      <p:pic>
        <p:nvPicPr>
          <p:cNvPr id="5" name="Content Placeholder 4">
            <a:extLst>
              <a:ext uri="{FF2B5EF4-FFF2-40B4-BE49-F238E27FC236}">
                <a16:creationId xmlns:a16="http://schemas.microsoft.com/office/drawing/2014/main" id="{D6A874F9-C387-41C2-88BB-2CAE0C7913FE}"/>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6144126" y="2097088"/>
            <a:ext cx="5307250" cy="3541712"/>
          </a:xfrm>
        </p:spPr>
      </p:pic>
      <p:sp>
        <p:nvSpPr>
          <p:cNvPr id="6" name="TextBox 5">
            <a:extLst>
              <a:ext uri="{FF2B5EF4-FFF2-40B4-BE49-F238E27FC236}">
                <a16:creationId xmlns:a16="http://schemas.microsoft.com/office/drawing/2014/main" id="{C222F631-3F1B-4FB8-B20D-C46E1495259B}"/>
              </a:ext>
            </a:extLst>
          </p:cNvPr>
          <p:cNvSpPr txBox="1"/>
          <p:nvPr/>
        </p:nvSpPr>
        <p:spPr>
          <a:xfrm>
            <a:off x="6144126" y="5638800"/>
            <a:ext cx="5307250" cy="230832"/>
          </a:xfrm>
          <a:prstGeom prst="rect">
            <a:avLst/>
          </a:prstGeom>
          <a:noFill/>
        </p:spPr>
        <p:txBody>
          <a:bodyPr wrap="square" rtlCol="0">
            <a:spAutoFit/>
          </a:bodyPr>
          <a:lstStyle/>
          <a:p>
            <a:r>
              <a:rPr lang="en-US" sz="900">
                <a:hlinkClick r:id="rId3" tooltip="https://www.flickr.com/photos/huskyte/8519749145/"/>
              </a:rPr>
              <a:t>This Photo</a:t>
            </a:r>
            <a:r>
              <a:rPr lang="en-US" sz="900"/>
              <a:t> by Unknown Author is licensed under </a:t>
            </a:r>
            <a:r>
              <a:rPr lang="en-US" sz="900">
                <a:hlinkClick r:id="rId4" tooltip="https://creativecommons.org/licenses/by-nd/3.0/"/>
              </a:rPr>
              <a:t>CC BY-ND</a:t>
            </a:r>
            <a:endParaRPr lang="en-US" sz="900"/>
          </a:p>
        </p:txBody>
      </p:sp>
      <p:sp>
        <p:nvSpPr>
          <p:cNvPr id="3" name="TextBox 2">
            <a:extLst>
              <a:ext uri="{FF2B5EF4-FFF2-40B4-BE49-F238E27FC236}">
                <a16:creationId xmlns:a16="http://schemas.microsoft.com/office/drawing/2014/main" id="{4CC3E7EF-E4A6-4FE3-8E9D-7A384467693C}"/>
              </a:ext>
            </a:extLst>
          </p:cNvPr>
          <p:cNvSpPr txBox="1"/>
          <p:nvPr/>
        </p:nvSpPr>
        <p:spPr>
          <a:xfrm>
            <a:off x="593887" y="2097088"/>
            <a:ext cx="5231877" cy="2862322"/>
          </a:xfrm>
          <a:prstGeom prst="rect">
            <a:avLst/>
          </a:prstGeom>
          <a:noFill/>
        </p:spPr>
        <p:txBody>
          <a:bodyPr wrap="square" rtlCol="0">
            <a:spAutoFit/>
          </a:bodyPr>
          <a:lstStyle/>
          <a:p>
            <a:r>
              <a:rPr lang="en-US" dirty="0"/>
              <a:t>Ports are like appt. Numbers, although they share the same address, the traffic needs to go to specific rooms.</a:t>
            </a:r>
          </a:p>
          <a:p>
            <a:endParaRPr lang="en-US" dirty="0"/>
          </a:p>
          <a:p>
            <a:r>
              <a:rPr lang="en-US" dirty="0"/>
              <a:t>Ports are included in the ethernet frame and generally determine the type of traffic as well as make it easier for firewall admins to block certain types of traffic and for applications to work with the traffic. </a:t>
            </a:r>
          </a:p>
          <a:p>
            <a:endParaRPr lang="en-US" dirty="0"/>
          </a:p>
          <a:p>
            <a:r>
              <a:rPr lang="en-US" dirty="0"/>
              <a:t>https://</a:t>
            </a:r>
            <a:r>
              <a:rPr lang="en-US" dirty="0" err="1"/>
              <a:t>www.iana.org</a:t>
            </a:r>
            <a:r>
              <a:rPr lang="en-US" dirty="0"/>
              <a:t>/assignments/service-names-port-numbers/service-names-port-</a:t>
            </a:r>
            <a:r>
              <a:rPr lang="en-US" dirty="0" err="1"/>
              <a:t>numbers.xhtml</a:t>
            </a:r>
            <a:r>
              <a:rPr lang="en-US" dirty="0"/>
              <a:t> </a:t>
            </a:r>
          </a:p>
        </p:txBody>
      </p:sp>
    </p:spTree>
    <p:extLst>
      <p:ext uri="{BB962C8B-B14F-4D97-AF65-F5344CB8AC3E}">
        <p14:creationId xmlns:p14="http://schemas.microsoft.com/office/powerpoint/2010/main" val="1020607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AFE4-63D8-47F9-8CFB-3CBC0022EB59}"/>
              </a:ext>
            </a:extLst>
          </p:cNvPr>
          <p:cNvSpPr>
            <a:spLocks noGrp="1"/>
          </p:cNvSpPr>
          <p:nvPr>
            <p:ph type="title"/>
          </p:nvPr>
        </p:nvSpPr>
        <p:spPr/>
        <p:txBody>
          <a:bodyPr/>
          <a:lstStyle/>
          <a:p>
            <a:pPr algn="ctr"/>
            <a:r>
              <a:rPr lang="en-US" dirty="0"/>
              <a:t>What are most common ports?</a:t>
            </a:r>
          </a:p>
        </p:txBody>
      </p:sp>
      <p:pic>
        <p:nvPicPr>
          <p:cNvPr id="5" name="Content Placeholder 4">
            <a:extLst>
              <a:ext uri="{FF2B5EF4-FFF2-40B4-BE49-F238E27FC236}">
                <a16:creationId xmlns:a16="http://schemas.microsoft.com/office/drawing/2014/main" id="{D6A874F9-C387-41C2-88BB-2CAE0C7913FE}"/>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6144126" y="2097088"/>
            <a:ext cx="5307250" cy="3541712"/>
          </a:xfrm>
        </p:spPr>
      </p:pic>
      <p:sp>
        <p:nvSpPr>
          <p:cNvPr id="6" name="TextBox 5">
            <a:extLst>
              <a:ext uri="{FF2B5EF4-FFF2-40B4-BE49-F238E27FC236}">
                <a16:creationId xmlns:a16="http://schemas.microsoft.com/office/drawing/2014/main" id="{C222F631-3F1B-4FB8-B20D-C46E1495259B}"/>
              </a:ext>
            </a:extLst>
          </p:cNvPr>
          <p:cNvSpPr txBox="1"/>
          <p:nvPr/>
        </p:nvSpPr>
        <p:spPr>
          <a:xfrm>
            <a:off x="6144126" y="5638800"/>
            <a:ext cx="5307250" cy="230832"/>
          </a:xfrm>
          <a:prstGeom prst="rect">
            <a:avLst/>
          </a:prstGeom>
          <a:noFill/>
        </p:spPr>
        <p:txBody>
          <a:bodyPr wrap="square" rtlCol="0">
            <a:spAutoFit/>
          </a:bodyPr>
          <a:lstStyle/>
          <a:p>
            <a:r>
              <a:rPr lang="en-US" sz="900">
                <a:hlinkClick r:id="rId3" tooltip="https://www.flickr.com/photos/huskyte/8519749145/"/>
              </a:rPr>
              <a:t>This Photo</a:t>
            </a:r>
            <a:r>
              <a:rPr lang="en-US" sz="900"/>
              <a:t> by Unknown Author is licensed under </a:t>
            </a:r>
            <a:r>
              <a:rPr lang="en-US" sz="900">
                <a:hlinkClick r:id="rId4" tooltip="https://creativecommons.org/licenses/by-nd/3.0/"/>
              </a:rPr>
              <a:t>CC BY-ND</a:t>
            </a:r>
            <a:endParaRPr lang="en-US" sz="900"/>
          </a:p>
        </p:txBody>
      </p:sp>
      <p:sp>
        <p:nvSpPr>
          <p:cNvPr id="3" name="TextBox 2">
            <a:extLst>
              <a:ext uri="{FF2B5EF4-FFF2-40B4-BE49-F238E27FC236}">
                <a16:creationId xmlns:a16="http://schemas.microsoft.com/office/drawing/2014/main" id="{DD78C2CE-E0C0-49F7-B385-473656611E0D}"/>
              </a:ext>
            </a:extLst>
          </p:cNvPr>
          <p:cNvSpPr txBox="1"/>
          <p:nvPr/>
        </p:nvSpPr>
        <p:spPr>
          <a:xfrm>
            <a:off x="787884" y="1779687"/>
            <a:ext cx="5306528" cy="5078313"/>
          </a:xfrm>
          <a:prstGeom prst="rect">
            <a:avLst/>
          </a:prstGeom>
          <a:noFill/>
        </p:spPr>
        <p:txBody>
          <a:bodyPr wrap="square" rtlCol="0">
            <a:spAutoFit/>
          </a:bodyPr>
          <a:lstStyle/>
          <a:p>
            <a:r>
              <a:rPr lang="en-US" dirty="0"/>
              <a:t>Most Notable ports: </a:t>
            </a:r>
          </a:p>
          <a:p>
            <a:r>
              <a:rPr lang="en-US" dirty="0"/>
              <a:t>20 – FTP</a:t>
            </a:r>
          </a:p>
          <a:p>
            <a:r>
              <a:rPr lang="en-US" dirty="0"/>
              <a:t>21 – FTP Start </a:t>
            </a:r>
          </a:p>
          <a:p>
            <a:r>
              <a:rPr lang="en-US" dirty="0"/>
              <a:t>22 – </a:t>
            </a:r>
            <a:r>
              <a:rPr lang="en-US" dirty="0" err="1"/>
              <a:t>SSHSecure</a:t>
            </a:r>
            <a:r>
              <a:rPr lang="en-US" dirty="0"/>
              <a:t> Socket Shell</a:t>
            </a:r>
          </a:p>
          <a:p>
            <a:r>
              <a:rPr lang="en-US" dirty="0"/>
              <a:t>23 – Telnet is used to connect to devices. </a:t>
            </a:r>
          </a:p>
          <a:p>
            <a:r>
              <a:rPr lang="en-US" dirty="0"/>
              <a:t>25 – SMTP (Simple Mail Transfer Protocol)</a:t>
            </a:r>
          </a:p>
          <a:p>
            <a:r>
              <a:rPr lang="en-US" dirty="0"/>
              <a:t>53 – DNS</a:t>
            </a:r>
          </a:p>
          <a:p>
            <a:r>
              <a:rPr lang="en-US" dirty="0"/>
              <a:t>67/68 – DHCP</a:t>
            </a:r>
          </a:p>
          <a:p>
            <a:r>
              <a:rPr lang="en-US" dirty="0"/>
              <a:t>80 – HTTP (Hyper Text Transfer Protocol) </a:t>
            </a:r>
          </a:p>
          <a:p>
            <a:r>
              <a:rPr lang="en-US" dirty="0"/>
              <a:t>88 – Kerberos </a:t>
            </a:r>
          </a:p>
          <a:p>
            <a:r>
              <a:rPr lang="en-US" dirty="0"/>
              <a:t>110 – POP mail (retrieval of mail)</a:t>
            </a:r>
          </a:p>
          <a:p>
            <a:r>
              <a:rPr lang="en-US" dirty="0"/>
              <a:t>123 – Time Service </a:t>
            </a:r>
          </a:p>
          <a:p>
            <a:r>
              <a:rPr lang="en-US" dirty="0"/>
              <a:t>143 – </a:t>
            </a:r>
            <a:r>
              <a:rPr lang="en-US" dirty="0" err="1"/>
              <a:t>iMAP</a:t>
            </a:r>
            <a:endParaRPr lang="en-US" dirty="0"/>
          </a:p>
          <a:p>
            <a:r>
              <a:rPr lang="en-US" dirty="0"/>
              <a:t>443 – HTTPS (HTTP with </a:t>
            </a:r>
            <a:r>
              <a:rPr lang="en-US" dirty="0" err="1"/>
              <a:t>ssl</a:t>
            </a:r>
            <a:r>
              <a:rPr lang="en-US" dirty="0"/>
              <a:t>) </a:t>
            </a:r>
          </a:p>
          <a:p>
            <a:r>
              <a:rPr lang="en-US" dirty="0"/>
              <a:t>445 – SMB (Server Message Block) </a:t>
            </a:r>
          </a:p>
          <a:p>
            <a:r>
              <a:rPr lang="en-US" dirty="0"/>
              <a:t>3389 – RDP (Remote Desktop Protocol) </a:t>
            </a:r>
          </a:p>
          <a:p>
            <a:r>
              <a:rPr lang="en-US" dirty="0"/>
              <a:t>5800/5900 – VNC(Virtual Network Computing)</a:t>
            </a:r>
          </a:p>
          <a:p>
            <a:r>
              <a:rPr lang="en-US" dirty="0"/>
              <a:t>8080 – Web Server</a:t>
            </a:r>
          </a:p>
        </p:txBody>
      </p:sp>
    </p:spTree>
    <p:extLst>
      <p:ext uri="{BB962C8B-B14F-4D97-AF65-F5344CB8AC3E}">
        <p14:creationId xmlns:p14="http://schemas.microsoft.com/office/powerpoint/2010/main" val="2866504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927E-1220-4B18-BF8F-8DA034137FFB}"/>
              </a:ext>
            </a:extLst>
          </p:cNvPr>
          <p:cNvSpPr>
            <a:spLocks noGrp="1"/>
          </p:cNvSpPr>
          <p:nvPr>
            <p:ph type="title"/>
          </p:nvPr>
        </p:nvSpPr>
        <p:spPr/>
        <p:txBody>
          <a:bodyPr/>
          <a:lstStyle/>
          <a:p>
            <a:r>
              <a:rPr lang="en-US" dirty="0"/>
              <a:t>TCP/UDP Protocols </a:t>
            </a:r>
          </a:p>
        </p:txBody>
      </p:sp>
      <p:sp>
        <p:nvSpPr>
          <p:cNvPr id="3" name="Content Placeholder 2">
            <a:extLst>
              <a:ext uri="{FF2B5EF4-FFF2-40B4-BE49-F238E27FC236}">
                <a16:creationId xmlns:a16="http://schemas.microsoft.com/office/drawing/2014/main" id="{3FACA653-6546-425C-8436-9F816CA3687A}"/>
              </a:ext>
            </a:extLst>
          </p:cNvPr>
          <p:cNvSpPr>
            <a:spLocks noGrp="1"/>
          </p:cNvSpPr>
          <p:nvPr>
            <p:ph idx="1"/>
          </p:nvPr>
        </p:nvSpPr>
        <p:spPr/>
        <p:txBody>
          <a:bodyPr/>
          <a:lstStyle/>
          <a:p>
            <a:r>
              <a:rPr lang="en-US" dirty="0"/>
              <a:t>UDP does not establish a connection or even acknowledge the client-side host.</a:t>
            </a:r>
          </a:p>
          <a:p>
            <a:r>
              <a:rPr lang="en-US" dirty="0"/>
              <a:t>TCP acknowledges the client-side host and check/acknowledges all sent packets to make sure spoofing hasn't</a:t>
            </a:r>
          </a:p>
          <a:p>
            <a:endParaRPr lang="en-US" dirty="0"/>
          </a:p>
          <a:p>
            <a:r>
              <a:rPr lang="en-US" dirty="0"/>
              <a:t>UDP(One way road)</a:t>
            </a:r>
          </a:p>
          <a:p>
            <a:r>
              <a:rPr lang="en-US" dirty="0"/>
              <a:t>TCP(Two way road)</a:t>
            </a:r>
          </a:p>
          <a:p>
            <a:endParaRPr lang="en-US" dirty="0"/>
          </a:p>
        </p:txBody>
      </p:sp>
    </p:spTree>
    <p:extLst>
      <p:ext uri="{BB962C8B-B14F-4D97-AF65-F5344CB8AC3E}">
        <p14:creationId xmlns:p14="http://schemas.microsoft.com/office/powerpoint/2010/main" val="358174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6066-73BF-4698-BD82-3CFF6DBDE5F9}"/>
              </a:ext>
            </a:extLst>
          </p:cNvPr>
          <p:cNvSpPr>
            <a:spLocks noGrp="1"/>
          </p:cNvSpPr>
          <p:nvPr>
            <p:ph type="title"/>
          </p:nvPr>
        </p:nvSpPr>
        <p:spPr/>
        <p:txBody>
          <a:bodyPr/>
          <a:lstStyle/>
          <a:p>
            <a:r>
              <a:rPr lang="en-US" dirty="0"/>
              <a:t>What is </a:t>
            </a:r>
            <a:r>
              <a:rPr lang="en-US" dirty="0" err="1"/>
              <a:t>nmap</a:t>
            </a:r>
            <a:endParaRPr lang="en-US" dirty="0"/>
          </a:p>
        </p:txBody>
      </p:sp>
      <p:sp>
        <p:nvSpPr>
          <p:cNvPr id="3" name="Content Placeholder 2">
            <a:extLst>
              <a:ext uri="{FF2B5EF4-FFF2-40B4-BE49-F238E27FC236}">
                <a16:creationId xmlns:a16="http://schemas.microsoft.com/office/drawing/2014/main" id="{623089E5-A1F8-4923-8ADF-E7D4EC51F37A}"/>
              </a:ext>
            </a:extLst>
          </p:cNvPr>
          <p:cNvSpPr>
            <a:spLocks noGrp="1"/>
          </p:cNvSpPr>
          <p:nvPr>
            <p:ph idx="1"/>
          </p:nvPr>
        </p:nvSpPr>
        <p:spPr/>
        <p:txBody>
          <a:bodyPr/>
          <a:lstStyle/>
          <a:p>
            <a:r>
              <a:rPr lang="en-US" dirty="0"/>
              <a:t>Port scanner, security scanner and network exploitation tool.</a:t>
            </a:r>
          </a:p>
          <a:p>
            <a:r>
              <a:rPr lang="en-US" dirty="0"/>
              <a:t>Used to show open ports, services running on those ports, OS/version detection, </a:t>
            </a:r>
            <a:r>
              <a:rPr lang="en-US" dirty="0" err="1"/>
              <a:t>etc</a:t>
            </a:r>
            <a:r>
              <a:rPr lang="en-US" dirty="0"/>
              <a:t>, within a specified IP address(s).</a:t>
            </a:r>
          </a:p>
          <a:p>
            <a:r>
              <a:rPr lang="en-US" dirty="0" err="1"/>
              <a:t>Zenmap</a:t>
            </a:r>
            <a:r>
              <a:rPr lang="en-US" dirty="0"/>
              <a:t> is the GUI version – runs on windows, mac OS X, and almost all </a:t>
            </a:r>
            <a:r>
              <a:rPr lang="en-US" dirty="0" err="1"/>
              <a:t>linux</a:t>
            </a:r>
            <a:r>
              <a:rPr lang="en-US" dirty="0"/>
              <a:t> distros.</a:t>
            </a:r>
          </a:p>
          <a:p>
            <a:endParaRPr lang="en-US" dirty="0"/>
          </a:p>
        </p:txBody>
      </p:sp>
    </p:spTree>
    <p:extLst>
      <p:ext uri="{BB962C8B-B14F-4D97-AF65-F5344CB8AC3E}">
        <p14:creationId xmlns:p14="http://schemas.microsoft.com/office/powerpoint/2010/main" val="112007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9C14-048B-4D1F-ACD2-C5C8D7E75F72}"/>
              </a:ext>
            </a:extLst>
          </p:cNvPr>
          <p:cNvSpPr>
            <a:spLocks noGrp="1"/>
          </p:cNvSpPr>
          <p:nvPr>
            <p:ph type="title"/>
          </p:nvPr>
        </p:nvSpPr>
        <p:spPr/>
        <p:txBody>
          <a:bodyPr/>
          <a:lstStyle/>
          <a:p>
            <a:r>
              <a:rPr lang="en-US" dirty="0"/>
              <a:t>root</a:t>
            </a:r>
          </a:p>
        </p:txBody>
      </p:sp>
      <p:sp>
        <p:nvSpPr>
          <p:cNvPr id="3" name="Content Placeholder 2">
            <a:extLst>
              <a:ext uri="{FF2B5EF4-FFF2-40B4-BE49-F238E27FC236}">
                <a16:creationId xmlns:a16="http://schemas.microsoft.com/office/drawing/2014/main" id="{9F75491A-EC13-47A3-9B46-23DA551A6D5C}"/>
              </a:ext>
            </a:extLst>
          </p:cNvPr>
          <p:cNvSpPr>
            <a:spLocks noGrp="1"/>
          </p:cNvSpPr>
          <p:nvPr>
            <p:ph idx="1"/>
          </p:nvPr>
        </p:nvSpPr>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For most </a:t>
            </a:r>
            <a:r>
              <a:rPr lang="en-US" dirty="0" err="1">
                <a:latin typeface="Courier New" panose="02070309020205020404" pitchFamily="49" charset="0"/>
                <a:cs typeface="Courier New" panose="02070309020205020404" pitchFamily="49" charset="0"/>
              </a:rPr>
              <a:t>nmap</a:t>
            </a:r>
            <a:r>
              <a:rPr lang="en-US" dirty="0">
                <a:latin typeface="Courier New" panose="02070309020205020404" pitchFamily="49" charset="0"/>
                <a:cs typeface="Courier New" panose="02070309020205020404" pitchFamily="49" charset="0"/>
              </a:rPr>
              <a:t> commands you will need to have root privileges. It is recommended to use </a:t>
            </a: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instead of logging into root. (this is good practice)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highlight>
                  <a:srgbClr val="000000"/>
                </a:highlight>
                <a:latin typeface="Courier New" panose="02070309020205020404" pitchFamily="49" charset="0"/>
                <a:cs typeface="Courier New" panose="02070309020205020404" pitchFamily="49" charset="0"/>
              </a:rPr>
              <a:t>su</a:t>
            </a:r>
            <a:r>
              <a:rPr lang="en-US" dirty="0">
                <a:highlight>
                  <a:srgbClr val="000000"/>
                </a:highlight>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 log into root (BE CAUTIOUS)</a:t>
            </a:r>
          </a:p>
          <a:p>
            <a:pPr marL="0" indent="0">
              <a:buNone/>
            </a:pPr>
            <a:r>
              <a:rPr lang="en-US" dirty="0" err="1">
                <a:highlight>
                  <a:srgbClr val="000000"/>
                </a:highlight>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 command to run as root</a:t>
            </a:r>
          </a:p>
          <a:p>
            <a:pPr marL="0" indent="0">
              <a:buNone/>
            </a:pPr>
            <a:r>
              <a:rPr lang="en-US" dirty="0" err="1">
                <a:highlight>
                  <a:srgbClr val="000000"/>
                </a:highlight>
                <a:latin typeface="Courier New" panose="02070309020205020404" pitchFamily="49" charset="0"/>
                <a:cs typeface="Courier New" panose="02070309020205020404" pitchFamily="49" charset="0"/>
              </a:rPr>
              <a:t>sudo</a:t>
            </a:r>
            <a:r>
              <a:rPr lang="en-US" dirty="0">
                <a:highlight>
                  <a:srgbClr val="000000"/>
                </a:highlight>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 if you forget </a:t>
            </a: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run this to re-run the previous command as root</a:t>
            </a:r>
          </a:p>
        </p:txBody>
      </p:sp>
    </p:spTree>
    <p:extLst>
      <p:ext uri="{BB962C8B-B14F-4D97-AF65-F5344CB8AC3E}">
        <p14:creationId xmlns:p14="http://schemas.microsoft.com/office/powerpoint/2010/main" val="90270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927E-1220-4B18-BF8F-8DA034137FFB}"/>
              </a:ext>
            </a:extLst>
          </p:cNvPr>
          <p:cNvSpPr>
            <a:spLocks noGrp="1"/>
          </p:cNvSpPr>
          <p:nvPr>
            <p:ph type="title"/>
          </p:nvPr>
        </p:nvSpPr>
        <p:spPr/>
        <p:txBody>
          <a:bodyPr/>
          <a:lstStyle/>
          <a:p>
            <a:r>
              <a:rPr lang="en-US" dirty="0"/>
              <a:t>Installing </a:t>
            </a:r>
            <a:r>
              <a:rPr lang="en-US" dirty="0" err="1"/>
              <a:t>nmap</a:t>
            </a:r>
            <a:endParaRPr lang="en-US" dirty="0"/>
          </a:p>
        </p:txBody>
      </p:sp>
      <p:sp>
        <p:nvSpPr>
          <p:cNvPr id="3" name="Content Placeholder 2">
            <a:extLst>
              <a:ext uri="{FF2B5EF4-FFF2-40B4-BE49-F238E27FC236}">
                <a16:creationId xmlns:a16="http://schemas.microsoft.com/office/drawing/2014/main" id="{3FACA653-6546-425C-8436-9F816CA3687A}"/>
              </a:ext>
            </a:extLst>
          </p:cNvPr>
          <p:cNvSpPr>
            <a:spLocks noGrp="1"/>
          </p:cNvSpPr>
          <p:nvPr>
            <p:ph idx="1"/>
          </p:nvPr>
        </p:nvSpPr>
        <p:spPr/>
        <p:txBody>
          <a:bodyPr/>
          <a:lstStyle/>
          <a:p>
            <a:pPr marL="0" indent="0">
              <a:buNone/>
            </a:pPr>
            <a:r>
              <a:rPr lang="en-US" dirty="0">
                <a:highlight>
                  <a:srgbClr val="000000"/>
                </a:highlight>
                <a:latin typeface="Courier New" panose="02070309020205020404" pitchFamily="49" charset="0"/>
                <a:cs typeface="Courier New" panose="02070309020205020404" pitchFamily="49" charset="0"/>
              </a:rPr>
              <a:t>apt install </a:t>
            </a: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 Debian based </a:t>
            </a:r>
            <a:r>
              <a:rPr lang="en-US" dirty="0" err="1">
                <a:highlight>
                  <a:srgbClr val="000000"/>
                </a:highlight>
                <a:latin typeface="Courier New" panose="02070309020205020404" pitchFamily="49" charset="0"/>
                <a:cs typeface="Courier New" panose="02070309020205020404" pitchFamily="49" charset="0"/>
              </a:rPr>
              <a:t>linux</a:t>
            </a:r>
            <a:endParaRPr lang="en-US" dirty="0">
              <a:highlight>
                <a:srgbClr val="000000"/>
              </a:highlight>
              <a:latin typeface="Courier New" panose="02070309020205020404" pitchFamily="49" charset="0"/>
              <a:cs typeface="Courier New" panose="02070309020205020404" pitchFamily="49" charset="0"/>
            </a:endParaRPr>
          </a:p>
          <a:p>
            <a:pPr marL="0" indent="0">
              <a:buNone/>
            </a:pPr>
            <a:r>
              <a:rPr lang="en-US" dirty="0">
                <a:highlight>
                  <a:srgbClr val="000000"/>
                </a:highlight>
                <a:latin typeface="Courier New" panose="02070309020205020404" pitchFamily="49" charset="0"/>
                <a:cs typeface="Courier New" panose="02070309020205020404" pitchFamily="49" charset="0"/>
              </a:rPr>
              <a:t>yum install </a:t>
            </a: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 </a:t>
            </a:r>
            <a:r>
              <a:rPr lang="en-US" dirty="0" err="1">
                <a:highlight>
                  <a:srgbClr val="000000"/>
                </a:highlight>
                <a:latin typeface="Courier New" panose="02070309020205020404" pitchFamily="49" charset="0"/>
                <a:cs typeface="Courier New" panose="02070309020205020404" pitchFamily="49" charset="0"/>
              </a:rPr>
              <a:t>Redhat</a:t>
            </a:r>
            <a:r>
              <a:rPr lang="en-US" dirty="0">
                <a:highlight>
                  <a:srgbClr val="000000"/>
                </a:highlight>
                <a:latin typeface="Courier New" panose="02070309020205020404" pitchFamily="49" charset="0"/>
                <a:cs typeface="Courier New" panose="02070309020205020404" pitchFamily="49" charset="0"/>
              </a:rPr>
              <a:t> based </a:t>
            </a:r>
            <a:r>
              <a:rPr lang="en-US" dirty="0" err="1">
                <a:highlight>
                  <a:srgbClr val="000000"/>
                </a:highlight>
                <a:latin typeface="Courier New" panose="02070309020205020404" pitchFamily="49" charset="0"/>
                <a:cs typeface="Courier New" panose="02070309020205020404" pitchFamily="49" charset="0"/>
              </a:rPr>
              <a:t>linux</a:t>
            </a:r>
            <a:endParaRPr lang="en-US" dirty="0">
              <a:highlight>
                <a:srgbClr val="000000"/>
              </a:highlight>
              <a:latin typeface="Courier New" panose="02070309020205020404" pitchFamily="49" charset="0"/>
              <a:cs typeface="Courier New" panose="02070309020205020404" pitchFamily="49" charset="0"/>
            </a:endParaRPr>
          </a:p>
          <a:p>
            <a:pPr marL="0" indent="0">
              <a:buNone/>
            </a:pPr>
            <a:r>
              <a:rPr lang="en-US" dirty="0">
                <a:highlight>
                  <a:srgbClr val="000000"/>
                </a:highlight>
                <a:latin typeface="Courier New" panose="02070309020205020404" pitchFamily="49" charset="0"/>
                <a:cs typeface="Courier New" panose="02070309020205020404" pitchFamily="49" charset="0"/>
              </a:rPr>
              <a:t>Brew install </a:t>
            </a: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 Mac OS x</a:t>
            </a:r>
          </a:p>
          <a:p>
            <a:pPr marL="0" indent="0">
              <a:buNone/>
            </a:pPr>
            <a:endParaRPr lang="en-US" dirty="0"/>
          </a:p>
        </p:txBody>
      </p:sp>
    </p:spTree>
    <p:extLst>
      <p:ext uri="{BB962C8B-B14F-4D97-AF65-F5344CB8AC3E}">
        <p14:creationId xmlns:p14="http://schemas.microsoft.com/office/powerpoint/2010/main" val="306973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434B9-6604-432E-9835-5A20F499D300}"/>
              </a:ext>
            </a:extLst>
          </p:cNvPr>
          <p:cNvSpPr>
            <a:spLocks noGrp="1"/>
          </p:cNvSpPr>
          <p:nvPr>
            <p:ph type="title"/>
          </p:nvPr>
        </p:nvSpPr>
        <p:spPr/>
        <p:txBody>
          <a:bodyPr/>
          <a:lstStyle/>
          <a:p>
            <a:r>
              <a:rPr lang="en-US" dirty="0"/>
              <a:t>Basic Nmap commands</a:t>
            </a:r>
          </a:p>
        </p:txBody>
      </p:sp>
      <p:sp>
        <p:nvSpPr>
          <p:cNvPr id="3" name="Content Placeholder 2">
            <a:extLst>
              <a:ext uri="{FF2B5EF4-FFF2-40B4-BE49-F238E27FC236}">
                <a16:creationId xmlns:a16="http://schemas.microsoft.com/office/drawing/2014/main" id="{95FDC444-6C70-4BB5-A44E-B0BF2F0EB93D}"/>
              </a:ext>
            </a:extLst>
          </p:cNvPr>
          <p:cNvSpPr>
            <a:spLocks noGrp="1"/>
          </p:cNvSpPr>
          <p:nvPr>
            <p:ph idx="1"/>
          </p:nvPr>
        </p:nvSpPr>
        <p:spPr>
          <a:xfrm>
            <a:off x="1141412" y="2097087"/>
            <a:ext cx="9905999" cy="4386839"/>
          </a:xfrm>
        </p:spPr>
        <p:txBody>
          <a:bodyPr/>
          <a:lstStyle/>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192.168.1.1</a:t>
            </a:r>
            <a:r>
              <a:rPr lang="en-US" dirty="0">
                <a:latin typeface="Courier New" panose="02070309020205020404" pitchFamily="49" charset="0"/>
                <a:cs typeface="Courier New" panose="02070309020205020404" pitchFamily="49" charset="0"/>
              </a:rPr>
              <a:t>  - scan single IP</a:t>
            </a:r>
          </a:p>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www.emuiasa.com</a:t>
            </a:r>
            <a:r>
              <a:rPr lang="en-US" dirty="0">
                <a:latin typeface="Courier New" panose="02070309020205020404" pitchFamily="49" charset="0"/>
                <a:cs typeface="Courier New" panose="02070309020205020404" pitchFamily="49" charset="0"/>
              </a:rPr>
              <a:t>  - scan a domain</a:t>
            </a:r>
          </a:p>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192.168.1.0/24</a:t>
            </a:r>
            <a:r>
              <a:rPr lang="en-US" dirty="0">
                <a:latin typeface="Courier New" panose="02070309020205020404" pitchFamily="49" charset="0"/>
                <a:cs typeface="Courier New" panose="02070309020205020404" pitchFamily="49" charset="0"/>
              </a:rPr>
              <a:t>  - scan a subnet</a:t>
            </a:r>
          </a:p>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192.168.1.0-254</a:t>
            </a:r>
            <a:r>
              <a:rPr lang="en-US" dirty="0">
                <a:latin typeface="Courier New" panose="02070309020205020404" pitchFamily="49" charset="0"/>
                <a:cs typeface="Courier New" panose="02070309020205020404" pitchFamily="49" charset="0"/>
              </a:rPr>
              <a:t>  - scan a range of IP</a:t>
            </a:r>
          </a:p>
          <a:p>
            <a:pPr marL="0" indent="0">
              <a:buNone/>
            </a:pPr>
            <a:r>
              <a:rPr lang="en-US" dirty="0" err="1">
                <a:highlight>
                  <a:srgbClr val="000000"/>
                </a:highlight>
                <a:latin typeface="Courier New" panose="02070309020205020404" pitchFamily="49" charset="0"/>
                <a:cs typeface="Courier New" panose="02070309020205020404" pitchFamily="49" charset="0"/>
              </a:rPr>
              <a:t>nmap</a:t>
            </a:r>
            <a:r>
              <a:rPr lang="en-US" dirty="0">
                <a:highlight>
                  <a:srgbClr val="000000"/>
                </a:highlight>
                <a:latin typeface="Courier New" panose="02070309020205020404" pitchFamily="49" charset="0"/>
                <a:cs typeface="Courier New" panose="02070309020205020404" pitchFamily="49" charset="0"/>
              </a:rPr>
              <a:t> –</a:t>
            </a:r>
            <a:r>
              <a:rPr lang="en-US" dirty="0" err="1">
                <a:highlight>
                  <a:srgbClr val="000000"/>
                </a:highlight>
                <a:latin typeface="Courier New" panose="02070309020205020404" pitchFamily="49" charset="0"/>
                <a:cs typeface="Courier New" panose="02070309020205020404" pitchFamily="49" charset="0"/>
              </a:rPr>
              <a:t>iL</a:t>
            </a:r>
            <a:r>
              <a:rPr lang="en-US" dirty="0">
                <a:highlight>
                  <a:srgbClr val="000000"/>
                </a:highlight>
                <a:latin typeface="Courier New" panose="02070309020205020404" pitchFamily="49" charset="0"/>
                <a:cs typeface="Courier New" panose="02070309020205020404" pitchFamily="49" charset="0"/>
              </a:rPr>
              <a:t> *.txt doc with </a:t>
            </a:r>
            <a:r>
              <a:rPr lang="en-US" dirty="0" err="1">
                <a:highlight>
                  <a:srgbClr val="000000"/>
                </a:highlight>
                <a:latin typeface="Courier New" panose="02070309020205020404" pitchFamily="49" charset="0"/>
                <a:cs typeface="Courier New" panose="02070309020205020404" pitchFamily="49" charset="0"/>
              </a:rPr>
              <a:t>ip’s</a:t>
            </a:r>
            <a:r>
              <a:rPr lang="en-US" dirty="0">
                <a:highlight>
                  <a:srgbClr val="000000"/>
                </a:highligh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 scan from a file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highlight>
                  <a:srgbClr val="000000"/>
                </a:highlight>
                <a:latin typeface="Courier New" panose="02070309020205020404" pitchFamily="49" charset="0"/>
                <a:cs typeface="Courier New" panose="02070309020205020404" pitchFamily="49" charset="0"/>
              </a:rPr>
              <a:t>ipcalc</a:t>
            </a:r>
            <a:r>
              <a:rPr lang="en-US" dirty="0">
                <a:highlight>
                  <a:srgbClr val="000000"/>
                </a:highlight>
                <a:latin typeface="Courier New" panose="02070309020205020404" pitchFamily="49" charset="0"/>
                <a:cs typeface="Courier New" panose="02070309020205020404" pitchFamily="49" charset="0"/>
              </a:rPr>
              <a:t> 192.168.1.1</a:t>
            </a:r>
            <a:r>
              <a:rPr lang="en-US" dirty="0">
                <a:latin typeface="Courier New" panose="02070309020205020404" pitchFamily="49" charset="0"/>
                <a:cs typeface="Courier New" panose="02070309020205020404" pitchFamily="49" charset="0"/>
              </a:rPr>
              <a:t> – Calculate subnet / range of </a:t>
            </a:r>
            <a:r>
              <a:rPr lang="en-US" dirty="0" err="1">
                <a:latin typeface="Courier New" panose="02070309020205020404" pitchFamily="49" charset="0"/>
                <a:cs typeface="Courier New" panose="02070309020205020404" pitchFamily="49" charset="0"/>
              </a:rPr>
              <a:t>ip’s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06396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66</TotalTime>
  <Words>1019</Words>
  <Application>Microsoft Office PowerPoint</Application>
  <PresentationFormat>Widescreen</PresentationFormat>
  <Paragraphs>129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Courier New</vt:lpstr>
      <vt:lpstr>Tw Cen MT</vt:lpstr>
      <vt:lpstr>Circuit</vt:lpstr>
      <vt:lpstr>IASA 10/04/19 – NMAP/ports/netstat </vt:lpstr>
      <vt:lpstr>aGENDA</vt:lpstr>
      <vt:lpstr>What are ports?</vt:lpstr>
      <vt:lpstr>What are most common ports?</vt:lpstr>
      <vt:lpstr>TCP/UDP Protocols </vt:lpstr>
      <vt:lpstr>What is nmap</vt:lpstr>
      <vt:lpstr>root</vt:lpstr>
      <vt:lpstr>Installing nmap</vt:lpstr>
      <vt:lpstr>Basic Nmap commands</vt:lpstr>
      <vt:lpstr>Basic Nmap port commands</vt:lpstr>
      <vt:lpstr>Basic Nmap port commands</vt:lpstr>
      <vt:lpstr>Nmap OS/Service detection commands</vt:lpstr>
      <vt:lpstr>Nmap outputing to a file</vt:lpstr>
      <vt:lpstr>Nmap scripts</vt:lpstr>
      <vt:lpstr>Nmap good tricks</vt:lpstr>
      <vt:lpstr>netstat</vt:lpstr>
      <vt:lpstr>netstat</vt:lpstr>
      <vt:lpstr>Demo time</vt:lpstr>
      <vt:lpstr>Demo nmap</vt:lpstr>
      <vt:lpstr>Demo nmap</vt:lpstr>
      <vt:lpstr>Demo nmap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Fergusson</dc:creator>
  <cp:lastModifiedBy>Nathaniel Fergusson</cp:lastModifiedBy>
  <cp:revision>7</cp:revision>
  <dcterms:created xsi:type="dcterms:W3CDTF">2019-10-04T19:32:01Z</dcterms:created>
  <dcterms:modified xsi:type="dcterms:W3CDTF">2019-10-04T21:22:50Z</dcterms:modified>
</cp:coreProperties>
</file>