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Nathaniel Fergus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1-13T14:00:03.129">
    <p:pos x="290" y="1532"/>
    <p:text>NETFILTER features
-stateless packet filtering (IPv4 and IPv6)
-stateful packet filtering (IPv4 and IPv6)
-all kinds of network address and port translation, e.g. NAT/NAPT (IPv4 and IPv6)
-flexible and extensible infrastructure
-multiple layers of API's for 3rd party extensions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4f4f26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4f4f26f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c5b3e7c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c5b3e7c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44f4f26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44f4f26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dbc2ed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dbc2ed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4f4f26f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4f4f26f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98735b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98735b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98735ba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98735ba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198735ba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198735b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198735ba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198735b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198735ba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198735ba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44f4f26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44f4f26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198735b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198735b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4f4f26f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4f4f26f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44f4f26f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44f4f26f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Competition </a:t>
            </a:r>
            <a:r>
              <a:rPr lang="en"/>
              <a:t>environments</a:t>
            </a:r>
            <a:r>
              <a:rPr lang="en"/>
              <a:t> you don’t have the ability to download third party solutions (GlasssWire, Comodo, Etc)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199f305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199f305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198735ba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98735ba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198735b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198735b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198735ba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198735ba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44f4f26f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44f4f26f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5b3e7c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5b3e7c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98735b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98735b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5b3e7c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5b3e7c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4f4f26f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4f4f26f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5b3e7c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5b3e7c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c5b3e7c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5b3e7c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ddit.com/r/explainlikeimfive/comments/5u2nkx/eli5_what_is_a_linux_kerne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IASA 01/17/20 - Firewalls	</a:t>
            </a:r>
            <a:endParaRPr/>
          </a:p>
        </p:txBody>
      </p:sp>
      <p:sp>
        <p:nvSpPr>
          <p:cNvPr id="68" name="Google Shape;68;p13"/>
          <p:cNvSpPr txBox="1"/>
          <p:nvPr>
            <p:ph idx="1" type="subTitle"/>
          </p:nvPr>
        </p:nvSpPr>
        <p:spPr>
          <a:xfrm>
            <a:off x="460950" y="2817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to sign in 😃</a:t>
            </a:r>
            <a:endParaRPr/>
          </a:p>
        </p:txBody>
      </p:sp>
      <p:sp>
        <p:nvSpPr>
          <p:cNvPr id="69" name="Google Shape;69;p13"/>
          <p:cNvSpPr txBox="1"/>
          <p:nvPr>
            <p:ph idx="1" type="subTitle"/>
          </p:nvPr>
        </p:nvSpPr>
        <p:spPr>
          <a:xfrm>
            <a:off x="460950" y="35433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Chris M for the prebuilt prezzi !! </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Firewall Concepts (cont) 🔥</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Example of a rule:</a:t>
            </a:r>
            <a:endParaRPr b="1">
              <a:solidFill>
                <a:srgbClr val="00FF00"/>
              </a:solidFill>
              <a:highlight>
                <a:srgbClr val="000000"/>
              </a:highlight>
            </a:endParaRPr>
          </a:p>
          <a:p>
            <a:pPr indent="-317500" lvl="1" marL="914400" rtl="0" algn="l">
              <a:spcBef>
                <a:spcPts val="0"/>
              </a:spcBef>
              <a:spcAft>
                <a:spcPts val="0"/>
              </a:spcAft>
              <a:buClr>
                <a:srgbClr val="00FF00"/>
              </a:buClr>
              <a:buSzPts val="1400"/>
              <a:buChar char="○"/>
            </a:pPr>
            <a:r>
              <a:rPr b="1" lang="en">
                <a:solidFill>
                  <a:srgbClr val="00FF00"/>
                </a:solidFill>
                <a:highlight>
                  <a:srgbClr val="000000"/>
                </a:highlight>
              </a:rPr>
              <a:t>ALLOW ANY ANY</a:t>
            </a:r>
            <a:endParaRPr b="1">
              <a:solidFill>
                <a:srgbClr val="00FF00"/>
              </a:solidFill>
              <a:highlight>
                <a:srgbClr val="000000"/>
              </a:highlight>
            </a:endParaRPr>
          </a:p>
          <a:p>
            <a:pPr indent="-317500" lvl="1" marL="914400" rtl="0" algn="l">
              <a:spcBef>
                <a:spcPts val="0"/>
              </a:spcBef>
              <a:spcAft>
                <a:spcPts val="0"/>
              </a:spcAft>
              <a:buClr>
                <a:srgbClr val="00FF00"/>
              </a:buClr>
              <a:buSzPts val="1400"/>
              <a:buChar char="○"/>
            </a:pPr>
            <a:r>
              <a:rPr b="1" lang="en">
                <a:solidFill>
                  <a:srgbClr val="00FF00"/>
                </a:solidFill>
                <a:highlight>
                  <a:srgbClr val="000000"/>
                </a:highlight>
              </a:rPr>
              <a:t>DROP ANY ANY</a:t>
            </a:r>
            <a:endParaRPr b="1">
              <a:solidFill>
                <a:srgbClr val="00FF00"/>
              </a:solidFill>
              <a:highlight>
                <a:srgbClr val="000000"/>
              </a:highlight>
            </a:endParaRPr>
          </a:p>
          <a:p>
            <a:pPr indent="-342900" lvl="0" marL="457200" rtl="0" algn="l">
              <a:spcBef>
                <a:spcPts val="0"/>
              </a:spcBef>
              <a:spcAft>
                <a:spcPts val="0"/>
              </a:spcAft>
              <a:buClr>
                <a:srgbClr val="FF0000"/>
              </a:buClr>
              <a:buSzPts val="1800"/>
              <a:buChar char="●"/>
            </a:pPr>
            <a:r>
              <a:rPr lang="en">
                <a:solidFill>
                  <a:srgbClr val="FF0000"/>
                </a:solidFill>
              </a:rPr>
              <a:t>Why is this a bad rule?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1290250" y="646563"/>
            <a:ext cx="6563499" cy="385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IPTables </a:t>
            </a:r>
            <a:r>
              <a:rPr lang="en"/>
              <a:t>🔥</a:t>
            </a:r>
            <a:endParaRPr/>
          </a:p>
        </p:txBody>
      </p:sp>
      <p:sp>
        <p:nvSpPr>
          <p:cNvPr id="132" name="Google Shape;132;p24"/>
          <p:cNvSpPr txBox="1"/>
          <p:nvPr>
            <p:ph idx="1" type="body"/>
          </p:nvPr>
        </p:nvSpPr>
        <p:spPr>
          <a:xfrm>
            <a:off x="471900" y="1688550"/>
            <a:ext cx="8222100" cy="336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NOTE: </a:t>
            </a:r>
            <a:r>
              <a:rPr lang="en"/>
              <a:t>Because you are working directly with the Linux Kernel, all commands need to be run as </a:t>
            </a:r>
            <a:r>
              <a:rPr b="1" i="1" lang="en">
                <a:solidFill>
                  <a:srgbClr val="00FF00"/>
                </a:solidFill>
                <a:highlight>
                  <a:srgbClr val="000000"/>
                </a:highlight>
              </a:rPr>
              <a:t>sudo</a:t>
            </a:r>
            <a:endParaRPr b="1" i="1">
              <a:solidFill>
                <a:srgbClr val="00FF00"/>
              </a:solidFill>
              <a:highlight>
                <a:srgbClr val="000000"/>
              </a:highlight>
            </a:endParaRPr>
          </a:p>
          <a:p>
            <a:pPr indent="-342900" lvl="0" marL="457200" rtl="0" algn="l">
              <a:spcBef>
                <a:spcPts val="0"/>
              </a:spcBef>
              <a:spcAft>
                <a:spcPts val="0"/>
              </a:spcAft>
              <a:buClr>
                <a:srgbClr val="666666"/>
              </a:buClr>
              <a:buSzPts val="1800"/>
              <a:buChar char="●"/>
            </a:pPr>
            <a:r>
              <a:rPr lang="en">
                <a:solidFill>
                  <a:srgbClr val="666666"/>
                </a:solidFill>
              </a:rPr>
              <a:t>You can check if </a:t>
            </a:r>
            <a:r>
              <a:rPr b="1" lang="en">
                <a:solidFill>
                  <a:srgbClr val="666666"/>
                </a:solidFill>
              </a:rPr>
              <a:t>iptables </a:t>
            </a:r>
            <a:r>
              <a:rPr lang="en">
                <a:solidFill>
                  <a:srgbClr val="666666"/>
                </a:solidFill>
              </a:rPr>
              <a:t>is installed by typing</a:t>
            </a:r>
            <a:endParaRPr>
              <a:solidFill>
                <a:srgbClr val="666666"/>
              </a:solidFill>
            </a:endParaRPr>
          </a:p>
          <a:p>
            <a:pPr indent="-317500" lvl="1" marL="914400" rtl="0" algn="l">
              <a:spcBef>
                <a:spcPts val="0"/>
              </a:spcBef>
              <a:spcAft>
                <a:spcPts val="0"/>
              </a:spcAft>
              <a:buClr>
                <a:srgbClr val="FF9900"/>
              </a:buClr>
              <a:buSzPts val="1400"/>
              <a:buChar char="○"/>
            </a:pPr>
            <a:r>
              <a:rPr b="1" i="1" lang="en">
                <a:solidFill>
                  <a:srgbClr val="FF9900"/>
                </a:solidFill>
              </a:rPr>
              <a:t>w</a:t>
            </a:r>
            <a:r>
              <a:rPr b="1" i="1" lang="en">
                <a:solidFill>
                  <a:srgbClr val="FF9900"/>
                </a:solidFill>
              </a:rPr>
              <a:t>hich iptables</a:t>
            </a:r>
            <a:endParaRPr b="1" i="1">
              <a:solidFill>
                <a:srgbClr val="FF9900"/>
              </a:solidFill>
            </a:endParaRPr>
          </a:p>
          <a:p>
            <a:pPr indent="-317500" lvl="1" marL="914400" rtl="0" algn="l">
              <a:spcBef>
                <a:spcPts val="0"/>
              </a:spcBef>
              <a:spcAft>
                <a:spcPts val="0"/>
              </a:spcAft>
              <a:buClr>
                <a:srgbClr val="666666"/>
              </a:buClr>
              <a:buSzPts val="1400"/>
              <a:buChar char="○"/>
            </a:pPr>
            <a:r>
              <a:rPr lang="en">
                <a:solidFill>
                  <a:srgbClr val="666666"/>
                </a:solidFill>
              </a:rPr>
              <a:t>You should get something like </a:t>
            </a:r>
            <a:r>
              <a:rPr b="1" i="1" lang="en">
                <a:solidFill>
                  <a:srgbClr val="FF9900"/>
                </a:solidFill>
              </a:rPr>
              <a:t>/sbin/iptables </a:t>
            </a:r>
            <a:r>
              <a:rPr lang="en">
                <a:solidFill>
                  <a:srgbClr val="666666"/>
                </a:solidFill>
              </a:rPr>
              <a:t>or </a:t>
            </a:r>
            <a:r>
              <a:rPr b="1" i="1" lang="en">
                <a:solidFill>
                  <a:srgbClr val="FF9900"/>
                </a:solidFill>
              </a:rPr>
              <a:t>/usr/sbin/iptables </a:t>
            </a:r>
            <a:endParaRPr>
              <a:solidFill>
                <a:srgbClr val="000000"/>
              </a:solidFill>
            </a:endParaRPr>
          </a:p>
          <a:p>
            <a:pPr indent="-317500" lvl="2" marL="1371600" rtl="0" algn="l">
              <a:spcBef>
                <a:spcPts val="0"/>
              </a:spcBef>
              <a:spcAft>
                <a:spcPts val="0"/>
              </a:spcAft>
              <a:buClr>
                <a:srgbClr val="666666"/>
              </a:buClr>
              <a:buSzPts val="1400"/>
              <a:buChar char="■"/>
            </a:pPr>
            <a:r>
              <a:rPr lang="en">
                <a:solidFill>
                  <a:srgbClr val="666666"/>
                </a:solidFill>
              </a:rPr>
              <a:t>This means the actual application is in the </a:t>
            </a:r>
            <a:r>
              <a:rPr b="1" lang="en">
                <a:solidFill>
                  <a:srgbClr val="FF9900"/>
                </a:solidFill>
              </a:rPr>
              <a:t>/sbin/</a:t>
            </a:r>
            <a:r>
              <a:rPr lang="en">
                <a:solidFill>
                  <a:srgbClr val="666666"/>
                </a:solidFill>
              </a:rPr>
              <a:t> directory</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Also </a:t>
            </a:r>
            <a:r>
              <a:rPr b="1" lang="en">
                <a:solidFill>
                  <a:srgbClr val="666666"/>
                </a:solidFill>
              </a:rPr>
              <a:t>NOTE:</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Iptables rules are </a:t>
            </a:r>
            <a:r>
              <a:rPr b="1" lang="en">
                <a:solidFill>
                  <a:srgbClr val="666666"/>
                </a:solidFill>
              </a:rPr>
              <a:t>ephemeral</a:t>
            </a:r>
            <a:r>
              <a:rPr lang="en">
                <a:solidFill>
                  <a:srgbClr val="666666"/>
                </a:solidFill>
              </a:rPr>
              <a:t>, which means they </a:t>
            </a:r>
            <a:r>
              <a:rPr b="1" lang="en">
                <a:solidFill>
                  <a:srgbClr val="666666"/>
                </a:solidFill>
              </a:rPr>
              <a:t>need to be manually saved</a:t>
            </a:r>
            <a:r>
              <a:rPr lang="en">
                <a:solidFill>
                  <a:srgbClr val="666666"/>
                </a:solidFill>
              </a:rPr>
              <a:t> for them to persist after a reboot.</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Install </a:t>
            </a:r>
            <a:r>
              <a:rPr b="1" lang="en">
                <a:solidFill>
                  <a:srgbClr val="FF0000"/>
                </a:solidFill>
              </a:rPr>
              <a:t>CLEAN</a:t>
            </a:r>
            <a:r>
              <a:rPr b="1" lang="en">
                <a:solidFill>
                  <a:srgbClr val="666666"/>
                </a:solidFill>
              </a:rPr>
              <a:t> </a:t>
            </a:r>
            <a:r>
              <a:rPr lang="en">
                <a:solidFill>
                  <a:srgbClr val="666666"/>
                </a:solidFill>
              </a:rPr>
              <a:t>persistent IPTables:</a:t>
            </a:r>
            <a:endParaRPr>
              <a:solidFill>
                <a:srgbClr val="666666"/>
              </a:solidFill>
            </a:endParaRPr>
          </a:p>
          <a:p>
            <a:pPr indent="-317500" lvl="2" marL="1371600" rtl="0" algn="l">
              <a:spcBef>
                <a:spcPts val="0"/>
              </a:spcBef>
              <a:spcAft>
                <a:spcPts val="0"/>
              </a:spcAft>
              <a:buClr>
                <a:srgbClr val="FF9900"/>
              </a:buClr>
              <a:buSzPts val="1400"/>
              <a:buChar char="■"/>
            </a:pPr>
            <a:r>
              <a:rPr b="1" i="1" lang="en">
                <a:solidFill>
                  <a:srgbClr val="FF9900"/>
                </a:solidFill>
              </a:rPr>
              <a:t>sudo apt-get remove iptables iptables-persistent </a:t>
            </a:r>
            <a:endParaRPr b="1" i="1">
              <a:solidFill>
                <a:srgbClr val="FF9900"/>
              </a:solidFill>
            </a:endParaRPr>
          </a:p>
          <a:p>
            <a:pPr indent="-317500" lvl="2" marL="1371600" rtl="0" algn="l">
              <a:spcBef>
                <a:spcPts val="0"/>
              </a:spcBef>
              <a:spcAft>
                <a:spcPts val="0"/>
              </a:spcAft>
              <a:buClr>
                <a:srgbClr val="FF9900"/>
              </a:buClr>
              <a:buSzPts val="1400"/>
              <a:buChar char="■"/>
            </a:pPr>
            <a:r>
              <a:rPr b="1" i="1" lang="en">
                <a:solidFill>
                  <a:srgbClr val="FF9900"/>
                </a:solidFill>
              </a:rPr>
              <a:t>sudo apt-get install iptables iptables-persistent</a:t>
            </a:r>
            <a:endParaRPr b="1" i="1">
              <a:solidFill>
                <a:srgbClr val="FF99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IPTables 🔥</a:t>
            </a:r>
            <a:endParaRPr/>
          </a:p>
        </p:txBody>
      </p:sp>
      <p:sp>
        <p:nvSpPr>
          <p:cNvPr id="138" name="Google Shape;138;p25"/>
          <p:cNvSpPr txBox="1"/>
          <p:nvPr>
            <p:ph idx="1" type="body"/>
          </p:nvPr>
        </p:nvSpPr>
        <p:spPr>
          <a:xfrm>
            <a:off x="471900" y="1919075"/>
            <a:ext cx="82221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RedHat based systems, you will need to install via these commands.</a:t>
            </a:r>
            <a:endParaRPr/>
          </a:p>
          <a:p>
            <a:pPr indent="-342900" lvl="0" marL="514350" rtl="0" algn="l">
              <a:spcBef>
                <a:spcPts val="1600"/>
              </a:spcBef>
              <a:spcAft>
                <a:spcPts val="0"/>
              </a:spcAft>
              <a:buClr>
                <a:srgbClr val="666666"/>
              </a:buClr>
              <a:buSzPts val="1800"/>
              <a:buChar char="●"/>
            </a:pPr>
            <a:r>
              <a:rPr lang="en">
                <a:solidFill>
                  <a:srgbClr val="666666"/>
                </a:solidFill>
              </a:rPr>
              <a:t>Install IPtables via DNF or YUM.</a:t>
            </a:r>
            <a:endParaRPr>
              <a:solidFill>
                <a:srgbClr val="666666"/>
              </a:solidFill>
            </a:endParaRPr>
          </a:p>
          <a:p>
            <a:pPr indent="-317500" lvl="1" marL="1828800" marR="190500" rtl="0" algn="l">
              <a:lnSpc>
                <a:spcPct val="129545"/>
              </a:lnSpc>
              <a:spcBef>
                <a:spcPts val="0"/>
              </a:spcBef>
              <a:spcAft>
                <a:spcPts val="0"/>
              </a:spcAft>
              <a:buClr>
                <a:srgbClr val="FF9900"/>
              </a:buClr>
              <a:buSzPts val="1400"/>
              <a:buChar char="○"/>
            </a:pPr>
            <a:r>
              <a:rPr b="1" i="1" lang="en">
                <a:solidFill>
                  <a:srgbClr val="FF9900"/>
                </a:solidFill>
                <a:highlight>
                  <a:srgbClr val="FFFFFF"/>
                </a:highlight>
                <a:latin typeface="Courier New"/>
                <a:ea typeface="Courier New"/>
                <a:cs typeface="Courier New"/>
                <a:sym typeface="Courier New"/>
              </a:rPr>
              <a:t>yum install iptables-services</a:t>
            </a:r>
            <a:endParaRPr b="1" i="1">
              <a:solidFill>
                <a:srgbClr val="FF9900"/>
              </a:solidFill>
              <a:highlight>
                <a:srgbClr val="FFFFFF"/>
              </a:highlight>
              <a:latin typeface="Courier New"/>
              <a:ea typeface="Courier New"/>
              <a:cs typeface="Courier New"/>
              <a:sym typeface="Courier New"/>
            </a:endParaRPr>
          </a:p>
          <a:p>
            <a:pPr indent="-317500" lvl="1" marL="1828800" marR="190500" rtl="0" algn="l">
              <a:lnSpc>
                <a:spcPct val="129545"/>
              </a:lnSpc>
              <a:spcBef>
                <a:spcPts val="0"/>
              </a:spcBef>
              <a:spcAft>
                <a:spcPts val="0"/>
              </a:spcAft>
              <a:buClr>
                <a:srgbClr val="FF9900"/>
              </a:buClr>
              <a:buSzPts val="1400"/>
              <a:buFont typeface="Courier New"/>
              <a:buChar char="○"/>
            </a:pPr>
            <a:r>
              <a:rPr b="1" i="1" lang="en">
                <a:solidFill>
                  <a:srgbClr val="FF9900"/>
                </a:solidFill>
                <a:highlight>
                  <a:srgbClr val="FFFFFF"/>
                </a:highlight>
                <a:latin typeface="Courier New"/>
                <a:ea typeface="Courier New"/>
                <a:cs typeface="Courier New"/>
                <a:sym typeface="Courier New"/>
              </a:rPr>
              <a:t>Dnf install iptables-services</a:t>
            </a:r>
            <a:endParaRPr b="1" i="1">
              <a:solidFill>
                <a:srgbClr val="FF9900"/>
              </a:solidFill>
              <a:highlight>
                <a:srgbClr val="FFFFFF"/>
              </a:highlight>
              <a:latin typeface="Courier New"/>
              <a:ea typeface="Courier New"/>
              <a:cs typeface="Courier New"/>
              <a:sym typeface="Courier New"/>
            </a:endParaRPr>
          </a:p>
          <a:p>
            <a:pPr indent="-342900" lvl="0" marL="514350" rtl="0" algn="l">
              <a:spcBef>
                <a:spcPts val="0"/>
              </a:spcBef>
              <a:spcAft>
                <a:spcPts val="0"/>
              </a:spcAft>
              <a:buClr>
                <a:srgbClr val="666666"/>
              </a:buClr>
              <a:buSzPts val="1800"/>
              <a:buChar char="●"/>
            </a:pPr>
            <a:r>
              <a:rPr lang="en">
                <a:solidFill>
                  <a:srgbClr val="666666"/>
                </a:solidFill>
              </a:rPr>
              <a:t>Also </a:t>
            </a:r>
            <a:r>
              <a:rPr b="1" lang="en">
                <a:solidFill>
                  <a:srgbClr val="666666"/>
                </a:solidFill>
              </a:rPr>
              <a:t>NOTE:</a:t>
            </a:r>
            <a:endParaRPr>
              <a:solidFill>
                <a:srgbClr val="666666"/>
              </a:solidFill>
            </a:endParaRPr>
          </a:p>
          <a:p>
            <a:pPr indent="-317500" lvl="1" marL="1828800" rtl="0" algn="l">
              <a:spcBef>
                <a:spcPts val="0"/>
              </a:spcBef>
              <a:spcAft>
                <a:spcPts val="0"/>
              </a:spcAft>
              <a:buClr>
                <a:srgbClr val="666666"/>
              </a:buClr>
              <a:buSzPts val="1400"/>
              <a:buChar char="○"/>
            </a:pPr>
            <a:r>
              <a:rPr lang="en">
                <a:solidFill>
                  <a:srgbClr val="666666"/>
                </a:solidFill>
              </a:rPr>
              <a:t>Iptables rules are </a:t>
            </a:r>
            <a:r>
              <a:rPr b="1" lang="en">
                <a:solidFill>
                  <a:srgbClr val="666666"/>
                </a:solidFill>
              </a:rPr>
              <a:t>ephemeral</a:t>
            </a:r>
            <a:r>
              <a:rPr lang="en">
                <a:solidFill>
                  <a:srgbClr val="666666"/>
                </a:solidFill>
              </a:rPr>
              <a:t>, which means they </a:t>
            </a:r>
            <a:r>
              <a:rPr b="1" lang="en">
                <a:solidFill>
                  <a:srgbClr val="666666"/>
                </a:solidFill>
              </a:rPr>
              <a:t>need to be manually saved</a:t>
            </a:r>
            <a:r>
              <a:rPr lang="en">
                <a:solidFill>
                  <a:srgbClr val="666666"/>
                </a:solidFill>
              </a:rPr>
              <a:t> for them to persist after a reboot.</a:t>
            </a:r>
            <a:endParaRPr>
              <a:solidFill>
                <a:srgbClr val="666666"/>
              </a:solidFill>
            </a:endParaRPr>
          </a:p>
          <a:p>
            <a:pPr indent="-317500" lvl="1" marL="1828800" rtl="0" algn="l">
              <a:spcBef>
                <a:spcPts val="0"/>
              </a:spcBef>
              <a:spcAft>
                <a:spcPts val="0"/>
              </a:spcAft>
              <a:buClr>
                <a:srgbClr val="666666"/>
              </a:buClr>
              <a:buSzPts val="1400"/>
              <a:buChar char="○"/>
            </a:pPr>
            <a:r>
              <a:rPr lang="en">
                <a:solidFill>
                  <a:srgbClr val="666666"/>
                </a:solidFill>
              </a:rPr>
              <a:t>In RedHat based OS you have to save via this command.</a:t>
            </a:r>
            <a:endParaRPr>
              <a:solidFill>
                <a:srgbClr val="666666"/>
              </a:solidFill>
            </a:endParaRPr>
          </a:p>
          <a:p>
            <a:pPr indent="-317500" lvl="2" marL="2286000" marR="190500" rtl="0" algn="l">
              <a:lnSpc>
                <a:spcPct val="129545"/>
              </a:lnSpc>
              <a:spcBef>
                <a:spcPts val="0"/>
              </a:spcBef>
              <a:spcAft>
                <a:spcPts val="0"/>
              </a:spcAft>
              <a:buClr>
                <a:srgbClr val="FF9900"/>
              </a:buClr>
              <a:buSzPts val="1400"/>
              <a:buChar char="■"/>
            </a:pPr>
            <a:r>
              <a:rPr b="1" i="1" lang="en">
                <a:solidFill>
                  <a:srgbClr val="FF9900"/>
                </a:solidFill>
                <a:highlight>
                  <a:srgbClr val="FFFFFF"/>
                </a:highlight>
                <a:latin typeface="Courier New"/>
                <a:ea typeface="Courier New"/>
                <a:cs typeface="Courier New"/>
                <a:sym typeface="Courier New"/>
              </a:rPr>
              <a:t>service iptables save</a:t>
            </a:r>
            <a:r>
              <a:rPr b="1" i="1" lang="en">
                <a:solidFill>
                  <a:srgbClr val="FF9900"/>
                </a:solidFill>
              </a:rPr>
              <a:t> </a:t>
            </a:r>
            <a:endParaRPr b="1" i="1">
              <a:solidFill>
                <a:srgbClr val="FF99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IPTables </a:t>
            </a:r>
            <a:r>
              <a:rPr lang="en"/>
              <a:t>🔥</a:t>
            </a:r>
            <a:endParaRPr/>
          </a:p>
        </p:txBody>
      </p:sp>
      <p:sp>
        <p:nvSpPr>
          <p:cNvPr id="144" name="Google Shape;144;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check current rules?</a:t>
            </a:r>
            <a:endParaRPr/>
          </a:p>
          <a:p>
            <a:pPr indent="-317500" lvl="1" marL="914400" rtl="0" algn="l">
              <a:spcBef>
                <a:spcPts val="0"/>
              </a:spcBef>
              <a:spcAft>
                <a:spcPts val="0"/>
              </a:spcAft>
              <a:buSzPts val="1400"/>
              <a:buChar char="○"/>
            </a:pPr>
            <a:r>
              <a:rPr b="1" lang="en">
                <a:solidFill>
                  <a:srgbClr val="FF9900"/>
                </a:solidFill>
              </a:rPr>
              <a:t>s</a:t>
            </a:r>
            <a:r>
              <a:rPr b="1" lang="en">
                <a:solidFill>
                  <a:srgbClr val="FF9900"/>
                </a:solidFill>
              </a:rPr>
              <a:t>udo iptables --list</a:t>
            </a:r>
            <a:r>
              <a:rPr lang="en"/>
              <a:t> </a:t>
            </a:r>
            <a:endParaRPr/>
          </a:p>
          <a:p>
            <a:pPr indent="-317500" lvl="1" marL="914400" rtl="0" algn="l">
              <a:spcBef>
                <a:spcPts val="0"/>
              </a:spcBef>
              <a:spcAft>
                <a:spcPts val="0"/>
              </a:spcAft>
              <a:buSzPts val="1400"/>
              <a:buChar char="○"/>
            </a:pPr>
            <a:r>
              <a:rPr lang="en"/>
              <a:t>Remember</a:t>
            </a:r>
            <a:r>
              <a:rPr lang="en"/>
              <a:t>, to use sudo if you see something like this:</a:t>
            </a:r>
            <a:endParaRPr/>
          </a:p>
          <a:p>
            <a:pPr indent="-317500" lvl="1" marL="914400" rtl="0" algn="l">
              <a:spcBef>
                <a:spcPts val="0"/>
              </a:spcBef>
              <a:spcAft>
                <a:spcPts val="0"/>
              </a:spcAft>
              <a:buSzPts val="1400"/>
              <a:buChar char="○"/>
            </a:pPr>
            <a:r>
              <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br>
              <a:rPr lang="en"/>
            </a:br>
            <a:endParaRPr/>
          </a:p>
          <a:p>
            <a:pPr indent="0" lvl="0" marL="0" rtl="0" algn="l">
              <a:spcBef>
                <a:spcPts val="1600"/>
              </a:spcBef>
              <a:spcAft>
                <a:spcPts val="1600"/>
              </a:spcAft>
              <a:buNone/>
            </a:pPr>
            <a:r>
              <a:rPr lang="en"/>
              <a:t> </a:t>
            </a:r>
            <a:endParaRPr/>
          </a:p>
        </p:txBody>
      </p:sp>
      <p:pic>
        <p:nvPicPr>
          <p:cNvPr id="145" name="Google Shape;145;p26"/>
          <p:cNvPicPr preferRelativeResize="0"/>
          <p:nvPr/>
        </p:nvPicPr>
        <p:blipFill>
          <a:blip r:embed="rId3">
            <a:alphaModFix/>
          </a:blip>
          <a:stretch>
            <a:fillRect/>
          </a:stretch>
        </p:blipFill>
        <p:spPr>
          <a:xfrm>
            <a:off x="0" y="2871895"/>
            <a:ext cx="9143998" cy="8910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IPTables 🔥</a:t>
            </a:r>
            <a:endParaRPr/>
          </a:p>
        </p:txBody>
      </p:sp>
      <p:sp>
        <p:nvSpPr>
          <p:cNvPr id="151" name="Google Shape;151;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IPTables </a:t>
            </a:r>
            <a:br>
              <a:rPr lang="en"/>
            </a:br>
            <a:r>
              <a:rPr lang="en"/>
              <a:t>Components</a:t>
            </a:r>
            <a:endParaRPr/>
          </a:p>
          <a:p>
            <a:pPr indent="-317500" lvl="1" marL="914400" rtl="0" algn="l">
              <a:spcBef>
                <a:spcPts val="0"/>
              </a:spcBef>
              <a:spcAft>
                <a:spcPts val="0"/>
              </a:spcAft>
              <a:buSzPts val="1400"/>
              <a:buChar char="○"/>
            </a:pPr>
            <a:r>
              <a:rPr b="1" lang="en">
                <a:solidFill>
                  <a:srgbClr val="0000FF"/>
                </a:solidFill>
              </a:rPr>
              <a:t>INPUT = Inbound</a:t>
            </a:r>
            <a:r>
              <a:rPr lang="en"/>
              <a:t> </a:t>
            </a:r>
            <a:br>
              <a:rPr lang="en"/>
            </a:br>
            <a:r>
              <a:rPr lang="en"/>
              <a:t>Connections</a:t>
            </a:r>
            <a:endParaRPr/>
          </a:p>
          <a:p>
            <a:pPr indent="-317500" lvl="2" marL="1371600" rtl="0" algn="l">
              <a:spcBef>
                <a:spcPts val="0"/>
              </a:spcBef>
              <a:spcAft>
                <a:spcPts val="0"/>
              </a:spcAft>
              <a:buSzPts val="1400"/>
              <a:buChar char="■"/>
            </a:pPr>
            <a:r>
              <a:rPr lang="en"/>
              <a:t>Ex. I ssh to your box</a:t>
            </a:r>
            <a:endParaRPr/>
          </a:p>
          <a:p>
            <a:pPr indent="-317500" lvl="1" marL="914400" rtl="0" algn="l">
              <a:spcBef>
                <a:spcPts val="0"/>
              </a:spcBef>
              <a:spcAft>
                <a:spcPts val="0"/>
              </a:spcAft>
              <a:buSzPts val="1400"/>
              <a:buChar char="○"/>
            </a:pPr>
            <a:r>
              <a:rPr b="1" lang="en">
                <a:solidFill>
                  <a:srgbClr val="FF9900"/>
                </a:solidFill>
              </a:rPr>
              <a:t>FORWARD = For packets</a:t>
            </a:r>
            <a:br>
              <a:rPr lang="en"/>
            </a:br>
            <a:r>
              <a:rPr lang="en"/>
              <a:t>Not destined for your device, but are passing through it. Think like a middleman rule, like a mini router.</a:t>
            </a:r>
            <a:endParaRPr/>
          </a:p>
          <a:p>
            <a:pPr indent="-317500" lvl="1" marL="914400" rtl="0" algn="l">
              <a:spcBef>
                <a:spcPts val="0"/>
              </a:spcBef>
              <a:spcAft>
                <a:spcPts val="0"/>
              </a:spcAft>
              <a:buClr>
                <a:srgbClr val="9900FF"/>
              </a:buClr>
              <a:buSzPts val="1400"/>
              <a:buChar char="○"/>
            </a:pPr>
            <a:r>
              <a:rPr b="1" lang="en">
                <a:solidFill>
                  <a:srgbClr val="9900FF"/>
                </a:solidFill>
              </a:rPr>
              <a:t>OUTPUT = Outbound</a:t>
            </a:r>
            <a:endParaRPr b="1">
              <a:solidFill>
                <a:srgbClr val="9900FF"/>
              </a:solidFill>
            </a:endParaRPr>
          </a:p>
          <a:p>
            <a:pPr indent="-317500" lvl="2" marL="1371600" rtl="0" algn="l">
              <a:spcBef>
                <a:spcPts val="0"/>
              </a:spcBef>
              <a:spcAft>
                <a:spcPts val="0"/>
              </a:spcAft>
              <a:buSzPts val="1400"/>
              <a:buChar char="■"/>
            </a:pPr>
            <a:r>
              <a:rPr lang="en"/>
              <a:t>I wanna go to facebook and watch cat videos </a:t>
            </a:r>
            <a:endParaRPr/>
          </a:p>
          <a:p>
            <a:pPr indent="0" lvl="0" marL="0" rtl="0" algn="l">
              <a:spcBef>
                <a:spcPts val="1600"/>
              </a:spcBef>
              <a:spcAft>
                <a:spcPts val="1600"/>
              </a:spcAft>
              <a:buNone/>
            </a:pPr>
            <a:r>
              <a:rPr lang="en"/>
              <a:t> </a:t>
            </a:r>
            <a:endParaRPr/>
          </a:p>
        </p:txBody>
      </p:sp>
      <p:pic>
        <p:nvPicPr>
          <p:cNvPr id="152" name="Google Shape;152;p27"/>
          <p:cNvPicPr preferRelativeResize="0"/>
          <p:nvPr/>
        </p:nvPicPr>
        <p:blipFill>
          <a:blip r:embed="rId3">
            <a:alphaModFix/>
          </a:blip>
          <a:stretch>
            <a:fillRect/>
          </a:stretch>
        </p:blipFill>
        <p:spPr>
          <a:xfrm>
            <a:off x="3660175" y="1699550"/>
            <a:ext cx="5483824" cy="180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Blocking Incoming IP Addresses </a:t>
            </a:r>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Have the person next to you run check the External IP of their VM, and have them ping your external IP. It </a:t>
            </a:r>
            <a:r>
              <a:rPr i="1" lang="en"/>
              <a:t>should</a:t>
            </a:r>
            <a:r>
              <a:rPr lang="en"/>
              <a:t> work. </a:t>
            </a:r>
            <a:endParaRPr/>
          </a:p>
          <a:p>
            <a:pPr indent="-317500" lvl="1" marL="914400" rtl="0" algn="l">
              <a:spcBef>
                <a:spcPts val="0"/>
              </a:spcBef>
              <a:spcAft>
                <a:spcPts val="0"/>
              </a:spcAft>
              <a:buSzPts val="1400"/>
              <a:buChar char="○"/>
            </a:pPr>
            <a:r>
              <a:rPr b="1" i="1" lang="en">
                <a:solidFill>
                  <a:srgbClr val="FF9900"/>
                </a:solidFill>
              </a:rPr>
              <a:t>p</a:t>
            </a:r>
            <a:r>
              <a:rPr b="1" i="1" lang="en">
                <a:solidFill>
                  <a:srgbClr val="FF9900"/>
                </a:solidFill>
              </a:rPr>
              <a:t>ing 35.243.245.42</a:t>
            </a:r>
            <a:r>
              <a:rPr lang="en"/>
              <a:t>  </a:t>
            </a:r>
            <a:endParaRPr/>
          </a:p>
          <a:p>
            <a:pPr indent="0" lvl="0" marL="0" rtl="0" algn="l">
              <a:spcBef>
                <a:spcPts val="160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1448101" y="2926800"/>
            <a:ext cx="6269702" cy="1760875"/>
          </a:xfrm>
          <a:prstGeom prst="rect">
            <a:avLst/>
          </a:prstGeom>
          <a:noFill/>
          <a:ln>
            <a:noFill/>
          </a:ln>
        </p:spPr>
      </p:pic>
      <p:sp>
        <p:nvSpPr>
          <p:cNvPr id="160" name="Google Shape;160;p28"/>
          <p:cNvSpPr txBox="1"/>
          <p:nvPr/>
        </p:nvSpPr>
        <p:spPr>
          <a:xfrm>
            <a:off x="5928725" y="3357000"/>
            <a:ext cx="792300" cy="468300"/>
          </a:xfrm>
          <a:prstGeom prst="rect">
            <a:avLst/>
          </a:prstGeom>
          <a:noFill/>
          <a:ln cap="flat" cmpd="sng" w="762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Blocking Incoming IP Addresses </a:t>
            </a:r>
            <a:endParaRPr/>
          </a:p>
        </p:txBody>
      </p:sp>
      <p:sp>
        <p:nvSpPr>
          <p:cNvPr id="166" name="Google Shape;166;p29"/>
          <p:cNvSpPr txBox="1"/>
          <p:nvPr>
            <p:ph idx="1" type="body"/>
          </p:nvPr>
        </p:nvSpPr>
        <p:spPr>
          <a:xfrm>
            <a:off x="471900" y="191392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lang="en"/>
              <a:t>To DROP an incoming IP address:</a:t>
            </a:r>
            <a:endParaRPr/>
          </a:p>
          <a:p>
            <a:pPr indent="-342900" lvl="1" marL="914400" marR="0" rtl="0" algn="l">
              <a:lnSpc>
                <a:spcPct val="115000"/>
              </a:lnSpc>
              <a:spcBef>
                <a:spcPts val="0"/>
              </a:spcBef>
              <a:spcAft>
                <a:spcPts val="0"/>
              </a:spcAft>
              <a:buClr>
                <a:srgbClr val="0000FF"/>
              </a:buClr>
              <a:buSzPts val="1800"/>
              <a:buChar char="○"/>
            </a:pPr>
            <a:r>
              <a:rPr b="1" lang="en">
                <a:solidFill>
                  <a:srgbClr val="0000FF"/>
                </a:solidFill>
              </a:rPr>
              <a:t>iptables -A INPUT -s IP.Address.Here. -j DROP</a:t>
            </a:r>
            <a:endParaRPr b="1">
              <a:solidFill>
                <a:srgbClr val="0000FF"/>
              </a:solidFill>
            </a:endParaRPr>
          </a:p>
          <a:p>
            <a:pPr indent="-342900" lvl="0" marL="457200" marR="0" rtl="0" algn="l">
              <a:lnSpc>
                <a:spcPct val="115000"/>
              </a:lnSpc>
              <a:spcBef>
                <a:spcPts val="0"/>
              </a:spcBef>
              <a:spcAft>
                <a:spcPts val="0"/>
              </a:spcAft>
              <a:buClr>
                <a:srgbClr val="666666"/>
              </a:buClr>
              <a:buSzPts val="1800"/>
              <a:buChar char="●"/>
            </a:pPr>
            <a:r>
              <a:rPr lang="en">
                <a:solidFill>
                  <a:srgbClr val="666666"/>
                </a:solidFill>
              </a:rPr>
              <a:t>Example, blocking Inbound Google DNS</a:t>
            </a:r>
            <a:endParaRPr>
              <a:solidFill>
                <a:srgbClr val="666666"/>
              </a:solidFill>
            </a:endParaRPr>
          </a:p>
          <a:p>
            <a:pPr indent="-317500" lvl="1" marL="914400" marR="0" rtl="0" algn="l">
              <a:lnSpc>
                <a:spcPct val="115000"/>
              </a:lnSpc>
              <a:spcBef>
                <a:spcPts val="0"/>
              </a:spcBef>
              <a:spcAft>
                <a:spcPts val="0"/>
              </a:spcAft>
              <a:buClr>
                <a:srgbClr val="666666"/>
              </a:buClr>
              <a:buSzPts val="1400"/>
              <a:buChar char="○"/>
            </a:pPr>
            <a:r>
              <a:rPr b="1" lang="en">
                <a:solidFill>
                  <a:srgbClr val="0000FF"/>
                </a:solidFill>
              </a:rPr>
              <a:t>iptables -A INPUT -s </a:t>
            </a:r>
            <a:r>
              <a:rPr b="1" lang="en">
                <a:solidFill>
                  <a:srgbClr val="FF0000"/>
                </a:solidFill>
              </a:rPr>
              <a:t>8.8.8.8</a:t>
            </a:r>
            <a:r>
              <a:rPr b="1" lang="en">
                <a:solidFill>
                  <a:srgbClr val="0000FF"/>
                </a:solidFill>
              </a:rPr>
              <a:t> -j DROP</a:t>
            </a:r>
            <a:r>
              <a:rPr lang="en"/>
              <a:t>  </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Breaking down the command</a:t>
            </a:r>
            <a:r>
              <a:rPr lang="en"/>
              <a:t> </a:t>
            </a:r>
            <a:endParaRPr/>
          </a:p>
        </p:txBody>
      </p:sp>
      <p:sp>
        <p:nvSpPr>
          <p:cNvPr id="172" name="Google Shape;172;p30"/>
          <p:cNvSpPr txBox="1"/>
          <p:nvPr>
            <p:ph idx="1" type="body"/>
          </p:nvPr>
        </p:nvSpPr>
        <p:spPr>
          <a:xfrm>
            <a:off x="460950" y="1767800"/>
            <a:ext cx="8222100" cy="271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666666"/>
              </a:buClr>
              <a:buSzPts val="2200"/>
              <a:buChar char="●"/>
            </a:pPr>
            <a:r>
              <a:rPr b="1" lang="en" sz="2200">
                <a:solidFill>
                  <a:srgbClr val="0000FF"/>
                </a:solidFill>
              </a:rPr>
              <a:t>iptables </a:t>
            </a:r>
            <a:r>
              <a:rPr b="1" lang="en" sz="2200">
                <a:solidFill>
                  <a:srgbClr val="FF9900"/>
                </a:solidFill>
              </a:rPr>
              <a:t>-A</a:t>
            </a:r>
            <a:r>
              <a:rPr b="1" lang="en" sz="2200">
                <a:solidFill>
                  <a:srgbClr val="0000FF"/>
                </a:solidFill>
              </a:rPr>
              <a:t> </a:t>
            </a:r>
            <a:r>
              <a:rPr b="1" lang="en" sz="2200">
                <a:solidFill>
                  <a:srgbClr val="9900FF"/>
                </a:solidFill>
              </a:rPr>
              <a:t>INPUT</a:t>
            </a:r>
            <a:r>
              <a:rPr b="1" lang="en" sz="2200">
                <a:solidFill>
                  <a:srgbClr val="0000FF"/>
                </a:solidFill>
              </a:rPr>
              <a:t> </a:t>
            </a:r>
            <a:r>
              <a:rPr b="1" lang="en" sz="2200">
                <a:solidFill>
                  <a:srgbClr val="FFFF00"/>
                </a:solidFill>
                <a:highlight>
                  <a:srgbClr val="000000"/>
                </a:highlight>
              </a:rPr>
              <a:t>-s</a:t>
            </a:r>
            <a:r>
              <a:rPr b="1" lang="en" sz="2200">
                <a:solidFill>
                  <a:srgbClr val="0000FF"/>
                </a:solidFill>
              </a:rPr>
              <a:t> </a:t>
            </a:r>
            <a:r>
              <a:rPr b="1" lang="en" sz="2200">
                <a:solidFill>
                  <a:srgbClr val="FF0000"/>
                </a:solidFill>
              </a:rPr>
              <a:t>8.8.8.8</a:t>
            </a:r>
            <a:r>
              <a:rPr b="1" lang="en" sz="2200">
                <a:solidFill>
                  <a:srgbClr val="0000FF"/>
                </a:solidFill>
              </a:rPr>
              <a:t> </a:t>
            </a:r>
            <a:r>
              <a:rPr b="1" lang="en" sz="2200">
                <a:solidFill>
                  <a:srgbClr val="00FF00"/>
                </a:solidFill>
                <a:highlight>
                  <a:srgbClr val="000000"/>
                </a:highlight>
              </a:rPr>
              <a:t>-j DROP</a:t>
            </a:r>
            <a:endParaRPr b="1" sz="2200">
              <a:solidFill>
                <a:srgbClr val="00FF00"/>
              </a:solidFill>
              <a:highlight>
                <a:srgbClr val="000000"/>
              </a:highlight>
            </a:endParaRPr>
          </a:p>
          <a:p>
            <a:pPr indent="-342900" lvl="0" marL="457200" rtl="0" algn="l">
              <a:spcBef>
                <a:spcPts val="0"/>
              </a:spcBef>
              <a:spcAft>
                <a:spcPts val="0"/>
              </a:spcAft>
              <a:buClr>
                <a:srgbClr val="0000FF"/>
              </a:buClr>
              <a:buSzPts val="1800"/>
              <a:buChar char="●"/>
            </a:pPr>
            <a:r>
              <a:rPr lang="en">
                <a:solidFill>
                  <a:srgbClr val="0000FF"/>
                </a:solidFill>
              </a:rPr>
              <a:t>iptables</a:t>
            </a:r>
            <a:endParaRPr>
              <a:solidFill>
                <a:srgbClr val="0000FF"/>
              </a:solidFill>
            </a:endParaRPr>
          </a:p>
          <a:p>
            <a:pPr indent="-317500" lvl="1" marL="914400" rtl="0" algn="l">
              <a:spcBef>
                <a:spcPts val="0"/>
              </a:spcBef>
              <a:spcAft>
                <a:spcPts val="0"/>
              </a:spcAft>
              <a:buClr>
                <a:srgbClr val="666666"/>
              </a:buClr>
              <a:buSzPts val="1400"/>
              <a:buChar char="○"/>
            </a:pPr>
            <a:r>
              <a:rPr lang="en">
                <a:solidFill>
                  <a:srgbClr val="666666"/>
                </a:solidFill>
              </a:rPr>
              <a:t>The program you are using</a:t>
            </a:r>
            <a:endParaRPr>
              <a:solidFill>
                <a:srgbClr val="666666"/>
              </a:solidFill>
            </a:endParaRPr>
          </a:p>
          <a:p>
            <a:pPr indent="-342900" lvl="0" marL="457200" rtl="0" algn="l">
              <a:spcBef>
                <a:spcPts val="0"/>
              </a:spcBef>
              <a:spcAft>
                <a:spcPts val="0"/>
              </a:spcAft>
              <a:buClr>
                <a:srgbClr val="FF9900"/>
              </a:buClr>
              <a:buSzPts val="1800"/>
              <a:buChar char="●"/>
            </a:pPr>
            <a:r>
              <a:rPr b="1" lang="en">
                <a:solidFill>
                  <a:srgbClr val="FF9900"/>
                </a:solidFill>
              </a:rPr>
              <a:t>-A</a:t>
            </a:r>
            <a:endParaRPr b="1">
              <a:solidFill>
                <a:srgbClr val="FF9900"/>
              </a:solidFill>
            </a:endParaRPr>
          </a:p>
          <a:p>
            <a:pPr indent="-317500" lvl="1" marL="914400" rtl="0" algn="l">
              <a:spcBef>
                <a:spcPts val="0"/>
              </a:spcBef>
              <a:spcAft>
                <a:spcPts val="0"/>
              </a:spcAft>
              <a:buClr>
                <a:srgbClr val="666666"/>
              </a:buClr>
              <a:buSzPts val="1400"/>
              <a:buChar char="○"/>
            </a:pPr>
            <a:r>
              <a:rPr lang="en">
                <a:solidFill>
                  <a:srgbClr val="666666"/>
                </a:solidFill>
              </a:rPr>
              <a:t>Append argument. This will add the rule to the bottom of your rule list</a:t>
            </a:r>
            <a:endParaRPr>
              <a:solidFill>
                <a:srgbClr val="666666"/>
              </a:solidFill>
            </a:endParaRPr>
          </a:p>
          <a:p>
            <a:pPr indent="-342900" lvl="0" marL="457200" rtl="0" algn="l">
              <a:spcBef>
                <a:spcPts val="0"/>
              </a:spcBef>
              <a:spcAft>
                <a:spcPts val="0"/>
              </a:spcAft>
              <a:buClr>
                <a:srgbClr val="9900FF"/>
              </a:buClr>
              <a:buSzPts val="1800"/>
              <a:buChar char="●"/>
            </a:pPr>
            <a:r>
              <a:rPr lang="en">
                <a:solidFill>
                  <a:srgbClr val="9900FF"/>
                </a:solidFill>
              </a:rPr>
              <a:t>INPUT</a:t>
            </a:r>
            <a:endParaRPr>
              <a:solidFill>
                <a:srgbClr val="9900FF"/>
              </a:solidFill>
            </a:endParaRPr>
          </a:p>
          <a:p>
            <a:pPr indent="-317500" lvl="1" marL="914400" rtl="0" algn="l">
              <a:spcBef>
                <a:spcPts val="0"/>
              </a:spcBef>
              <a:spcAft>
                <a:spcPts val="0"/>
              </a:spcAft>
              <a:buClr>
                <a:srgbClr val="666666"/>
              </a:buClr>
              <a:buSzPts val="1400"/>
              <a:buChar char="○"/>
            </a:pPr>
            <a:r>
              <a:rPr lang="en">
                <a:solidFill>
                  <a:srgbClr val="666666"/>
                </a:solidFill>
              </a:rPr>
              <a:t>Setting this to the </a:t>
            </a:r>
            <a:r>
              <a:rPr lang="en">
                <a:solidFill>
                  <a:srgbClr val="9900FF"/>
                </a:solidFill>
              </a:rPr>
              <a:t>INBOUND </a:t>
            </a:r>
            <a:r>
              <a:rPr lang="en">
                <a:solidFill>
                  <a:srgbClr val="666666"/>
                </a:solidFill>
              </a:rPr>
              <a:t>chain</a:t>
            </a:r>
            <a:endParaRPr>
              <a:solidFill>
                <a:srgbClr val="666666"/>
              </a:solidFill>
            </a:endParaRPr>
          </a:p>
          <a:p>
            <a:pPr indent="-342900" lvl="0" marL="457200" rtl="0" algn="l">
              <a:spcBef>
                <a:spcPts val="0"/>
              </a:spcBef>
              <a:spcAft>
                <a:spcPts val="0"/>
              </a:spcAft>
              <a:buClr>
                <a:srgbClr val="FFFF00"/>
              </a:buClr>
              <a:buSzPts val="1800"/>
              <a:buChar char="●"/>
            </a:pPr>
            <a:r>
              <a:rPr lang="en">
                <a:solidFill>
                  <a:srgbClr val="FFFF00"/>
                </a:solidFill>
                <a:highlight>
                  <a:srgbClr val="000000"/>
                </a:highlight>
              </a:rPr>
              <a:t>-s</a:t>
            </a:r>
            <a:endParaRPr>
              <a:solidFill>
                <a:srgbClr val="FFFF00"/>
              </a:solidFill>
              <a:highlight>
                <a:srgbClr val="000000"/>
              </a:highlight>
            </a:endParaRPr>
          </a:p>
          <a:p>
            <a:pPr indent="-317500" lvl="1" marL="914400" rtl="0" algn="l">
              <a:spcBef>
                <a:spcPts val="0"/>
              </a:spcBef>
              <a:spcAft>
                <a:spcPts val="0"/>
              </a:spcAft>
              <a:buClr>
                <a:srgbClr val="666666"/>
              </a:buClr>
              <a:buSzPts val="1400"/>
              <a:buChar char="○"/>
            </a:pPr>
            <a:r>
              <a:rPr lang="en">
                <a:solidFill>
                  <a:srgbClr val="666666"/>
                </a:solidFill>
              </a:rPr>
              <a:t>Add IP address to the chain. This is the “what” we’re working with</a:t>
            </a:r>
            <a:endParaRPr>
              <a:solidFill>
                <a:srgbClr val="666666"/>
              </a:solidFill>
            </a:endParaRPr>
          </a:p>
          <a:p>
            <a:pPr indent="0" lvl="0" marL="0" marR="0" rtl="0" algn="l">
              <a:lnSpc>
                <a:spcPct val="115000"/>
              </a:lnSpc>
              <a:spcBef>
                <a:spcPts val="1600"/>
              </a:spcBef>
              <a:spcAft>
                <a:spcPts val="16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Breaking down the command </a:t>
            </a:r>
            <a:endParaRPr/>
          </a:p>
        </p:txBody>
      </p:sp>
      <p:sp>
        <p:nvSpPr>
          <p:cNvPr id="178" name="Google Shape;178;p31"/>
          <p:cNvSpPr txBox="1"/>
          <p:nvPr>
            <p:ph idx="1" type="body"/>
          </p:nvPr>
        </p:nvSpPr>
        <p:spPr>
          <a:xfrm>
            <a:off x="460950" y="1767800"/>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b="1" lang="en" sz="2400">
                <a:solidFill>
                  <a:srgbClr val="0000FF"/>
                </a:solidFill>
              </a:rPr>
              <a:t>iptables </a:t>
            </a:r>
            <a:r>
              <a:rPr b="1" lang="en" sz="2400">
                <a:solidFill>
                  <a:srgbClr val="FF9900"/>
                </a:solidFill>
              </a:rPr>
              <a:t>-A</a:t>
            </a:r>
            <a:r>
              <a:rPr b="1" lang="en" sz="2400">
                <a:solidFill>
                  <a:srgbClr val="0000FF"/>
                </a:solidFill>
              </a:rPr>
              <a:t> </a:t>
            </a:r>
            <a:r>
              <a:rPr b="1" lang="en" sz="2400">
                <a:solidFill>
                  <a:srgbClr val="9900FF"/>
                </a:solidFill>
              </a:rPr>
              <a:t>INPUT</a:t>
            </a:r>
            <a:r>
              <a:rPr b="1" lang="en" sz="2400">
                <a:solidFill>
                  <a:srgbClr val="0000FF"/>
                </a:solidFill>
              </a:rPr>
              <a:t> </a:t>
            </a:r>
            <a:r>
              <a:rPr b="1" lang="en" sz="2400">
                <a:solidFill>
                  <a:srgbClr val="FFFF00"/>
                </a:solidFill>
                <a:highlight>
                  <a:srgbClr val="000000"/>
                </a:highlight>
              </a:rPr>
              <a:t>-s</a:t>
            </a:r>
            <a:r>
              <a:rPr b="1" lang="en" sz="2400">
                <a:solidFill>
                  <a:srgbClr val="0000FF"/>
                </a:solidFill>
              </a:rPr>
              <a:t> </a:t>
            </a:r>
            <a:r>
              <a:rPr b="1" lang="en" sz="2400">
                <a:solidFill>
                  <a:srgbClr val="FF0000"/>
                </a:solidFill>
              </a:rPr>
              <a:t>8.8.8.8</a:t>
            </a:r>
            <a:r>
              <a:rPr b="1" lang="en" sz="2400">
                <a:solidFill>
                  <a:srgbClr val="0000FF"/>
                </a:solidFill>
              </a:rPr>
              <a:t> </a:t>
            </a:r>
            <a:r>
              <a:rPr b="1" lang="en" sz="2400">
                <a:solidFill>
                  <a:srgbClr val="00FF00"/>
                </a:solidFill>
                <a:highlight>
                  <a:srgbClr val="000000"/>
                </a:highlight>
              </a:rPr>
              <a:t>-j DROP</a:t>
            </a:r>
            <a:endParaRPr b="1" sz="2400">
              <a:solidFill>
                <a:srgbClr val="00FF00"/>
              </a:solidFill>
              <a:highlight>
                <a:srgbClr val="000000"/>
              </a:highlight>
            </a:endParaRPr>
          </a:p>
          <a:p>
            <a:pPr indent="-355600" lvl="0" marL="457200" rtl="0" algn="l">
              <a:spcBef>
                <a:spcPts val="0"/>
              </a:spcBef>
              <a:spcAft>
                <a:spcPts val="0"/>
              </a:spcAft>
              <a:buClr>
                <a:srgbClr val="FF0000"/>
              </a:buClr>
              <a:buSzPts val="2000"/>
              <a:buChar char="●"/>
            </a:pPr>
            <a:r>
              <a:rPr lang="en" sz="2000">
                <a:solidFill>
                  <a:srgbClr val="FF0000"/>
                </a:solidFill>
              </a:rPr>
              <a:t>8.8.8.8</a:t>
            </a:r>
            <a:endParaRPr sz="2000">
              <a:solidFill>
                <a:srgbClr val="FF0000"/>
              </a:solidFill>
            </a:endParaRPr>
          </a:p>
          <a:p>
            <a:pPr indent="-342900" lvl="1" marL="914400" rtl="0" algn="l">
              <a:spcBef>
                <a:spcPts val="0"/>
              </a:spcBef>
              <a:spcAft>
                <a:spcPts val="0"/>
              </a:spcAft>
              <a:buClr>
                <a:srgbClr val="666666"/>
              </a:buClr>
              <a:buSzPts val="1800"/>
              <a:buChar char="○"/>
            </a:pPr>
            <a:r>
              <a:rPr b="1" lang="en" sz="1800">
                <a:solidFill>
                  <a:srgbClr val="FF0000"/>
                </a:solidFill>
              </a:rPr>
              <a:t>IP address</a:t>
            </a:r>
            <a:r>
              <a:rPr lang="en" sz="1800">
                <a:solidFill>
                  <a:srgbClr val="666666"/>
                </a:solidFill>
              </a:rPr>
              <a:t> or </a:t>
            </a:r>
            <a:r>
              <a:rPr b="1" lang="en" sz="1800">
                <a:solidFill>
                  <a:srgbClr val="FF0000"/>
                </a:solidFill>
              </a:rPr>
              <a:t>range of IP addresses</a:t>
            </a:r>
            <a:r>
              <a:rPr lang="en" sz="1800">
                <a:solidFill>
                  <a:srgbClr val="666666"/>
                </a:solidFill>
              </a:rPr>
              <a:t> you want to interact with</a:t>
            </a:r>
            <a:endParaRPr b="1" sz="1800">
              <a:solidFill>
                <a:srgbClr val="00FF00"/>
              </a:solidFill>
              <a:highlight>
                <a:srgbClr val="000000"/>
              </a:highlight>
            </a:endParaRPr>
          </a:p>
          <a:p>
            <a:pPr indent="-355600" lvl="0" marL="457200" rtl="0" algn="l">
              <a:spcBef>
                <a:spcPts val="0"/>
              </a:spcBef>
              <a:spcAft>
                <a:spcPts val="0"/>
              </a:spcAft>
              <a:buClr>
                <a:srgbClr val="00FF00"/>
              </a:buClr>
              <a:buSzPts val="2000"/>
              <a:buChar char="●"/>
            </a:pPr>
            <a:r>
              <a:rPr b="1" lang="en" sz="2000">
                <a:solidFill>
                  <a:srgbClr val="00FF00"/>
                </a:solidFill>
                <a:highlight>
                  <a:srgbClr val="000000"/>
                </a:highlight>
              </a:rPr>
              <a:t>-j DROP</a:t>
            </a:r>
            <a:endParaRPr b="1" sz="2000">
              <a:solidFill>
                <a:srgbClr val="00FF00"/>
              </a:solidFill>
              <a:highlight>
                <a:srgbClr val="000000"/>
              </a:highlight>
            </a:endParaRPr>
          </a:p>
          <a:p>
            <a:pPr indent="-342900" lvl="1" marL="914400" rtl="0" algn="l">
              <a:spcBef>
                <a:spcPts val="0"/>
              </a:spcBef>
              <a:spcAft>
                <a:spcPts val="0"/>
              </a:spcAft>
              <a:buClr>
                <a:srgbClr val="666666"/>
              </a:buClr>
              <a:buSzPts val="1800"/>
              <a:buChar char="○"/>
            </a:pPr>
            <a:r>
              <a:rPr lang="en" sz="1800">
                <a:solidFill>
                  <a:srgbClr val="666666"/>
                </a:solidFill>
              </a:rPr>
              <a:t>Specifies what to do with the IP address. Here, we are saying to DROP, or discard the packet. </a:t>
            </a:r>
            <a:endParaRPr sz="1800">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This means that </a:t>
            </a:r>
            <a:r>
              <a:rPr b="1" lang="en">
                <a:solidFill>
                  <a:srgbClr val="666666"/>
                </a:solidFill>
              </a:rPr>
              <a:t>ANY</a:t>
            </a:r>
            <a:r>
              <a:rPr lang="en">
                <a:solidFill>
                  <a:srgbClr val="666666"/>
                </a:solidFill>
              </a:rPr>
              <a:t> </a:t>
            </a:r>
            <a:r>
              <a:rPr b="1" lang="en">
                <a:solidFill>
                  <a:srgbClr val="9900FF"/>
                </a:solidFill>
              </a:rPr>
              <a:t>incoming</a:t>
            </a:r>
            <a:r>
              <a:rPr lang="en">
                <a:solidFill>
                  <a:srgbClr val="666666"/>
                </a:solidFill>
              </a:rPr>
              <a:t> connections from </a:t>
            </a:r>
            <a:r>
              <a:rPr b="1" lang="en">
                <a:solidFill>
                  <a:srgbClr val="FF0000"/>
                </a:solidFill>
              </a:rPr>
              <a:t>Google’s DNS</a:t>
            </a:r>
            <a:r>
              <a:rPr lang="en">
                <a:solidFill>
                  <a:srgbClr val="666666"/>
                </a:solidFill>
              </a:rPr>
              <a:t> will be </a:t>
            </a:r>
            <a:r>
              <a:rPr b="1" lang="en">
                <a:solidFill>
                  <a:srgbClr val="00FF00"/>
                </a:solidFill>
                <a:highlight>
                  <a:srgbClr val="000000"/>
                </a:highlight>
              </a:rPr>
              <a:t>DROPPED</a:t>
            </a:r>
            <a:endParaRPr b="1">
              <a:solidFill>
                <a:srgbClr val="00FF00"/>
              </a:solidFill>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 🗓</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Sign in, get pizzas</a:t>
            </a:r>
            <a:endParaRPr/>
          </a:p>
          <a:p>
            <a:pPr indent="-342900" lvl="0" marL="457200" rtl="0" algn="l">
              <a:spcBef>
                <a:spcPts val="0"/>
              </a:spcBef>
              <a:spcAft>
                <a:spcPts val="0"/>
              </a:spcAft>
              <a:buSzPts val="1800"/>
              <a:buAutoNum type="arabicPeriod"/>
            </a:pPr>
            <a:r>
              <a:rPr lang="en"/>
              <a:t>Go over how firewall rules work </a:t>
            </a:r>
            <a:endParaRPr/>
          </a:p>
          <a:p>
            <a:pPr indent="-342900" lvl="0" marL="457200" rtl="0" algn="l">
              <a:spcBef>
                <a:spcPts val="0"/>
              </a:spcBef>
              <a:spcAft>
                <a:spcPts val="0"/>
              </a:spcAft>
              <a:buSzPts val="1800"/>
              <a:buAutoNum type="arabicPeriod"/>
            </a:pPr>
            <a:r>
              <a:rPr lang="en"/>
              <a:t>See some firewall setup in Linux </a:t>
            </a:r>
            <a:r>
              <a:rPr lang="en" sz="1200"/>
              <a:t>(Implement key rules!)</a:t>
            </a:r>
            <a:endParaRPr/>
          </a:p>
          <a:p>
            <a:pPr indent="-342900" lvl="0" marL="457200" rtl="0" algn="l">
              <a:spcBef>
                <a:spcPts val="0"/>
              </a:spcBef>
              <a:spcAft>
                <a:spcPts val="0"/>
              </a:spcAft>
              <a:buSzPts val="1800"/>
              <a:buAutoNum type="arabicPeriod"/>
            </a:pPr>
            <a:r>
              <a:rPr lang="en"/>
              <a:t>See firewall setup in Windows </a:t>
            </a:r>
            <a:r>
              <a:rPr lang="en" sz="1200"/>
              <a:t>(Implement</a:t>
            </a:r>
            <a:r>
              <a:rPr lang="en" sz="1200"/>
              <a:t> key rules!)</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b="1">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Verify The Rules Were Applied</a:t>
            </a:r>
            <a:endParaRPr/>
          </a:p>
        </p:txBody>
      </p:sp>
      <p:sp>
        <p:nvSpPr>
          <p:cNvPr id="184" name="Google Shape;184;p32"/>
          <p:cNvSpPr txBox="1"/>
          <p:nvPr>
            <p:ph idx="1" type="body"/>
          </p:nvPr>
        </p:nvSpPr>
        <p:spPr>
          <a:xfrm>
            <a:off x="471900" y="1919075"/>
            <a:ext cx="33312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9900"/>
              </a:buClr>
              <a:buSzPts val="1800"/>
              <a:buChar char="●"/>
            </a:pPr>
            <a:r>
              <a:rPr b="1" i="1" lang="en">
                <a:solidFill>
                  <a:srgbClr val="FF9900"/>
                </a:solidFill>
              </a:rPr>
              <a:t>i</a:t>
            </a:r>
            <a:r>
              <a:rPr b="1" i="1" lang="en">
                <a:solidFill>
                  <a:srgbClr val="FF9900"/>
                </a:solidFill>
              </a:rPr>
              <a:t>ptables --list</a:t>
            </a:r>
            <a:endParaRPr b="1" i="1">
              <a:solidFill>
                <a:srgbClr val="FF99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This will list all current rules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If you see the rule, you now need to </a:t>
            </a:r>
            <a:r>
              <a:rPr b="1" lang="en">
                <a:solidFill>
                  <a:srgbClr val="000000"/>
                </a:solidFill>
              </a:rPr>
              <a:t>SAVE</a:t>
            </a:r>
            <a:r>
              <a:rPr lang="en">
                <a:solidFill>
                  <a:srgbClr val="000000"/>
                </a:solidFill>
              </a:rPr>
              <a:t> the rule</a:t>
            </a:r>
            <a:endParaRPr>
              <a:solidFill>
                <a:srgbClr val="000000"/>
              </a:solidFill>
            </a:endParaRPr>
          </a:p>
          <a:p>
            <a:pPr indent="-317500" lvl="1" marL="914400" marR="0" rtl="0" algn="l">
              <a:lnSpc>
                <a:spcPct val="115000"/>
              </a:lnSpc>
              <a:spcBef>
                <a:spcPts val="0"/>
              </a:spcBef>
              <a:spcAft>
                <a:spcPts val="0"/>
              </a:spcAft>
              <a:buClr>
                <a:srgbClr val="FF9900"/>
              </a:buClr>
              <a:buSzPts val="1400"/>
              <a:buChar char="○"/>
            </a:pPr>
            <a:r>
              <a:rPr b="1" i="1" lang="en">
                <a:solidFill>
                  <a:srgbClr val="FF9900"/>
                </a:solidFill>
              </a:rPr>
              <a:t>sudo iptables-save</a:t>
            </a:r>
            <a:endParaRPr b="1" i="1">
              <a:solidFill>
                <a:srgbClr val="FF9900"/>
              </a:solidFill>
            </a:endParaRPr>
          </a:p>
          <a:p>
            <a:pPr indent="-317500" lvl="1" marL="914400" marR="0" rtl="0" algn="l">
              <a:lnSpc>
                <a:spcPct val="115000"/>
              </a:lnSpc>
              <a:spcBef>
                <a:spcPts val="0"/>
              </a:spcBef>
              <a:spcAft>
                <a:spcPts val="0"/>
              </a:spcAft>
              <a:buClr>
                <a:srgbClr val="9900FF"/>
              </a:buClr>
              <a:buSzPts val="1400"/>
              <a:buChar char="○"/>
            </a:pPr>
            <a:r>
              <a:rPr lang="en">
                <a:solidFill>
                  <a:srgbClr val="9900FF"/>
                </a:solidFill>
              </a:rPr>
              <a:t>/etc/sysconfig/iptables</a:t>
            </a:r>
            <a:endParaRPr>
              <a:solidFill>
                <a:srgbClr val="9900FF"/>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Now have your friend </a:t>
            </a:r>
            <a:r>
              <a:rPr b="1" i="1" lang="en">
                <a:solidFill>
                  <a:srgbClr val="FF9900"/>
                </a:solidFill>
              </a:rPr>
              <a:t>ping </a:t>
            </a:r>
            <a:r>
              <a:rPr lang="en">
                <a:solidFill>
                  <a:srgbClr val="000000"/>
                </a:solidFill>
              </a:rPr>
              <a:t>your IP address again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If you did this properly, they should not be able to ping it anymore</a:t>
            </a:r>
            <a:endParaRPr>
              <a:solidFill>
                <a:srgbClr val="000000"/>
              </a:solidFill>
            </a:endParaRPr>
          </a:p>
        </p:txBody>
      </p:sp>
      <p:pic>
        <p:nvPicPr>
          <p:cNvPr id="185" name="Google Shape;185;p32"/>
          <p:cNvPicPr preferRelativeResize="0"/>
          <p:nvPr/>
        </p:nvPicPr>
        <p:blipFill>
          <a:blip r:embed="rId3">
            <a:alphaModFix/>
          </a:blip>
          <a:stretch>
            <a:fillRect/>
          </a:stretch>
        </p:blipFill>
        <p:spPr>
          <a:xfrm>
            <a:off x="3803075" y="2142400"/>
            <a:ext cx="5310999" cy="2151050"/>
          </a:xfrm>
          <a:prstGeom prst="rect">
            <a:avLst/>
          </a:prstGeom>
          <a:noFill/>
          <a:ln>
            <a:noFill/>
          </a:ln>
        </p:spPr>
      </p:pic>
      <p:sp>
        <p:nvSpPr>
          <p:cNvPr id="186" name="Google Shape;186;p32"/>
          <p:cNvSpPr txBox="1"/>
          <p:nvPr/>
        </p:nvSpPr>
        <p:spPr>
          <a:xfrm>
            <a:off x="3832400" y="3529850"/>
            <a:ext cx="2564400" cy="2088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7" name="Google Shape;187;p32"/>
          <p:cNvSpPr txBox="1"/>
          <p:nvPr/>
        </p:nvSpPr>
        <p:spPr>
          <a:xfrm>
            <a:off x="6800375" y="2142400"/>
            <a:ext cx="1512900" cy="155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is so important </a:t>
            </a:r>
            <a:endParaRPr/>
          </a:p>
        </p:txBody>
      </p:sp>
      <p:sp>
        <p:nvSpPr>
          <p:cNvPr id="193" name="Google Shape;193;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This is one of the most rock-solid ways to secure a device</a:t>
            </a:r>
            <a:endParaRPr/>
          </a:p>
          <a:p>
            <a:pPr indent="-317500" lvl="1" marL="914400" rtl="0" algn="l">
              <a:spcBef>
                <a:spcPts val="0"/>
              </a:spcBef>
              <a:spcAft>
                <a:spcPts val="0"/>
              </a:spcAft>
              <a:buSzPts val="1400"/>
              <a:buAutoNum type="alphaLcPeriod"/>
            </a:pPr>
            <a:r>
              <a:rPr lang="en"/>
              <a:t>If you cannot communicate with a device, you can’t really exploit it…</a:t>
            </a:r>
            <a:endParaRPr/>
          </a:p>
          <a:p>
            <a:pPr indent="-342900" lvl="0" marL="457200" rtl="0" algn="l">
              <a:spcBef>
                <a:spcPts val="0"/>
              </a:spcBef>
              <a:spcAft>
                <a:spcPts val="0"/>
              </a:spcAft>
              <a:buSzPts val="1800"/>
              <a:buAutoNum type="arabicPeriod"/>
            </a:pPr>
            <a:r>
              <a:rPr lang="en"/>
              <a:t>Consistent</a:t>
            </a:r>
            <a:endParaRPr/>
          </a:p>
          <a:p>
            <a:pPr indent="-317500" lvl="1" marL="914400" rtl="0" algn="l">
              <a:spcBef>
                <a:spcPts val="0"/>
              </a:spcBef>
              <a:spcAft>
                <a:spcPts val="0"/>
              </a:spcAft>
              <a:buSzPts val="1400"/>
              <a:buAutoNum type="alphaLcPeriod"/>
            </a:pPr>
            <a:r>
              <a:rPr lang="en"/>
              <a:t>Installed on </a:t>
            </a:r>
            <a:r>
              <a:rPr b="1" lang="en"/>
              <a:t>MOST</a:t>
            </a:r>
            <a:r>
              <a:rPr lang="en"/>
              <a:t> Linux distros across the board</a:t>
            </a:r>
            <a:endParaRPr/>
          </a:p>
          <a:p>
            <a:pPr indent="-317500" lvl="1" marL="914400" rtl="0" algn="l">
              <a:spcBef>
                <a:spcPts val="0"/>
              </a:spcBef>
              <a:spcAft>
                <a:spcPts val="0"/>
              </a:spcAft>
              <a:buSzPts val="1400"/>
              <a:buAutoNum type="alphaLcPeriod"/>
            </a:pPr>
            <a:r>
              <a:rPr lang="en"/>
              <a:t>Commands are extremely </a:t>
            </a:r>
            <a:r>
              <a:rPr lang="en"/>
              <a:t>similar</a:t>
            </a:r>
            <a:r>
              <a:rPr lang="en"/>
              <a:t> if not the same no matter which OS</a:t>
            </a:r>
            <a:endParaRPr/>
          </a:p>
          <a:p>
            <a:pPr indent="-342900" lvl="0" marL="457200" rtl="0" algn="l">
              <a:spcBef>
                <a:spcPts val="0"/>
              </a:spcBef>
              <a:spcAft>
                <a:spcPts val="0"/>
              </a:spcAft>
              <a:buSzPts val="1800"/>
              <a:buAutoNum type="arabicPeriod"/>
            </a:pPr>
            <a:r>
              <a:rPr lang="en"/>
              <a:t>Can be scripted!</a:t>
            </a:r>
            <a:endParaRPr/>
          </a:p>
          <a:p>
            <a:pPr indent="-342900" lvl="0" marL="457200" rtl="0" algn="l">
              <a:spcBef>
                <a:spcPts val="0"/>
              </a:spcBef>
              <a:spcAft>
                <a:spcPts val="0"/>
              </a:spcAft>
              <a:buSzPts val="1800"/>
              <a:buAutoNum type="arabicPeriod"/>
            </a:pPr>
            <a:r>
              <a:rPr lang="en"/>
              <a:t>Very good skill to know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Windows Firewall</a:t>
            </a:r>
            <a:endParaRPr>
              <a:solidFill>
                <a:srgbClr val="FF0000"/>
              </a:solidFill>
            </a:endParaRPr>
          </a:p>
        </p:txBody>
      </p:sp>
      <p:sp>
        <p:nvSpPr>
          <p:cNvPr id="199" name="Google Shape;19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Windows Firewall?</a:t>
            </a:r>
            <a:endParaRPr/>
          </a:p>
          <a:p>
            <a:pPr indent="-342900" lvl="0" marL="457200" rtl="0" algn="l">
              <a:spcBef>
                <a:spcPts val="1600"/>
              </a:spcBef>
              <a:spcAft>
                <a:spcPts val="0"/>
              </a:spcAft>
              <a:buSzPts val="1800"/>
              <a:buChar char="-"/>
            </a:pPr>
            <a:r>
              <a:rPr lang="en"/>
              <a:t>It’s Free</a:t>
            </a:r>
            <a:endParaRPr/>
          </a:p>
          <a:p>
            <a:pPr indent="-342900" lvl="0" marL="457200" rtl="0" algn="l">
              <a:spcBef>
                <a:spcPts val="0"/>
              </a:spcBef>
              <a:spcAft>
                <a:spcPts val="0"/>
              </a:spcAft>
              <a:buSzPts val="1800"/>
              <a:buChar char="-"/>
            </a:pPr>
            <a:r>
              <a:rPr lang="en"/>
              <a:t>It’s pre installed and useful in </a:t>
            </a:r>
            <a:r>
              <a:rPr lang="en"/>
              <a:t>environments</a:t>
            </a:r>
            <a:r>
              <a:rPr lang="en"/>
              <a:t> you don’t have network access </a:t>
            </a:r>
            <a:endParaRPr/>
          </a:p>
          <a:p>
            <a:pPr indent="-342900" lvl="0" marL="457200" rtl="0" algn="l">
              <a:spcBef>
                <a:spcPts val="0"/>
              </a:spcBef>
              <a:spcAft>
                <a:spcPts val="0"/>
              </a:spcAft>
              <a:buSzPts val="1800"/>
              <a:buChar char="-"/>
            </a:pPr>
            <a:r>
              <a:rPr i="1" lang="en"/>
              <a:t>It’s better than nothing </a:t>
            </a:r>
            <a:endParaRPr i="1"/>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0" name="Google Shape;200;p34"/>
          <p:cNvPicPr preferRelativeResize="0"/>
          <p:nvPr/>
        </p:nvPicPr>
        <p:blipFill>
          <a:blip r:embed="rId3">
            <a:alphaModFix/>
          </a:blip>
          <a:stretch>
            <a:fillRect/>
          </a:stretch>
        </p:blipFill>
        <p:spPr>
          <a:xfrm>
            <a:off x="7049101" y="1693810"/>
            <a:ext cx="1850000" cy="111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In-Production Deployment</a:t>
            </a:r>
            <a:endParaRPr/>
          </a:p>
        </p:txBody>
      </p:sp>
      <p:sp>
        <p:nvSpPr>
          <p:cNvPr id="206" name="Google Shape;206;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07" name="Google Shape;207;p35"/>
          <p:cNvPicPr preferRelativeResize="0"/>
          <p:nvPr/>
        </p:nvPicPr>
        <p:blipFill>
          <a:blip r:embed="rId3">
            <a:alphaModFix/>
          </a:blip>
          <a:stretch>
            <a:fillRect/>
          </a:stretch>
        </p:blipFill>
        <p:spPr>
          <a:xfrm>
            <a:off x="2849200" y="1671550"/>
            <a:ext cx="3467500" cy="3471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Windows Firewall</a:t>
            </a:r>
            <a:endParaRPr/>
          </a:p>
        </p:txBody>
      </p:sp>
      <p:sp>
        <p:nvSpPr>
          <p:cNvPr id="213" name="Google Shape;213;p36"/>
          <p:cNvSpPr txBox="1"/>
          <p:nvPr/>
        </p:nvSpPr>
        <p:spPr>
          <a:xfrm>
            <a:off x="0" y="1673100"/>
            <a:ext cx="9144000" cy="3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Domain Networks</a:t>
            </a:r>
            <a:r>
              <a:rPr lang="en">
                <a:latin typeface="Roboto"/>
                <a:ea typeface="Roboto"/>
                <a:cs typeface="Roboto"/>
                <a:sym typeface="Roboto"/>
              </a:rPr>
              <a:t> - This setting is applied when the computer is connected to a domain controller, which is controlling a Windows domain.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Private Networks</a:t>
            </a:r>
            <a:r>
              <a:rPr lang="en">
                <a:latin typeface="Roboto"/>
                <a:ea typeface="Roboto"/>
                <a:cs typeface="Roboto"/>
                <a:sym typeface="Roboto"/>
              </a:rPr>
              <a:t> - This setting is applied when a connection to a network for which the computer's account is not associated with. This can be a different domain or home network. A computer can only be joined to one domain at a time, so if the computer is not joined to the Domain network, it can only be joined to a Private or Public network. It is suggested that the Private network profile of settings be more restrictive than the Domain network profile of settings.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Public Networks</a:t>
            </a:r>
            <a:r>
              <a:rPr lang="en">
                <a:latin typeface="Roboto"/>
                <a:ea typeface="Roboto"/>
                <a:cs typeface="Roboto"/>
                <a:sym typeface="Roboto"/>
              </a:rPr>
              <a:t> - This setting is applied when a connection to a domain is made through a public network, such as at an airport, hotel, or coffee shop. Since the security of these networks is unknown and not really controlled by the user running the computer, it is suggested that the Public network profile of settings be more restrictive than either the Domain network or Private network.</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Deploy With Group Policy</a:t>
            </a:r>
            <a:endParaRPr/>
          </a:p>
        </p:txBody>
      </p:sp>
      <p:sp>
        <p:nvSpPr>
          <p:cNvPr id="219" name="Google Shape;219;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 Security Template can be deployed quickly</a:t>
            </a:r>
            <a:endParaRPr/>
          </a:p>
          <a:p>
            <a:pPr indent="-317500" lvl="1" marL="914400" rtl="0" algn="l">
              <a:spcBef>
                <a:spcPts val="0"/>
              </a:spcBef>
              <a:spcAft>
                <a:spcPts val="0"/>
              </a:spcAft>
              <a:buSzPts val="1400"/>
              <a:buChar char="○"/>
            </a:pPr>
            <a:r>
              <a:rPr lang="en"/>
              <a:t>Time is valuable in competition </a:t>
            </a:r>
            <a:r>
              <a:rPr lang="en"/>
              <a:t>environments</a:t>
            </a:r>
            <a:r>
              <a:rPr lang="en"/>
              <a:t> </a:t>
            </a:r>
            <a:endParaRPr/>
          </a:p>
          <a:p>
            <a:pPr indent="-342900" lvl="0" marL="457200" rtl="0" algn="l">
              <a:spcBef>
                <a:spcPts val="0"/>
              </a:spcBef>
              <a:spcAft>
                <a:spcPts val="0"/>
              </a:spcAft>
              <a:buSzPts val="1800"/>
              <a:buChar char="●"/>
            </a:pPr>
            <a:r>
              <a:rPr lang="en"/>
              <a:t>Malicious IPs can be blocked on any joined machine quickly. </a:t>
            </a:r>
            <a:endParaRPr/>
          </a:p>
          <a:p>
            <a:pPr indent="-317500" lvl="1" marL="914400" rtl="0" algn="l">
              <a:spcBef>
                <a:spcPts val="0"/>
              </a:spcBef>
              <a:spcAft>
                <a:spcPts val="0"/>
              </a:spcAft>
              <a:buSzPts val="1400"/>
              <a:buChar char="○"/>
            </a:pPr>
            <a:r>
              <a:rPr lang="en"/>
              <a:t>Reduces time, eliminates the need to login to every box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do I deploy this? </a:t>
            </a:r>
            <a:endParaRPr/>
          </a:p>
        </p:txBody>
      </p:sp>
      <p:sp>
        <p:nvSpPr>
          <p:cNvPr id="225" name="Google Shape;225;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Windows Server 2003, 2008, 2012, 2016, 2019 You can find the GPO object Here:</a:t>
            </a:r>
            <a:endParaRPr/>
          </a:p>
          <a:p>
            <a:pPr indent="0" lvl="0" marL="0" rtl="0" algn="l">
              <a:spcBef>
                <a:spcPts val="1600"/>
              </a:spcBef>
              <a:spcAft>
                <a:spcPts val="1600"/>
              </a:spcAft>
              <a:buNone/>
            </a:pPr>
            <a:r>
              <a:rPr b="1" lang="en"/>
              <a:t>Computer Configuration &gt; Windows Settings &gt; Security Settings &gt; Windows Firewall with Advanced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Firewall Concepts </a:t>
            </a:r>
            <a:r>
              <a:rPr lang="en"/>
              <a:t>🔥</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Firewalls control network traffic in and out of a device</a:t>
            </a:r>
            <a:endParaRPr/>
          </a:p>
          <a:p>
            <a:pPr indent="-342900" lvl="0" marL="457200" rtl="0" algn="l">
              <a:spcBef>
                <a:spcPts val="0"/>
              </a:spcBef>
              <a:spcAft>
                <a:spcPts val="0"/>
              </a:spcAft>
              <a:buSzPts val="1800"/>
              <a:buChar char="●"/>
            </a:pPr>
            <a:r>
              <a:rPr lang="en"/>
              <a:t>Can be local software based or physical network devices</a:t>
            </a:r>
            <a:endParaRPr/>
          </a:p>
          <a:p>
            <a:pPr indent="-342900" lvl="0" marL="457200" rtl="0" algn="l">
              <a:spcBef>
                <a:spcPts val="0"/>
              </a:spcBef>
              <a:spcAft>
                <a:spcPts val="0"/>
              </a:spcAft>
              <a:buSzPts val="1800"/>
              <a:buChar char="●"/>
            </a:pPr>
            <a:r>
              <a:rPr lang="en"/>
              <a:t>Does some routing</a:t>
            </a:r>
            <a:endParaRPr/>
          </a:p>
          <a:p>
            <a:pPr indent="-342900" lvl="0" marL="457200" rtl="0" algn="l">
              <a:spcBef>
                <a:spcPts val="0"/>
              </a:spcBef>
              <a:spcAft>
                <a:spcPts val="0"/>
              </a:spcAft>
              <a:buSzPts val="1800"/>
              <a:buChar char="●"/>
            </a:pPr>
            <a:r>
              <a:rPr lang="en"/>
              <a:t>Rules go in </a:t>
            </a:r>
            <a:r>
              <a:rPr lang="en"/>
              <a:t>chronological</a:t>
            </a:r>
            <a:r>
              <a:rPr lang="en"/>
              <a:t> order </a:t>
            </a:r>
            <a:r>
              <a:rPr lang="en" sz="1200"/>
              <a:t>(1st rule is very important)</a:t>
            </a:r>
            <a:endParaRPr sz="1200"/>
          </a:p>
          <a:p>
            <a:pPr indent="-342900" lvl="0" marL="457200" rtl="0" algn="l">
              <a:spcBef>
                <a:spcPts val="0"/>
              </a:spcBef>
              <a:spcAft>
                <a:spcPts val="0"/>
              </a:spcAft>
              <a:buSzPts val="1800"/>
              <a:buChar char="●"/>
            </a:pPr>
            <a:r>
              <a:rPr lang="en"/>
              <a:t>Interface with the core (kernel) of the OS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2584675" y="152400"/>
            <a:ext cx="3974645"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Kernel of an OS? 🍿</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So "the kernel" of an operating system is the </a:t>
            </a:r>
            <a:r>
              <a:rPr b="1" lang="en">
                <a:solidFill>
                  <a:srgbClr val="000000"/>
                </a:solidFill>
              </a:rPr>
              <a:t>minimum needed to run the various hardware</a:t>
            </a:r>
            <a:r>
              <a:rPr lang="en">
                <a:solidFill>
                  <a:srgbClr val="000000"/>
                </a:solidFill>
              </a:rPr>
              <a:t>, the minimum needed to get programs into and out of memory, and the minimum needed to let programs ask the kernel to operate the hardware for them (instead of needing the programs to operate the hardware themselves).</a:t>
            </a:r>
            <a:endParaRPr>
              <a:solidFill>
                <a:srgbClr val="000000"/>
              </a:solidFill>
            </a:endParaRPr>
          </a:p>
          <a:p>
            <a:pPr indent="0" lvl="0" marL="0" rtl="0" algn="l">
              <a:spcBef>
                <a:spcPts val="1200"/>
              </a:spcBef>
              <a:spcAft>
                <a:spcPts val="1600"/>
              </a:spcAft>
              <a:buNone/>
            </a:pPr>
            <a:r>
              <a:rPr lang="en" u="sng">
                <a:solidFill>
                  <a:schemeClr val="hlink"/>
                </a:solidFill>
                <a:hlinkClick r:id="rId3"/>
              </a:rPr>
              <a:t>https://www.reddit.com/r/explainlikeimfive/comments/5u2nkx/eli5_what_is_a_linux_kernel/</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different firewalls...</a:t>
            </a:r>
            <a:r>
              <a:rPr lang="en"/>
              <a:t>🔥</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Firewalld ‘firewall daemon’ - (Debian, CentOS, Fedora)</a:t>
            </a:r>
            <a:endParaRPr sz="1400"/>
          </a:p>
          <a:p>
            <a:pPr indent="0" lvl="0" marL="0" rtl="0" algn="l">
              <a:spcBef>
                <a:spcPts val="1600"/>
              </a:spcBef>
              <a:spcAft>
                <a:spcPts val="0"/>
              </a:spcAft>
              <a:buNone/>
            </a:pPr>
            <a:r>
              <a:rPr lang="en" sz="1400"/>
              <a:t>	Firewall daemon found on most Linux distros</a:t>
            </a:r>
            <a:endParaRPr sz="1400"/>
          </a:p>
          <a:p>
            <a:pPr indent="0" lvl="0" marL="0" rtl="0" algn="l">
              <a:spcBef>
                <a:spcPts val="1600"/>
              </a:spcBef>
              <a:spcAft>
                <a:spcPts val="0"/>
              </a:spcAft>
              <a:buNone/>
            </a:pPr>
            <a:r>
              <a:rPr lang="en" sz="1400"/>
              <a:t>UFW ‘uncomplicated firewall’ - (Ubuntu)</a:t>
            </a:r>
            <a:endParaRPr sz="1400"/>
          </a:p>
          <a:p>
            <a:pPr indent="0" lvl="0" marL="0" rtl="0" algn="l">
              <a:spcBef>
                <a:spcPts val="1600"/>
              </a:spcBef>
              <a:spcAft>
                <a:spcPts val="0"/>
              </a:spcAft>
              <a:buNone/>
            </a:pPr>
            <a:r>
              <a:rPr lang="en" sz="1400"/>
              <a:t>	GUI/CLI firewall, mostly found on ubuntu </a:t>
            </a:r>
            <a:endParaRPr sz="1400"/>
          </a:p>
          <a:p>
            <a:pPr indent="0" lvl="0" marL="0" rtl="0" algn="l">
              <a:spcBef>
                <a:spcPts val="1600"/>
              </a:spcBef>
              <a:spcAft>
                <a:spcPts val="0"/>
              </a:spcAft>
              <a:buNone/>
            </a:pPr>
            <a:r>
              <a:rPr lang="en" sz="1400"/>
              <a:t>IPtables (additional software)</a:t>
            </a:r>
            <a:endParaRPr sz="1400"/>
          </a:p>
          <a:p>
            <a:pPr indent="0" lvl="0" marL="0" rtl="0" algn="l">
              <a:spcBef>
                <a:spcPts val="1600"/>
              </a:spcBef>
              <a:spcAft>
                <a:spcPts val="1600"/>
              </a:spcAft>
              <a:buNone/>
            </a:pPr>
            <a:r>
              <a:rPr lang="en" sz="1400"/>
              <a:t>	Reliable and robust firewall, provides a well documented and admin based </a:t>
            </a:r>
            <a:r>
              <a:rPr lang="en" sz="1400"/>
              <a:t>experience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IPTables 🔥</a:t>
            </a:r>
            <a:endParaRPr/>
          </a:p>
        </p:txBody>
      </p:sp>
      <p:sp>
        <p:nvSpPr>
          <p:cNvPr id="104" name="Google Shape;104;p19"/>
          <p:cNvSpPr txBox="1"/>
          <p:nvPr>
            <p:ph idx="1" type="body"/>
          </p:nvPr>
        </p:nvSpPr>
        <p:spPr>
          <a:xfrm>
            <a:off x="460950" y="24333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Advantages</a:t>
            </a:r>
            <a:endParaRPr/>
          </a:p>
          <a:p>
            <a:pPr indent="-317500" lvl="1" marL="914400" rtl="0" algn="l">
              <a:spcBef>
                <a:spcPts val="0"/>
              </a:spcBef>
              <a:spcAft>
                <a:spcPts val="0"/>
              </a:spcAft>
              <a:buSzPts val="1400"/>
              <a:buAutoNum type="alphaLcPeriod"/>
            </a:pPr>
            <a:r>
              <a:rPr b="1" lang="en"/>
              <a:t>Extremely</a:t>
            </a:r>
            <a:r>
              <a:rPr lang="en"/>
              <a:t> versatile</a:t>
            </a:r>
            <a:endParaRPr/>
          </a:p>
          <a:p>
            <a:pPr indent="-317500" lvl="1" marL="914400" rtl="0" algn="l">
              <a:spcBef>
                <a:spcPts val="0"/>
              </a:spcBef>
              <a:spcAft>
                <a:spcPts val="0"/>
              </a:spcAft>
              <a:buSzPts val="1400"/>
              <a:buAutoNum type="alphaLcPeriod"/>
            </a:pPr>
            <a:r>
              <a:rPr lang="en"/>
              <a:t>Closest kernel-level control you can get</a:t>
            </a:r>
            <a:endParaRPr/>
          </a:p>
          <a:p>
            <a:pPr indent="-317500" lvl="1" marL="914400" rtl="0" algn="l">
              <a:spcBef>
                <a:spcPts val="0"/>
              </a:spcBef>
              <a:spcAft>
                <a:spcPts val="0"/>
              </a:spcAft>
              <a:buSzPts val="1400"/>
              <a:buAutoNum type="alphaLcPeriod"/>
            </a:pPr>
            <a:r>
              <a:rPr lang="en"/>
              <a:t>Extensive documentation and examples</a:t>
            </a:r>
            <a:endParaRPr/>
          </a:p>
          <a:p>
            <a:pPr indent="-317500" lvl="1" marL="914400" rtl="0" algn="l">
              <a:spcBef>
                <a:spcPts val="0"/>
              </a:spcBef>
              <a:spcAft>
                <a:spcPts val="0"/>
              </a:spcAft>
              <a:buSzPts val="1400"/>
              <a:buAutoNum type="alphaLcPeriod"/>
            </a:pPr>
            <a:r>
              <a:rPr lang="en"/>
              <a:t>Can become Linux Kernel Firewall Jedi if you master IPTables 🙏</a:t>
            </a:r>
            <a:endParaRPr/>
          </a:p>
          <a:p>
            <a:pPr indent="-342900" lvl="0" marL="457200" rtl="0" algn="l">
              <a:spcBef>
                <a:spcPts val="0"/>
              </a:spcBef>
              <a:spcAft>
                <a:spcPts val="0"/>
              </a:spcAft>
              <a:buSzPts val="1800"/>
              <a:buAutoNum type="arabicPeriod"/>
            </a:pPr>
            <a:r>
              <a:rPr lang="en"/>
              <a:t>Disadvantages</a:t>
            </a:r>
            <a:r>
              <a:rPr lang="en"/>
              <a:t> </a:t>
            </a:r>
            <a:endParaRPr/>
          </a:p>
          <a:p>
            <a:pPr indent="-317500" lvl="1" marL="914400" rtl="0" algn="l">
              <a:spcBef>
                <a:spcPts val="0"/>
              </a:spcBef>
              <a:spcAft>
                <a:spcPts val="0"/>
              </a:spcAft>
              <a:buSzPts val="1400"/>
              <a:buAutoNum type="alphaLcPeriod"/>
            </a:pPr>
            <a:r>
              <a:rPr lang="en"/>
              <a:t>Complex</a:t>
            </a:r>
            <a:endParaRPr/>
          </a:p>
          <a:p>
            <a:pPr indent="-317500" lvl="1" marL="914400" rtl="0" algn="l">
              <a:spcBef>
                <a:spcPts val="0"/>
              </a:spcBef>
              <a:spcAft>
                <a:spcPts val="0"/>
              </a:spcAft>
              <a:buSzPts val="1400"/>
              <a:buAutoNum type="alphaLcPeriod"/>
            </a:pPr>
            <a:r>
              <a:rPr lang="en"/>
              <a:t>No GUI</a:t>
            </a:r>
            <a:endParaRPr/>
          </a:p>
          <a:p>
            <a:pPr indent="-317500" lvl="1" marL="914400" rtl="0" algn="l">
              <a:spcBef>
                <a:spcPts val="0"/>
              </a:spcBef>
              <a:spcAft>
                <a:spcPts val="0"/>
              </a:spcAft>
              <a:buSzPts val="1400"/>
              <a:buAutoNum type="alphaLcPeriod"/>
            </a:pPr>
            <a:r>
              <a:rPr lang="en"/>
              <a:t>Not forgiving </a:t>
            </a:r>
            <a:endParaRPr/>
          </a:p>
          <a:p>
            <a:pPr indent="0" lvl="0" marL="0" rtl="0" algn="l">
              <a:spcBef>
                <a:spcPts val="1600"/>
              </a:spcBef>
              <a:spcAft>
                <a:spcPts val="1600"/>
              </a:spcAft>
              <a:buNone/>
            </a:pPr>
            <a:r>
              <a:t/>
            </a:r>
            <a:endParaRPr/>
          </a:p>
        </p:txBody>
      </p:sp>
      <p:sp>
        <p:nvSpPr>
          <p:cNvPr id="105" name="Google Shape;105;p19"/>
          <p:cNvSpPr txBox="1"/>
          <p:nvPr/>
        </p:nvSpPr>
        <p:spPr>
          <a:xfrm>
            <a:off x="730800" y="1839175"/>
            <a:ext cx="7682400" cy="6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latin typeface="Roboto"/>
                <a:ea typeface="Roboto"/>
                <a:cs typeface="Roboto"/>
                <a:sym typeface="Roboto"/>
              </a:rPr>
              <a:t>IPtables is based off of netfilter. Netfilter is a kernel based platform for firewalls to perform packet filtering, NAP/NAPT, and other packet handling.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2213425" y="1156600"/>
            <a:ext cx="4717150" cy="283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3338513" y="1647825"/>
            <a:ext cx="246697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