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7" r:id="rId2"/>
  </p:sldIdLst>
  <p:sldSz cx="37463413" cy="21067713"/>
  <p:notesSz cx="6858000" cy="9144000"/>
  <p:defaultTextStyle>
    <a:defPPr>
      <a:defRPr lang="en-US"/>
    </a:defPPr>
    <a:lvl1pPr marL="0" algn="l" defTabSz="2809389" rtl="0" eaLnBrk="1" latinLnBrk="0" hangingPunct="1">
      <a:defRPr sz="5531" kern="1200">
        <a:solidFill>
          <a:schemeClr val="tx1"/>
        </a:solidFill>
        <a:latin typeface="+mn-lt"/>
        <a:ea typeface="+mn-ea"/>
        <a:cs typeface="+mn-cs"/>
      </a:defRPr>
    </a:lvl1pPr>
    <a:lvl2pPr marL="1404694" algn="l" defTabSz="2809389" rtl="0" eaLnBrk="1" latinLnBrk="0" hangingPunct="1">
      <a:defRPr sz="5531" kern="1200">
        <a:solidFill>
          <a:schemeClr val="tx1"/>
        </a:solidFill>
        <a:latin typeface="+mn-lt"/>
        <a:ea typeface="+mn-ea"/>
        <a:cs typeface="+mn-cs"/>
      </a:defRPr>
    </a:lvl2pPr>
    <a:lvl3pPr marL="2809389" algn="l" defTabSz="2809389" rtl="0" eaLnBrk="1" latinLnBrk="0" hangingPunct="1">
      <a:defRPr sz="5531" kern="1200">
        <a:solidFill>
          <a:schemeClr val="tx1"/>
        </a:solidFill>
        <a:latin typeface="+mn-lt"/>
        <a:ea typeface="+mn-ea"/>
        <a:cs typeface="+mn-cs"/>
      </a:defRPr>
    </a:lvl3pPr>
    <a:lvl4pPr marL="4214083" algn="l" defTabSz="2809389" rtl="0" eaLnBrk="1" latinLnBrk="0" hangingPunct="1">
      <a:defRPr sz="5531" kern="1200">
        <a:solidFill>
          <a:schemeClr val="tx1"/>
        </a:solidFill>
        <a:latin typeface="+mn-lt"/>
        <a:ea typeface="+mn-ea"/>
        <a:cs typeface="+mn-cs"/>
      </a:defRPr>
    </a:lvl4pPr>
    <a:lvl5pPr marL="5618776" algn="l" defTabSz="2809389" rtl="0" eaLnBrk="1" latinLnBrk="0" hangingPunct="1">
      <a:defRPr sz="5531" kern="1200">
        <a:solidFill>
          <a:schemeClr val="tx1"/>
        </a:solidFill>
        <a:latin typeface="+mn-lt"/>
        <a:ea typeface="+mn-ea"/>
        <a:cs typeface="+mn-cs"/>
      </a:defRPr>
    </a:lvl5pPr>
    <a:lvl6pPr marL="7023470" algn="l" defTabSz="2809389" rtl="0" eaLnBrk="1" latinLnBrk="0" hangingPunct="1">
      <a:defRPr sz="5531" kern="1200">
        <a:solidFill>
          <a:schemeClr val="tx1"/>
        </a:solidFill>
        <a:latin typeface="+mn-lt"/>
        <a:ea typeface="+mn-ea"/>
        <a:cs typeface="+mn-cs"/>
      </a:defRPr>
    </a:lvl6pPr>
    <a:lvl7pPr marL="8428163" algn="l" defTabSz="2809389" rtl="0" eaLnBrk="1" latinLnBrk="0" hangingPunct="1">
      <a:defRPr sz="5531" kern="1200">
        <a:solidFill>
          <a:schemeClr val="tx1"/>
        </a:solidFill>
        <a:latin typeface="+mn-lt"/>
        <a:ea typeface="+mn-ea"/>
        <a:cs typeface="+mn-cs"/>
      </a:defRPr>
    </a:lvl7pPr>
    <a:lvl8pPr marL="9832859" algn="l" defTabSz="2809389" rtl="0" eaLnBrk="1" latinLnBrk="0" hangingPunct="1">
      <a:defRPr sz="5531" kern="1200">
        <a:solidFill>
          <a:schemeClr val="tx1"/>
        </a:solidFill>
        <a:latin typeface="+mn-lt"/>
        <a:ea typeface="+mn-ea"/>
        <a:cs typeface="+mn-cs"/>
      </a:defRPr>
    </a:lvl8pPr>
    <a:lvl9pPr marL="11237552" algn="l" defTabSz="2809389" rtl="0" eaLnBrk="1" latinLnBrk="0" hangingPunct="1">
      <a:defRPr sz="55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6" userDrawn="1">
          <p15:clr>
            <a:srgbClr val="A4A3A4"/>
          </p15:clr>
        </p15:guide>
        <p15:guide id="2" pos="118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38" autoAdjust="0"/>
    <p:restoredTop sz="94655"/>
  </p:normalViewPr>
  <p:slideViewPr>
    <p:cSldViewPr snapToGrid="0" snapToObjects="1">
      <p:cViewPr>
        <p:scale>
          <a:sx n="70" d="100"/>
          <a:sy n="70" d="100"/>
        </p:scale>
        <p:origin x="-3342" y="-2706"/>
      </p:cViewPr>
      <p:guideLst>
        <p:guide orient="horz" pos="6636"/>
        <p:guide pos="11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5/12/2024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696773" rtl="0" eaLnBrk="1" latinLnBrk="0" hangingPunct="1">
      <a:defRPr sz="914" kern="1200">
        <a:solidFill>
          <a:schemeClr val="tx1"/>
        </a:solidFill>
        <a:latin typeface="+mn-lt"/>
        <a:ea typeface="+mn-ea"/>
        <a:cs typeface="+mn-cs"/>
      </a:defRPr>
    </a:lvl1pPr>
    <a:lvl2pPr marL="348386" algn="l" defTabSz="696773" rtl="0" eaLnBrk="1" latinLnBrk="0" hangingPunct="1">
      <a:defRPr sz="914" kern="1200">
        <a:solidFill>
          <a:schemeClr val="tx1"/>
        </a:solidFill>
        <a:latin typeface="+mn-lt"/>
        <a:ea typeface="+mn-ea"/>
        <a:cs typeface="+mn-cs"/>
      </a:defRPr>
    </a:lvl2pPr>
    <a:lvl3pPr marL="696773" algn="l" defTabSz="696773" rtl="0" eaLnBrk="1" latinLnBrk="0" hangingPunct="1">
      <a:defRPr sz="914" kern="1200">
        <a:solidFill>
          <a:schemeClr val="tx1"/>
        </a:solidFill>
        <a:latin typeface="+mn-lt"/>
        <a:ea typeface="+mn-ea"/>
        <a:cs typeface="+mn-cs"/>
      </a:defRPr>
    </a:lvl3pPr>
    <a:lvl4pPr marL="1045159" algn="l" defTabSz="696773" rtl="0" eaLnBrk="1" latinLnBrk="0" hangingPunct="1">
      <a:defRPr sz="914" kern="1200">
        <a:solidFill>
          <a:schemeClr val="tx1"/>
        </a:solidFill>
        <a:latin typeface="+mn-lt"/>
        <a:ea typeface="+mn-ea"/>
        <a:cs typeface="+mn-cs"/>
      </a:defRPr>
    </a:lvl4pPr>
    <a:lvl5pPr marL="1393546" algn="l" defTabSz="696773" rtl="0" eaLnBrk="1" latinLnBrk="0" hangingPunct="1">
      <a:defRPr sz="914" kern="1200">
        <a:solidFill>
          <a:schemeClr val="tx1"/>
        </a:solidFill>
        <a:latin typeface="+mn-lt"/>
        <a:ea typeface="+mn-ea"/>
        <a:cs typeface="+mn-cs"/>
      </a:defRPr>
    </a:lvl5pPr>
    <a:lvl6pPr marL="1741932" algn="l" defTabSz="696773" rtl="0" eaLnBrk="1" latinLnBrk="0" hangingPunct="1">
      <a:defRPr sz="914" kern="1200">
        <a:solidFill>
          <a:schemeClr val="tx1"/>
        </a:solidFill>
        <a:latin typeface="+mn-lt"/>
        <a:ea typeface="+mn-ea"/>
        <a:cs typeface="+mn-cs"/>
      </a:defRPr>
    </a:lvl6pPr>
    <a:lvl7pPr marL="2090318" algn="l" defTabSz="696773" rtl="0" eaLnBrk="1" latinLnBrk="0" hangingPunct="1">
      <a:defRPr sz="914" kern="1200">
        <a:solidFill>
          <a:schemeClr val="tx1"/>
        </a:solidFill>
        <a:latin typeface="+mn-lt"/>
        <a:ea typeface="+mn-ea"/>
        <a:cs typeface="+mn-cs"/>
      </a:defRPr>
    </a:lvl7pPr>
    <a:lvl8pPr marL="2438705" algn="l" defTabSz="696773" rtl="0" eaLnBrk="1" latinLnBrk="0" hangingPunct="1">
      <a:defRPr sz="914" kern="1200">
        <a:solidFill>
          <a:schemeClr val="tx1"/>
        </a:solidFill>
        <a:latin typeface="+mn-lt"/>
        <a:ea typeface="+mn-ea"/>
        <a:cs typeface="+mn-cs"/>
      </a:defRPr>
    </a:lvl8pPr>
    <a:lvl9pPr marL="2787091" algn="l" defTabSz="696773" rtl="0" eaLnBrk="1" latinLnBrk="0" hangingPunct="1">
      <a:defRPr sz="9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923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Template 1">
    <p:spTree>
      <p:nvGrpSpPr>
        <p:cNvPr id="1" name=""/>
        <p:cNvGrpSpPr/>
        <p:nvPr/>
      </p:nvGrpSpPr>
      <p:grpSpPr>
        <a:xfrm>
          <a:off x="0" y="0"/>
          <a:ext cx="0" cy="0"/>
          <a:chOff x="0" y="0"/>
          <a:chExt cx="0" cy="0"/>
        </a:xfrm>
      </p:grpSpPr>
      <p:cxnSp>
        <p:nvCxnSpPr>
          <p:cNvPr id="8" name="Straight Connector 7" descr="Vertical Divider"/>
          <p:cNvCxnSpPr>
            <a:cxnSpLocks/>
          </p:cNvCxnSpPr>
          <p:nvPr userDrawn="1"/>
        </p:nvCxnSpPr>
        <p:spPr bwMode="auto">
          <a:xfrm>
            <a:off x="9547426" y="4315110"/>
            <a:ext cx="0" cy="14196410"/>
          </a:xfrm>
          <a:prstGeom prst="line">
            <a:avLst/>
          </a:prstGeom>
          <a:noFill/>
          <a:ln w="15875"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9651762" y="5755052"/>
            <a:ext cx="780488" cy="585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descr="Vertical Divider"/>
          <p:cNvCxnSpPr>
            <a:cxnSpLocks/>
          </p:cNvCxnSpPr>
          <p:nvPr userDrawn="1"/>
        </p:nvCxnSpPr>
        <p:spPr bwMode="auto">
          <a:xfrm>
            <a:off x="18731707" y="4315110"/>
            <a:ext cx="0" cy="14196410"/>
          </a:xfrm>
          <a:prstGeom prst="line">
            <a:avLst/>
          </a:prstGeom>
          <a:noFill/>
          <a:ln w="15875" cap="flat" cmpd="sng" algn="ctr">
            <a:solidFill>
              <a:schemeClr val="tx1"/>
            </a:solidFill>
            <a:prstDash val="dash"/>
            <a:round/>
            <a:headEnd type="oval" w="med" len="med"/>
            <a:tailEnd type="oval" w="med" len="med"/>
          </a:ln>
          <a:effectLst/>
        </p:spPr>
      </p:cxnSp>
      <p:cxnSp>
        <p:nvCxnSpPr>
          <p:cNvPr id="11" name="Straight Connector 10" descr="Vertical Divider"/>
          <p:cNvCxnSpPr>
            <a:cxnSpLocks/>
          </p:cNvCxnSpPr>
          <p:nvPr userDrawn="1"/>
        </p:nvCxnSpPr>
        <p:spPr bwMode="auto">
          <a:xfrm>
            <a:off x="27915989" y="4315110"/>
            <a:ext cx="0" cy="14196410"/>
          </a:xfrm>
          <a:prstGeom prst="line">
            <a:avLst/>
          </a:prstGeom>
          <a:noFill/>
          <a:ln w="15875"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780489" y="4390170"/>
            <a:ext cx="8363143" cy="8370790"/>
          </a:xfrm>
          <a:prstGeom prst="rect">
            <a:avLst/>
          </a:prstGeom>
        </p:spPr>
        <p:txBody>
          <a:bodyPr/>
          <a:lstStyle>
            <a:lvl1pPr marL="0" indent="-292608">
              <a:lnSpc>
                <a:spcPts val="2944"/>
              </a:lnSpc>
              <a:spcBef>
                <a:spcPts val="0"/>
              </a:spcBef>
              <a:buFontTx/>
              <a:buNone/>
              <a:defRPr sz="1792" baseline="0">
                <a:solidFill>
                  <a:schemeClr val="tx1"/>
                </a:solidFill>
                <a:latin typeface="Arial" charset="0"/>
              </a:defRPr>
            </a:lvl1pPr>
            <a:lvl2pPr marL="585216" indent="-292608">
              <a:lnSpc>
                <a:spcPts val="2944"/>
              </a:lnSpc>
              <a:spcBef>
                <a:spcPts val="0"/>
              </a:spcBef>
              <a:buClr>
                <a:schemeClr val="tx2"/>
              </a:buClr>
              <a:buSzPct val="100000"/>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tabLst/>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3" name="Picture Placeholder 2" descr="Photo alt tag goes here"/>
          <p:cNvSpPr>
            <a:spLocks noGrp="1"/>
          </p:cNvSpPr>
          <p:nvPr>
            <p:ph type="pic" sz="quarter" idx="16"/>
          </p:nvPr>
        </p:nvSpPr>
        <p:spPr>
          <a:xfrm>
            <a:off x="780489" y="13383630"/>
            <a:ext cx="8363143" cy="5026290"/>
          </a:xfrm>
          <a:prstGeom prst="rect">
            <a:avLst/>
          </a:prstGeom>
          <a:solidFill>
            <a:schemeClr val="bg2">
              <a:lumMod val="85000"/>
            </a:schemeClr>
          </a:solidFill>
        </p:spPr>
        <p:txBody>
          <a:bodyPr>
            <a:normAutofit/>
          </a:bodyPr>
          <a:lstStyle>
            <a:lvl1pPr marL="0" indent="0" algn="ctr">
              <a:buNone/>
              <a:defRPr/>
            </a:lvl1pPr>
          </a:lstStyle>
          <a:p>
            <a:pPr marL="0" indent="0" algn="ctr">
              <a:buNone/>
            </a:pPr>
            <a:r>
              <a:rPr lang="en-US"/>
              <a:t>Click icon to add picture</a:t>
            </a:r>
            <a:endParaRPr lang="en-US" dirty="0"/>
          </a:p>
        </p:txBody>
      </p:sp>
      <p:sp>
        <p:nvSpPr>
          <p:cNvPr id="14" name="Picture Placeholder 2" descr="Photo alt tag goes here"/>
          <p:cNvSpPr>
            <a:spLocks noGrp="1"/>
          </p:cNvSpPr>
          <p:nvPr>
            <p:ph type="pic" sz="quarter" idx="17"/>
          </p:nvPr>
        </p:nvSpPr>
        <p:spPr>
          <a:xfrm>
            <a:off x="28333332" y="10143534"/>
            <a:ext cx="8363143" cy="4769496"/>
          </a:xfrm>
          <a:prstGeom prst="rect">
            <a:avLst/>
          </a:prstGeom>
          <a:solidFill>
            <a:schemeClr val="bg2">
              <a:lumMod val="85000"/>
            </a:schemeClr>
          </a:solidFill>
        </p:spPr>
        <p:txBody>
          <a:bodyPr/>
          <a:lstStyle>
            <a:lvl1pPr marL="0" indent="0" algn="ctr">
              <a:buNone/>
              <a:defRPr/>
            </a:lvl1pPr>
          </a:lstStyle>
          <a:p>
            <a:pPr marL="0" indent="0" algn="ctr">
              <a:buNone/>
            </a:pPr>
            <a:r>
              <a:rPr lang="en-US"/>
              <a:t>Click icon to add picture</a:t>
            </a:r>
            <a:endParaRPr lang="en-US" dirty="0"/>
          </a:p>
        </p:txBody>
      </p:sp>
      <p:sp>
        <p:nvSpPr>
          <p:cNvPr id="15" name="Content Placeholder 9"/>
          <p:cNvSpPr>
            <a:spLocks noGrp="1"/>
          </p:cNvSpPr>
          <p:nvPr>
            <p:ph sz="quarter" idx="18" hasCustomPrompt="1"/>
          </p:nvPr>
        </p:nvSpPr>
        <p:spPr>
          <a:xfrm>
            <a:off x="9964769" y="4390169"/>
            <a:ext cx="8363143" cy="13999431"/>
          </a:xfrm>
          <a:prstGeom prst="rect">
            <a:avLst/>
          </a:prstGeom>
        </p:spPr>
        <p:txBody>
          <a:bodyPr/>
          <a:lstStyle>
            <a:lvl1pPr marL="0" indent="0">
              <a:lnSpc>
                <a:spcPts val="2944"/>
              </a:lnSpc>
              <a:spcBef>
                <a:spcPts val="0"/>
              </a:spcBef>
              <a:buFontTx/>
              <a:buNone/>
              <a:defRPr sz="1792" baseline="0">
                <a:solidFill>
                  <a:schemeClr val="tx1"/>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24128" indent="-146304">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463040" indent="-292608">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6" name="Content Placeholder 9"/>
          <p:cNvSpPr>
            <a:spLocks noGrp="1"/>
          </p:cNvSpPr>
          <p:nvPr>
            <p:ph sz="quarter" idx="19" hasCustomPrompt="1"/>
          </p:nvPr>
        </p:nvSpPr>
        <p:spPr>
          <a:xfrm>
            <a:off x="19135504" y="4392385"/>
            <a:ext cx="8363143" cy="4464476"/>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accent1"/>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7" name="Content Placeholder 9"/>
          <p:cNvSpPr>
            <a:spLocks noGrp="1"/>
          </p:cNvSpPr>
          <p:nvPr>
            <p:ph sz="quarter" idx="20" hasCustomPrompt="1"/>
          </p:nvPr>
        </p:nvSpPr>
        <p:spPr>
          <a:xfrm>
            <a:off x="28333332" y="4390171"/>
            <a:ext cx="8363143" cy="5241509"/>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8" name="Content Placeholder 9"/>
          <p:cNvSpPr>
            <a:spLocks noGrp="1"/>
          </p:cNvSpPr>
          <p:nvPr>
            <p:ph sz="quarter" idx="21" hasCustomPrompt="1"/>
          </p:nvPr>
        </p:nvSpPr>
        <p:spPr>
          <a:xfrm>
            <a:off x="28333332" y="15382240"/>
            <a:ext cx="8363143" cy="3048000"/>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9" name="Chart Placeholder 23"/>
          <p:cNvSpPr>
            <a:spLocks noGrp="1"/>
          </p:cNvSpPr>
          <p:nvPr>
            <p:ph type="chart" sz="quarter" idx="22" hasCustomPrompt="1"/>
          </p:nvPr>
        </p:nvSpPr>
        <p:spPr>
          <a:xfrm>
            <a:off x="19247965" y="9401850"/>
            <a:ext cx="8250681" cy="4442955"/>
          </a:xfrm>
          <a:prstGeom prst="rect">
            <a:avLst/>
          </a:prstGeom>
        </p:spPr>
        <p:txBody>
          <a:bodyPr/>
          <a:lstStyle>
            <a:lvl1pPr marL="0" indent="0">
              <a:buNone/>
              <a:defRPr/>
            </a:lvl1pPr>
            <a:lvl2pPr marL="585216" indent="-292608">
              <a:lnSpc>
                <a:spcPts val="2944"/>
              </a:lnSpc>
              <a:spcBef>
                <a:spcPts val="0"/>
              </a:spcBef>
              <a:buClr>
                <a:schemeClr val="tx2"/>
              </a:buClr>
              <a:defRPr sz="1792">
                <a:solidFill>
                  <a:schemeClr val="tx1"/>
                </a:solidFill>
              </a:defRPr>
            </a:lvl2pPr>
            <a:lvl3pPr marL="877824" indent="-175565">
              <a:lnSpc>
                <a:spcPts val="2944"/>
              </a:lnSpc>
              <a:spcBef>
                <a:spcPts val="0"/>
              </a:spcBef>
              <a:buClr>
                <a:schemeClr val="tx1"/>
              </a:buClr>
              <a:buSzPct val="120000"/>
              <a:buFont typeface="System Font Regular"/>
              <a:buChar char="-"/>
              <a:defRPr sz="1792">
                <a:solidFill>
                  <a:schemeClr val="tx1"/>
                </a:solidFill>
              </a:defRPr>
            </a:lvl3pPr>
            <a:lvl4pPr marL="1053389" indent="-175565">
              <a:lnSpc>
                <a:spcPts val="2944"/>
              </a:lnSpc>
              <a:spcBef>
                <a:spcPts val="0"/>
              </a:spcBef>
              <a:buClr>
                <a:schemeClr val="tx1"/>
              </a:buClr>
              <a:buSzPct val="120000"/>
              <a:buFont typeface="System Font Regular"/>
              <a:buChar char="-"/>
              <a:defRPr sz="1792">
                <a:solidFill>
                  <a:schemeClr val="tx1"/>
                </a:solidFill>
              </a:defRPr>
            </a:lvl4pPr>
            <a:lvl5pPr marL="1228954" indent="-175565">
              <a:lnSpc>
                <a:spcPts val="2944"/>
              </a:lnSpc>
              <a:spcBef>
                <a:spcPts val="0"/>
              </a:spcBef>
              <a:buClr>
                <a:schemeClr val="tx1"/>
              </a:buClr>
              <a:buSzPct val="120000"/>
              <a:buFont typeface="System Font Regular"/>
              <a:buChar char="-"/>
              <a:defRPr sz="1792">
                <a:solidFill>
                  <a:schemeClr val="tx1"/>
                </a:solidFill>
              </a:defRPr>
            </a:lvl5pPr>
          </a:lstStyle>
          <a:p>
            <a:pPr lvl="1"/>
            <a:r>
              <a:rPr lang="en-US" dirty="0"/>
              <a:t>First level</a:t>
            </a:r>
          </a:p>
          <a:p>
            <a:pPr lvl="2"/>
            <a:r>
              <a:rPr lang="en-US" dirty="0"/>
              <a:t>Second level</a:t>
            </a:r>
          </a:p>
          <a:p>
            <a:pPr lvl="3"/>
            <a:r>
              <a:rPr lang="en-US" dirty="0"/>
              <a:t>Fourth level</a:t>
            </a:r>
          </a:p>
          <a:p>
            <a:pPr lvl="4"/>
            <a:r>
              <a:rPr lang="en-US" dirty="0"/>
              <a:t>Fourth level</a:t>
            </a:r>
          </a:p>
          <a:p>
            <a:endParaRPr lang="en-US" dirty="0"/>
          </a:p>
        </p:txBody>
      </p:sp>
      <p:sp>
        <p:nvSpPr>
          <p:cNvPr id="20" name="Content Placeholder 9"/>
          <p:cNvSpPr>
            <a:spLocks noGrp="1"/>
          </p:cNvSpPr>
          <p:nvPr>
            <p:ph sz="quarter" idx="23" hasCustomPrompt="1"/>
          </p:nvPr>
        </p:nvSpPr>
        <p:spPr>
          <a:xfrm>
            <a:off x="19247967" y="14437012"/>
            <a:ext cx="8204354" cy="3993228"/>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1587378594"/>
      </p:ext>
    </p:extLst>
  </p:cSld>
  <p:clrMapOvr>
    <a:masterClrMapping/>
  </p:clrMapOvr>
  <p:extLst>
    <p:ext uri="{DCECCB84-F9BA-43D5-87BE-67443E8EF086}">
      <p15:sldGuideLst xmlns:p15="http://schemas.microsoft.com/office/powerpoint/2012/main">
        <p15:guide id="1" orient="horz" pos="6636" userDrawn="1">
          <p15:clr>
            <a:srgbClr val="FBAE40"/>
          </p15:clr>
        </p15:guide>
        <p15:guide id="2" pos="118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71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36" descr="alt=&quot;&quot;">
            <a:extLst>
              <a:ext uri="{FF2B5EF4-FFF2-40B4-BE49-F238E27FC236}">
                <a16:creationId xmlns:a16="http://schemas.microsoft.com/office/drawing/2014/main" id="{FBA0B81E-BB45-FF42-9615-69A6AFA872C1}"/>
              </a:ext>
            </a:extLst>
          </p:cNvPr>
          <p:cNvSpPr>
            <a:spLocks noChangeArrowheads="1"/>
          </p:cNvSpPr>
          <p:nvPr userDrawn="1"/>
        </p:nvSpPr>
        <p:spPr bwMode="auto">
          <a:xfrm>
            <a:off x="-1" y="0"/>
            <a:ext cx="37463413" cy="3512576"/>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11" name="Rectangle 10" descr="alt=&quot;&quot;">
            <a:extLst>
              <a:ext uri="{FF2B5EF4-FFF2-40B4-BE49-F238E27FC236}">
                <a16:creationId xmlns:a16="http://schemas.microsoft.com/office/drawing/2014/main" id="{BA82B91E-F101-F84D-88BC-1E42B41887CB}"/>
              </a:ext>
            </a:extLst>
          </p:cNvPr>
          <p:cNvSpPr/>
          <p:nvPr userDrawn="1"/>
        </p:nvSpPr>
        <p:spPr>
          <a:xfrm>
            <a:off x="-1" y="3478193"/>
            <a:ext cx="37463413" cy="180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UB Crest">
            <a:extLst>
              <a:ext uri="{FF2B5EF4-FFF2-40B4-BE49-F238E27FC236}">
                <a16:creationId xmlns:a16="http://schemas.microsoft.com/office/drawing/2014/main" id="{677B3968-4AEB-3343-A962-DC5A8486DD9E}"/>
              </a:ext>
            </a:extLst>
          </p:cNvPr>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29492842" y="-12338"/>
            <a:ext cx="6234906" cy="3508646"/>
          </a:xfrm>
          <a:prstGeom prst="rect">
            <a:avLst/>
          </a:prstGeom>
        </p:spPr>
      </p:pic>
      <p:sp>
        <p:nvSpPr>
          <p:cNvPr id="13" name="Rectangle 36" descr="alt=&quot;&quot;">
            <a:extLst>
              <a:ext uri="{FF2B5EF4-FFF2-40B4-BE49-F238E27FC236}">
                <a16:creationId xmlns:a16="http://schemas.microsoft.com/office/drawing/2014/main" id="{F6ACD457-75A0-AE48-90EF-30A97AB57ED1}"/>
              </a:ext>
            </a:extLst>
          </p:cNvPr>
          <p:cNvSpPr>
            <a:spLocks noChangeArrowheads="1"/>
          </p:cNvSpPr>
          <p:nvPr userDrawn="1"/>
        </p:nvSpPr>
        <p:spPr bwMode="auto">
          <a:xfrm>
            <a:off x="0" y="19082085"/>
            <a:ext cx="37463413" cy="198562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pic>
        <p:nvPicPr>
          <p:cNvPr id="14" name="Picture 13" descr="University at Buffalo, The State University of New York">
            <a:extLst>
              <a:ext uri="{FF2B5EF4-FFF2-40B4-BE49-F238E27FC236}">
                <a16:creationId xmlns:a16="http://schemas.microsoft.com/office/drawing/2014/main" id="{5436096C-236E-AE48-BB9C-CBD4C04DDCE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84658" y="19690451"/>
            <a:ext cx="10725451" cy="795436"/>
          </a:xfrm>
          <a:prstGeom prst="rect">
            <a:avLst/>
          </a:prstGeom>
        </p:spPr>
      </p:pic>
      <p:cxnSp>
        <p:nvCxnSpPr>
          <p:cNvPr id="15" name="Straight Connector 14">
            <a:extLst>
              <a:ext uri="{FF2B5EF4-FFF2-40B4-BE49-F238E27FC236}">
                <a16:creationId xmlns:a16="http://schemas.microsoft.com/office/drawing/2014/main" id="{B9C82CA5-ED27-7E42-B0D0-6858206779A3}"/>
              </a:ext>
            </a:extLst>
          </p:cNvPr>
          <p:cNvCxnSpPr/>
          <p:nvPr userDrawn="1"/>
        </p:nvCxnSpPr>
        <p:spPr>
          <a:xfrm>
            <a:off x="27913271" y="19527805"/>
            <a:ext cx="0" cy="1063256"/>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585216" rtl="0" eaLnBrk="1" latinLnBrk="0" hangingPunct="1">
        <a:lnSpc>
          <a:spcPct val="90000"/>
        </a:lnSpc>
        <a:spcBef>
          <a:spcPct val="0"/>
        </a:spcBef>
        <a:buNone/>
        <a:defRPr sz="5632" kern="1200">
          <a:solidFill>
            <a:schemeClr val="bg1"/>
          </a:solidFill>
          <a:latin typeface="+mj-lt"/>
          <a:ea typeface="+mj-ea"/>
          <a:cs typeface="+mj-cs"/>
        </a:defRPr>
      </a:lvl1pPr>
    </p:titleStyle>
    <p:bodyStyle>
      <a:lvl1pPr marL="146304" indent="-146304" algn="l" defTabSz="585216" rtl="0" eaLnBrk="1" latinLnBrk="0" hangingPunct="1">
        <a:lnSpc>
          <a:spcPct val="90000"/>
        </a:lnSpc>
        <a:spcBef>
          <a:spcPts val="640"/>
        </a:spcBef>
        <a:buFont typeface="Arial"/>
        <a:buChar char="•"/>
        <a:defRPr sz="1792" kern="1200">
          <a:solidFill>
            <a:schemeClr val="tx1"/>
          </a:solidFill>
          <a:latin typeface="+mn-lt"/>
          <a:ea typeface="+mn-ea"/>
          <a:cs typeface="+mn-cs"/>
        </a:defRPr>
      </a:lvl1pPr>
      <a:lvl2pPr marL="438912" indent="-146304" algn="l" defTabSz="585216" rtl="0" eaLnBrk="1" latinLnBrk="0" hangingPunct="1">
        <a:lnSpc>
          <a:spcPct val="90000"/>
        </a:lnSpc>
        <a:spcBef>
          <a:spcPts val="320"/>
        </a:spcBef>
        <a:buFont typeface="Arial"/>
        <a:buChar char="•"/>
        <a:defRPr sz="1536" kern="1200">
          <a:solidFill>
            <a:schemeClr val="tx1"/>
          </a:solidFill>
          <a:latin typeface="+mn-lt"/>
          <a:ea typeface="+mn-ea"/>
          <a:cs typeface="+mn-cs"/>
        </a:defRPr>
      </a:lvl2pPr>
      <a:lvl3pPr marL="731520" indent="-146304" algn="l" defTabSz="585216" rtl="0" eaLnBrk="1" latinLnBrk="0" hangingPunct="1">
        <a:lnSpc>
          <a:spcPct val="90000"/>
        </a:lnSpc>
        <a:spcBef>
          <a:spcPts val="320"/>
        </a:spcBef>
        <a:buFont typeface="Arial"/>
        <a:buChar char="•"/>
        <a:defRPr sz="1280" kern="1200">
          <a:solidFill>
            <a:schemeClr val="tx1"/>
          </a:solidFill>
          <a:latin typeface="+mn-lt"/>
          <a:ea typeface="+mn-ea"/>
          <a:cs typeface="+mn-cs"/>
        </a:defRPr>
      </a:lvl3pPr>
      <a:lvl4pPr marL="1024128"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4pPr>
      <a:lvl5pPr marL="1316736"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5pPr>
      <a:lvl6pPr marL="1609344"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6pPr>
      <a:lvl7pPr marL="1901952"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7pPr>
      <a:lvl8pPr marL="2194560"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8pPr>
      <a:lvl9pPr marL="2487168"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9pPr>
    </p:bodyStyle>
    <p:otherStyle>
      <a:defPPr>
        <a:defRPr lang="en-US"/>
      </a:defPPr>
      <a:lvl1pPr marL="0" algn="l" defTabSz="585216" rtl="0" eaLnBrk="1" latinLnBrk="0" hangingPunct="1">
        <a:defRPr sz="1152" kern="1200">
          <a:solidFill>
            <a:schemeClr val="tx1"/>
          </a:solidFill>
          <a:latin typeface="+mn-lt"/>
          <a:ea typeface="+mn-ea"/>
          <a:cs typeface="+mn-cs"/>
        </a:defRPr>
      </a:lvl1pPr>
      <a:lvl2pPr marL="292608" algn="l" defTabSz="585216" rtl="0" eaLnBrk="1" latinLnBrk="0" hangingPunct="1">
        <a:defRPr sz="1152" kern="1200">
          <a:solidFill>
            <a:schemeClr val="tx1"/>
          </a:solidFill>
          <a:latin typeface="+mn-lt"/>
          <a:ea typeface="+mn-ea"/>
          <a:cs typeface="+mn-cs"/>
        </a:defRPr>
      </a:lvl2pPr>
      <a:lvl3pPr marL="585216" algn="l" defTabSz="585216" rtl="0" eaLnBrk="1" latinLnBrk="0" hangingPunct="1">
        <a:defRPr sz="1152" kern="1200">
          <a:solidFill>
            <a:schemeClr val="tx1"/>
          </a:solidFill>
          <a:latin typeface="+mn-lt"/>
          <a:ea typeface="+mn-ea"/>
          <a:cs typeface="+mn-cs"/>
        </a:defRPr>
      </a:lvl3pPr>
      <a:lvl4pPr marL="877824" algn="l" defTabSz="585216" rtl="0" eaLnBrk="1" latinLnBrk="0" hangingPunct="1">
        <a:defRPr sz="1152" kern="1200">
          <a:solidFill>
            <a:schemeClr val="tx1"/>
          </a:solidFill>
          <a:latin typeface="+mn-lt"/>
          <a:ea typeface="+mn-ea"/>
          <a:cs typeface="+mn-cs"/>
        </a:defRPr>
      </a:lvl4pPr>
      <a:lvl5pPr marL="1170432" algn="l" defTabSz="585216" rtl="0" eaLnBrk="1" latinLnBrk="0" hangingPunct="1">
        <a:defRPr sz="1152" kern="1200">
          <a:solidFill>
            <a:schemeClr val="tx1"/>
          </a:solidFill>
          <a:latin typeface="+mn-lt"/>
          <a:ea typeface="+mn-ea"/>
          <a:cs typeface="+mn-cs"/>
        </a:defRPr>
      </a:lvl5pPr>
      <a:lvl6pPr marL="1463040" algn="l" defTabSz="585216" rtl="0" eaLnBrk="1" latinLnBrk="0" hangingPunct="1">
        <a:defRPr sz="1152" kern="1200">
          <a:solidFill>
            <a:schemeClr val="tx1"/>
          </a:solidFill>
          <a:latin typeface="+mn-lt"/>
          <a:ea typeface="+mn-ea"/>
          <a:cs typeface="+mn-cs"/>
        </a:defRPr>
      </a:lvl6pPr>
      <a:lvl7pPr marL="1755648" algn="l" defTabSz="585216" rtl="0" eaLnBrk="1" latinLnBrk="0" hangingPunct="1">
        <a:defRPr sz="1152" kern="1200">
          <a:solidFill>
            <a:schemeClr val="tx1"/>
          </a:solidFill>
          <a:latin typeface="+mn-lt"/>
          <a:ea typeface="+mn-ea"/>
          <a:cs typeface="+mn-cs"/>
        </a:defRPr>
      </a:lvl7pPr>
      <a:lvl8pPr marL="2048256" algn="l" defTabSz="585216" rtl="0" eaLnBrk="1" latinLnBrk="0" hangingPunct="1">
        <a:defRPr sz="1152" kern="1200">
          <a:solidFill>
            <a:schemeClr val="tx1"/>
          </a:solidFill>
          <a:latin typeface="+mn-lt"/>
          <a:ea typeface="+mn-ea"/>
          <a:cs typeface="+mn-cs"/>
        </a:defRPr>
      </a:lvl8pPr>
      <a:lvl9pPr marL="2340864" algn="l" defTabSz="585216" rtl="0" eaLnBrk="1" latinLnBrk="0" hangingPunct="1">
        <a:defRPr sz="11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hyperlink" Target="https://ieeexplore.ieee.org/abstract/document/9496642" TargetMode="External"/><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jpg"/><Relationship Id="rId2" Type="http://schemas.openxmlformats.org/officeDocument/2006/relationships/notesSlide" Target="../notesSlides/notesSlide1.xml"/><Relationship Id="rId16" Type="http://schemas.openxmlformats.org/officeDocument/2006/relationships/image" Target="../media/image15.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1405154" y="814727"/>
            <a:ext cx="17957266" cy="2377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396" tIns="29193" rIns="58396" bIns="29193">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spcAft>
                <a:spcPts val="800"/>
              </a:spcAft>
              <a:defRPr/>
            </a:pPr>
            <a:r>
              <a:rPr lang="en-US" altLang="en-US" sz="6000" dirty="0">
                <a:solidFill>
                  <a:srgbClr val="FFFFFF"/>
                </a:solidFill>
                <a:latin typeface="Times New Roman" panose="02020603050405020304" pitchFamily="18" charset="0"/>
                <a:ea typeface="Arial" charset="0"/>
                <a:cs typeface="Times New Roman" panose="02020603050405020304" pitchFamily="18" charset="0"/>
              </a:rPr>
              <a:t>Super Resolution Image Generation Using SRGAN</a:t>
            </a:r>
          </a:p>
          <a:p>
            <a:pPr>
              <a:spcAft>
                <a:spcPts val="2400"/>
              </a:spcAft>
              <a:defRPr/>
            </a:pPr>
            <a:r>
              <a:rPr lang="en-US" altLang="en-US" sz="3200" dirty="0">
                <a:solidFill>
                  <a:srgbClr val="FFFFFF"/>
                </a:solidFill>
                <a:latin typeface="Times New Roman" panose="02020603050405020304" pitchFamily="18" charset="0"/>
                <a:ea typeface="Arial" charset="0"/>
                <a:cs typeface="Times New Roman" panose="02020603050405020304" pitchFamily="18" charset="0"/>
              </a:rPr>
              <a:t>Course Tittle : Digital Image Processing Lab </a:t>
            </a:r>
          </a:p>
          <a:p>
            <a:pPr>
              <a:spcAft>
                <a:spcPts val="2400"/>
              </a:spcAft>
              <a:defRPr/>
            </a:pPr>
            <a:r>
              <a:rPr lang="en-US" altLang="en-US" sz="3200" dirty="0">
                <a:solidFill>
                  <a:srgbClr val="FFFFFF"/>
                </a:solidFill>
                <a:latin typeface="Times New Roman" panose="02020603050405020304" pitchFamily="18" charset="0"/>
                <a:ea typeface="Arial" charset="0"/>
                <a:cs typeface="Times New Roman" panose="02020603050405020304" pitchFamily="18" charset="0"/>
              </a:rPr>
              <a:t>Course Code: CSE - 5211</a:t>
            </a:r>
            <a:endParaRPr lang="en-US" altLang="en-US" sz="2048" dirty="0">
              <a:solidFill>
                <a:srgbClr val="FFFFFF"/>
              </a:solidFill>
              <a:latin typeface="Times New Roman" panose="02020603050405020304" pitchFamily="18" charset="0"/>
              <a:ea typeface="Arial" charset="0"/>
              <a:cs typeface="Times New Roman" panose="02020603050405020304" pitchFamily="18" charset="0"/>
            </a:endParaRPr>
          </a:p>
        </p:txBody>
      </p:sp>
      <p:sp>
        <p:nvSpPr>
          <p:cNvPr id="7" name="Introduction Textbox"/>
          <p:cNvSpPr txBox="1">
            <a:spLocks noChangeArrowheads="1"/>
          </p:cNvSpPr>
          <p:nvPr/>
        </p:nvSpPr>
        <p:spPr bwMode="auto">
          <a:xfrm>
            <a:off x="1318814" y="4437091"/>
            <a:ext cx="7733746" cy="3613810"/>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2944"/>
              </a:lnSpc>
              <a:spcAft>
                <a:spcPts val="768"/>
              </a:spcAft>
            </a:pPr>
            <a:r>
              <a:rPr lang="en-US" sz="3070" b="1" dirty="0">
                <a:solidFill>
                  <a:srgbClr val="005BBB"/>
                </a:solidFill>
                <a:latin typeface="Times New Roman" panose="02020603050405020304" pitchFamily="18" charset="0"/>
                <a:cs typeface="Times New Roman" panose="02020603050405020304" pitchFamily="18" charset="0"/>
              </a:rPr>
              <a:t>Introduction</a:t>
            </a:r>
          </a:p>
          <a:p>
            <a:pPr marL="0" indent="0" algn="just">
              <a:buClr>
                <a:schemeClr val="dk1"/>
              </a:buClr>
              <a:buSzPts val="1100"/>
              <a:buNone/>
            </a:pPr>
            <a:r>
              <a:rPr lang="en-US" sz="1800" dirty="0">
                <a:latin typeface="Times New Roman" panose="02020603050405020304" pitchFamily="18" charset="0"/>
                <a:cs typeface="Times New Roman" panose="02020603050405020304" pitchFamily="18" charset="0"/>
              </a:rPr>
              <a:t>Welcome to our project on super resolution image generation using SRGAN (Super-Resolution Generative Adversarial Network). In this study, we delve into advanced techniques of image enhancement, aiming to reconstruct low-resolution images into high-resolution counterparts with enhanced visual fidelity. SRGAN harnesses the power of deep learning and adversarial training to produce compelling results surpassing conventional methods. Our research explores the capabilities of SRGAN, evaluating its performance against various benchmarks and showcasing its potential applications in diverse fields such as medical imaging, satellite imagery, and digital photography. Join us on this journey of pushing the boundaries of image resolution enhancement through innovative AI-driven technologies.</a:t>
            </a:r>
          </a:p>
        </p:txBody>
      </p:sp>
      <p:cxnSp>
        <p:nvCxnSpPr>
          <p:cNvPr id="31" name="Horizontal Section Divider" descr="Horizontal Divider"/>
          <p:cNvCxnSpPr>
            <a:cxnSpLocks/>
          </p:cNvCxnSpPr>
          <p:nvPr/>
        </p:nvCxnSpPr>
        <p:spPr bwMode="auto">
          <a:xfrm>
            <a:off x="1405154" y="8437283"/>
            <a:ext cx="7660728" cy="0"/>
          </a:xfrm>
          <a:prstGeom prst="line">
            <a:avLst/>
          </a:prstGeom>
          <a:noFill/>
          <a:ln w="15875" cap="flat" cmpd="sng" algn="ctr">
            <a:solidFill>
              <a:schemeClr val="tx1"/>
            </a:solidFill>
            <a:prstDash val="dash"/>
            <a:round/>
            <a:headEnd type="none" w="med" len="med"/>
            <a:tailEnd type="none" w="med" len="med"/>
          </a:ln>
          <a:effectLst/>
        </p:spPr>
      </p:cxnSp>
      <p:sp>
        <p:nvSpPr>
          <p:cNvPr id="9" name="Methods Textbox"/>
          <p:cNvSpPr txBox="1"/>
          <p:nvPr/>
        </p:nvSpPr>
        <p:spPr>
          <a:xfrm>
            <a:off x="1323252" y="9006790"/>
            <a:ext cx="7683588" cy="4246612"/>
          </a:xfrm>
          <a:prstGeom prst="rect">
            <a:avLst/>
          </a:prstGeom>
          <a:solidFill>
            <a:schemeClr val="bg1">
              <a:alpha val="63000"/>
            </a:schemeClr>
          </a:solidFill>
          <a:effectLst/>
        </p:spPr>
        <p:txBody>
          <a:bodyPr wrap="square">
            <a:spAutoFit/>
          </a:bodyPr>
          <a:lstStyle/>
          <a:p>
            <a:pPr algn="just">
              <a:lnSpc>
                <a:spcPts val="2944"/>
              </a:lnSpc>
              <a:spcAft>
                <a:spcPts val="768"/>
              </a:spcAft>
              <a:defRPr/>
            </a:pPr>
            <a:r>
              <a:rPr lang="en-US" sz="3000" b="1" dirty="0">
                <a:solidFill>
                  <a:srgbClr val="005BBB"/>
                </a:solidFill>
                <a:latin typeface="Times New Roman" panose="02020603050405020304" pitchFamily="18" charset="0"/>
                <a:cs typeface="Times New Roman" panose="02020603050405020304" pitchFamily="18" charset="0"/>
              </a:rPr>
              <a:t>Problem Overview</a:t>
            </a:r>
          </a:p>
          <a:p>
            <a:pPr algn="just">
              <a:lnSpc>
                <a:spcPts val="2944"/>
              </a:lnSpc>
              <a:spcAft>
                <a:spcPts val="768"/>
              </a:spcAft>
              <a:defRPr/>
            </a:pPr>
            <a:r>
              <a:rPr lang="en-US" sz="1800" dirty="0">
                <a:latin typeface="Times New Roman" panose="02020603050405020304" pitchFamily="18" charset="0"/>
                <a:cs typeface="Times New Roman" panose="02020603050405020304" pitchFamily="18" charset="0"/>
              </a:rPr>
              <a:t>Our project addresses the common challenge of low-resolution image quality in various applications. Low-resolution images lack clarity and detail, hindering their usability in tasks such as image analysis, recognition, and visualization. Traditional upscaling methods often produce blurry results, failing to capture fine details crucial for accurate interpretation. To overcome this, we employ SRGAN (Super-Resolution Generative Adversarial Network), a state-of-the-art deep learning model. By harnessing the power of SRGAN, we aim to upscale low-resolution images while preserving and enhancing important details, thus revolutionizing image resolution enhancement techniques and enabling superior visual quality across a wide range of applications.</a:t>
            </a:r>
            <a:endParaRPr lang="en-US" sz="3072" b="1" dirty="0">
              <a:solidFill>
                <a:srgbClr val="005BBB"/>
              </a:solidFill>
              <a:latin typeface="+mj-lt"/>
            </a:endParaRPr>
          </a:p>
        </p:txBody>
      </p:sp>
      <p:sp>
        <p:nvSpPr>
          <p:cNvPr id="19" name="Data Analysis Textbox"/>
          <p:cNvSpPr txBox="1"/>
          <p:nvPr/>
        </p:nvSpPr>
        <p:spPr>
          <a:xfrm>
            <a:off x="10218420" y="4437091"/>
            <a:ext cx="7818120" cy="3644587"/>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00" b="1" dirty="0">
                <a:solidFill>
                  <a:srgbClr val="005BBB"/>
                </a:solidFill>
                <a:latin typeface="Times New Roman" panose="02020603050405020304" pitchFamily="18" charset="0"/>
                <a:cs typeface="Times New Roman" panose="02020603050405020304" pitchFamily="18" charset="0"/>
              </a:rPr>
              <a:t>Project Goal</a:t>
            </a:r>
          </a:p>
          <a:p>
            <a:pPr indent="-285750" algn="just">
              <a:buFont typeface="Wingdings" panose="05000000000000000000" pitchFamily="2" charset="2"/>
              <a:buChar char="q"/>
              <a:defRPr/>
            </a:pPr>
            <a:r>
              <a:rPr lang="en-US" sz="2000" dirty="0">
                <a:latin typeface="Times New Roman" panose="02020603050405020304" pitchFamily="18" charset="0"/>
                <a:ea typeface="Arial" charset="0"/>
                <a:cs typeface="Times New Roman" panose="02020603050405020304" pitchFamily="18" charset="0"/>
              </a:rPr>
              <a:t>Develop and implement a system for Super Resolution Image      Generation using SRGAN.</a:t>
            </a:r>
          </a:p>
          <a:p>
            <a:pPr indent="-285750" algn="just">
              <a:buFont typeface="Wingdings" panose="05000000000000000000" pitchFamily="2" charset="2"/>
              <a:buChar char="q"/>
              <a:defRPr/>
            </a:pPr>
            <a:r>
              <a:rPr lang="en-US" sz="2000" dirty="0">
                <a:latin typeface="Times New Roman" panose="02020603050405020304" pitchFamily="18" charset="0"/>
                <a:ea typeface="Arial" charset="0"/>
                <a:cs typeface="Times New Roman" panose="02020603050405020304" pitchFamily="18" charset="0"/>
              </a:rPr>
              <a:t>Generate high-quality, realistic high-resolution images from low-resolution inputs.</a:t>
            </a:r>
          </a:p>
          <a:p>
            <a:pPr indent="-285750" algn="just">
              <a:buFont typeface="Wingdings" panose="05000000000000000000" pitchFamily="2" charset="2"/>
              <a:buChar char="q"/>
              <a:defRPr/>
            </a:pPr>
            <a:r>
              <a:rPr lang="en-US" sz="2000" dirty="0">
                <a:latin typeface="Times New Roman" panose="02020603050405020304" pitchFamily="18" charset="0"/>
                <a:ea typeface="Arial" charset="0"/>
                <a:cs typeface="Times New Roman" panose="02020603050405020304" pitchFamily="18" charset="0"/>
              </a:rPr>
              <a:t>Address limitations of traditional super-resolution techniques through deep learning and adversarial training.</a:t>
            </a:r>
          </a:p>
          <a:p>
            <a:pPr indent="-285750" algn="just">
              <a:buFont typeface="Wingdings" panose="05000000000000000000" pitchFamily="2" charset="2"/>
              <a:buChar char="q"/>
              <a:defRPr/>
            </a:pPr>
            <a:r>
              <a:rPr lang="en-US" sz="2000" dirty="0">
                <a:latin typeface="Times New Roman" panose="02020603050405020304" pitchFamily="18" charset="0"/>
                <a:ea typeface="Arial" charset="0"/>
                <a:cs typeface="Times New Roman" panose="02020603050405020304" pitchFamily="18" charset="0"/>
              </a:rPr>
              <a:t>Achieve state-of-the-art performance in super-resolution tasks across diverse domains.</a:t>
            </a:r>
          </a:p>
          <a:p>
            <a:pPr indent="-285750" algn="just">
              <a:buFont typeface="Wingdings" panose="05000000000000000000" pitchFamily="2" charset="2"/>
              <a:buChar char="q"/>
              <a:defRPr/>
            </a:pPr>
            <a:r>
              <a:rPr lang="en-US" sz="2000" dirty="0">
                <a:latin typeface="Times New Roman" panose="02020603050405020304" pitchFamily="18" charset="0"/>
                <a:ea typeface="Arial" charset="0"/>
                <a:cs typeface="Times New Roman" panose="02020603050405020304" pitchFamily="18" charset="0"/>
              </a:rPr>
              <a:t>Provide an efficient solution for enhancing image resolution while preserving vital visual details.</a:t>
            </a:r>
          </a:p>
        </p:txBody>
      </p:sp>
      <p:cxnSp>
        <p:nvCxnSpPr>
          <p:cNvPr id="32" name="Horizontal Section Divider" descr="Horizontal Divider"/>
          <p:cNvCxnSpPr>
            <a:cxnSpLocks/>
          </p:cNvCxnSpPr>
          <p:nvPr/>
        </p:nvCxnSpPr>
        <p:spPr bwMode="auto">
          <a:xfrm>
            <a:off x="9978390" y="8437283"/>
            <a:ext cx="8298180" cy="0"/>
          </a:xfrm>
          <a:prstGeom prst="line">
            <a:avLst/>
          </a:prstGeom>
          <a:noFill/>
          <a:ln w="15875" cap="flat" cmpd="sng" algn="ctr">
            <a:solidFill>
              <a:schemeClr val="tx1"/>
            </a:solidFill>
            <a:prstDash val="dash"/>
            <a:round/>
            <a:headEnd type="none" w="med" len="med"/>
            <a:tailEnd type="none" w="med" len="med"/>
          </a:ln>
          <a:effectLst/>
        </p:spPr>
      </p:cxnSp>
      <p:cxnSp>
        <p:nvCxnSpPr>
          <p:cNvPr id="34" name="Horizontal Section Divider" descr="Horizontal Divider"/>
          <p:cNvCxnSpPr>
            <a:cxnSpLocks/>
          </p:cNvCxnSpPr>
          <p:nvPr/>
        </p:nvCxnSpPr>
        <p:spPr bwMode="auto">
          <a:xfrm>
            <a:off x="19362420" y="11710541"/>
            <a:ext cx="8298180" cy="0"/>
          </a:xfrm>
          <a:prstGeom prst="line">
            <a:avLst/>
          </a:prstGeom>
          <a:noFill/>
          <a:ln w="15875" cap="flat" cmpd="sng" algn="ctr">
            <a:solidFill>
              <a:schemeClr val="tx1"/>
            </a:solidFill>
            <a:prstDash val="dash"/>
            <a:round/>
            <a:headEnd type="none" w="med" len="med"/>
            <a:tailEnd type="none" w="med" len="med"/>
          </a:ln>
          <a:effectLst/>
        </p:spPr>
      </p:cxnSp>
      <p:sp>
        <p:nvSpPr>
          <p:cNvPr id="40" name="Conclusion Analysis Textbox"/>
          <p:cNvSpPr txBox="1"/>
          <p:nvPr/>
        </p:nvSpPr>
        <p:spPr>
          <a:xfrm>
            <a:off x="28533379" y="4437091"/>
            <a:ext cx="7356821" cy="464230"/>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00" b="1" dirty="0">
                <a:solidFill>
                  <a:srgbClr val="005BBB"/>
                </a:solidFill>
                <a:latin typeface="Times New Roman" panose="02020603050405020304" pitchFamily="18" charset="0"/>
                <a:cs typeface="Times New Roman" panose="02020603050405020304" pitchFamily="18" charset="0"/>
              </a:rPr>
              <a:t>Generator and Discriminator  Architecture</a:t>
            </a:r>
          </a:p>
        </p:txBody>
      </p:sp>
      <p:cxnSp>
        <p:nvCxnSpPr>
          <p:cNvPr id="41" name="Horizontal Section Divider" descr="Horizontal Divider"/>
          <p:cNvCxnSpPr>
            <a:cxnSpLocks/>
          </p:cNvCxnSpPr>
          <p:nvPr/>
        </p:nvCxnSpPr>
        <p:spPr bwMode="auto">
          <a:xfrm>
            <a:off x="28346400" y="9296316"/>
            <a:ext cx="7757652" cy="0"/>
          </a:xfrm>
          <a:prstGeom prst="line">
            <a:avLst/>
          </a:prstGeom>
          <a:noFill/>
          <a:ln w="15875" cap="flat" cmpd="sng" algn="ctr">
            <a:solidFill>
              <a:schemeClr val="tx1"/>
            </a:solidFill>
            <a:prstDash val="dash"/>
            <a:round/>
            <a:headEnd type="none" w="med" len="med"/>
            <a:tailEnd type="none" w="med" len="med"/>
          </a:ln>
          <a:effectLst/>
        </p:spPr>
      </p:cxnSp>
      <p:cxnSp>
        <p:nvCxnSpPr>
          <p:cNvPr id="38" name="Horizontal Section Divider" descr="Horizontal Divider"/>
          <p:cNvCxnSpPr>
            <a:cxnSpLocks/>
          </p:cNvCxnSpPr>
          <p:nvPr/>
        </p:nvCxnSpPr>
        <p:spPr bwMode="auto">
          <a:xfrm>
            <a:off x="28281730" y="17061780"/>
            <a:ext cx="7982959" cy="0"/>
          </a:xfrm>
          <a:prstGeom prst="line">
            <a:avLst/>
          </a:prstGeom>
          <a:noFill/>
          <a:ln w="15875" cap="flat" cmpd="sng" algn="ctr">
            <a:solidFill>
              <a:schemeClr val="tx1"/>
            </a:solidFill>
            <a:prstDash val="dash"/>
            <a:round/>
            <a:headEnd type="none" w="med" len="med"/>
            <a:tailEnd type="none" w="med" len="med"/>
          </a:ln>
          <a:effectLst/>
        </p:spPr>
      </p:cxnSp>
      <p:sp>
        <p:nvSpPr>
          <p:cNvPr id="23" name="References Textbox"/>
          <p:cNvSpPr txBox="1"/>
          <p:nvPr/>
        </p:nvSpPr>
        <p:spPr>
          <a:xfrm>
            <a:off x="28370166" y="17151260"/>
            <a:ext cx="7993626" cy="1904176"/>
          </a:xfrm>
          <a:prstGeom prst="rect">
            <a:avLst/>
          </a:prstGeom>
          <a:solidFill>
            <a:schemeClr val="bg1">
              <a:alpha val="63000"/>
            </a:schemeClr>
          </a:solidFill>
          <a:effectLst/>
        </p:spPr>
        <p:txBody>
          <a:bodyPr wrap="square">
            <a:spAutoFit/>
          </a:bodyPr>
          <a:lstStyle/>
          <a:p>
            <a:pPr>
              <a:lnSpc>
                <a:spcPts val="2432"/>
              </a:lnSpc>
              <a:buClr>
                <a:schemeClr val="tx2"/>
              </a:buClr>
              <a:defRPr/>
            </a:pPr>
            <a:r>
              <a:rPr lang="en-US" sz="3000" b="1" dirty="0">
                <a:solidFill>
                  <a:srgbClr val="005BBB"/>
                </a:solidFill>
                <a:latin typeface="+mj-lt"/>
              </a:rPr>
              <a:t>References</a:t>
            </a:r>
          </a:p>
          <a:p>
            <a:pPr marL="342900" indent="-342900" algn="just">
              <a:lnSpc>
                <a:spcPts val="2432"/>
              </a:lnSpc>
              <a:buClr>
                <a:schemeClr val="tx2"/>
              </a:buClr>
              <a:buFont typeface="+mj-lt"/>
              <a:buAutoNum type="arabicPeriod"/>
              <a:defRPr/>
            </a:pPr>
            <a:r>
              <a:rPr kumimoji="0" lang="en-US" altLang="en-US" sz="1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Tensorlayer</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(n.d.). GitHub - </a:t>
            </a:r>
            <a:r>
              <a:rPr kumimoji="0" lang="en-US" altLang="en-US" sz="1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tensorlayer</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/SRGAN: Photo-Realistic Single Image Super-Resolution Using a Generative Adversarial Network. GitHub. https://github.com/tensorlayer/SRGAN</a:t>
            </a:r>
          </a:p>
          <a:p>
            <a:pPr marL="342900" indent="-342900" algn="just">
              <a:lnSpc>
                <a:spcPts val="2432"/>
              </a:lnSpc>
              <a:buClr>
                <a:schemeClr val="tx2"/>
              </a:buClr>
              <a:buFont typeface="+mj-lt"/>
              <a:buAutoNum type="arabicPeriod"/>
              <a:defRPr/>
            </a:pP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super resolution algorithm based on attention mechanism and SRGAN network</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 IEEE Journals &amp; Magazine | IEEE Xplore.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https://ieeexplore.ieee.org/abstract/document/9496642</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a:lnSpc>
                <a:spcPts val="2432"/>
              </a:lnSpc>
              <a:buClr>
                <a:schemeClr val="tx2"/>
              </a:buClr>
              <a:buFont typeface="+mj-lt"/>
              <a:buAutoNum type="arabicPeriod"/>
              <a:defRPr/>
            </a:pPr>
            <a:r>
              <a:rPr lang="en-US" sz="1400" dirty="0">
                <a:latin typeface="Times New Roman" panose="02020603050405020304" pitchFamily="18" charset="0"/>
                <a:ea typeface="Arial" charset="0"/>
                <a:cs typeface="Times New Roman" panose="02020603050405020304" pitchFamily="18" charset="0"/>
              </a:rPr>
              <a:t>https://www.geeksforgeeks.org/super-resolution-gan-srgan/</a:t>
            </a:r>
            <a:endParaRPr lang="en-US" sz="1600" dirty="0">
              <a:latin typeface="Times New Roman" panose="02020603050405020304" pitchFamily="18" charset="0"/>
              <a:ea typeface="Arial" charset="0"/>
              <a:cs typeface="Times New Roman" panose="02020603050405020304" pitchFamily="18" charset="0"/>
            </a:endParaRPr>
          </a:p>
        </p:txBody>
      </p:sp>
      <p:sp>
        <p:nvSpPr>
          <p:cNvPr id="94" name="Contact Information Textbox"/>
          <p:cNvSpPr/>
          <p:nvPr/>
        </p:nvSpPr>
        <p:spPr>
          <a:xfrm>
            <a:off x="28150268" y="19185890"/>
            <a:ext cx="3364064" cy="1179804"/>
          </a:xfrm>
          <a:prstGeom prst="rect">
            <a:avLst/>
          </a:prstGeom>
        </p:spPr>
        <p:txBody>
          <a:bodyPr wrap="square">
            <a:noAutofit/>
          </a:bodyPr>
          <a:lstStyle/>
          <a:p>
            <a:pPr algn="ctr"/>
            <a:r>
              <a:rPr lang="en-US" sz="2000" b="1" u="sng" dirty="0">
                <a:solidFill>
                  <a:schemeClr val="accent6">
                    <a:lumMod val="10000"/>
                    <a:lumOff val="90000"/>
                  </a:schemeClr>
                </a:solidFill>
                <a:latin typeface="Times New Roman" panose="02020603050405020304" pitchFamily="18" charset="0"/>
                <a:cs typeface="Times New Roman" panose="02020603050405020304" pitchFamily="18" charset="0"/>
              </a:rPr>
              <a:t>Submitted To</a:t>
            </a:r>
          </a:p>
          <a:p>
            <a:pPr algn="ctr"/>
            <a:r>
              <a:rPr lang="en-US" sz="2800" b="1" dirty="0">
                <a:solidFill>
                  <a:schemeClr val="accent6">
                    <a:lumMod val="10000"/>
                    <a:lumOff val="90000"/>
                  </a:schemeClr>
                </a:solidFill>
                <a:latin typeface="Times New Roman" panose="02020603050405020304" pitchFamily="18" charset="0"/>
                <a:cs typeface="Times New Roman" panose="02020603050405020304" pitchFamily="18" charset="0"/>
              </a:rPr>
              <a:t>Md </a:t>
            </a:r>
            <a:r>
              <a:rPr lang="en-US" sz="2800" b="1" dirty="0" err="1">
                <a:solidFill>
                  <a:schemeClr val="accent6">
                    <a:lumMod val="10000"/>
                    <a:lumOff val="90000"/>
                  </a:schemeClr>
                </a:solidFill>
                <a:latin typeface="Times New Roman" panose="02020603050405020304" pitchFamily="18" charset="0"/>
                <a:cs typeface="Times New Roman" panose="02020603050405020304" pitchFamily="18" charset="0"/>
              </a:rPr>
              <a:t>Mynoddin</a:t>
            </a:r>
            <a:endParaRPr lang="en-US" sz="2800" b="1" dirty="0">
              <a:solidFill>
                <a:schemeClr val="accent6">
                  <a:lumMod val="10000"/>
                  <a:lumOff val="90000"/>
                </a:schemeClr>
              </a:solidFill>
              <a:latin typeface="Times New Roman" panose="02020603050405020304" pitchFamily="18" charset="0"/>
              <a:cs typeface="Times New Roman" panose="02020603050405020304" pitchFamily="18" charset="0"/>
            </a:endParaRPr>
          </a:p>
          <a:p>
            <a:pPr algn="ctr"/>
            <a:r>
              <a:rPr lang="en-US" sz="2000" b="1" dirty="0">
                <a:solidFill>
                  <a:schemeClr val="accent6">
                    <a:lumMod val="10000"/>
                    <a:lumOff val="90000"/>
                  </a:schemeClr>
                </a:solidFill>
                <a:latin typeface="Times New Roman" panose="02020603050405020304" pitchFamily="18" charset="0"/>
                <a:cs typeface="Times New Roman" panose="02020603050405020304" pitchFamily="18" charset="0"/>
              </a:rPr>
              <a:t>Assistant Professor</a:t>
            </a:r>
          </a:p>
          <a:p>
            <a:pPr algn="ctr"/>
            <a:r>
              <a:rPr lang="en-US" sz="2000" b="1" dirty="0">
                <a:solidFill>
                  <a:schemeClr val="accent6">
                    <a:lumMod val="10000"/>
                    <a:lumOff val="90000"/>
                  </a:schemeClr>
                </a:solidFill>
                <a:latin typeface="Times New Roman" panose="02020603050405020304" pitchFamily="18" charset="0"/>
                <a:cs typeface="Times New Roman" panose="02020603050405020304" pitchFamily="18" charset="0"/>
              </a:rPr>
              <a:t>Department of CSE</a:t>
            </a:r>
            <a:endParaRPr lang="en-US" sz="2800" dirty="0">
              <a:solidFill>
                <a:schemeClr val="accent6">
                  <a:lumMod val="10000"/>
                  <a:lumOff val="90000"/>
                </a:schemeClr>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7C801BA-257A-4C9D-979D-6C2B090FEFE1}"/>
              </a:ext>
            </a:extLst>
          </p:cNvPr>
          <p:cNvSpPr/>
          <p:nvPr/>
        </p:nvSpPr>
        <p:spPr>
          <a:xfrm>
            <a:off x="51718" y="19107745"/>
            <a:ext cx="19761409" cy="1941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Times New Roman" panose="02020603050405020304" pitchFamily="18" charset="0"/>
                <a:cs typeface="Times New Roman" panose="02020603050405020304" pitchFamily="18" charset="0"/>
              </a:rPr>
              <a:t>Rangamati Science And Technology University</a:t>
            </a:r>
          </a:p>
          <a:p>
            <a:pPr algn="ctr"/>
            <a:r>
              <a:rPr lang="en-US" sz="4800" dirty="0">
                <a:latin typeface="Times New Roman" panose="02020603050405020304" pitchFamily="18" charset="0"/>
                <a:cs typeface="Times New Roman" panose="02020603050405020304" pitchFamily="18" charset="0"/>
              </a:rPr>
              <a:t>Department of Computer Science and Engineering</a:t>
            </a:r>
          </a:p>
        </p:txBody>
      </p:sp>
      <p:pic>
        <p:nvPicPr>
          <p:cNvPr id="15" name="Picture 14">
            <a:extLst>
              <a:ext uri="{FF2B5EF4-FFF2-40B4-BE49-F238E27FC236}">
                <a16:creationId xmlns:a16="http://schemas.microsoft.com/office/drawing/2014/main" id="{AFE8D29F-5A40-4D84-AA76-2902C1474201}"/>
              </a:ext>
            </a:extLst>
          </p:cNvPr>
          <p:cNvPicPr>
            <a:picLocks noChangeAspect="1"/>
          </p:cNvPicPr>
          <p:nvPr/>
        </p:nvPicPr>
        <p:blipFill>
          <a:blip r:embed="rId4"/>
          <a:stretch>
            <a:fillRect/>
          </a:stretch>
        </p:blipFill>
        <p:spPr>
          <a:xfrm>
            <a:off x="1094691" y="13457003"/>
            <a:ext cx="7443766" cy="4181753"/>
          </a:xfrm>
          <a:prstGeom prst="rect">
            <a:avLst/>
          </a:prstGeom>
        </p:spPr>
      </p:pic>
      <p:pic>
        <p:nvPicPr>
          <p:cNvPr id="21" name="Picture 20">
            <a:extLst>
              <a:ext uri="{FF2B5EF4-FFF2-40B4-BE49-F238E27FC236}">
                <a16:creationId xmlns:a16="http://schemas.microsoft.com/office/drawing/2014/main" id="{ADF34EBD-4F26-4879-9C67-69CD266D41BA}"/>
              </a:ext>
            </a:extLst>
          </p:cNvPr>
          <p:cNvPicPr>
            <a:picLocks noChangeAspect="1"/>
          </p:cNvPicPr>
          <p:nvPr/>
        </p:nvPicPr>
        <p:blipFill>
          <a:blip r:embed="rId5"/>
          <a:stretch>
            <a:fillRect/>
          </a:stretch>
        </p:blipFill>
        <p:spPr>
          <a:xfrm>
            <a:off x="857250" y="19052213"/>
            <a:ext cx="2391615" cy="1996999"/>
          </a:xfrm>
          <a:prstGeom prst="rect">
            <a:avLst/>
          </a:prstGeom>
        </p:spPr>
      </p:pic>
      <p:sp>
        <p:nvSpPr>
          <p:cNvPr id="92" name="TextBox 91">
            <a:extLst>
              <a:ext uri="{FF2B5EF4-FFF2-40B4-BE49-F238E27FC236}">
                <a16:creationId xmlns:a16="http://schemas.microsoft.com/office/drawing/2014/main" id="{CBA2E261-6A28-4A94-B8F0-A491C4C0A659}"/>
              </a:ext>
            </a:extLst>
          </p:cNvPr>
          <p:cNvSpPr txBox="1"/>
          <p:nvPr/>
        </p:nvSpPr>
        <p:spPr>
          <a:xfrm>
            <a:off x="9994583" y="8841799"/>
            <a:ext cx="5150167" cy="464230"/>
          </a:xfrm>
          <a:prstGeom prst="rect">
            <a:avLst/>
          </a:prstGeom>
          <a:noFill/>
        </p:spPr>
        <p:txBody>
          <a:bodyPr wrap="square">
            <a:spAutoFit/>
          </a:bodyPr>
          <a:lstStyle/>
          <a:p>
            <a:pPr>
              <a:lnSpc>
                <a:spcPts val="2944"/>
              </a:lnSpc>
              <a:spcAft>
                <a:spcPts val="768"/>
              </a:spcAft>
              <a:defRPr/>
            </a:pPr>
            <a:r>
              <a:rPr lang="en-US" sz="3000" b="1" dirty="0">
                <a:solidFill>
                  <a:srgbClr val="005BBB"/>
                </a:solidFill>
                <a:latin typeface="Times New Roman" panose="02020603050405020304" pitchFamily="18" charset="0"/>
                <a:cs typeface="Times New Roman" panose="02020603050405020304" pitchFamily="18" charset="0"/>
              </a:rPr>
              <a:t>Methodology</a:t>
            </a:r>
          </a:p>
        </p:txBody>
      </p:sp>
      <p:pic>
        <p:nvPicPr>
          <p:cNvPr id="39" name="Picture 38">
            <a:extLst>
              <a:ext uri="{FF2B5EF4-FFF2-40B4-BE49-F238E27FC236}">
                <a16:creationId xmlns:a16="http://schemas.microsoft.com/office/drawing/2014/main" id="{79CBF71C-A0C2-47B8-8EDD-D7B88607704C}"/>
              </a:ext>
            </a:extLst>
          </p:cNvPr>
          <p:cNvPicPr>
            <a:picLocks noChangeAspect="1"/>
          </p:cNvPicPr>
          <p:nvPr/>
        </p:nvPicPr>
        <p:blipFill>
          <a:blip r:embed="rId6"/>
          <a:stretch>
            <a:fillRect/>
          </a:stretch>
        </p:blipFill>
        <p:spPr>
          <a:xfrm>
            <a:off x="10280389" y="9526312"/>
            <a:ext cx="8046434" cy="8631465"/>
          </a:xfrm>
          <a:prstGeom prst="rect">
            <a:avLst/>
          </a:prstGeom>
        </p:spPr>
      </p:pic>
      <p:sp>
        <p:nvSpPr>
          <p:cNvPr id="93" name="Data Analysis Textbox">
            <a:extLst>
              <a:ext uri="{FF2B5EF4-FFF2-40B4-BE49-F238E27FC236}">
                <a16:creationId xmlns:a16="http://schemas.microsoft.com/office/drawing/2014/main" id="{AFA08E89-44B2-4B53-A7F6-06027FB110F3}"/>
              </a:ext>
            </a:extLst>
          </p:cNvPr>
          <p:cNvSpPr txBox="1"/>
          <p:nvPr/>
        </p:nvSpPr>
        <p:spPr>
          <a:xfrm>
            <a:off x="19463977" y="4462491"/>
            <a:ext cx="7818120" cy="5476949"/>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00" b="1" dirty="0">
                <a:solidFill>
                  <a:srgbClr val="005BBB"/>
                </a:solidFill>
                <a:latin typeface="Times New Roman" panose="02020603050405020304" pitchFamily="18" charset="0"/>
                <a:cs typeface="Times New Roman" panose="02020603050405020304" pitchFamily="18" charset="0"/>
              </a:rPr>
              <a:t>Dataset</a:t>
            </a:r>
          </a:p>
          <a:p>
            <a:pPr marL="342900" indent="-342900">
              <a:spcAft>
                <a:spcPts val="768"/>
              </a:spcAft>
              <a:buFont typeface="Wingdings" panose="05000000000000000000" pitchFamily="2" charset="2"/>
              <a:buChar char="q"/>
              <a:defRPr/>
            </a:pPr>
            <a:r>
              <a:rPr lang="en-US" sz="2000" dirty="0">
                <a:latin typeface="Times New Roman" panose="02020603050405020304" pitchFamily="18" charset="0"/>
                <a:cs typeface="Times New Roman" panose="02020603050405020304" pitchFamily="18" charset="0"/>
              </a:rPr>
              <a:t>The dataset can be found here: [https://www.kaggle.com/datasets/matteocastrignano/mirflickr].</a:t>
            </a:r>
            <a:endParaRPr lang="en-US" sz="3000" b="1" dirty="0">
              <a:solidFill>
                <a:srgbClr val="005BBB"/>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Size: </a:t>
            </a:r>
            <a:r>
              <a:rPr lang="en-US" sz="2000" dirty="0">
                <a:latin typeface="Times New Roman" panose="02020603050405020304" pitchFamily="18" charset="0"/>
                <a:cs typeface="Times New Roman" panose="02020603050405020304" pitchFamily="18" charset="0"/>
              </a:rPr>
              <a:t>The dataset contains 25000 images. During our work we use just 2000 random images for simplicity due to limitation of Hardware resource. </a:t>
            </a:r>
          </a:p>
          <a:p>
            <a:pPr algn="just"/>
            <a:endParaRPr lang="en-US" sz="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Features: </a:t>
            </a:r>
            <a:r>
              <a:rPr lang="en-US" sz="2000" dirty="0">
                <a:latin typeface="Times New Roman" panose="02020603050405020304" pitchFamily="18" charset="0"/>
                <a:cs typeface="Times New Roman" panose="02020603050405020304" pitchFamily="18" charset="0"/>
              </a:rPr>
              <a:t>The dataset includes a variety of type of image including clouds, sea, lake, river, night, tree, flower, dog, bird, car, people, baby, female, male, portrait</a:t>
            </a:r>
          </a:p>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During the project we use two type of Image Low Resolution and High Resolution. We convert our original Image to two different size and save into two different folder.  </a:t>
            </a:r>
          </a:p>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We consider 32x32 format as Low Resolution and 128x128 format as High Resolution</a:t>
            </a:r>
          </a:p>
        </p:txBody>
      </p:sp>
      <p:sp>
        <p:nvSpPr>
          <p:cNvPr id="95" name="Data Analysis Textbox">
            <a:extLst>
              <a:ext uri="{FF2B5EF4-FFF2-40B4-BE49-F238E27FC236}">
                <a16:creationId xmlns:a16="http://schemas.microsoft.com/office/drawing/2014/main" id="{F6C257EC-4218-4C1A-8DEC-06085C0CE3C6}"/>
              </a:ext>
            </a:extLst>
          </p:cNvPr>
          <p:cNvSpPr txBox="1"/>
          <p:nvPr/>
        </p:nvSpPr>
        <p:spPr>
          <a:xfrm>
            <a:off x="19600372" y="11928909"/>
            <a:ext cx="7818120" cy="2900794"/>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00" b="1" dirty="0">
                <a:solidFill>
                  <a:srgbClr val="005BBB"/>
                </a:solidFill>
                <a:latin typeface="Times New Roman" panose="02020603050405020304" pitchFamily="18" charset="0"/>
                <a:cs typeface="Times New Roman" panose="02020603050405020304" pitchFamily="18" charset="0"/>
              </a:rPr>
              <a:t>Architecture of SRGAN</a:t>
            </a:r>
          </a:p>
          <a:p>
            <a:pPr algn="just">
              <a:lnSpc>
                <a:spcPts val="2944"/>
              </a:lnSpc>
              <a:spcAft>
                <a:spcPts val="768"/>
              </a:spcAft>
              <a:defRPr/>
            </a:pPr>
            <a:r>
              <a:rPr lang="en-US" sz="2000" dirty="0">
                <a:latin typeface="Times New Roman" panose="02020603050405020304" pitchFamily="18" charset="0"/>
                <a:cs typeface="Times New Roman" panose="02020603050405020304" pitchFamily="18" charset="0"/>
              </a:rPr>
              <a:t>The Super Resolution GAN contains two parts Generator and Discriminator where generator produces some data based on the probability distribution and discriminator tries to guess weather data coming from input dataset or generator.  Generator than tries to optimize the generated data so that it can fool the discriminator. </a:t>
            </a:r>
          </a:p>
          <a:p>
            <a:pPr>
              <a:lnSpc>
                <a:spcPts val="2944"/>
              </a:lnSpc>
              <a:spcAft>
                <a:spcPts val="768"/>
              </a:spcAft>
              <a:defRPr/>
            </a:pPr>
            <a:endParaRPr lang="en-US" sz="3000" b="1" dirty="0">
              <a:solidFill>
                <a:srgbClr val="005BBB"/>
              </a:solidFill>
              <a:latin typeface="Times New Roman" panose="02020603050405020304" pitchFamily="18" charset="0"/>
              <a:cs typeface="Times New Roman" panose="02020603050405020304" pitchFamily="18" charset="0"/>
            </a:endParaRPr>
          </a:p>
        </p:txBody>
      </p:sp>
      <p:pic>
        <p:nvPicPr>
          <p:cNvPr id="97" name="Picture 96">
            <a:extLst>
              <a:ext uri="{FF2B5EF4-FFF2-40B4-BE49-F238E27FC236}">
                <a16:creationId xmlns:a16="http://schemas.microsoft.com/office/drawing/2014/main" id="{D6DB3122-0219-4464-A9F3-197A39EB53CE}"/>
              </a:ext>
            </a:extLst>
          </p:cNvPr>
          <p:cNvPicPr>
            <a:picLocks noChangeAspect="1"/>
          </p:cNvPicPr>
          <p:nvPr/>
        </p:nvPicPr>
        <p:blipFill rotWithShape="1">
          <a:blip r:embed="rId7"/>
          <a:srcRect l="5774" t="7628" r="5313" b="4994"/>
          <a:stretch/>
        </p:blipFill>
        <p:spPr>
          <a:xfrm>
            <a:off x="19654174" y="14170981"/>
            <a:ext cx="7388640" cy="4868482"/>
          </a:xfrm>
          <a:prstGeom prst="rect">
            <a:avLst/>
          </a:prstGeom>
        </p:spPr>
      </p:pic>
      <p:pic>
        <p:nvPicPr>
          <p:cNvPr id="100" name="Picture 99">
            <a:extLst>
              <a:ext uri="{FF2B5EF4-FFF2-40B4-BE49-F238E27FC236}">
                <a16:creationId xmlns:a16="http://schemas.microsoft.com/office/drawing/2014/main" id="{49B2A1FE-356E-47DE-A0E9-93E8AC1A3D75}"/>
              </a:ext>
            </a:extLst>
          </p:cNvPr>
          <p:cNvPicPr>
            <a:picLocks noChangeAspect="1"/>
          </p:cNvPicPr>
          <p:nvPr/>
        </p:nvPicPr>
        <p:blipFill>
          <a:blip r:embed="rId8"/>
          <a:stretch>
            <a:fillRect/>
          </a:stretch>
        </p:blipFill>
        <p:spPr>
          <a:xfrm>
            <a:off x="28434635" y="5089260"/>
            <a:ext cx="8096250" cy="4076700"/>
          </a:xfrm>
          <a:prstGeom prst="rect">
            <a:avLst/>
          </a:prstGeom>
        </p:spPr>
      </p:pic>
      <p:sp>
        <p:nvSpPr>
          <p:cNvPr id="101" name="Conclusion Analysis Textbox">
            <a:extLst>
              <a:ext uri="{FF2B5EF4-FFF2-40B4-BE49-F238E27FC236}">
                <a16:creationId xmlns:a16="http://schemas.microsoft.com/office/drawing/2014/main" id="{9A421E80-4275-46C1-98EF-009EC4D98AAF}"/>
              </a:ext>
            </a:extLst>
          </p:cNvPr>
          <p:cNvSpPr txBox="1"/>
          <p:nvPr/>
        </p:nvSpPr>
        <p:spPr>
          <a:xfrm>
            <a:off x="28724051" y="9404979"/>
            <a:ext cx="7356821" cy="464230"/>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00" b="1" dirty="0">
                <a:solidFill>
                  <a:srgbClr val="005BBB"/>
                </a:solidFill>
                <a:latin typeface="Times New Roman" panose="02020603050405020304" pitchFamily="18" charset="0"/>
                <a:cs typeface="Times New Roman" panose="02020603050405020304" pitchFamily="18" charset="0"/>
              </a:rPr>
              <a:t>Output</a:t>
            </a:r>
          </a:p>
        </p:txBody>
      </p:sp>
      <p:pic>
        <p:nvPicPr>
          <p:cNvPr id="102" name="Picture 101">
            <a:extLst>
              <a:ext uri="{FF2B5EF4-FFF2-40B4-BE49-F238E27FC236}">
                <a16:creationId xmlns:a16="http://schemas.microsoft.com/office/drawing/2014/main" id="{CD9603D7-CDF9-400B-9BFC-A7568F1F16D4}"/>
              </a:ext>
            </a:extLst>
          </p:cNvPr>
          <p:cNvPicPr>
            <a:picLocks noChangeAspect="1"/>
          </p:cNvPicPr>
          <p:nvPr/>
        </p:nvPicPr>
        <p:blipFill>
          <a:blip r:embed="rId9"/>
          <a:stretch>
            <a:fillRect/>
          </a:stretch>
        </p:blipFill>
        <p:spPr>
          <a:xfrm>
            <a:off x="30847531" y="9869209"/>
            <a:ext cx="5516261" cy="1502301"/>
          </a:xfrm>
          <a:prstGeom prst="rect">
            <a:avLst/>
          </a:prstGeom>
        </p:spPr>
      </p:pic>
      <p:pic>
        <p:nvPicPr>
          <p:cNvPr id="103" name="Picture 102">
            <a:extLst>
              <a:ext uri="{FF2B5EF4-FFF2-40B4-BE49-F238E27FC236}">
                <a16:creationId xmlns:a16="http://schemas.microsoft.com/office/drawing/2014/main" id="{D8C37BCE-7769-48A3-9EF0-00147E68E5C0}"/>
              </a:ext>
            </a:extLst>
          </p:cNvPr>
          <p:cNvPicPr>
            <a:picLocks noChangeAspect="1"/>
          </p:cNvPicPr>
          <p:nvPr/>
        </p:nvPicPr>
        <p:blipFill>
          <a:blip r:embed="rId10"/>
          <a:stretch>
            <a:fillRect/>
          </a:stretch>
        </p:blipFill>
        <p:spPr>
          <a:xfrm>
            <a:off x="30862319" y="11312760"/>
            <a:ext cx="5506403" cy="1499616"/>
          </a:xfrm>
          <a:prstGeom prst="rect">
            <a:avLst/>
          </a:prstGeom>
        </p:spPr>
      </p:pic>
      <p:pic>
        <p:nvPicPr>
          <p:cNvPr id="104" name="Picture 103">
            <a:extLst>
              <a:ext uri="{FF2B5EF4-FFF2-40B4-BE49-F238E27FC236}">
                <a16:creationId xmlns:a16="http://schemas.microsoft.com/office/drawing/2014/main" id="{41C10A3E-244B-4B94-86E8-5C8EF73E35E3}"/>
              </a:ext>
            </a:extLst>
          </p:cNvPr>
          <p:cNvPicPr>
            <a:picLocks noChangeAspect="1"/>
          </p:cNvPicPr>
          <p:nvPr/>
        </p:nvPicPr>
        <p:blipFill>
          <a:blip r:embed="rId11"/>
          <a:stretch>
            <a:fillRect/>
          </a:stretch>
        </p:blipFill>
        <p:spPr>
          <a:xfrm>
            <a:off x="30852461" y="12858227"/>
            <a:ext cx="5506403" cy="1499616"/>
          </a:xfrm>
          <a:prstGeom prst="rect">
            <a:avLst/>
          </a:prstGeom>
        </p:spPr>
      </p:pic>
      <p:sp>
        <p:nvSpPr>
          <p:cNvPr id="105" name="Arrow: Notched Right 104">
            <a:extLst>
              <a:ext uri="{FF2B5EF4-FFF2-40B4-BE49-F238E27FC236}">
                <a16:creationId xmlns:a16="http://schemas.microsoft.com/office/drawing/2014/main" id="{3B76C33D-A797-4DFA-8C2C-FE796E95920A}"/>
              </a:ext>
            </a:extLst>
          </p:cNvPr>
          <p:cNvSpPr/>
          <p:nvPr/>
        </p:nvSpPr>
        <p:spPr>
          <a:xfrm>
            <a:off x="30149048" y="10620360"/>
            <a:ext cx="626482" cy="50629"/>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6" name="Arrow: Notched Right 105">
            <a:extLst>
              <a:ext uri="{FF2B5EF4-FFF2-40B4-BE49-F238E27FC236}">
                <a16:creationId xmlns:a16="http://schemas.microsoft.com/office/drawing/2014/main" id="{62948862-9C92-4EED-BB5E-5CB5764EB7C4}"/>
              </a:ext>
            </a:extLst>
          </p:cNvPr>
          <p:cNvSpPr/>
          <p:nvPr/>
        </p:nvSpPr>
        <p:spPr>
          <a:xfrm>
            <a:off x="30149048" y="12034486"/>
            <a:ext cx="626482" cy="50629"/>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7" name="Arrow: Notched Right 106">
            <a:extLst>
              <a:ext uri="{FF2B5EF4-FFF2-40B4-BE49-F238E27FC236}">
                <a16:creationId xmlns:a16="http://schemas.microsoft.com/office/drawing/2014/main" id="{6188E660-DAB9-4893-BF72-21A29C14DF2F}"/>
              </a:ext>
            </a:extLst>
          </p:cNvPr>
          <p:cNvSpPr/>
          <p:nvPr/>
        </p:nvSpPr>
        <p:spPr>
          <a:xfrm>
            <a:off x="30144598" y="13588713"/>
            <a:ext cx="626482" cy="50629"/>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46BBE530-2D99-4D33-B06C-FD0421CAE2D6}"/>
              </a:ext>
            </a:extLst>
          </p:cNvPr>
          <p:cNvSpPr txBox="1"/>
          <p:nvPr/>
        </p:nvSpPr>
        <p:spPr>
          <a:xfrm>
            <a:off x="29077927" y="10433698"/>
            <a:ext cx="103265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5 Epoch</a:t>
            </a:r>
          </a:p>
        </p:txBody>
      </p:sp>
      <p:sp>
        <p:nvSpPr>
          <p:cNvPr id="115" name="TextBox 114">
            <a:extLst>
              <a:ext uri="{FF2B5EF4-FFF2-40B4-BE49-F238E27FC236}">
                <a16:creationId xmlns:a16="http://schemas.microsoft.com/office/drawing/2014/main" id="{13153214-AD4B-4384-BD09-636F43A20486}"/>
              </a:ext>
            </a:extLst>
          </p:cNvPr>
          <p:cNvSpPr txBox="1"/>
          <p:nvPr/>
        </p:nvSpPr>
        <p:spPr>
          <a:xfrm>
            <a:off x="28971251" y="11843125"/>
            <a:ext cx="116089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50 Epoch</a:t>
            </a:r>
          </a:p>
        </p:txBody>
      </p:sp>
      <p:sp>
        <p:nvSpPr>
          <p:cNvPr id="116" name="TextBox 115">
            <a:extLst>
              <a:ext uri="{FF2B5EF4-FFF2-40B4-BE49-F238E27FC236}">
                <a16:creationId xmlns:a16="http://schemas.microsoft.com/office/drawing/2014/main" id="{6D053F1C-F62F-4ED1-B747-2B5CA791D1B8}"/>
              </a:ext>
            </a:extLst>
          </p:cNvPr>
          <p:cNvSpPr txBox="1"/>
          <p:nvPr/>
        </p:nvSpPr>
        <p:spPr>
          <a:xfrm>
            <a:off x="28927707" y="13427247"/>
            <a:ext cx="128913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150 Epoch</a:t>
            </a:r>
          </a:p>
        </p:txBody>
      </p:sp>
      <p:pic>
        <p:nvPicPr>
          <p:cNvPr id="4" name="Picture 3">
            <a:extLst>
              <a:ext uri="{FF2B5EF4-FFF2-40B4-BE49-F238E27FC236}">
                <a16:creationId xmlns:a16="http://schemas.microsoft.com/office/drawing/2014/main" id="{55D0A834-B7D9-4BFD-BAB3-D74A4515BD2F}"/>
              </a:ext>
            </a:extLst>
          </p:cNvPr>
          <p:cNvPicPr>
            <a:picLocks noChangeAspect="1"/>
          </p:cNvPicPr>
          <p:nvPr/>
        </p:nvPicPr>
        <p:blipFill>
          <a:blip r:embed="rId12"/>
          <a:stretch>
            <a:fillRect/>
          </a:stretch>
        </p:blipFill>
        <p:spPr>
          <a:xfrm>
            <a:off x="21788442" y="10314935"/>
            <a:ext cx="304800" cy="304800"/>
          </a:xfrm>
          <a:prstGeom prst="rect">
            <a:avLst/>
          </a:prstGeom>
        </p:spPr>
      </p:pic>
      <p:pic>
        <p:nvPicPr>
          <p:cNvPr id="6" name="Picture 5">
            <a:extLst>
              <a:ext uri="{FF2B5EF4-FFF2-40B4-BE49-F238E27FC236}">
                <a16:creationId xmlns:a16="http://schemas.microsoft.com/office/drawing/2014/main" id="{837A27D2-6D11-483D-BCF5-04797A4DFF36}"/>
              </a:ext>
            </a:extLst>
          </p:cNvPr>
          <p:cNvPicPr>
            <a:picLocks noChangeAspect="1"/>
          </p:cNvPicPr>
          <p:nvPr/>
        </p:nvPicPr>
        <p:blipFill>
          <a:blip r:embed="rId13"/>
          <a:stretch>
            <a:fillRect/>
          </a:stretch>
        </p:blipFill>
        <p:spPr>
          <a:xfrm>
            <a:off x="23509432" y="9952574"/>
            <a:ext cx="1219200" cy="1219200"/>
          </a:xfrm>
          <a:prstGeom prst="rect">
            <a:avLst/>
          </a:prstGeom>
        </p:spPr>
      </p:pic>
      <p:pic>
        <p:nvPicPr>
          <p:cNvPr id="14" name="Picture 13">
            <a:extLst>
              <a:ext uri="{FF2B5EF4-FFF2-40B4-BE49-F238E27FC236}">
                <a16:creationId xmlns:a16="http://schemas.microsoft.com/office/drawing/2014/main" id="{C8E6C2BA-7F09-4BB5-86F6-7B30EE95E3BB}"/>
              </a:ext>
            </a:extLst>
          </p:cNvPr>
          <p:cNvPicPr>
            <a:picLocks noChangeAspect="1"/>
          </p:cNvPicPr>
          <p:nvPr/>
        </p:nvPicPr>
        <p:blipFill>
          <a:blip r:embed="rId14"/>
          <a:stretch>
            <a:fillRect/>
          </a:stretch>
        </p:blipFill>
        <p:spPr>
          <a:xfrm>
            <a:off x="24875974" y="9939440"/>
            <a:ext cx="1219200" cy="1219200"/>
          </a:xfrm>
          <a:prstGeom prst="rect">
            <a:avLst/>
          </a:prstGeom>
        </p:spPr>
      </p:pic>
      <p:pic>
        <p:nvPicPr>
          <p:cNvPr id="17" name="Picture 16">
            <a:extLst>
              <a:ext uri="{FF2B5EF4-FFF2-40B4-BE49-F238E27FC236}">
                <a16:creationId xmlns:a16="http://schemas.microsoft.com/office/drawing/2014/main" id="{DC02DA4F-CFB1-4D46-A3EC-963222955C19}"/>
              </a:ext>
            </a:extLst>
          </p:cNvPr>
          <p:cNvPicPr>
            <a:picLocks noChangeAspect="1"/>
          </p:cNvPicPr>
          <p:nvPr/>
        </p:nvPicPr>
        <p:blipFill>
          <a:blip r:embed="rId15"/>
          <a:stretch>
            <a:fillRect/>
          </a:stretch>
        </p:blipFill>
        <p:spPr>
          <a:xfrm>
            <a:off x="26199292" y="9939440"/>
            <a:ext cx="1219200" cy="1219200"/>
          </a:xfrm>
          <a:prstGeom prst="rect">
            <a:avLst/>
          </a:prstGeom>
        </p:spPr>
      </p:pic>
      <p:pic>
        <p:nvPicPr>
          <p:cNvPr id="20" name="Picture 19">
            <a:extLst>
              <a:ext uri="{FF2B5EF4-FFF2-40B4-BE49-F238E27FC236}">
                <a16:creationId xmlns:a16="http://schemas.microsoft.com/office/drawing/2014/main" id="{66923DAE-9CA2-49A4-812E-0A3C9BF067BB}"/>
              </a:ext>
            </a:extLst>
          </p:cNvPr>
          <p:cNvPicPr>
            <a:picLocks noChangeAspect="1"/>
          </p:cNvPicPr>
          <p:nvPr/>
        </p:nvPicPr>
        <p:blipFill>
          <a:blip r:embed="rId16"/>
          <a:stretch>
            <a:fillRect/>
          </a:stretch>
        </p:blipFill>
        <p:spPr>
          <a:xfrm>
            <a:off x="22218321" y="10314935"/>
            <a:ext cx="304800" cy="304800"/>
          </a:xfrm>
          <a:prstGeom prst="rect">
            <a:avLst/>
          </a:prstGeom>
        </p:spPr>
      </p:pic>
      <p:pic>
        <p:nvPicPr>
          <p:cNvPr id="24" name="Picture 23">
            <a:extLst>
              <a:ext uri="{FF2B5EF4-FFF2-40B4-BE49-F238E27FC236}">
                <a16:creationId xmlns:a16="http://schemas.microsoft.com/office/drawing/2014/main" id="{7153A38F-9968-407A-9ECA-B05B09BFFDCB}"/>
              </a:ext>
            </a:extLst>
          </p:cNvPr>
          <p:cNvPicPr>
            <a:picLocks noChangeAspect="1"/>
          </p:cNvPicPr>
          <p:nvPr/>
        </p:nvPicPr>
        <p:blipFill>
          <a:blip r:embed="rId17"/>
          <a:stretch>
            <a:fillRect/>
          </a:stretch>
        </p:blipFill>
        <p:spPr>
          <a:xfrm>
            <a:off x="22664750" y="10314780"/>
            <a:ext cx="304800" cy="304800"/>
          </a:xfrm>
          <a:prstGeom prst="rect">
            <a:avLst/>
          </a:prstGeom>
        </p:spPr>
      </p:pic>
      <p:sp>
        <p:nvSpPr>
          <p:cNvPr id="50" name="TextBox 49">
            <a:extLst>
              <a:ext uri="{FF2B5EF4-FFF2-40B4-BE49-F238E27FC236}">
                <a16:creationId xmlns:a16="http://schemas.microsoft.com/office/drawing/2014/main" id="{B4FF6AE9-4CD2-4D79-A049-1C7386B2A5F1}"/>
              </a:ext>
            </a:extLst>
          </p:cNvPr>
          <p:cNvSpPr txBox="1"/>
          <p:nvPr/>
        </p:nvSpPr>
        <p:spPr>
          <a:xfrm>
            <a:off x="19661621" y="10776705"/>
            <a:ext cx="4112269"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Sample Image of Low Resolution</a:t>
            </a:r>
            <a:endParaRPr lang="en-US" sz="2000" dirty="0"/>
          </a:p>
        </p:txBody>
      </p:sp>
      <p:sp>
        <p:nvSpPr>
          <p:cNvPr id="51" name="TextBox 50">
            <a:extLst>
              <a:ext uri="{FF2B5EF4-FFF2-40B4-BE49-F238E27FC236}">
                <a16:creationId xmlns:a16="http://schemas.microsoft.com/office/drawing/2014/main" id="{E56A633D-7273-451E-9492-7F15E4D43322}"/>
              </a:ext>
            </a:extLst>
          </p:cNvPr>
          <p:cNvSpPr txBox="1"/>
          <p:nvPr/>
        </p:nvSpPr>
        <p:spPr>
          <a:xfrm>
            <a:off x="23566441" y="11195574"/>
            <a:ext cx="4112269"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Sample Image of High Resolution</a:t>
            </a:r>
            <a:endParaRPr lang="en-US" sz="2000" dirty="0"/>
          </a:p>
        </p:txBody>
      </p:sp>
      <p:sp>
        <p:nvSpPr>
          <p:cNvPr id="52" name="Conclusion Analysis Textbox">
            <a:extLst>
              <a:ext uri="{FF2B5EF4-FFF2-40B4-BE49-F238E27FC236}">
                <a16:creationId xmlns:a16="http://schemas.microsoft.com/office/drawing/2014/main" id="{F6344AAB-D14B-46C3-AFC0-AB1080364FAD}"/>
              </a:ext>
            </a:extLst>
          </p:cNvPr>
          <p:cNvSpPr txBox="1"/>
          <p:nvPr/>
        </p:nvSpPr>
        <p:spPr>
          <a:xfrm>
            <a:off x="28338688" y="14369701"/>
            <a:ext cx="8243662" cy="2680221"/>
          </a:xfrm>
          <a:prstGeom prst="rect">
            <a:avLst/>
          </a:prstGeom>
          <a:solidFill>
            <a:schemeClr val="bg1">
              <a:alpha val="63000"/>
            </a:schemeClr>
          </a:solidFill>
          <a:effectLst/>
        </p:spPr>
        <p:txBody>
          <a:bodyPr wrap="square">
            <a:spAutoFit/>
          </a:bodyPr>
          <a:lstStyle/>
          <a:p>
            <a:pPr>
              <a:lnSpc>
                <a:spcPts val="2944"/>
              </a:lnSpc>
              <a:defRPr/>
            </a:pPr>
            <a:r>
              <a:rPr lang="en-US" sz="3000" b="1" dirty="0">
                <a:solidFill>
                  <a:srgbClr val="005BBB"/>
                </a:solidFill>
                <a:latin typeface="Times New Roman" panose="02020603050405020304" pitchFamily="18" charset="0"/>
                <a:cs typeface="Times New Roman" panose="02020603050405020304" pitchFamily="18" charset="0"/>
              </a:rPr>
              <a:t>Conclusion</a:t>
            </a:r>
          </a:p>
          <a:p>
            <a:pPr algn="just">
              <a:defRPr/>
            </a:pPr>
            <a:r>
              <a:rPr lang="en-US" sz="1600" dirty="0">
                <a:latin typeface="Times New Roman" panose="02020603050405020304" pitchFamily="18" charset="0"/>
                <a:cs typeface="Times New Roman" panose="02020603050405020304" pitchFamily="18" charset="0"/>
              </a:rPr>
              <a:t>In conclusion, our project demonstrates the effectiveness of SRGAN in addressing the challenge of low-resolution image quality. Through extensive experimentation and evaluation, we have showcased the remarkable capabilities of this state-of-the-art deep learning model in generating high-quality, super-resolved images. By preserving and enhancing important details, SRGAN surpasses traditional upscaling methods, offering superior visual fidelity and enabling enhanced image analysis, recognition, and visualization. Our research underscores the potential of SRGAN in revolutionizing image resolution enhancement techniques across diverse fields, paving the way for more accurate and impactful applications in areas such as medical imaging, satellite imagery, and digital photography..</a:t>
            </a:r>
          </a:p>
        </p:txBody>
      </p:sp>
      <p:sp>
        <p:nvSpPr>
          <p:cNvPr id="44" name="Contact Information Textbox">
            <a:extLst>
              <a:ext uri="{FF2B5EF4-FFF2-40B4-BE49-F238E27FC236}">
                <a16:creationId xmlns:a16="http://schemas.microsoft.com/office/drawing/2014/main" id="{506C4416-98A3-4F26-A333-5CA66D455328}"/>
              </a:ext>
            </a:extLst>
          </p:cNvPr>
          <p:cNvSpPr/>
          <p:nvPr/>
        </p:nvSpPr>
        <p:spPr>
          <a:xfrm>
            <a:off x="31963164" y="19183242"/>
            <a:ext cx="4301525" cy="1179804"/>
          </a:xfrm>
          <a:prstGeom prst="rect">
            <a:avLst/>
          </a:prstGeom>
        </p:spPr>
        <p:txBody>
          <a:bodyPr wrap="square">
            <a:noAutofit/>
          </a:bodyPr>
          <a:lstStyle/>
          <a:p>
            <a:pPr algn="ctr"/>
            <a:r>
              <a:rPr lang="en-US" sz="2000" b="1" u="sng" dirty="0">
                <a:solidFill>
                  <a:schemeClr val="accent6">
                    <a:lumMod val="10000"/>
                    <a:lumOff val="90000"/>
                  </a:schemeClr>
                </a:solidFill>
                <a:latin typeface="Times New Roman" panose="02020603050405020304" pitchFamily="18" charset="0"/>
                <a:cs typeface="Times New Roman" panose="02020603050405020304" pitchFamily="18" charset="0"/>
              </a:rPr>
              <a:t>Submitted B</a:t>
            </a:r>
          </a:p>
          <a:p>
            <a:r>
              <a:rPr lang="en-US" sz="2000" b="1" dirty="0">
                <a:solidFill>
                  <a:schemeClr val="accent6">
                    <a:lumMod val="10000"/>
                    <a:lumOff val="90000"/>
                  </a:schemeClr>
                </a:solidFill>
                <a:latin typeface="Times New Roman" panose="02020603050405020304" pitchFamily="18" charset="0"/>
                <a:cs typeface="Times New Roman" panose="02020603050405020304" pitchFamily="18" charset="0"/>
              </a:rPr>
              <a:t>1. Nur Mohammad      –   2017-14-35</a:t>
            </a:r>
          </a:p>
          <a:p>
            <a:r>
              <a:rPr lang="en-US" sz="2000" b="1" dirty="0">
                <a:solidFill>
                  <a:schemeClr val="accent6">
                    <a:lumMod val="10000"/>
                    <a:lumOff val="90000"/>
                  </a:schemeClr>
                </a:solidFill>
                <a:latin typeface="Times New Roman" panose="02020603050405020304" pitchFamily="18" charset="0"/>
                <a:cs typeface="Times New Roman" panose="02020603050405020304" pitchFamily="18" charset="0"/>
              </a:rPr>
              <a:t>2. Emu </a:t>
            </a:r>
            <a:r>
              <a:rPr lang="en-US" sz="2000" b="1" dirty="0" err="1">
                <a:solidFill>
                  <a:schemeClr val="accent6">
                    <a:lumMod val="10000"/>
                    <a:lumOff val="90000"/>
                  </a:schemeClr>
                </a:solidFill>
                <a:latin typeface="Times New Roman" panose="02020603050405020304" pitchFamily="18" charset="0"/>
                <a:cs typeface="Times New Roman" panose="02020603050405020304" pitchFamily="18" charset="0"/>
              </a:rPr>
              <a:t>Barua</a:t>
            </a:r>
            <a:r>
              <a:rPr lang="en-US" sz="2000" b="1" dirty="0">
                <a:solidFill>
                  <a:schemeClr val="accent6">
                    <a:lumMod val="10000"/>
                    <a:lumOff val="90000"/>
                  </a:schemeClr>
                </a:solidFill>
                <a:latin typeface="Times New Roman" panose="02020603050405020304" pitchFamily="18" charset="0"/>
                <a:cs typeface="Times New Roman" panose="02020603050405020304" pitchFamily="18" charset="0"/>
              </a:rPr>
              <a:t>                –  2017- 14- 37</a:t>
            </a:r>
            <a:endParaRPr lang="en-US" sz="2800" dirty="0">
              <a:solidFill>
                <a:schemeClr val="accent6">
                  <a:lumMod val="10000"/>
                  <a:lumOff val="9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612706"/>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Accessible" id="{BC02AB42-924F-614D-9F02-5DAD031142A4}" vid="{CEC2668D-C73A-D648-809C-2002B42E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Poster Template</Template>
  <TotalTime>260</TotalTime>
  <Words>748</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System Font Regular</vt:lpstr>
      <vt:lpstr>Times New Roman</vt:lpstr>
      <vt:lpstr>Wingdings</vt:lpstr>
      <vt:lpstr>Research Poster Template</vt:lpstr>
      <vt:lpstr>PowerPoint Presentation</vt:lpstr>
    </vt:vector>
  </TitlesOfParts>
  <Manager/>
  <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Nur Mohammad</cp:lastModifiedBy>
  <cp:revision>46</cp:revision>
  <cp:lastPrinted>2018-07-27T15:05:13Z</cp:lastPrinted>
  <dcterms:created xsi:type="dcterms:W3CDTF">2019-03-28T18:35:19Z</dcterms:created>
  <dcterms:modified xsi:type="dcterms:W3CDTF">2024-05-12T08:47:41Z</dcterms:modified>
  <cp:category/>
</cp:coreProperties>
</file>