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5"/>
  </p:notesMasterIdLst>
  <p:sldIdLst>
    <p:sldId id="256" r:id="rId2"/>
    <p:sldId id="337" r:id="rId3"/>
    <p:sldId id="258" r:id="rId4"/>
    <p:sldId id="257" r:id="rId5"/>
    <p:sldId id="259" r:id="rId6"/>
    <p:sldId id="265" r:id="rId7"/>
    <p:sldId id="267" r:id="rId8"/>
    <p:sldId id="316" r:id="rId9"/>
    <p:sldId id="307" r:id="rId10"/>
    <p:sldId id="308" r:id="rId11"/>
    <p:sldId id="313" r:id="rId12"/>
    <p:sldId id="332" r:id="rId13"/>
    <p:sldId id="324" r:id="rId14"/>
    <p:sldId id="333" r:id="rId15"/>
    <p:sldId id="334" r:id="rId16"/>
    <p:sldId id="338" r:id="rId17"/>
    <p:sldId id="336" r:id="rId18"/>
    <p:sldId id="335" r:id="rId19"/>
    <p:sldId id="325" r:id="rId20"/>
    <p:sldId id="326" r:id="rId21"/>
    <p:sldId id="329" r:id="rId22"/>
    <p:sldId id="268" r:id="rId23"/>
    <p:sldId id="327" r:id="rId24"/>
  </p:sldIdLst>
  <p:sldSz cx="9144000" cy="5143500" type="screen16x9"/>
  <p:notesSz cx="6858000" cy="9144000"/>
  <p:embeddedFontLst>
    <p:embeddedFont>
      <p:font typeface="Barlow Semi Condensed" panose="020B0604020202020204" charset="0"/>
      <p:regular r:id="rId26"/>
      <p:bold r:id="rId27"/>
      <p:italic r:id="rId28"/>
      <p:boldItalic r:id="rId29"/>
    </p:embeddedFont>
    <p:embeddedFont>
      <p:font typeface="Barlow Semi Condensed Medium" panose="020B0604020202020204" charset="0"/>
      <p:regular r:id="rId30"/>
      <p:bold r:id="rId31"/>
      <p:italic r:id="rId32"/>
      <p:boldItalic r:id="rId33"/>
    </p:embeddedFont>
    <p:embeddedFont>
      <p:font typeface="Fjalla One" panose="020B0604020202020204" charset="0"/>
      <p:regular r:id="rId34"/>
    </p:embeddedFont>
    <p:embeddedFont>
      <p:font typeface="Roboto Condensed Light" panose="020B0604020202020204"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202991-2367-4500-9E9B-9FD602396DA1}">
  <a:tblStyle styleId="{B0202991-2367-4500-9E9B-9FD602396D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85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250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185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386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379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260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523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224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594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479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986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90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250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532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6" r:id="rId8"/>
    <p:sldLayoutId id="2147483669" r:id="rId9"/>
    <p:sldLayoutId id="2147483670"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ieeexplore.ieee.org/abstract/document/9496642"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115261" y="1843286"/>
            <a:ext cx="3596128" cy="3183902"/>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3278743" y="1289950"/>
            <a:ext cx="5461754" cy="1792200"/>
          </a:xfrm>
          <a:prstGeom prst="rect">
            <a:avLst/>
          </a:prstGeom>
        </p:spPr>
        <p:txBody>
          <a:bodyPr spcFirstLastPara="1" wrap="square" lIns="91425" tIns="91425" rIns="91425" bIns="91425" anchor="b" anchorCtr="0">
            <a:noAutofit/>
          </a:bodyPr>
          <a:lstStyle/>
          <a:p>
            <a:pPr algn="ctr"/>
            <a:r>
              <a:rPr lang="en-US" sz="3200" b="1" spc="50" dirty="0">
                <a:ln w="0"/>
                <a:solidFill>
                  <a:schemeClr val="accent3">
                    <a:lumMod val="25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Presentation </a:t>
            </a:r>
            <a:br>
              <a:rPr lang="en-US" sz="3200" b="1" spc="50" dirty="0">
                <a:ln w="0"/>
                <a:solidFill>
                  <a:schemeClr val="accent3">
                    <a:lumMod val="25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br>
            <a:r>
              <a:rPr lang="en-US" sz="3200" b="1" spc="50" dirty="0">
                <a:ln w="0"/>
                <a:solidFill>
                  <a:schemeClr val="accent3">
                    <a:lumMod val="25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on </a:t>
            </a:r>
            <a:br>
              <a:rPr lang="en-US" sz="3200" b="1" spc="50" dirty="0">
                <a:ln w="0"/>
                <a:solidFill>
                  <a:schemeClr val="accent3">
                    <a:lumMod val="25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br>
            <a:r>
              <a:rPr lang="en-US" sz="3200" b="1" spc="50" dirty="0">
                <a:ln w="0"/>
                <a:solidFill>
                  <a:schemeClr val="accent3">
                    <a:lumMod val="25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Super Resolution Image Generation using SRGAN</a:t>
            </a:r>
          </a:p>
        </p:txBody>
      </p:sp>
      <p:sp>
        <p:nvSpPr>
          <p:cNvPr id="1885" name="Google Shape;1885;p35"/>
          <p:cNvSpPr txBox="1">
            <a:spLocks noGrp="1"/>
          </p:cNvSpPr>
          <p:nvPr>
            <p:ph type="subTitle" idx="1"/>
          </p:nvPr>
        </p:nvSpPr>
        <p:spPr>
          <a:xfrm>
            <a:off x="3800294" y="3066717"/>
            <a:ext cx="5301776" cy="15536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200" dirty="0">
                <a:solidFill>
                  <a:schemeClr val="tx1"/>
                </a:solidFill>
              </a:rPr>
              <a:t>Course Tittle : Digital Image Processing Lab</a:t>
            </a:r>
          </a:p>
          <a:p>
            <a:pPr marL="0" lvl="0" indent="0" algn="l" rtl="0">
              <a:spcBef>
                <a:spcPts val="0"/>
              </a:spcBef>
              <a:spcAft>
                <a:spcPts val="0"/>
              </a:spcAft>
              <a:buClr>
                <a:schemeClr val="dk1"/>
              </a:buClr>
              <a:buSzPts val="1100"/>
              <a:buFont typeface="Arial"/>
              <a:buNone/>
            </a:pPr>
            <a:r>
              <a:rPr lang="en-US" sz="2200" dirty="0">
                <a:solidFill>
                  <a:schemeClr val="tx1"/>
                </a:solidFill>
              </a:rPr>
              <a:t>Course Code  : CSE - 5211</a:t>
            </a:r>
            <a:endParaRPr sz="22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482652" y="454255"/>
            <a:ext cx="301852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2"/>
                </a:solidFill>
              </a:rPr>
              <a:t>Dataset</a:t>
            </a:r>
            <a:endParaRPr dirty="0"/>
          </a:p>
        </p:txBody>
      </p:sp>
      <p:sp>
        <p:nvSpPr>
          <p:cNvPr id="278" name="TextBox 277">
            <a:extLst>
              <a:ext uri="{FF2B5EF4-FFF2-40B4-BE49-F238E27FC236}">
                <a16:creationId xmlns:a16="http://schemas.microsoft.com/office/drawing/2014/main" id="{80CEC43E-C2B3-4D89-B60F-08B35E5B7A0D}"/>
              </a:ext>
            </a:extLst>
          </p:cNvPr>
          <p:cNvSpPr txBox="1"/>
          <p:nvPr/>
        </p:nvSpPr>
        <p:spPr>
          <a:xfrm>
            <a:off x="1140189" y="1290024"/>
            <a:ext cx="6656274" cy="2092881"/>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Size: The dataset contains 25000 images. During our work we use just 2000 random images for simplicity due to limitation of Hardware resource. </a:t>
            </a:r>
          </a:p>
          <a:p>
            <a:pPr algn="just"/>
            <a:endParaRPr lang="en-US" sz="1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Features: The dataset includes a variety of type of image including clouds, sea, lake, river, night, tree, flower, dog, bird, car, people, baby, female, male, portrait</a:t>
            </a:r>
          </a:p>
        </p:txBody>
      </p:sp>
    </p:spTree>
    <p:extLst>
      <p:ext uri="{BB962C8B-B14F-4D97-AF65-F5344CB8AC3E}">
        <p14:creationId xmlns:p14="http://schemas.microsoft.com/office/powerpoint/2010/main" val="155568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482652" y="454255"/>
            <a:ext cx="301852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2"/>
                </a:solidFill>
              </a:rPr>
              <a:t>Data Preprocessing</a:t>
            </a:r>
            <a:endParaRPr lang="en-US" dirty="0"/>
          </a:p>
        </p:txBody>
      </p:sp>
      <p:sp>
        <p:nvSpPr>
          <p:cNvPr id="278" name="TextBox 277">
            <a:extLst>
              <a:ext uri="{FF2B5EF4-FFF2-40B4-BE49-F238E27FC236}">
                <a16:creationId xmlns:a16="http://schemas.microsoft.com/office/drawing/2014/main" id="{80CEC43E-C2B3-4D89-B60F-08B35E5B7A0D}"/>
              </a:ext>
            </a:extLst>
          </p:cNvPr>
          <p:cNvSpPr txBox="1"/>
          <p:nvPr/>
        </p:nvSpPr>
        <p:spPr>
          <a:xfrm>
            <a:off x="790560" y="972669"/>
            <a:ext cx="7431357" cy="1704569"/>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During the project we use two type of Image Low Resolution and High Resolution. We convert our original Image to two different size and save into two different folder.  </a:t>
            </a:r>
          </a:p>
          <a:p>
            <a:pPr marL="285750" indent="-285750" algn="just">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We consider </a:t>
            </a:r>
          </a:p>
        </p:txBody>
      </p:sp>
      <p:sp>
        <p:nvSpPr>
          <p:cNvPr id="5" name="TextBox 4">
            <a:extLst>
              <a:ext uri="{FF2B5EF4-FFF2-40B4-BE49-F238E27FC236}">
                <a16:creationId xmlns:a16="http://schemas.microsoft.com/office/drawing/2014/main" id="{9FA7F2F3-AAA8-4D5B-B59B-E65D04CE6CFF}"/>
              </a:ext>
            </a:extLst>
          </p:cNvPr>
          <p:cNvSpPr txBox="1"/>
          <p:nvPr/>
        </p:nvSpPr>
        <p:spPr>
          <a:xfrm>
            <a:off x="1712951" y="2738512"/>
            <a:ext cx="4578674" cy="873572"/>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32x32 format as Low Resolution and </a:t>
            </a:r>
          </a:p>
          <a:p>
            <a:pPr marL="285750" lvl="5" indent="-28575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128x128 format as High Resolution</a:t>
            </a:r>
          </a:p>
        </p:txBody>
      </p:sp>
    </p:spTree>
    <p:extLst>
      <p:ext uri="{BB962C8B-B14F-4D97-AF65-F5344CB8AC3E}">
        <p14:creationId xmlns:p14="http://schemas.microsoft.com/office/powerpoint/2010/main" val="260674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313007" y="300743"/>
            <a:ext cx="3562066" cy="572700"/>
          </a:xfrm>
          <a:prstGeom prst="rect">
            <a:avLst/>
          </a:prstGeom>
        </p:spPr>
        <p:txBody>
          <a:bodyPr spcFirstLastPara="1" wrap="square" lIns="91425" tIns="91425" rIns="91425" bIns="91425" anchor="t" anchorCtr="0">
            <a:noAutofit/>
          </a:bodyPr>
          <a:lstStyle/>
          <a:p>
            <a:r>
              <a:rPr lang="en-US" b="1" dirty="0">
                <a:solidFill>
                  <a:srgbClr val="002060"/>
                </a:solidFill>
                <a:latin typeface="Times New Roman" panose="02020603050405020304" pitchFamily="18" charset="0"/>
                <a:cs typeface="Times New Roman" panose="02020603050405020304" pitchFamily="18" charset="0"/>
              </a:rPr>
              <a:t>SRGAN Architecture</a:t>
            </a:r>
            <a:endParaRPr lang="en-US" sz="2800" b="1"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3CC30BD-2C53-425D-B03A-3C447F625D2E}"/>
              </a:ext>
            </a:extLst>
          </p:cNvPr>
          <p:cNvPicPr>
            <a:picLocks noChangeAspect="1"/>
          </p:cNvPicPr>
          <p:nvPr/>
        </p:nvPicPr>
        <p:blipFill rotWithShape="1">
          <a:blip r:embed="rId3"/>
          <a:srcRect l="5774" t="7628" r="5313" b="4994"/>
          <a:stretch/>
        </p:blipFill>
        <p:spPr>
          <a:xfrm>
            <a:off x="2094040" y="1139291"/>
            <a:ext cx="4447017" cy="2930204"/>
          </a:xfrm>
          <a:prstGeom prst="rect">
            <a:avLst/>
          </a:prstGeom>
        </p:spPr>
      </p:pic>
      <p:sp>
        <p:nvSpPr>
          <p:cNvPr id="5" name="TextBox 4">
            <a:extLst>
              <a:ext uri="{FF2B5EF4-FFF2-40B4-BE49-F238E27FC236}">
                <a16:creationId xmlns:a16="http://schemas.microsoft.com/office/drawing/2014/main" id="{9F8878F5-0E39-43CB-996E-EFF03A2AE7AD}"/>
              </a:ext>
            </a:extLst>
          </p:cNvPr>
          <p:cNvSpPr txBox="1"/>
          <p:nvPr/>
        </p:nvSpPr>
        <p:spPr>
          <a:xfrm>
            <a:off x="3081298" y="4335343"/>
            <a:ext cx="3503919" cy="307777"/>
          </a:xfrm>
          <a:prstGeom prst="rect">
            <a:avLst/>
          </a:prstGeom>
          <a:noFill/>
        </p:spPr>
        <p:txBody>
          <a:bodyPr wrap="square" rtlCol="0">
            <a:spAutoFit/>
          </a:bodyPr>
          <a:lstStyle/>
          <a:p>
            <a:r>
              <a:rPr lang="en-US" dirty="0"/>
              <a:t>Fig: </a:t>
            </a:r>
            <a:r>
              <a:rPr lang="en-US" dirty="0" err="1"/>
              <a:t>SRGANArchitecture</a:t>
            </a:r>
            <a:endParaRPr lang="en-US" dirty="0"/>
          </a:p>
        </p:txBody>
      </p:sp>
    </p:spTree>
    <p:extLst>
      <p:ext uri="{BB962C8B-B14F-4D97-AF65-F5344CB8AC3E}">
        <p14:creationId xmlns:p14="http://schemas.microsoft.com/office/powerpoint/2010/main" val="183861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313006" y="300743"/>
            <a:ext cx="3938619" cy="572700"/>
          </a:xfrm>
          <a:prstGeom prst="rect">
            <a:avLst/>
          </a:prstGeom>
        </p:spPr>
        <p:txBody>
          <a:bodyPr spcFirstLastPara="1" wrap="square" lIns="91425" tIns="91425" rIns="91425" bIns="91425" anchor="t" anchorCtr="0">
            <a:noAutofit/>
          </a:bodyPr>
          <a:lstStyle/>
          <a:p>
            <a:r>
              <a:rPr lang="en-US" b="1" dirty="0">
                <a:solidFill>
                  <a:srgbClr val="002060"/>
                </a:solidFill>
                <a:latin typeface="Times New Roman" panose="02020603050405020304" pitchFamily="18" charset="0"/>
                <a:cs typeface="Times New Roman" panose="02020603050405020304" pitchFamily="18" charset="0"/>
              </a:rPr>
              <a:t>Generator Architecture</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ABC80F5-8F8D-43E4-9D74-78E3F67FB520}"/>
              </a:ext>
            </a:extLst>
          </p:cNvPr>
          <p:cNvSpPr txBox="1"/>
          <p:nvPr/>
        </p:nvSpPr>
        <p:spPr>
          <a:xfrm>
            <a:off x="447188" y="873443"/>
            <a:ext cx="8383805"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generator architecture contains residual network instead of deep convolution networks because residual networks are easy to train and allows them to be substantially deeper in order to generate better results. This is because the residual network used a type of connections called skip connections</a:t>
            </a:r>
          </a:p>
        </p:txBody>
      </p:sp>
      <p:pic>
        <p:nvPicPr>
          <p:cNvPr id="8" name="Picture 7">
            <a:extLst>
              <a:ext uri="{FF2B5EF4-FFF2-40B4-BE49-F238E27FC236}">
                <a16:creationId xmlns:a16="http://schemas.microsoft.com/office/drawing/2014/main" id="{C0A350F1-5E20-4A31-908F-1057FFCD1AD0}"/>
              </a:ext>
            </a:extLst>
          </p:cNvPr>
          <p:cNvPicPr>
            <a:picLocks noChangeAspect="1"/>
          </p:cNvPicPr>
          <p:nvPr/>
        </p:nvPicPr>
        <p:blipFill>
          <a:blip r:embed="rId3"/>
          <a:stretch>
            <a:fillRect/>
          </a:stretch>
        </p:blipFill>
        <p:spPr>
          <a:xfrm>
            <a:off x="1008605" y="1612107"/>
            <a:ext cx="6979006" cy="2019682"/>
          </a:xfrm>
          <a:prstGeom prst="rect">
            <a:avLst/>
          </a:prstGeom>
        </p:spPr>
      </p:pic>
    </p:spTree>
    <p:extLst>
      <p:ext uri="{BB962C8B-B14F-4D97-AF65-F5344CB8AC3E}">
        <p14:creationId xmlns:p14="http://schemas.microsoft.com/office/powerpoint/2010/main" val="3120512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313006" y="300743"/>
            <a:ext cx="4612740" cy="572700"/>
          </a:xfrm>
          <a:prstGeom prst="rect">
            <a:avLst/>
          </a:prstGeom>
        </p:spPr>
        <p:txBody>
          <a:bodyPr spcFirstLastPara="1" wrap="square" lIns="91425" tIns="91425" rIns="91425" bIns="91425" anchor="t" anchorCtr="0">
            <a:noAutofit/>
          </a:bodyPr>
          <a:lstStyle/>
          <a:p>
            <a:r>
              <a:rPr lang="en-US" b="1" dirty="0">
                <a:solidFill>
                  <a:srgbClr val="002060"/>
                </a:solidFill>
                <a:latin typeface="Times New Roman" panose="02020603050405020304" pitchFamily="18" charset="0"/>
                <a:cs typeface="Times New Roman" panose="02020603050405020304" pitchFamily="18" charset="0"/>
              </a:rPr>
              <a:t>Discriminator Architecture</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ABC80F5-8F8D-43E4-9D74-78E3F67FB520}"/>
              </a:ext>
            </a:extLst>
          </p:cNvPr>
          <p:cNvSpPr txBox="1"/>
          <p:nvPr/>
        </p:nvSpPr>
        <p:spPr>
          <a:xfrm>
            <a:off x="447188" y="873443"/>
            <a:ext cx="8383805" cy="116955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task of the discriminator is to discriminate between real HR images and generated SR images. The network contains eight convolutional layers with of 3×3 filter kernels, increasing by a factor of 2 from 64 to 512 kernels. Strided convolutions are used to reduce the image resolution each time the number of features is doubled. The resulting 512 feature maps are followed by two dense layers and a leakyReLU applied between and a final sigmoid activation function to obtain a probability for sample classification.</a:t>
            </a:r>
          </a:p>
        </p:txBody>
      </p:sp>
      <p:pic>
        <p:nvPicPr>
          <p:cNvPr id="3" name="Picture 2">
            <a:extLst>
              <a:ext uri="{FF2B5EF4-FFF2-40B4-BE49-F238E27FC236}">
                <a16:creationId xmlns:a16="http://schemas.microsoft.com/office/drawing/2014/main" id="{96FFE590-EE14-41C6-8CFD-4A1325F932AD}"/>
              </a:ext>
            </a:extLst>
          </p:cNvPr>
          <p:cNvPicPr>
            <a:picLocks noChangeAspect="1"/>
          </p:cNvPicPr>
          <p:nvPr/>
        </p:nvPicPr>
        <p:blipFill>
          <a:blip r:embed="rId3"/>
          <a:stretch>
            <a:fillRect/>
          </a:stretch>
        </p:blipFill>
        <p:spPr>
          <a:xfrm>
            <a:off x="724108" y="2042994"/>
            <a:ext cx="7425357" cy="1715280"/>
          </a:xfrm>
          <a:prstGeom prst="rect">
            <a:avLst/>
          </a:prstGeom>
        </p:spPr>
      </p:pic>
    </p:spTree>
    <p:extLst>
      <p:ext uri="{BB962C8B-B14F-4D97-AF65-F5344CB8AC3E}">
        <p14:creationId xmlns:p14="http://schemas.microsoft.com/office/powerpoint/2010/main" val="395209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313006" y="300743"/>
            <a:ext cx="2550334" cy="572700"/>
          </a:xfrm>
          <a:prstGeom prst="rect">
            <a:avLst/>
          </a:prstGeom>
        </p:spPr>
        <p:txBody>
          <a:bodyPr spcFirstLastPara="1" wrap="square" lIns="91425" tIns="91425" rIns="91425" bIns="91425" anchor="t" anchorCtr="0">
            <a:noAutofit/>
          </a:bodyPr>
          <a:lstStyle/>
          <a:p>
            <a:r>
              <a:rPr lang="en-US" b="1" dirty="0">
                <a:solidFill>
                  <a:srgbClr val="002060"/>
                </a:solidFill>
                <a:latin typeface="Times New Roman" panose="02020603050405020304" pitchFamily="18" charset="0"/>
                <a:cs typeface="Times New Roman" panose="02020603050405020304" pitchFamily="18" charset="0"/>
              </a:rPr>
              <a:t>Loss Function</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ABC80F5-8F8D-43E4-9D74-78E3F67FB520}"/>
              </a:ext>
            </a:extLst>
          </p:cNvPr>
          <p:cNvSpPr txBox="1"/>
          <p:nvPr/>
        </p:nvSpPr>
        <p:spPr>
          <a:xfrm>
            <a:off x="447188" y="873443"/>
            <a:ext cx="8450923" cy="707886"/>
          </a:xfrm>
          <a:prstGeom prst="rect">
            <a:avLst/>
          </a:prstGeom>
          <a:noFill/>
        </p:spPr>
        <p:txBody>
          <a:bodyPr wrap="square">
            <a:spAutoFit/>
          </a:bodyPr>
          <a:lstStyle/>
          <a:p>
            <a:pPr algn="just"/>
            <a:r>
              <a:rPr lang="en-US" sz="2000" b="0" i="0" dirty="0">
                <a:solidFill>
                  <a:srgbClr val="242424"/>
                </a:solidFill>
                <a:effectLst/>
                <a:latin typeface="Times New Roman" panose="02020603050405020304" pitchFamily="18" charset="0"/>
                <a:cs typeface="Times New Roman" panose="02020603050405020304" pitchFamily="18" charset="0"/>
              </a:rPr>
              <a:t>Perceptual loss is the combination of both adversarial loss(discriminator loss) and content loss(generator loss).</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24F2851-438D-4478-A9EC-E94EC41DE05D}"/>
              </a:ext>
            </a:extLst>
          </p:cNvPr>
          <p:cNvPicPr>
            <a:picLocks noChangeAspect="1"/>
          </p:cNvPicPr>
          <p:nvPr/>
        </p:nvPicPr>
        <p:blipFill>
          <a:blip r:embed="rId3"/>
          <a:stretch>
            <a:fillRect/>
          </a:stretch>
        </p:blipFill>
        <p:spPr>
          <a:xfrm>
            <a:off x="2462212" y="2154029"/>
            <a:ext cx="4219575" cy="1057275"/>
          </a:xfrm>
          <a:prstGeom prst="rect">
            <a:avLst/>
          </a:prstGeom>
        </p:spPr>
      </p:pic>
    </p:spTree>
    <p:extLst>
      <p:ext uri="{BB962C8B-B14F-4D97-AF65-F5344CB8AC3E}">
        <p14:creationId xmlns:p14="http://schemas.microsoft.com/office/powerpoint/2010/main" val="2914214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313006" y="300743"/>
            <a:ext cx="2550334" cy="572700"/>
          </a:xfrm>
          <a:prstGeom prst="rect">
            <a:avLst/>
          </a:prstGeom>
        </p:spPr>
        <p:txBody>
          <a:bodyPr spcFirstLastPara="1" wrap="square" lIns="91425" tIns="91425" rIns="91425" bIns="91425" anchor="t" anchorCtr="0">
            <a:noAutofit/>
          </a:bodyPr>
          <a:lstStyle/>
          <a:p>
            <a:pPr algn="l"/>
            <a:r>
              <a:rPr lang="en-US" b="1" i="0" dirty="0">
                <a:solidFill>
                  <a:srgbClr val="242424"/>
                </a:solidFill>
                <a:effectLst/>
                <a:latin typeface="Times New Roman" panose="02020603050405020304" pitchFamily="18" charset="0"/>
                <a:cs typeface="Times New Roman" panose="02020603050405020304" pitchFamily="18" charset="0"/>
              </a:rPr>
              <a:t>Content Loss</a:t>
            </a:r>
          </a:p>
        </p:txBody>
      </p:sp>
      <p:sp>
        <p:nvSpPr>
          <p:cNvPr id="2" name="Rectangle 1">
            <a:extLst>
              <a:ext uri="{FF2B5EF4-FFF2-40B4-BE49-F238E27FC236}">
                <a16:creationId xmlns:a16="http://schemas.microsoft.com/office/drawing/2014/main" id="{A716E495-FF1B-4EB9-A597-6AEA3D0BD57E}"/>
              </a:ext>
            </a:extLst>
          </p:cNvPr>
          <p:cNvSpPr>
            <a:spLocks noChangeArrowheads="1"/>
          </p:cNvSpPr>
          <p:nvPr/>
        </p:nvSpPr>
        <p:spPr bwMode="auto">
          <a:xfrm>
            <a:off x="469956" y="983638"/>
            <a:ext cx="8674044" cy="280076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42424"/>
                </a:solidFill>
                <a:effectLst/>
                <a:latin typeface="Times New Roman" panose="02020603050405020304" pitchFamily="18" charset="0"/>
                <a:cs typeface="Times New Roman" panose="02020603050405020304" pitchFamily="18" charset="0"/>
              </a:rPr>
              <a:t>1. MSE loss</a:t>
            </a:r>
            <a:r>
              <a:rPr kumimoji="0" lang="en-US" altLang="en-US" sz="1600" b="0" i="0" u="none" strike="noStrike" cap="none" normalizeH="0" baseline="0" dirty="0">
                <a:ln>
                  <a:noFill/>
                </a:ln>
                <a:solidFill>
                  <a:srgbClr val="242424"/>
                </a:solidFill>
                <a:effectLst/>
                <a:latin typeface="Times New Roman" panose="02020603050405020304" pitchFamily="18" charset="0"/>
                <a:cs typeface="Times New Roman" panose="02020603050405020304" pitchFamily="18" charset="0"/>
              </a:rPr>
              <a:t>: Pixel-wise error between high resolution image and super resolved image (generated image) is given as below: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42424"/>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42424"/>
                </a:solidFill>
                <a:effectLst/>
                <a:latin typeface="Times New Roman" panose="02020603050405020304" pitchFamily="18" charset="0"/>
                <a:cs typeface="Times New Roman" panose="02020603050405020304" pitchFamily="18" charset="0"/>
              </a:rPr>
              <a:t>2.</a:t>
            </a:r>
            <a:r>
              <a:rPr kumimoji="0" lang="en-US" altLang="en-US" sz="1600" b="1" i="0" u="none" strike="noStrike" cap="none" normalizeH="0" baseline="0" dirty="0">
                <a:ln>
                  <a:noFill/>
                </a:ln>
                <a:solidFill>
                  <a:srgbClr val="242424"/>
                </a:solidFill>
                <a:effectLst/>
                <a:latin typeface="Times New Roman" panose="02020603050405020304" pitchFamily="18" charset="0"/>
                <a:cs typeface="Times New Roman" panose="02020603050405020304" pitchFamily="18" charset="0"/>
              </a:rPr>
              <a:t>VGG los</a:t>
            </a:r>
            <a:r>
              <a:rPr kumimoji="0" lang="en-US" altLang="en-US" sz="1600" b="0" i="0" u="none" strike="noStrike" cap="none" normalizeH="0" baseline="0" dirty="0">
                <a:ln>
                  <a:noFill/>
                </a:ln>
                <a:solidFill>
                  <a:srgbClr val="242424"/>
                </a:solidFill>
                <a:effectLst/>
                <a:latin typeface="Times New Roman" panose="02020603050405020304" pitchFamily="18" charset="0"/>
                <a:cs typeface="Times New Roman" panose="02020603050405020304" pitchFamily="18" charset="0"/>
              </a:rPr>
              <a:t>s: φ(</a:t>
            </a:r>
            <a:r>
              <a:rPr kumimoji="0" lang="en-US" altLang="en-US" sz="1600" b="0" i="0" u="none" strike="noStrike" cap="none" normalizeH="0" baseline="0" dirty="0" err="1">
                <a:ln>
                  <a:noFill/>
                </a:ln>
                <a:solidFill>
                  <a:srgbClr val="242424"/>
                </a:solidFill>
                <a:effectLst/>
                <a:latin typeface="Times New Roman" panose="02020603050405020304" pitchFamily="18" charset="0"/>
                <a:cs typeface="Times New Roman" panose="02020603050405020304" pitchFamily="18" charset="0"/>
              </a:rPr>
              <a:t>i,j</a:t>
            </a:r>
            <a:r>
              <a:rPr kumimoji="0" lang="en-US" altLang="en-US" sz="1600" b="0" i="0" u="none" strike="noStrike" cap="none" normalizeH="0" baseline="0" dirty="0">
                <a:ln>
                  <a:noFill/>
                </a:ln>
                <a:solidFill>
                  <a:srgbClr val="242424"/>
                </a:solidFill>
                <a:effectLst/>
                <a:latin typeface="Times New Roman" panose="02020603050405020304" pitchFamily="18" charset="0"/>
                <a:cs typeface="Times New Roman" panose="02020603050405020304" pitchFamily="18" charset="0"/>
              </a:rPr>
              <a:t>) indicates the feature map obtained by the j-</a:t>
            </a:r>
            <a:r>
              <a:rPr kumimoji="0" lang="en-US" altLang="en-US" sz="1600" b="0" i="0" u="none" strike="noStrike" cap="none" normalizeH="0" baseline="0" dirty="0" err="1">
                <a:ln>
                  <a:noFill/>
                </a:ln>
                <a:solidFill>
                  <a:srgbClr val="242424"/>
                </a:solidFill>
                <a:effectLst/>
                <a:latin typeface="Times New Roman" panose="02020603050405020304" pitchFamily="18" charset="0"/>
                <a:cs typeface="Times New Roman" panose="02020603050405020304" pitchFamily="18" charset="0"/>
              </a:rPr>
              <a:t>th</a:t>
            </a:r>
            <a:r>
              <a:rPr kumimoji="0" lang="en-US" altLang="en-US" sz="1600" b="0" i="0" u="none" strike="noStrike" cap="none" normalizeH="0" baseline="0" dirty="0">
                <a:ln>
                  <a:noFill/>
                </a:ln>
                <a:solidFill>
                  <a:srgbClr val="242424"/>
                </a:solidFill>
                <a:effectLst/>
                <a:latin typeface="Times New Roman" panose="02020603050405020304" pitchFamily="18" charset="0"/>
                <a:cs typeface="Times New Roman" panose="02020603050405020304" pitchFamily="18" charset="0"/>
              </a:rPr>
              <a:t> convolution (after activation) before the i-th maxpooling layer within the VGG19 network. VGG loss is defined as the </a:t>
            </a:r>
            <a:r>
              <a:rPr kumimoji="0" lang="en-US" altLang="en-US" sz="1600" b="0" i="0" u="none" strike="noStrike" cap="none" normalizeH="0" baseline="0" dirty="0" err="1">
                <a:ln>
                  <a:noFill/>
                </a:ln>
                <a:solidFill>
                  <a:srgbClr val="242424"/>
                </a:solidFill>
                <a:effectLst/>
                <a:latin typeface="Times New Roman" panose="02020603050405020304" pitchFamily="18" charset="0"/>
                <a:cs typeface="Times New Roman" panose="02020603050405020304" pitchFamily="18" charset="0"/>
              </a:rPr>
              <a:t>euclidean</a:t>
            </a:r>
            <a:r>
              <a:rPr kumimoji="0" lang="en-US" altLang="en-US" sz="1600" b="0" i="0" u="none" strike="noStrike" cap="none" normalizeH="0" baseline="0" dirty="0">
                <a:ln>
                  <a:noFill/>
                </a:ln>
                <a:solidFill>
                  <a:srgbClr val="242424"/>
                </a:solidFill>
                <a:effectLst/>
                <a:latin typeface="Times New Roman" panose="02020603050405020304" pitchFamily="18" charset="0"/>
                <a:cs typeface="Times New Roman" panose="02020603050405020304" pitchFamily="18" charset="0"/>
              </a:rPr>
              <a:t> distance between the feature representations of a reconstructed image and the reference image: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2050" name="Picture 2">
            <a:extLst>
              <a:ext uri="{FF2B5EF4-FFF2-40B4-BE49-F238E27FC236}">
                <a16:creationId xmlns:a16="http://schemas.microsoft.com/office/drawing/2014/main" id="{2051C7AA-4881-4607-B0C2-D3F90E80D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013" y="1536297"/>
            <a:ext cx="37338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A6F71E60-D6A9-40CE-9C28-0C1E864DAE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3602" y="3645512"/>
            <a:ext cx="3514725"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04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1BB2-7322-48FD-B7D7-49A612314A16}"/>
              </a:ext>
            </a:extLst>
          </p:cNvPr>
          <p:cNvSpPr>
            <a:spLocks noGrp="1"/>
          </p:cNvSpPr>
          <p:nvPr>
            <p:ph type="title"/>
          </p:nvPr>
        </p:nvSpPr>
        <p:spPr/>
        <p:txBody>
          <a:bodyPr/>
          <a:lstStyle/>
          <a:p>
            <a:r>
              <a:rPr lang="en-US" dirty="0">
                <a:solidFill>
                  <a:srgbClr val="990000"/>
                </a:solidFill>
                <a:latin typeface="Times New Roman" panose="02020603050405020304" pitchFamily="18" charset="0"/>
                <a:cs typeface="Times New Roman" panose="02020603050405020304" pitchFamily="18" charset="0"/>
              </a:rPr>
              <a:t>Continue……….</a:t>
            </a:r>
          </a:p>
        </p:txBody>
      </p:sp>
      <p:sp>
        <p:nvSpPr>
          <p:cNvPr id="3" name="Rectangle 2">
            <a:extLst>
              <a:ext uri="{FF2B5EF4-FFF2-40B4-BE49-F238E27FC236}">
                <a16:creationId xmlns:a16="http://schemas.microsoft.com/office/drawing/2014/main" id="{55E021DD-620B-457B-9BC7-27999B5AD80B}"/>
              </a:ext>
            </a:extLst>
          </p:cNvPr>
          <p:cNvSpPr/>
          <p:nvPr/>
        </p:nvSpPr>
        <p:spPr>
          <a:xfrm>
            <a:off x="437992" y="1219443"/>
            <a:ext cx="8567696" cy="707886"/>
          </a:xfrm>
          <a:prstGeom prst="rect">
            <a:avLst/>
          </a:prstGeom>
        </p:spPr>
        <p:txBody>
          <a:bodyPr wrap="square">
            <a:spAutoFit/>
          </a:bodyPr>
          <a:lstStyle/>
          <a:p>
            <a:pPr marL="285750" indent="-285750">
              <a:buFont typeface="Wingdings" panose="05000000000000000000" pitchFamily="2" charset="2"/>
              <a:buChar char="§"/>
            </a:pPr>
            <a:r>
              <a:rPr lang="en-US" sz="2000" b="1" dirty="0">
                <a:solidFill>
                  <a:srgbClr val="002060"/>
                </a:solidFill>
                <a:latin typeface="Times New Roman" panose="02020603050405020304" pitchFamily="18" charset="0"/>
                <a:cs typeface="Times New Roman" panose="02020603050405020304" pitchFamily="18" charset="0"/>
              </a:rPr>
              <a:t>To train the discriminator, the loss function uses the typical GAN discriminator loss.</a:t>
            </a:r>
          </a:p>
        </p:txBody>
      </p:sp>
      <p:pic>
        <p:nvPicPr>
          <p:cNvPr id="2050" name="Picture 2" descr="https://miro.medium.com/v2/resize:fit:1050/1*Kojbd--gkQr_TYG4TSyXnA.png">
            <a:extLst>
              <a:ext uri="{FF2B5EF4-FFF2-40B4-BE49-F238E27FC236}">
                <a16:creationId xmlns:a16="http://schemas.microsoft.com/office/drawing/2014/main" id="{CED7E9F2-38CF-48F4-80D3-9D6FDEBC6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79" y="2442651"/>
            <a:ext cx="9051560" cy="51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41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313006" y="300743"/>
            <a:ext cx="1375630" cy="572700"/>
          </a:xfrm>
          <a:prstGeom prst="rect">
            <a:avLst/>
          </a:prstGeom>
        </p:spPr>
        <p:txBody>
          <a:bodyPr spcFirstLastPara="1" wrap="square" lIns="91425" tIns="91425" rIns="91425" bIns="91425" anchor="t" anchorCtr="0">
            <a:noAutofit/>
          </a:bodyPr>
          <a:lstStyle/>
          <a:p>
            <a:r>
              <a:rPr lang="en-US" b="1" dirty="0">
                <a:solidFill>
                  <a:srgbClr val="002060"/>
                </a:solidFill>
                <a:latin typeface="Times New Roman" panose="02020603050405020304" pitchFamily="18" charset="0"/>
                <a:cs typeface="Times New Roman" panose="02020603050405020304" pitchFamily="18" charset="0"/>
              </a:rPr>
              <a:t>Output</a:t>
            </a:r>
            <a:endParaRPr lang="en-US" sz="2800" b="1"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0C29F9-2F53-4942-A161-D81B6513EEDA}"/>
              </a:ext>
            </a:extLst>
          </p:cNvPr>
          <p:cNvPicPr>
            <a:picLocks noChangeAspect="1"/>
          </p:cNvPicPr>
          <p:nvPr/>
        </p:nvPicPr>
        <p:blipFill>
          <a:blip r:embed="rId3"/>
          <a:stretch>
            <a:fillRect/>
          </a:stretch>
        </p:blipFill>
        <p:spPr>
          <a:xfrm>
            <a:off x="2900224" y="298058"/>
            <a:ext cx="5516261" cy="1502301"/>
          </a:xfrm>
          <a:prstGeom prst="rect">
            <a:avLst/>
          </a:prstGeom>
        </p:spPr>
      </p:pic>
      <p:pic>
        <p:nvPicPr>
          <p:cNvPr id="6" name="Picture 5">
            <a:extLst>
              <a:ext uri="{FF2B5EF4-FFF2-40B4-BE49-F238E27FC236}">
                <a16:creationId xmlns:a16="http://schemas.microsoft.com/office/drawing/2014/main" id="{925515CB-17B8-417C-9B26-B3C029942FE9}"/>
              </a:ext>
            </a:extLst>
          </p:cNvPr>
          <p:cNvPicPr>
            <a:picLocks noChangeAspect="1"/>
          </p:cNvPicPr>
          <p:nvPr/>
        </p:nvPicPr>
        <p:blipFill>
          <a:blip r:embed="rId4"/>
          <a:stretch>
            <a:fillRect/>
          </a:stretch>
        </p:blipFill>
        <p:spPr>
          <a:xfrm>
            <a:off x="2910082" y="1800359"/>
            <a:ext cx="5506403" cy="1499616"/>
          </a:xfrm>
          <a:prstGeom prst="rect">
            <a:avLst/>
          </a:prstGeom>
        </p:spPr>
      </p:pic>
      <p:pic>
        <p:nvPicPr>
          <p:cNvPr id="9" name="Picture 8">
            <a:extLst>
              <a:ext uri="{FF2B5EF4-FFF2-40B4-BE49-F238E27FC236}">
                <a16:creationId xmlns:a16="http://schemas.microsoft.com/office/drawing/2014/main" id="{F470A5CA-4ECB-4508-A881-0F60BE9D86E3}"/>
              </a:ext>
            </a:extLst>
          </p:cNvPr>
          <p:cNvPicPr>
            <a:picLocks noChangeAspect="1"/>
          </p:cNvPicPr>
          <p:nvPr/>
        </p:nvPicPr>
        <p:blipFill>
          <a:blip r:embed="rId5"/>
          <a:stretch>
            <a:fillRect/>
          </a:stretch>
        </p:blipFill>
        <p:spPr>
          <a:xfrm>
            <a:off x="2900224" y="3345826"/>
            <a:ext cx="5506403" cy="1499616"/>
          </a:xfrm>
          <a:prstGeom prst="rect">
            <a:avLst/>
          </a:prstGeom>
        </p:spPr>
      </p:pic>
      <p:sp>
        <p:nvSpPr>
          <p:cNvPr id="10" name="TextBox 9">
            <a:extLst>
              <a:ext uri="{FF2B5EF4-FFF2-40B4-BE49-F238E27FC236}">
                <a16:creationId xmlns:a16="http://schemas.microsoft.com/office/drawing/2014/main" id="{2601A52A-9406-4FAC-B320-8425E9A6476D}"/>
              </a:ext>
            </a:extLst>
          </p:cNvPr>
          <p:cNvSpPr txBox="1"/>
          <p:nvPr/>
        </p:nvSpPr>
        <p:spPr>
          <a:xfrm>
            <a:off x="1354914" y="947772"/>
            <a:ext cx="841897" cy="307777"/>
          </a:xfrm>
          <a:prstGeom prst="rect">
            <a:avLst/>
          </a:prstGeom>
          <a:noFill/>
        </p:spPr>
        <p:txBody>
          <a:bodyPr wrap="none" rtlCol="0">
            <a:spAutoFit/>
          </a:bodyPr>
          <a:lstStyle/>
          <a:p>
            <a:r>
              <a:rPr lang="en-US" dirty="0"/>
              <a:t>5 Epoch</a:t>
            </a:r>
          </a:p>
        </p:txBody>
      </p:sp>
      <p:sp>
        <p:nvSpPr>
          <p:cNvPr id="12" name="TextBox 11">
            <a:extLst>
              <a:ext uri="{FF2B5EF4-FFF2-40B4-BE49-F238E27FC236}">
                <a16:creationId xmlns:a16="http://schemas.microsoft.com/office/drawing/2014/main" id="{A2800EEB-5B69-4FA0-AEF6-48F058428DC9}"/>
              </a:ext>
            </a:extLst>
          </p:cNvPr>
          <p:cNvSpPr txBox="1"/>
          <p:nvPr/>
        </p:nvSpPr>
        <p:spPr>
          <a:xfrm>
            <a:off x="1212133" y="2393510"/>
            <a:ext cx="941283" cy="307777"/>
          </a:xfrm>
          <a:prstGeom prst="rect">
            <a:avLst/>
          </a:prstGeom>
          <a:noFill/>
        </p:spPr>
        <p:txBody>
          <a:bodyPr wrap="none" rtlCol="0">
            <a:spAutoFit/>
          </a:bodyPr>
          <a:lstStyle/>
          <a:p>
            <a:r>
              <a:rPr lang="en-US" dirty="0"/>
              <a:t>50 Epoch</a:t>
            </a:r>
          </a:p>
        </p:txBody>
      </p:sp>
      <p:sp>
        <p:nvSpPr>
          <p:cNvPr id="13" name="TextBox 12">
            <a:extLst>
              <a:ext uri="{FF2B5EF4-FFF2-40B4-BE49-F238E27FC236}">
                <a16:creationId xmlns:a16="http://schemas.microsoft.com/office/drawing/2014/main" id="{677EE6E0-0CB3-4842-95E6-EC77EE75D8AE}"/>
              </a:ext>
            </a:extLst>
          </p:cNvPr>
          <p:cNvSpPr txBox="1"/>
          <p:nvPr/>
        </p:nvSpPr>
        <p:spPr>
          <a:xfrm>
            <a:off x="1168301" y="3941745"/>
            <a:ext cx="1040670" cy="307777"/>
          </a:xfrm>
          <a:prstGeom prst="rect">
            <a:avLst/>
          </a:prstGeom>
          <a:noFill/>
        </p:spPr>
        <p:txBody>
          <a:bodyPr wrap="none" rtlCol="0">
            <a:spAutoFit/>
          </a:bodyPr>
          <a:lstStyle/>
          <a:p>
            <a:r>
              <a:rPr lang="en-US" dirty="0"/>
              <a:t>150 Epoch</a:t>
            </a:r>
          </a:p>
        </p:txBody>
      </p:sp>
      <p:sp>
        <p:nvSpPr>
          <p:cNvPr id="11" name="Arrow: Notched Right 10">
            <a:extLst>
              <a:ext uri="{FF2B5EF4-FFF2-40B4-BE49-F238E27FC236}">
                <a16:creationId xmlns:a16="http://schemas.microsoft.com/office/drawing/2014/main" id="{428CA407-BB7F-4538-999D-6463DFC3799B}"/>
              </a:ext>
            </a:extLst>
          </p:cNvPr>
          <p:cNvSpPr/>
          <p:nvPr/>
        </p:nvSpPr>
        <p:spPr>
          <a:xfrm>
            <a:off x="2196811" y="1107959"/>
            <a:ext cx="626482" cy="50629"/>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Notched Right 14">
            <a:extLst>
              <a:ext uri="{FF2B5EF4-FFF2-40B4-BE49-F238E27FC236}">
                <a16:creationId xmlns:a16="http://schemas.microsoft.com/office/drawing/2014/main" id="{A08ED918-F7BC-4C6F-9E4E-621D1AFEDE1D}"/>
              </a:ext>
            </a:extLst>
          </p:cNvPr>
          <p:cNvSpPr/>
          <p:nvPr/>
        </p:nvSpPr>
        <p:spPr>
          <a:xfrm>
            <a:off x="2196811" y="2522085"/>
            <a:ext cx="626482" cy="50629"/>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Notched Right 15">
            <a:extLst>
              <a:ext uri="{FF2B5EF4-FFF2-40B4-BE49-F238E27FC236}">
                <a16:creationId xmlns:a16="http://schemas.microsoft.com/office/drawing/2014/main" id="{584056D0-4C83-4354-BE15-4412178E6448}"/>
              </a:ext>
            </a:extLst>
          </p:cNvPr>
          <p:cNvSpPr/>
          <p:nvPr/>
        </p:nvSpPr>
        <p:spPr>
          <a:xfrm>
            <a:off x="2192361" y="4076312"/>
            <a:ext cx="626482" cy="50629"/>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4179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181376" y="526691"/>
            <a:ext cx="2516271"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Limitation</a:t>
            </a:r>
            <a:endParaRPr dirty="0"/>
          </a:p>
        </p:txBody>
      </p:sp>
      <p:sp>
        <p:nvSpPr>
          <p:cNvPr id="10" name="TextBox 9">
            <a:extLst>
              <a:ext uri="{FF2B5EF4-FFF2-40B4-BE49-F238E27FC236}">
                <a16:creationId xmlns:a16="http://schemas.microsoft.com/office/drawing/2014/main" id="{16F1B7CC-21F9-4121-982D-6A810559D608}"/>
              </a:ext>
            </a:extLst>
          </p:cNvPr>
          <p:cNvSpPr txBox="1"/>
          <p:nvPr/>
        </p:nvSpPr>
        <p:spPr>
          <a:xfrm>
            <a:off x="927749" y="1210267"/>
            <a:ext cx="7048222" cy="369332"/>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Despite its effectiveness, SRGAN also has its limitations:</a:t>
            </a:r>
          </a:p>
        </p:txBody>
      </p:sp>
      <p:sp>
        <p:nvSpPr>
          <p:cNvPr id="5" name="TextBox 4">
            <a:extLst>
              <a:ext uri="{FF2B5EF4-FFF2-40B4-BE49-F238E27FC236}">
                <a16:creationId xmlns:a16="http://schemas.microsoft.com/office/drawing/2014/main" id="{62940CBF-A18B-441F-975F-03ED0F463016}"/>
              </a:ext>
            </a:extLst>
          </p:cNvPr>
          <p:cNvSpPr txBox="1"/>
          <p:nvPr/>
        </p:nvSpPr>
        <p:spPr>
          <a:xfrm>
            <a:off x="3934590" y="1579599"/>
            <a:ext cx="4572000" cy="2037545"/>
          </a:xfrm>
          <a:prstGeom prst="rect">
            <a:avLst/>
          </a:prstGeom>
          <a:noFill/>
        </p:spPr>
        <p:txBody>
          <a:bodyPr wrap="square">
            <a:spAutoFit/>
          </a:bodyPr>
          <a:lstStyle/>
          <a:p>
            <a:pPr marL="285750" lvl="3" indent="-28575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Computational Complexity</a:t>
            </a:r>
          </a:p>
          <a:p>
            <a:pPr marL="285750" lvl="3" indent="-28575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Model Size</a:t>
            </a:r>
          </a:p>
          <a:p>
            <a:pPr marL="285750" lvl="3" indent="-285750">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Overfitting</a:t>
            </a:r>
          </a:p>
          <a:p>
            <a:pPr marL="285750" lvl="3" indent="-285750">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Artifact Generation</a:t>
            </a:r>
          </a:p>
          <a:p>
            <a:pPr marL="285750" lvl="3" indent="-285750">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Subjective Evaluation</a:t>
            </a:r>
          </a:p>
        </p:txBody>
      </p:sp>
    </p:spTree>
    <p:extLst>
      <p:ext uri="{BB962C8B-B14F-4D97-AF65-F5344CB8AC3E}">
        <p14:creationId xmlns:p14="http://schemas.microsoft.com/office/powerpoint/2010/main" val="324598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F5E14-B200-4F0C-AE7F-AFEB706A409C}"/>
              </a:ext>
            </a:extLst>
          </p:cNvPr>
          <p:cNvSpPr txBox="1"/>
          <p:nvPr/>
        </p:nvSpPr>
        <p:spPr>
          <a:xfrm>
            <a:off x="2143846" y="1183341"/>
            <a:ext cx="5109881" cy="1200329"/>
          </a:xfrm>
          <a:prstGeom prst="rect">
            <a:avLst/>
          </a:prstGeom>
          <a:noFill/>
        </p:spPr>
        <p:txBody>
          <a:bodyPr wrap="square" rtlCol="0">
            <a:spAutoFit/>
          </a:bodyPr>
          <a:lstStyle/>
          <a:p>
            <a:pPr algn="ctr"/>
            <a:r>
              <a:rPr lang="en-US" sz="1800" b="1" u="sng" dirty="0">
                <a:solidFill>
                  <a:srgbClr val="002060"/>
                </a:solidFill>
                <a:latin typeface="Times New Roman" panose="02020603050405020304" pitchFamily="18" charset="0"/>
                <a:cs typeface="Times New Roman" panose="02020603050405020304" pitchFamily="18" charset="0"/>
              </a:rPr>
              <a:t>Submitted To</a:t>
            </a:r>
          </a:p>
          <a:p>
            <a:pPr algn="ctr"/>
            <a:r>
              <a:rPr lang="en-US" sz="1800" b="1" dirty="0">
                <a:solidFill>
                  <a:schemeClr val="accent3">
                    <a:lumMod val="10000"/>
                  </a:schemeClr>
                </a:solidFill>
                <a:latin typeface="Times New Roman" panose="02020603050405020304" pitchFamily="18" charset="0"/>
                <a:cs typeface="Times New Roman" panose="02020603050405020304" pitchFamily="18" charset="0"/>
              </a:rPr>
              <a:t>Md Mynoddin</a:t>
            </a:r>
          </a:p>
          <a:p>
            <a:pPr algn="ctr"/>
            <a:r>
              <a:rPr lang="en-US" sz="1800" b="1" dirty="0">
                <a:solidFill>
                  <a:schemeClr val="accent3">
                    <a:lumMod val="10000"/>
                  </a:schemeClr>
                </a:solidFill>
                <a:latin typeface="Times New Roman" panose="02020603050405020304" pitchFamily="18" charset="0"/>
                <a:cs typeface="Times New Roman" panose="02020603050405020304" pitchFamily="18" charset="0"/>
              </a:rPr>
              <a:t>Assistant Professor</a:t>
            </a:r>
            <a:br>
              <a:rPr lang="en-US" sz="1800" b="1" dirty="0">
                <a:solidFill>
                  <a:schemeClr val="accent3">
                    <a:lumMod val="10000"/>
                  </a:schemeClr>
                </a:solidFill>
                <a:latin typeface="Times New Roman" panose="02020603050405020304" pitchFamily="18" charset="0"/>
                <a:cs typeface="Times New Roman" panose="02020603050405020304" pitchFamily="18" charset="0"/>
              </a:rPr>
            </a:br>
            <a:r>
              <a:rPr lang="en-US" sz="1800" b="1" dirty="0">
                <a:solidFill>
                  <a:schemeClr val="accent3">
                    <a:lumMod val="10000"/>
                  </a:schemeClr>
                </a:solidFill>
                <a:latin typeface="Times New Roman" panose="02020603050405020304" pitchFamily="18" charset="0"/>
                <a:cs typeface="Times New Roman" panose="02020603050405020304" pitchFamily="18" charset="0"/>
              </a:rPr>
              <a:t>Rangamati Science &amp; Technology University</a:t>
            </a:r>
            <a:endParaRPr lang="en-US" sz="1800" dirty="0">
              <a:solidFill>
                <a:schemeClr val="accent3">
                  <a:lumMod val="1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D4EBA9F-D4D8-421E-B113-57C88B07C5AA}"/>
              </a:ext>
            </a:extLst>
          </p:cNvPr>
          <p:cNvSpPr txBox="1"/>
          <p:nvPr/>
        </p:nvSpPr>
        <p:spPr>
          <a:xfrm>
            <a:off x="3219611" y="2516574"/>
            <a:ext cx="2827724" cy="615553"/>
          </a:xfrm>
          <a:prstGeom prst="rect">
            <a:avLst/>
          </a:prstGeom>
          <a:noFill/>
        </p:spPr>
        <p:txBody>
          <a:bodyPr wrap="square" rtlCol="0">
            <a:spAutoFit/>
          </a:bodyPr>
          <a:lstStyle/>
          <a:p>
            <a:pPr algn="ctr"/>
            <a:r>
              <a:rPr lang="en-US" sz="2000" b="1" u="sng" dirty="0">
                <a:solidFill>
                  <a:srgbClr val="002060"/>
                </a:solidFill>
                <a:latin typeface="Times New Roman" panose="02020603050405020304" pitchFamily="18" charset="0"/>
                <a:cs typeface="Times New Roman" panose="02020603050405020304" pitchFamily="18" charset="0"/>
              </a:rPr>
              <a:t>Submitted By</a:t>
            </a:r>
          </a:p>
          <a:p>
            <a:pPr algn="ctr"/>
            <a:endParaRPr lang="en-US" dirty="0"/>
          </a:p>
        </p:txBody>
      </p:sp>
      <p:sp>
        <p:nvSpPr>
          <p:cNvPr id="7" name="TextBox 6">
            <a:extLst>
              <a:ext uri="{FF2B5EF4-FFF2-40B4-BE49-F238E27FC236}">
                <a16:creationId xmlns:a16="http://schemas.microsoft.com/office/drawing/2014/main" id="{D2C06620-44A9-4B59-B463-28527CE2BA7A}"/>
              </a:ext>
            </a:extLst>
          </p:cNvPr>
          <p:cNvSpPr txBox="1"/>
          <p:nvPr/>
        </p:nvSpPr>
        <p:spPr>
          <a:xfrm>
            <a:off x="2843093" y="3249641"/>
            <a:ext cx="2182266" cy="646331"/>
          </a:xfrm>
          <a:prstGeom prst="rect">
            <a:avLst/>
          </a:prstGeom>
          <a:noFill/>
        </p:spPr>
        <p:txBody>
          <a:bodyPr wrap="square" rtlCol="0">
            <a:spAutoFit/>
          </a:bodyPr>
          <a:lstStyle/>
          <a:p>
            <a:pPr algn="ctr"/>
            <a:r>
              <a:rPr lang="en-US" sz="1800" b="1" dirty="0">
                <a:solidFill>
                  <a:schemeClr val="accent3">
                    <a:lumMod val="10000"/>
                  </a:schemeClr>
                </a:solidFill>
                <a:latin typeface="Times New Roman" panose="02020603050405020304" pitchFamily="18" charset="0"/>
                <a:cs typeface="Times New Roman" panose="02020603050405020304" pitchFamily="18" charset="0"/>
              </a:rPr>
              <a:t>Nur Mohammad</a:t>
            </a:r>
          </a:p>
          <a:p>
            <a:pPr algn="ctr"/>
            <a:r>
              <a:rPr lang="en-US" sz="1800" b="1" dirty="0">
                <a:solidFill>
                  <a:schemeClr val="accent3">
                    <a:lumMod val="10000"/>
                  </a:schemeClr>
                </a:solidFill>
                <a:latin typeface="Times New Roman" panose="02020603050405020304" pitchFamily="18" charset="0"/>
                <a:cs typeface="Times New Roman" panose="02020603050405020304" pitchFamily="18" charset="0"/>
              </a:rPr>
              <a:t>ID:2017-14-35</a:t>
            </a:r>
          </a:p>
        </p:txBody>
      </p:sp>
      <p:sp>
        <p:nvSpPr>
          <p:cNvPr id="8" name="TextBox 7">
            <a:extLst>
              <a:ext uri="{FF2B5EF4-FFF2-40B4-BE49-F238E27FC236}">
                <a16:creationId xmlns:a16="http://schemas.microsoft.com/office/drawing/2014/main" id="{655701D4-EAF0-43AA-9EC0-90DBEE5FA02D}"/>
              </a:ext>
            </a:extLst>
          </p:cNvPr>
          <p:cNvSpPr txBox="1"/>
          <p:nvPr/>
        </p:nvSpPr>
        <p:spPr>
          <a:xfrm>
            <a:off x="5019595" y="3265031"/>
            <a:ext cx="2055479" cy="646331"/>
          </a:xfrm>
          <a:prstGeom prst="rect">
            <a:avLst/>
          </a:prstGeom>
          <a:noFill/>
        </p:spPr>
        <p:txBody>
          <a:bodyPr wrap="square" rtlCol="0">
            <a:spAutoFit/>
          </a:bodyPr>
          <a:lstStyle/>
          <a:p>
            <a:pPr algn="ctr"/>
            <a:r>
              <a:rPr lang="en-US" sz="1800" b="1" dirty="0">
                <a:solidFill>
                  <a:schemeClr val="accent2">
                    <a:lumMod val="10000"/>
                  </a:schemeClr>
                </a:solidFill>
                <a:latin typeface="Times New Roman" panose="02020603050405020304" pitchFamily="18" charset="0"/>
                <a:cs typeface="Times New Roman" panose="02020603050405020304" pitchFamily="18" charset="0"/>
              </a:rPr>
              <a:t>Emu Barua</a:t>
            </a:r>
          </a:p>
          <a:p>
            <a:pPr algn="ctr"/>
            <a:r>
              <a:rPr lang="en-US" sz="1800" b="1" dirty="0">
                <a:solidFill>
                  <a:schemeClr val="accent2">
                    <a:lumMod val="10000"/>
                  </a:schemeClr>
                </a:solidFill>
                <a:latin typeface="Times New Roman" panose="02020603050405020304" pitchFamily="18" charset="0"/>
                <a:cs typeface="Times New Roman" panose="02020603050405020304" pitchFamily="18" charset="0"/>
              </a:rPr>
              <a:t>ID: 2017-14-37</a:t>
            </a:r>
          </a:p>
        </p:txBody>
      </p:sp>
      <p:sp>
        <p:nvSpPr>
          <p:cNvPr id="3" name="TextBox 2">
            <a:extLst>
              <a:ext uri="{FF2B5EF4-FFF2-40B4-BE49-F238E27FC236}">
                <a16:creationId xmlns:a16="http://schemas.microsoft.com/office/drawing/2014/main" id="{2DE2DD1F-29DE-43F2-9FCC-5A81073CFE43}"/>
              </a:ext>
            </a:extLst>
          </p:cNvPr>
          <p:cNvSpPr txBox="1"/>
          <p:nvPr/>
        </p:nvSpPr>
        <p:spPr>
          <a:xfrm>
            <a:off x="3127402" y="2824350"/>
            <a:ext cx="3265715" cy="400110"/>
          </a:xfrm>
          <a:prstGeom prst="rect">
            <a:avLst/>
          </a:prstGeom>
          <a:noFill/>
        </p:spPr>
        <p:txBody>
          <a:bodyPr wrap="square" rtlCol="0">
            <a:spAutoFit/>
          </a:bodyPr>
          <a:lstStyle/>
          <a:p>
            <a:pPr algn="ctr"/>
            <a:r>
              <a:rPr lang="en-US" sz="2000" b="1" dirty="0">
                <a:solidFill>
                  <a:schemeClr val="accent5">
                    <a:lumMod val="50000"/>
                  </a:schemeClr>
                </a:solidFill>
                <a:latin typeface="Times New Roman" panose="02020603050405020304" pitchFamily="18" charset="0"/>
                <a:cs typeface="Times New Roman" panose="02020603050405020304" pitchFamily="18" charset="0"/>
              </a:rPr>
              <a:t>Group Name: Analytics</a:t>
            </a:r>
          </a:p>
        </p:txBody>
      </p:sp>
    </p:spTree>
    <p:extLst>
      <p:ext uri="{BB962C8B-B14F-4D97-AF65-F5344CB8AC3E}">
        <p14:creationId xmlns:p14="http://schemas.microsoft.com/office/powerpoint/2010/main" val="4162998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181376" y="526691"/>
            <a:ext cx="2516271"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Future Work</a:t>
            </a:r>
            <a:endParaRPr dirty="0"/>
          </a:p>
        </p:txBody>
      </p:sp>
      <p:sp>
        <p:nvSpPr>
          <p:cNvPr id="7" name="TextBox 6">
            <a:extLst>
              <a:ext uri="{FF2B5EF4-FFF2-40B4-BE49-F238E27FC236}">
                <a16:creationId xmlns:a16="http://schemas.microsoft.com/office/drawing/2014/main" id="{549B28DB-C8A6-4D5B-9340-594F24012CF5}"/>
              </a:ext>
            </a:extLst>
          </p:cNvPr>
          <p:cNvSpPr txBox="1"/>
          <p:nvPr/>
        </p:nvSpPr>
        <p:spPr>
          <a:xfrm>
            <a:off x="1264807" y="1099391"/>
            <a:ext cx="6614385" cy="830997"/>
          </a:xfrm>
          <a:prstGeom prst="rect">
            <a:avLst/>
          </a:prstGeom>
          <a:noFill/>
        </p:spPr>
        <p:txBody>
          <a:bodyPr wrap="square">
            <a:spAutoFit/>
          </a:bodyPr>
          <a:lstStyle/>
          <a:p>
            <a:pPr algn="l"/>
            <a:r>
              <a:rPr lang="en-US" sz="1600" b="0" i="0" dirty="0">
                <a:solidFill>
                  <a:schemeClr val="tx1"/>
                </a:solidFill>
                <a:effectLst/>
                <a:latin typeface="Times New Roman" panose="02020603050405020304" pitchFamily="18" charset="0"/>
                <a:cs typeface="Times New Roman" panose="02020603050405020304" pitchFamily="18" charset="0"/>
              </a:rPr>
              <a:t>Future work in the realm of super-resolution image generation using SRGAN could focus on several avenues for advancement:</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52DD03D-3736-4F7C-8C51-B3FD363DE375}"/>
              </a:ext>
            </a:extLst>
          </p:cNvPr>
          <p:cNvSpPr txBox="1"/>
          <p:nvPr/>
        </p:nvSpPr>
        <p:spPr>
          <a:xfrm>
            <a:off x="3020190" y="1872898"/>
            <a:ext cx="4572000" cy="2031325"/>
          </a:xfrm>
          <a:prstGeom prst="rect">
            <a:avLst/>
          </a:prstGeom>
          <a:noFill/>
        </p:spPr>
        <p:txBody>
          <a:bodyPr wrap="square">
            <a:spAutoFit/>
          </a:bodyPr>
          <a:lstStyle/>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Efficiency Improvements</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Scale Adaptation</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Domain Adaptation</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Attention Mechanisms</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Uncertainty Estimation</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Interpretability</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Real-time Applications</a:t>
            </a:r>
          </a:p>
        </p:txBody>
      </p:sp>
    </p:spTree>
    <p:extLst>
      <p:ext uri="{BB962C8B-B14F-4D97-AF65-F5344CB8AC3E}">
        <p14:creationId xmlns:p14="http://schemas.microsoft.com/office/powerpoint/2010/main" val="1907276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181376" y="526691"/>
            <a:ext cx="2516271"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Conclusion</a:t>
            </a:r>
            <a:endParaRPr dirty="0"/>
          </a:p>
        </p:txBody>
      </p:sp>
      <p:sp>
        <p:nvSpPr>
          <p:cNvPr id="37" name="TextBox 36">
            <a:extLst>
              <a:ext uri="{FF2B5EF4-FFF2-40B4-BE49-F238E27FC236}">
                <a16:creationId xmlns:a16="http://schemas.microsoft.com/office/drawing/2014/main" id="{D0D22958-AA43-4E78-B3A4-187D5570361C}"/>
              </a:ext>
            </a:extLst>
          </p:cNvPr>
          <p:cNvSpPr txBox="1"/>
          <p:nvPr/>
        </p:nvSpPr>
        <p:spPr>
          <a:xfrm>
            <a:off x="1465041" y="1008321"/>
            <a:ext cx="6213918" cy="328532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conclusion, our project demonstrates the effectiveness of SRGAN in addressing the challenge of low-resolution image quality. Through extensive experimentation and evaluation, we have showcased the remarkable capabilities of this state-of-the-art deep learning model in generating high-quality, super-resolved images. By preserving and enhancing important details, SRGAN surpasses traditional upscaling methods, offering superior visual fidelity and enabling enhanced image analysis, recognition, and visualization. Our research underscores the potential of SRGAN in revolutionizing image resolution enhancement techniques across diverse fields, paving the way for more accurate and impactful applications in areas such as medical imaging, satellite imagery, and digital photography.</a:t>
            </a:r>
          </a:p>
        </p:txBody>
      </p:sp>
    </p:spTree>
    <p:extLst>
      <p:ext uri="{BB962C8B-B14F-4D97-AF65-F5344CB8AC3E}">
        <p14:creationId xmlns:p14="http://schemas.microsoft.com/office/powerpoint/2010/main" val="667673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619"/>
        <p:cNvGrpSpPr/>
        <p:nvPr/>
      </p:nvGrpSpPr>
      <p:grpSpPr>
        <a:xfrm>
          <a:off x="0" y="0"/>
          <a:ext cx="0" cy="0"/>
          <a:chOff x="0" y="0"/>
          <a:chExt cx="0" cy="0"/>
        </a:xfrm>
      </p:grpSpPr>
      <p:sp>
        <p:nvSpPr>
          <p:cNvPr id="33" name="TextBox 32">
            <a:extLst>
              <a:ext uri="{FF2B5EF4-FFF2-40B4-BE49-F238E27FC236}">
                <a16:creationId xmlns:a16="http://schemas.microsoft.com/office/drawing/2014/main" id="{9327C49A-FB37-4509-97CB-13D5BB3B6751}"/>
              </a:ext>
            </a:extLst>
          </p:cNvPr>
          <p:cNvSpPr txBox="1"/>
          <p:nvPr/>
        </p:nvSpPr>
        <p:spPr>
          <a:xfrm>
            <a:off x="553701" y="791210"/>
            <a:ext cx="7602481" cy="2622898"/>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Reference </a:t>
            </a:r>
            <a:endParaRPr lang="en-US" sz="1200" dirty="0">
              <a:effectLst/>
              <a:latin typeface="Times New Roman" panose="02020603050405020304" pitchFamily="18" charset="0"/>
              <a:ea typeface="Times New Roman" panose="02020603050405020304" pitchFamily="18" charset="0"/>
            </a:endParaRPr>
          </a:p>
          <a:p>
            <a:pPr algn="just">
              <a:lnSpc>
                <a:spcPts val="2432"/>
              </a:lnSpc>
              <a:buClr>
                <a:schemeClr val="tx2"/>
              </a:buClr>
              <a:defRPr/>
            </a:pP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Tensorlayer</a:t>
            </a: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(n.d.). GitHub - </a:t>
            </a:r>
            <a:r>
              <a:rPr kumimoji="0" lang="en-US" altLang="en-US"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tensorlayer</a:t>
            </a: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/SRGAN: Photo-Realistic Single Image Super-Resolution Using a Generative Adversarial Network. GitHub. https://github.com/tensorlayer/SRGAN</a:t>
            </a:r>
          </a:p>
          <a:p>
            <a:pPr algn="just">
              <a:lnSpc>
                <a:spcPts val="2432"/>
              </a:lnSpc>
              <a:buClr>
                <a:schemeClr val="tx2"/>
              </a:buClr>
              <a:defRPr/>
            </a:pP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 super resolution algorithm based on attention mechanism and SRGAN network. (2021). IEEE Journals &amp; Magazine | IEEE Xplore. </a:t>
            </a: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https://ieeexplore.ieee.org/abstract/document/9496642</a:t>
            </a:r>
            <a:endPar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ts val="2432"/>
              </a:lnSpc>
              <a:buClr>
                <a:schemeClr val="tx2"/>
              </a:buClr>
              <a:defRPr/>
            </a:pPr>
            <a:r>
              <a:rPr lang="en-US" dirty="0">
                <a:latin typeface="Times New Roman" panose="02020603050405020304" pitchFamily="18" charset="0"/>
                <a:ea typeface="Arial" charset="0"/>
                <a:cs typeface="Times New Roman" panose="02020603050405020304" pitchFamily="18" charset="0"/>
              </a:rPr>
              <a:t>[3] https://www.geeksforgeeks.org/super-resolution-gan-srgan/</a:t>
            </a:r>
            <a:endParaRPr lang="en-US" sz="1600" dirty="0">
              <a:latin typeface="Times New Roman" panose="02020603050405020304" pitchFamily="18" charset="0"/>
              <a:ea typeface="Arial" charset="0"/>
              <a:cs typeface="Times New Roman" panose="02020603050405020304" pitchFamily="18" charset="0"/>
            </a:endParaRPr>
          </a:p>
          <a:p>
            <a:pPr marL="0" marR="0" algn="just">
              <a:lnSpc>
                <a:spcPct val="115000"/>
              </a:lnSpc>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400" dirty="0">
                <a:effectLst/>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300" dirty="0">
                <a:effectLst/>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sp>
        <p:nvSpPr>
          <p:cNvPr id="29" name="Google Shape;3605;p63">
            <a:extLst>
              <a:ext uri="{FF2B5EF4-FFF2-40B4-BE49-F238E27FC236}">
                <a16:creationId xmlns:a16="http://schemas.microsoft.com/office/drawing/2014/main" id="{03459A0F-E175-45E2-88AC-7CC9B5402023}"/>
              </a:ext>
            </a:extLst>
          </p:cNvPr>
          <p:cNvSpPr txBox="1">
            <a:spLocks noGrp="1"/>
          </p:cNvSpPr>
          <p:nvPr>
            <p:ph type="title"/>
          </p:nvPr>
        </p:nvSpPr>
        <p:spPr>
          <a:xfrm>
            <a:off x="2183243" y="2001067"/>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Thanks!</a:t>
            </a:r>
            <a:endParaRPr sz="7200" dirty="0"/>
          </a:p>
        </p:txBody>
      </p:sp>
    </p:spTree>
    <p:extLst>
      <p:ext uri="{BB962C8B-B14F-4D97-AF65-F5344CB8AC3E}">
        <p14:creationId xmlns:p14="http://schemas.microsoft.com/office/powerpoint/2010/main" val="2695465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8157571" y="4451860"/>
            <a:ext cx="986429" cy="691640"/>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9" name="Google Shape;2109;p37"/>
          <p:cNvSpPr/>
          <p:nvPr/>
        </p:nvSpPr>
        <p:spPr>
          <a:xfrm>
            <a:off x="628933" y="1149250"/>
            <a:ext cx="465600" cy="465600"/>
          </a:xfrm>
          <a:prstGeom prst="ellipse">
            <a:avLst/>
          </a:prstGeom>
          <a:solidFill>
            <a:schemeClr val="bg1">
              <a:lumMod val="9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7"/>
          <p:cNvSpPr txBox="1">
            <a:spLocks noGrp="1"/>
          </p:cNvSpPr>
          <p:nvPr>
            <p:ph type="title"/>
          </p:nvPr>
        </p:nvSpPr>
        <p:spPr>
          <a:xfrm>
            <a:off x="312248" y="396174"/>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tx2">
                    <a:lumMod val="10000"/>
                  </a:schemeClr>
                </a:solidFill>
              </a:rPr>
              <a:t>Table of Contents</a:t>
            </a:r>
            <a:endParaRPr dirty="0">
              <a:solidFill>
                <a:schemeClr val="tx2">
                  <a:lumMod val="10000"/>
                </a:schemeClr>
              </a:solidFill>
            </a:endParaRPr>
          </a:p>
        </p:txBody>
      </p:sp>
      <p:sp>
        <p:nvSpPr>
          <p:cNvPr id="2140" name="Google Shape;2140;p37"/>
          <p:cNvSpPr txBox="1">
            <a:spLocks noGrp="1"/>
          </p:cNvSpPr>
          <p:nvPr>
            <p:ph type="subTitle" idx="1"/>
          </p:nvPr>
        </p:nvSpPr>
        <p:spPr>
          <a:xfrm>
            <a:off x="1148820" y="1083127"/>
            <a:ext cx="2695499" cy="570816"/>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3200" dirty="0">
                <a:solidFill>
                  <a:schemeClr val="accent2">
                    <a:lumMod val="25000"/>
                  </a:schemeClr>
                </a:solidFill>
                <a:latin typeface="Times New Roman" panose="02020603050405020304" pitchFamily="18" charset="0"/>
                <a:ea typeface="Tahoma" panose="020B0604030504040204" pitchFamily="34" charset="0"/>
                <a:cs typeface="Times New Roman" panose="02020603050405020304" pitchFamily="18" charset="0"/>
              </a:rPr>
              <a:t>Introduction</a:t>
            </a:r>
          </a:p>
          <a:p>
            <a:pPr marL="0" lvl="0" indent="0" algn="l" rtl="0">
              <a:lnSpc>
                <a:spcPct val="115000"/>
              </a:lnSpc>
              <a:spcBef>
                <a:spcPts val="0"/>
              </a:spcBef>
              <a:spcAft>
                <a:spcPts val="0"/>
              </a:spcAft>
              <a:buNone/>
            </a:pPr>
            <a:endParaRPr sz="3200" dirty="0">
              <a:solidFill>
                <a:schemeClr val="accent2">
                  <a:lumMod val="2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147" name="Google Shape;2147;p37"/>
          <p:cNvSpPr txBox="1">
            <a:spLocks noGrp="1"/>
          </p:cNvSpPr>
          <p:nvPr>
            <p:ph type="title" idx="9"/>
          </p:nvPr>
        </p:nvSpPr>
        <p:spPr>
          <a:xfrm>
            <a:off x="627733" y="1241000"/>
            <a:ext cx="465599" cy="3537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lumMod val="25000"/>
                  </a:schemeClr>
                </a:solidFill>
              </a:rPr>
              <a:t>01</a:t>
            </a:r>
            <a:endParaRPr dirty="0">
              <a:solidFill>
                <a:schemeClr val="accent3">
                  <a:lumMod val="25000"/>
                </a:schemeClr>
              </a:solidFill>
            </a:endParaRPr>
          </a:p>
        </p:txBody>
      </p:sp>
      <p:sp>
        <p:nvSpPr>
          <p:cNvPr id="2148" name="Google Shape;2148;p37"/>
          <p:cNvSpPr txBox="1">
            <a:spLocks noGrp="1"/>
          </p:cNvSpPr>
          <p:nvPr>
            <p:ph type="title" idx="13"/>
          </p:nvPr>
        </p:nvSpPr>
        <p:spPr>
          <a:xfrm>
            <a:off x="3430202" y="3061739"/>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71" name="Google Shape;2140;p37">
            <a:extLst>
              <a:ext uri="{FF2B5EF4-FFF2-40B4-BE49-F238E27FC236}">
                <a16:creationId xmlns:a16="http://schemas.microsoft.com/office/drawing/2014/main" id="{6AA6328B-9059-4739-A6D2-E6BC9F027DB2}"/>
              </a:ext>
            </a:extLst>
          </p:cNvPr>
          <p:cNvSpPr txBox="1">
            <a:spLocks/>
          </p:cNvSpPr>
          <p:nvPr/>
        </p:nvSpPr>
        <p:spPr>
          <a:xfrm>
            <a:off x="1042416" y="1529622"/>
            <a:ext cx="3390062" cy="457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sz="3200" dirty="0">
                <a:solidFill>
                  <a:schemeClr val="accent2">
                    <a:lumMod val="25000"/>
                  </a:schemeClr>
                </a:solidFill>
                <a:latin typeface="Times New Roman" panose="02020603050405020304" pitchFamily="18" charset="0"/>
                <a:ea typeface="Tahoma" panose="020B0604030504040204" pitchFamily="34" charset="0"/>
                <a:cs typeface="Times New Roman" panose="02020603050405020304" pitchFamily="18" charset="0"/>
              </a:rPr>
              <a:t>Problem Overview</a:t>
            </a:r>
          </a:p>
        </p:txBody>
      </p:sp>
      <p:sp>
        <p:nvSpPr>
          <p:cNvPr id="274" name="Google Shape;2109;p37">
            <a:extLst>
              <a:ext uri="{FF2B5EF4-FFF2-40B4-BE49-F238E27FC236}">
                <a16:creationId xmlns:a16="http://schemas.microsoft.com/office/drawing/2014/main" id="{614A3B97-5ADC-4607-A424-B79E3FD1DAA2}"/>
              </a:ext>
            </a:extLst>
          </p:cNvPr>
          <p:cNvSpPr/>
          <p:nvPr/>
        </p:nvSpPr>
        <p:spPr>
          <a:xfrm>
            <a:off x="627732" y="3298330"/>
            <a:ext cx="465600" cy="465600"/>
          </a:xfrm>
          <a:prstGeom prst="ellipse">
            <a:avLst/>
          </a:prstGeom>
          <a:solidFill>
            <a:schemeClr val="bg1">
              <a:lumMod val="9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109;p37">
            <a:extLst>
              <a:ext uri="{FF2B5EF4-FFF2-40B4-BE49-F238E27FC236}">
                <a16:creationId xmlns:a16="http://schemas.microsoft.com/office/drawing/2014/main" id="{5F0CB002-E406-4A18-B8E2-99DA61757378}"/>
              </a:ext>
            </a:extLst>
          </p:cNvPr>
          <p:cNvSpPr/>
          <p:nvPr/>
        </p:nvSpPr>
        <p:spPr>
          <a:xfrm>
            <a:off x="627732" y="1685517"/>
            <a:ext cx="465600" cy="465600"/>
          </a:xfrm>
          <a:prstGeom prst="ellipse">
            <a:avLst/>
          </a:prstGeom>
          <a:solidFill>
            <a:schemeClr val="bg1">
              <a:lumMod val="9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109;p37">
            <a:extLst>
              <a:ext uri="{FF2B5EF4-FFF2-40B4-BE49-F238E27FC236}">
                <a16:creationId xmlns:a16="http://schemas.microsoft.com/office/drawing/2014/main" id="{5C376F0C-D41C-4E86-9E83-9683BA7D0E20}"/>
              </a:ext>
            </a:extLst>
          </p:cNvPr>
          <p:cNvSpPr/>
          <p:nvPr/>
        </p:nvSpPr>
        <p:spPr>
          <a:xfrm>
            <a:off x="613051" y="3832509"/>
            <a:ext cx="465600" cy="465600"/>
          </a:xfrm>
          <a:prstGeom prst="ellipse">
            <a:avLst/>
          </a:prstGeom>
          <a:solidFill>
            <a:schemeClr val="bg1">
              <a:lumMod val="9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109;p37">
            <a:extLst>
              <a:ext uri="{FF2B5EF4-FFF2-40B4-BE49-F238E27FC236}">
                <a16:creationId xmlns:a16="http://schemas.microsoft.com/office/drawing/2014/main" id="{6632A946-29ED-4AA5-89C5-9DCC87FD989B}"/>
              </a:ext>
            </a:extLst>
          </p:cNvPr>
          <p:cNvSpPr/>
          <p:nvPr/>
        </p:nvSpPr>
        <p:spPr>
          <a:xfrm>
            <a:off x="627732" y="2760057"/>
            <a:ext cx="465600" cy="465600"/>
          </a:xfrm>
          <a:prstGeom prst="ellipse">
            <a:avLst/>
          </a:prstGeom>
          <a:solidFill>
            <a:schemeClr val="bg1">
              <a:lumMod val="9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109;p37">
            <a:extLst>
              <a:ext uri="{FF2B5EF4-FFF2-40B4-BE49-F238E27FC236}">
                <a16:creationId xmlns:a16="http://schemas.microsoft.com/office/drawing/2014/main" id="{F1CD3D7F-1E49-44C9-88E9-197C41E9C696}"/>
              </a:ext>
            </a:extLst>
          </p:cNvPr>
          <p:cNvSpPr/>
          <p:nvPr/>
        </p:nvSpPr>
        <p:spPr>
          <a:xfrm>
            <a:off x="627732" y="2221784"/>
            <a:ext cx="465600" cy="465600"/>
          </a:xfrm>
          <a:prstGeom prst="ellipse">
            <a:avLst/>
          </a:prstGeom>
          <a:solidFill>
            <a:schemeClr val="bg1">
              <a:lumMod val="9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147;p37">
            <a:extLst>
              <a:ext uri="{FF2B5EF4-FFF2-40B4-BE49-F238E27FC236}">
                <a16:creationId xmlns:a16="http://schemas.microsoft.com/office/drawing/2014/main" id="{DE802936-E1DB-4098-9E4E-9B1689B3B62E}"/>
              </a:ext>
            </a:extLst>
          </p:cNvPr>
          <p:cNvSpPr txBox="1">
            <a:spLocks/>
          </p:cNvSpPr>
          <p:nvPr/>
        </p:nvSpPr>
        <p:spPr>
          <a:xfrm>
            <a:off x="627733" y="1759999"/>
            <a:ext cx="465599" cy="3537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solidFill>
                  <a:schemeClr val="accent3">
                    <a:lumMod val="25000"/>
                  </a:schemeClr>
                </a:solidFill>
              </a:rPr>
              <a:t>02</a:t>
            </a:r>
          </a:p>
        </p:txBody>
      </p:sp>
      <p:sp>
        <p:nvSpPr>
          <p:cNvPr id="285" name="Google Shape;2109;p37">
            <a:extLst>
              <a:ext uri="{FF2B5EF4-FFF2-40B4-BE49-F238E27FC236}">
                <a16:creationId xmlns:a16="http://schemas.microsoft.com/office/drawing/2014/main" id="{3A0F2272-4C95-46D5-BF6F-1E2569377C98}"/>
              </a:ext>
            </a:extLst>
          </p:cNvPr>
          <p:cNvSpPr/>
          <p:nvPr/>
        </p:nvSpPr>
        <p:spPr>
          <a:xfrm>
            <a:off x="627732" y="2226106"/>
            <a:ext cx="465600" cy="465600"/>
          </a:xfrm>
          <a:prstGeom prst="ellipse">
            <a:avLst/>
          </a:prstGeom>
          <a:solidFill>
            <a:schemeClr val="bg1">
              <a:lumMod val="9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47;p37">
            <a:extLst>
              <a:ext uri="{FF2B5EF4-FFF2-40B4-BE49-F238E27FC236}">
                <a16:creationId xmlns:a16="http://schemas.microsoft.com/office/drawing/2014/main" id="{94180177-7FA4-4BF9-A70B-6FD1B28FF4C7}"/>
              </a:ext>
            </a:extLst>
          </p:cNvPr>
          <p:cNvSpPr txBox="1">
            <a:spLocks/>
          </p:cNvSpPr>
          <p:nvPr/>
        </p:nvSpPr>
        <p:spPr>
          <a:xfrm>
            <a:off x="627733" y="2300588"/>
            <a:ext cx="465599" cy="3537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solidFill>
                  <a:schemeClr val="accent3">
                    <a:lumMod val="25000"/>
                  </a:schemeClr>
                </a:solidFill>
              </a:rPr>
              <a:t>03</a:t>
            </a:r>
          </a:p>
        </p:txBody>
      </p:sp>
      <p:sp>
        <p:nvSpPr>
          <p:cNvPr id="287" name="Google Shape;2109;p37">
            <a:extLst>
              <a:ext uri="{FF2B5EF4-FFF2-40B4-BE49-F238E27FC236}">
                <a16:creationId xmlns:a16="http://schemas.microsoft.com/office/drawing/2014/main" id="{092E4858-E424-4996-AF77-B663BB353D1D}"/>
              </a:ext>
            </a:extLst>
          </p:cNvPr>
          <p:cNvSpPr/>
          <p:nvPr/>
        </p:nvSpPr>
        <p:spPr>
          <a:xfrm>
            <a:off x="627732" y="2751642"/>
            <a:ext cx="465600" cy="465600"/>
          </a:xfrm>
          <a:prstGeom prst="ellipse">
            <a:avLst/>
          </a:prstGeom>
          <a:solidFill>
            <a:schemeClr val="bg1">
              <a:lumMod val="9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47;p37">
            <a:extLst>
              <a:ext uri="{FF2B5EF4-FFF2-40B4-BE49-F238E27FC236}">
                <a16:creationId xmlns:a16="http://schemas.microsoft.com/office/drawing/2014/main" id="{8B35326D-BA25-411F-9758-ADCC3CA7F866}"/>
              </a:ext>
            </a:extLst>
          </p:cNvPr>
          <p:cNvSpPr txBox="1">
            <a:spLocks/>
          </p:cNvSpPr>
          <p:nvPr/>
        </p:nvSpPr>
        <p:spPr>
          <a:xfrm>
            <a:off x="627733" y="2826124"/>
            <a:ext cx="465599" cy="3537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solidFill>
                  <a:schemeClr val="accent3">
                    <a:lumMod val="25000"/>
                  </a:schemeClr>
                </a:solidFill>
              </a:rPr>
              <a:t>04</a:t>
            </a:r>
          </a:p>
        </p:txBody>
      </p:sp>
      <p:sp>
        <p:nvSpPr>
          <p:cNvPr id="289" name="Google Shape;2109;p37">
            <a:extLst>
              <a:ext uri="{FF2B5EF4-FFF2-40B4-BE49-F238E27FC236}">
                <a16:creationId xmlns:a16="http://schemas.microsoft.com/office/drawing/2014/main" id="{97C5B203-CBA4-46E0-A4A0-4C725B9FB08E}"/>
              </a:ext>
            </a:extLst>
          </p:cNvPr>
          <p:cNvSpPr/>
          <p:nvPr/>
        </p:nvSpPr>
        <p:spPr>
          <a:xfrm>
            <a:off x="627732" y="3300727"/>
            <a:ext cx="465600" cy="465600"/>
          </a:xfrm>
          <a:prstGeom prst="ellipse">
            <a:avLst/>
          </a:prstGeom>
          <a:solidFill>
            <a:schemeClr val="bg1">
              <a:lumMod val="9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47;p37">
            <a:extLst>
              <a:ext uri="{FF2B5EF4-FFF2-40B4-BE49-F238E27FC236}">
                <a16:creationId xmlns:a16="http://schemas.microsoft.com/office/drawing/2014/main" id="{2F149A99-6843-4BAE-A330-7C96AE9FBD5A}"/>
              </a:ext>
            </a:extLst>
          </p:cNvPr>
          <p:cNvSpPr txBox="1">
            <a:spLocks/>
          </p:cNvSpPr>
          <p:nvPr/>
        </p:nvSpPr>
        <p:spPr>
          <a:xfrm>
            <a:off x="627733" y="3375209"/>
            <a:ext cx="465599" cy="3537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solidFill>
                  <a:schemeClr val="accent3">
                    <a:lumMod val="25000"/>
                  </a:schemeClr>
                </a:solidFill>
              </a:rPr>
              <a:t>05</a:t>
            </a:r>
          </a:p>
        </p:txBody>
      </p:sp>
      <p:sp>
        <p:nvSpPr>
          <p:cNvPr id="293" name="Google Shape;2147;p37">
            <a:extLst>
              <a:ext uri="{FF2B5EF4-FFF2-40B4-BE49-F238E27FC236}">
                <a16:creationId xmlns:a16="http://schemas.microsoft.com/office/drawing/2014/main" id="{D956CBD0-9FE6-4E62-AD79-8F4C864F15B2}"/>
              </a:ext>
            </a:extLst>
          </p:cNvPr>
          <p:cNvSpPr txBox="1">
            <a:spLocks/>
          </p:cNvSpPr>
          <p:nvPr/>
        </p:nvSpPr>
        <p:spPr>
          <a:xfrm>
            <a:off x="613051" y="3909642"/>
            <a:ext cx="465599" cy="3537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solidFill>
                  <a:schemeClr val="accent3">
                    <a:lumMod val="25000"/>
                  </a:schemeClr>
                </a:solidFill>
              </a:rPr>
              <a:t>06</a:t>
            </a:r>
          </a:p>
        </p:txBody>
      </p:sp>
      <p:sp>
        <p:nvSpPr>
          <p:cNvPr id="302" name="Google Shape;2140;p37">
            <a:extLst>
              <a:ext uri="{FF2B5EF4-FFF2-40B4-BE49-F238E27FC236}">
                <a16:creationId xmlns:a16="http://schemas.microsoft.com/office/drawing/2014/main" id="{326C28FA-5725-4232-B8CF-169CFC261658}"/>
              </a:ext>
            </a:extLst>
          </p:cNvPr>
          <p:cNvSpPr txBox="1">
            <a:spLocks/>
          </p:cNvSpPr>
          <p:nvPr/>
        </p:nvSpPr>
        <p:spPr>
          <a:xfrm>
            <a:off x="1050760" y="3728991"/>
            <a:ext cx="2728462" cy="6029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sz="3200" dirty="0">
                <a:solidFill>
                  <a:schemeClr val="accent2">
                    <a:lumMod val="25000"/>
                  </a:schemeClr>
                </a:solidFill>
                <a:latin typeface="Times New Roman" panose="02020603050405020304" pitchFamily="18" charset="0"/>
                <a:ea typeface="Tahoma" panose="020B0604030504040204" pitchFamily="34" charset="0"/>
                <a:cs typeface="Times New Roman" panose="02020603050405020304" pitchFamily="18" charset="0"/>
              </a:rPr>
              <a:t>Discussion</a:t>
            </a:r>
          </a:p>
        </p:txBody>
      </p:sp>
      <p:sp>
        <p:nvSpPr>
          <p:cNvPr id="304" name="Google Shape;2140;p37">
            <a:extLst>
              <a:ext uri="{FF2B5EF4-FFF2-40B4-BE49-F238E27FC236}">
                <a16:creationId xmlns:a16="http://schemas.microsoft.com/office/drawing/2014/main" id="{C75BB386-5236-43CE-A50E-75253624BEA3}"/>
              </a:ext>
            </a:extLst>
          </p:cNvPr>
          <p:cNvSpPr txBox="1">
            <a:spLocks/>
          </p:cNvSpPr>
          <p:nvPr/>
        </p:nvSpPr>
        <p:spPr>
          <a:xfrm>
            <a:off x="5784609" y="238878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sz="3200" dirty="0">
                <a:solidFill>
                  <a:schemeClr val="accent2">
                    <a:lumMod val="25000"/>
                  </a:schemeClr>
                </a:solidFill>
                <a:latin typeface="Times New Roman" panose="02020603050405020304" pitchFamily="18" charset="0"/>
                <a:ea typeface="Tahoma" panose="020B0604030504040204" pitchFamily="34"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9C21A796-2D35-47A7-BE0B-60D98858DCFB}"/>
              </a:ext>
            </a:extLst>
          </p:cNvPr>
          <p:cNvSpPr txBox="1"/>
          <p:nvPr/>
        </p:nvSpPr>
        <p:spPr>
          <a:xfrm>
            <a:off x="1163459" y="2151117"/>
            <a:ext cx="2666223" cy="584775"/>
          </a:xfrm>
          <a:prstGeom prst="rect">
            <a:avLst/>
          </a:prstGeom>
          <a:noFill/>
        </p:spPr>
        <p:txBody>
          <a:bodyPr wrap="square" rtlCol="0">
            <a:spAutoFit/>
          </a:bodyPr>
          <a:lstStyle/>
          <a:p>
            <a:r>
              <a:rPr lang="en-US" sz="3200" dirty="0">
                <a:solidFill>
                  <a:srgbClr val="002060"/>
                </a:solidFill>
                <a:latin typeface="Times New Roman" panose="02020603050405020304" pitchFamily="18" charset="0"/>
                <a:cs typeface="Times New Roman" panose="02020603050405020304" pitchFamily="18" charset="0"/>
              </a:rPr>
              <a:t>Project Goal</a:t>
            </a:r>
          </a:p>
        </p:txBody>
      </p:sp>
      <p:sp>
        <p:nvSpPr>
          <p:cNvPr id="4" name="TextBox 3">
            <a:extLst>
              <a:ext uri="{FF2B5EF4-FFF2-40B4-BE49-F238E27FC236}">
                <a16:creationId xmlns:a16="http://schemas.microsoft.com/office/drawing/2014/main" id="{F2777277-AB6A-4D8C-879C-A80BF20A99AF}"/>
              </a:ext>
            </a:extLst>
          </p:cNvPr>
          <p:cNvSpPr txBox="1"/>
          <p:nvPr/>
        </p:nvSpPr>
        <p:spPr>
          <a:xfrm>
            <a:off x="1078650" y="2696133"/>
            <a:ext cx="3116832" cy="584775"/>
          </a:xfrm>
          <a:prstGeom prst="rect">
            <a:avLst/>
          </a:prstGeom>
          <a:noFill/>
        </p:spPr>
        <p:txBody>
          <a:bodyPr wrap="square" rtlCol="0">
            <a:spAutoFit/>
          </a:bodyPr>
          <a:lstStyle/>
          <a:p>
            <a:r>
              <a:rPr lang="en-US" sz="3200" dirty="0">
                <a:solidFill>
                  <a:srgbClr val="002060"/>
                </a:solidFill>
                <a:latin typeface="Times New Roman" panose="02020603050405020304" pitchFamily="18" charset="0"/>
                <a:cs typeface="Times New Roman" panose="02020603050405020304" pitchFamily="18" charset="0"/>
              </a:rPr>
              <a:t>Methodology</a:t>
            </a:r>
          </a:p>
        </p:txBody>
      </p:sp>
      <p:sp>
        <p:nvSpPr>
          <p:cNvPr id="258" name="Google Shape;2109;p37">
            <a:extLst>
              <a:ext uri="{FF2B5EF4-FFF2-40B4-BE49-F238E27FC236}">
                <a16:creationId xmlns:a16="http://schemas.microsoft.com/office/drawing/2014/main" id="{B6DEA529-582F-42E8-8F49-52BC60A2BF93}"/>
              </a:ext>
            </a:extLst>
          </p:cNvPr>
          <p:cNvSpPr/>
          <p:nvPr/>
        </p:nvSpPr>
        <p:spPr>
          <a:xfrm>
            <a:off x="5253686" y="2503092"/>
            <a:ext cx="465600" cy="465600"/>
          </a:xfrm>
          <a:prstGeom prst="ellipse">
            <a:avLst/>
          </a:prstGeom>
          <a:solidFill>
            <a:schemeClr val="bg1">
              <a:lumMod val="9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147;p37">
            <a:extLst>
              <a:ext uri="{FF2B5EF4-FFF2-40B4-BE49-F238E27FC236}">
                <a16:creationId xmlns:a16="http://schemas.microsoft.com/office/drawing/2014/main" id="{7743F2D5-00AD-4700-94C9-50B8B9D0D58D}"/>
              </a:ext>
            </a:extLst>
          </p:cNvPr>
          <p:cNvSpPr txBox="1">
            <a:spLocks/>
          </p:cNvSpPr>
          <p:nvPr/>
        </p:nvSpPr>
        <p:spPr>
          <a:xfrm>
            <a:off x="5253685" y="2571750"/>
            <a:ext cx="465599" cy="3537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solidFill>
                  <a:schemeClr val="accent3">
                    <a:lumMod val="25000"/>
                  </a:schemeClr>
                </a:solidFill>
              </a:rPr>
              <a:t>09</a:t>
            </a:r>
          </a:p>
        </p:txBody>
      </p:sp>
      <p:sp>
        <p:nvSpPr>
          <p:cNvPr id="260" name="Rectangle 259">
            <a:extLst>
              <a:ext uri="{FF2B5EF4-FFF2-40B4-BE49-F238E27FC236}">
                <a16:creationId xmlns:a16="http://schemas.microsoft.com/office/drawing/2014/main" id="{1F365941-78F8-496D-97B5-DC557E2B31B4}"/>
              </a:ext>
            </a:extLst>
          </p:cNvPr>
          <p:cNvSpPr/>
          <p:nvPr/>
        </p:nvSpPr>
        <p:spPr>
          <a:xfrm>
            <a:off x="1093332" y="3186532"/>
            <a:ext cx="3547766" cy="613245"/>
          </a:xfrm>
          <a:prstGeom prst="rect">
            <a:avLst/>
          </a:prstGeom>
        </p:spPr>
        <p:txBody>
          <a:bodyPr wrap="none">
            <a:spAutoFit/>
          </a:bodyPr>
          <a:lstStyle/>
          <a:p>
            <a:pPr>
              <a:lnSpc>
                <a:spcPct val="115000"/>
              </a:lnSpc>
            </a:pPr>
            <a:r>
              <a:rPr lang="en-US" sz="3200" dirty="0">
                <a:solidFill>
                  <a:schemeClr val="accent2">
                    <a:lumMod val="25000"/>
                  </a:schemeClr>
                </a:solidFill>
                <a:latin typeface="Times New Roman" panose="02020603050405020304" pitchFamily="18" charset="0"/>
                <a:ea typeface="Tahoma" panose="020B0604030504040204" pitchFamily="34" charset="0"/>
                <a:cs typeface="Times New Roman" panose="02020603050405020304" pitchFamily="18" charset="0"/>
              </a:rPr>
              <a:t>Experimental Result</a:t>
            </a:r>
          </a:p>
        </p:txBody>
      </p:sp>
      <p:sp>
        <p:nvSpPr>
          <p:cNvPr id="239" name="Google Shape;2109;p37">
            <a:extLst>
              <a:ext uri="{FF2B5EF4-FFF2-40B4-BE49-F238E27FC236}">
                <a16:creationId xmlns:a16="http://schemas.microsoft.com/office/drawing/2014/main" id="{8166B39F-E914-402E-B073-085A70697FCD}"/>
              </a:ext>
            </a:extLst>
          </p:cNvPr>
          <p:cNvSpPr/>
          <p:nvPr/>
        </p:nvSpPr>
        <p:spPr>
          <a:xfrm>
            <a:off x="5253686" y="1722853"/>
            <a:ext cx="465600" cy="465600"/>
          </a:xfrm>
          <a:prstGeom prst="ellipse">
            <a:avLst/>
          </a:prstGeom>
          <a:solidFill>
            <a:schemeClr val="bg1">
              <a:lumMod val="9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147;p37">
            <a:extLst>
              <a:ext uri="{FF2B5EF4-FFF2-40B4-BE49-F238E27FC236}">
                <a16:creationId xmlns:a16="http://schemas.microsoft.com/office/drawing/2014/main" id="{1278626D-86BE-42E8-9389-B0F14DFEB0A6}"/>
              </a:ext>
            </a:extLst>
          </p:cNvPr>
          <p:cNvSpPr txBox="1">
            <a:spLocks/>
          </p:cNvSpPr>
          <p:nvPr/>
        </p:nvSpPr>
        <p:spPr>
          <a:xfrm>
            <a:off x="5253687" y="1797335"/>
            <a:ext cx="465599" cy="3537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solidFill>
                  <a:schemeClr val="accent3">
                    <a:lumMod val="25000"/>
                  </a:schemeClr>
                </a:solidFill>
              </a:rPr>
              <a:t>08</a:t>
            </a:r>
          </a:p>
        </p:txBody>
      </p:sp>
      <p:sp>
        <p:nvSpPr>
          <p:cNvPr id="241" name="Google Shape;2109;p37">
            <a:extLst>
              <a:ext uri="{FF2B5EF4-FFF2-40B4-BE49-F238E27FC236}">
                <a16:creationId xmlns:a16="http://schemas.microsoft.com/office/drawing/2014/main" id="{1D13C73E-D1AA-4741-9B9E-9975E7175CDD}"/>
              </a:ext>
            </a:extLst>
          </p:cNvPr>
          <p:cNvSpPr/>
          <p:nvPr/>
        </p:nvSpPr>
        <p:spPr>
          <a:xfrm>
            <a:off x="5253686" y="991553"/>
            <a:ext cx="465600" cy="465600"/>
          </a:xfrm>
          <a:prstGeom prst="ellipse">
            <a:avLst/>
          </a:prstGeom>
          <a:solidFill>
            <a:schemeClr val="bg1">
              <a:lumMod val="9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147;p37">
            <a:extLst>
              <a:ext uri="{FF2B5EF4-FFF2-40B4-BE49-F238E27FC236}">
                <a16:creationId xmlns:a16="http://schemas.microsoft.com/office/drawing/2014/main" id="{3B718E2B-7016-40C3-AE27-378466BC9FF6}"/>
              </a:ext>
            </a:extLst>
          </p:cNvPr>
          <p:cNvSpPr txBox="1">
            <a:spLocks/>
          </p:cNvSpPr>
          <p:nvPr/>
        </p:nvSpPr>
        <p:spPr>
          <a:xfrm>
            <a:off x="5253686" y="1064109"/>
            <a:ext cx="465599" cy="3537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solidFill>
                  <a:schemeClr val="accent3">
                    <a:lumMod val="25000"/>
                  </a:schemeClr>
                </a:solidFill>
              </a:rPr>
              <a:t>07</a:t>
            </a:r>
          </a:p>
        </p:txBody>
      </p:sp>
      <p:sp>
        <p:nvSpPr>
          <p:cNvPr id="3" name="Rectangle 2">
            <a:extLst>
              <a:ext uri="{FF2B5EF4-FFF2-40B4-BE49-F238E27FC236}">
                <a16:creationId xmlns:a16="http://schemas.microsoft.com/office/drawing/2014/main" id="{EA59AA69-1500-4D5E-AD18-3C0BB3747F93}"/>
              </a:ext>
            </a:extLst>
          </p:cNvPr>
          <p:cNvSpPr/>
          <p:nvPr/>
        </p:nvSpPr>
        <p:spPr>
          <a:xfrm>
            <a:off x="5799685" y="933933"/>
            <a:ext cx="1915909" cy="584775"/>
          </a:xfrm>
          <a:prstGeom prst="rect">
            <a:avLst/>
          </a:prstGeom>
        </p:spPr>
        <p:txBody>
          <a:bodyPr wrap="none">
            <a:spAutoFit/>
          </a:bodyPr>
          <a:lstStyle/>
          <a:p>
            <a:r>
              <a:rPr lang="en-US" sz="3200" dirty="0">
                <a:solidFill>
                  <a:schemeClr val="accent2">
                    <a:lumMod val="25000"/>
                  </a:schemeClr>
                </a:solidFill>
                <a:latin typeface="Times New Roman" panose="02020603050405020304" pitchFamily="18" charset="0"/>
                <a:cs typeface="Times New Roman" panose="02020603050405020304" pitchFamily="18" charset="0"/>
              </a:rPr>
              <a:t>Limitation</a:t>
            </a:r>
          </a:p>
        </p:txBody>
      </p:sp>
      <p:sp>
        <p:nvSpPr>
          <p:cNvPr id="5" name="Rectangle 4">
            <a:extLst>
              <a:ext uri="{FF2B5EF4-FFF2-40B4-BE49-F238E27FC236}">
                <a16:creationId xmlns:a16="http://schemas.microsoft.com/office/drawing/2014/main" id="{3BA9C009-CF2B-433A-B31C-D2E51FEDE4BA}"/>
              </a:ext>
            </a:extLst>
          </p:cNvPr>
          <p:cNvSpPr/>
          <p:nvPr/>
        </p:nvSpPr>
        <p:spPr>
          <a:xfrm>
            <a:off x="5799685" y="1694043"/>
            <a:ext cx="2292615" cy="584775"/>
          </a:xfrm>
          <a:prstGeom prst="rect">
            <a:avLst/>
          </a:prstGeom>
        </p:spPr>
        <p:txBody>
          <a:bodyPr wrap="none">
            <a:spAutoFit/>
          </a:bodyPr>
          <a:lstStyle/>
          <a:p>
            <a:r>
              <a:rPr lang="en-US" sz="3200" dirty="0">
                <a:solidFill>
                  <a:schemeClr val="accent5">
                    <a:lumMod val="75000"/>
                  </a:schemeClr>
                </a:solidFill>
                <a:latin typeface="Times New Roman" panose="02020603050405020304" pitchFamily="18" charset="0"/>
                <a:cs typeface="Times New Roman" panose="02020603050405020304" pitchFamily="18" charset="0"/>
              </a:rPr>
              <a:t>Future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365990" y="399801"/>
            <a:ext cx="4087500" cy="57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800" dirty="0">
                <a:solidFill>
                  <a:schemeClr val="accent2">
                    <a:lumMod val="25000"/>
                  </a:schemeClr>
                </a:solidFill>
                <a:latin typeface="Times New Roman" panose="02020603050405020304" pitchFamily="18" charset="0"/>
                <a:ea typeface="Tahoma" panose="020B0604030504040204" pitchFamily="34" charset="0"/>
                <a:cs typeface="Times New Roman" panose="02020603050405020304" pitchFamily="18" charset="0"/>
              </a:rPr>
              <a:t>Introduction</a:t>
            </a:r>
            <a:br>
              <a:rPr lang="en-US" sz="2800" dirty="0">
                <a:solidFill>
                  <a:schemeClr val="accent2">
                    <a:lumMod val="25000"/>
                  </a:schemeClr>
                </a:solidFill>
                <a:latin typeface="Times New Roman" panose="02020603050405020304" pitchFamily="18" charset="0"/>
                <a:ea typeface="Tahoma" panose="020B0604030504040204" pitchFamily="34" charset="0"/>
                <a:cs typeface="Times New Roman" panose="02020603050405020304" pitchFamily="18" charset="0"/>
              </a:rPr>
            </a:br>
            <a:endParaRPr lang="en-US" sz="2800" dirty="0">
              <a:solidFill>
                <a:schemeClr val="accent2">
                  <a:lumMod val="2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891" name="Google Shape;1891;p36"/>
          <p:cNvSpPr txBox="1">
            <a:spLocks noGrp="1"/>
          </p:cNvSpPr>
          <p:nvPr>
            <p:ph type="body" idx="1"/>
          </p:nvPr>
        </p:nvSpPr>
        <p:spPr>
          <a:xfrm>
            <a:off x="461042" y="1252497"/>
            <a:ext cx="8152760" cy="2996774"/>
          </a:xfrm>
          <a:prstGeom prst="rect">
            <a:avLst/>
          </a:prstGeom>
        </p:spPr>
        <p:txBody>
          <a:bodyPr spcFirstLastPara="1" wrap="square" lIns="91425" tIns="91425" rIns="91425" bIns="91425" anchor="ctr" anchorCtr="0">
            <a:noAutofit/>
          </a:bodyPr>
          <a:lstStyle/>
          <a:p>
            <a:pPr marL="0" indent="0" algn="just">
              <a:buClr>
                <a:schemeClr val="dk1"/>
              </a:buClr>
              <a:buSzPts val="1100"/>
              <a:buNone/>
            </a:pPr>
            <a:r>
              <a:rPr lang="en-US" sz="1800" dirty="0">
                <a:latin typeface="Times New Roman" panose="02020603050405020304" pitchFamily="18" charset="0"/>
                <a:cs typeface="Times New Roman" panose="02020603050405020304" pitchFamily="18" charset="0"/>
              </a:rPr>
              <a:t>In today's digital era, high-resolution images are indispensable across various applications such as medical imaging, surveillance, and digital entertainment. However, challenges like high computational costs and storage requirements hinder their accessibility. Super Resolution (SR) techniques offer a solution by enhancing low-resolution images while preserving vital visual details. SRGAN, a state-of-the-art deep learning approach, utilizes Generative Adversarial Networks (GANs) to produce realistic high-resolution images from low-resolution inputs. Throughout this presentation, we'll delve into SRGAN's principles, architecture, training process, and diverse applications, highlighting its effectiveness in overcoming the challenges associated with super-resolution tasks.</a:t>
            </a:r>
          </a:p>
          <a:p>
            <a:pPr marL="0" lvl="0" indent="0" algn="just">
              <a:buClr>
                <a:schemeClr val="dk1"/>
              </a:buClr>
              <a:buSzPts val="110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9" name="TextBox 8">
            <a:extLst>
              <a:ext uri="{FF2B5EF4-FFF2-40B4-BE49-F238E27FC236}">
                <a16:creationId xmlns:a16="http://schemas.microsoft.com/office/drawing/2014/main" id="{34B9DDA1-1DA6-F7A7-1E04-CF44CEE61940}"/>
              </a:ext>
            </a:extLst>
          </p:cNvPr>
          <p:cNvSpPr txBox="1"/>
          <p:nvPr/>
        </p:nvSpPr>
        <p:spPr>
          <a:xfrm>
            <a:off x="2324100" y="68580"/>
            <a:ext cx="4320540"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Problem Overview</a:t>
            </a:r>
          </a:p>
        </p:txBody>
      </p:sp>
      <p:sp>
        <p:nvSpPr>
          <p:cNvPr id="3" name="Rectangle 2">
            <a:extLst>
              <a:ext uri="{FF2B5EF4-FFF2-40B4-BE49-F238E27FC236}">
                <a16:creationId xmlns:a16="http://schemas.microsoft.com/office/drawing/2014/main" id="{C0CEAD3E-94CF-4016-99FE-3FDE99BB9B33}"/>
              </a:ext>
            </a:extLst>
          </p:cNvPr>
          <p:cNvSpPr/>
          <p:nvPr/>
        </p:nvSpPr>
        <p:spPr>
          <a:xfrm>
            <a:off x="791455" y="906716"/>
            <a:ext cx="7576458" cy="2031325"/>
          </a:xfrm>
          <a:prstGeom prst="rect">
            <a:avLst/>
          </a:prstGeom>
        </p:spPr>
        <p:txBody>
          <a:bodyPr wrap="square">
            <a:spAutoFit/>
          </a:bodyPr>
          <a:lstStyle/>
          <a:p>
            <a:pPr marL="514350" lvl="0" indent="-285750">
              <a:buFont typeface="Wingdings" panose="05000000000000000000" pitchFamily="2" charset="2"/>
              <a:buChar char="q"/>
            </a:pPr>
            <a:r>
              <a:rPr lang="en" sz="1800" dirty="0">
                <a:solidFill>
                  <a:schemeClr val="tx1">
                    <a:lumMod val="50000"/>
                  </a:schemeClr>
                </a:solidFill>
                <a:latin typeface="Times New Roman" panose="02020603050405020304" pitchFamily="18" charset="0"/>
                <a:ea typeface="Cambria"/>
                <a:cs typeface="Times New Roman" panose="02020603050405020304" pitchFamily="18" charset="0"/>
                <a:sym typeface="Cambria"/>
              </a:rPr>
              <a:t>Challenging problem → difficult to infer the values for multiple pixels from a single pixel</a:t>
            </a:r>
          </a:p>
          <a:p>
            <a:pPr marL="514350" lvl="0" indent="-285750">
              <a:buFont typeface="Wingdings" panose="05000000000000000000" pitchFamily="2" charset="2"/>
              <a:buChar char="q"/>
            </a:pPr>
            <a:r>
              <a:rPr lang="en" sz="1800" dirty="0">
                <a:solidFill>
                  <a:schemeClr val="tx1">
                    <a:lumMod val="50000"/>
                  </a:schemeClr>
                </a:solidFill>
                <a:latin typeface="Times New Roman" panose="02020603050405020304" pitchFamily="18" charset="0"/>
                <a:ea typeface="Cambria"/>
                <a:cs typeface="Times New Roman" panose="02020603050405020304" pitchFamily="18" charset="0"/>
                <a:sym typeface="Cambria"/>
              </a:rPr>
              <a:t>Significant advances in the last two years due to deep learning methods</a:t>
            </a:r>
          </a:p>
          <a:p>
            <a:pPr marL="514350" lvl="0" indent="-285750">
              <a:buFont typeface="Wingdings" panose="05000000000000000000" pitchFamily="2" charset="2"/>
              <a:buChar char="q"/>
            </a:pPr>
            <a:r>
              <a:rPr lang="en" sz="1800" dirty="0">
                <a:solidFill>
                  <a:schemeClr val="tx1">
                    <a:lumMod val="50000"/>
                  </a:schemeClr>
                </a:solidFill>
                <a:latin typeface="Times New Roman" panose="02020603050405020304" pitchFamily="18" charset="0"/>
                <a:ea typeface="Cambria"/>
                <a:cs typeface="Times New Roman" panose="02020603050405020304" pitchFamily="18" charset="0"/>
                <a:sym typeface="Cambria"/>
              </a:rPr>
              <a:t>First deep learning systems used ConvNets, recent state-of-the-art uses GANs</a:t>
            </a:r>
          </a:p>
          <a:p>
            <a:pPr marL="514350" lvl="0" indent="-285750">
              <a:buFont typeface="Wingdings" panose="05000000000000000000" pitchFamily="2" charset="2"/>
              <a:buChar char="q"/>
            </a:pPr>
            <a:r>
              <a:rPr lang="en" sz="1800" dirty="0">
                <a:solidFill>
                  <a:schemeClr val="tx1">
                    <a:lumMod val="50000"/>
                  </a:schemeClr>
                </a:solidFill>
                <a:latin typeface="Times New Roman" panose="02020603050405020304" pitchFamily="18" charset="0"/>
                <a:ea typeface="Cambria"/>
                <a:cs typeface="Times New Roman" panose="02020603050405020304" pitchFamily="18" charset="0"/>
                <a:sym typeface="Cambria"/>
              </a:rPr>
              <a:t>Goal is to find some mapping f(I</a:t>
            </a:r>
            <a:r>
              <a:rPr lang="en" sz="1800" baseline="30000" dirty="0">
                <a:solidFill>
                  <a:schemeClr val="tx1">
                    <a:lumMod val="50000"/>
                  </a:schemeClr>
                </a:solidFill>
                <a:latin typeface="Times New Roman" panose="02020603050405020304" pitchFamily="18" charset="0"/>
                <a:ea typeface="Cambria"/>
                <a:cs typeface="Times New Roman" panose="02020603050405020304" pitchFamily="18" charset="0"/>
                <a:sym typeface="Cambria"/>
              </a:rPr>
              <a:t>LR</a:t>
            </a:r>
            <a:r>
              <a:rPr lang="en" sz="1800" dirty="0">
                <a:solidFill>
                  <a:schemeClr val="tx1">
                    <a:lumMod val="50000"/>
                  </a:schemeClr>
                </a:solidFill>
                <a:latin typeface="Times New Roman" panose="02020603050405020304" pitchFamily="18" charset="0"/>
                <a:ea typeface="Cambria"/>
                <a:cs typeface="Times New Roman" panose="02020603050405020304" pitchFamily="18" charset="0"/>
                <a:sym typeface="Cambria"/>
              </a:rPr>
              <a:t>) = I</a:t>
            </a:r>
            <a:r>
              <a:rPr lang="en" sz="1800" baseline="30000" dirty="0">
                <a:solidFill>
                  <a:schemeClr val="tx1">
                    <a:lumMod val="50000"/>
                  </a:schemeClr>
                </a:solidFill>
                <a:latin typeface="Times New Roman" panose="02020603050405020304" pitchFamily="18" charset="0"/>
                <a:ea typeface="Cambria"/>
                <a:cs typeface="Times New Roman" panose="02020603050405020304" pitchFamily="18" charset="0"/>
                <a:sym typeface="Cambria"/>
              </a:rPr>
              <a:t>SR</a:t>
            </a:r>
            <a:r>
              <a:rPr lang="en" sz="1800" dirty="0">
                <a:solidFill>
                  <a:schemeClr val="tx1">
                    <a:lumMod val="50000"/>
                  </a:schemeClr>
                </a:solidFill>
                <a:latin typeface="Times New Roman" panose="02020603050405020304" pitchFamily="18" charset="0"/>
                <a:ea typeface="Cambria"/>
                <a:cs typeface="Times New Roman" panose="02020603050405020304" pitchFamily="18" charset="0"/>
                <a:sym typeface="Cambria"/>
              </a:rPr>
              <a:t> where I</a:t>
            </a:r>
            <a:r>
              <a:rPr lang="en" sz="1800" baseline="30000" dirty="0">
                <a:solidFill>
                  <a:schemeClr val="tx1">
                    <a:lumMod val="50000"/>
                  </a:schemeClr>
                </a:solidFill>
                <a:latin typeface="Times New Roman" panose="02020603050405020304" pitchFamily="18" charset="0"/>
                <a:ea typeface="Cambria"/>
                <a:cs typeface="Times New Roman" panose="02020603050405020304" pitchFamily="18" charset="0"/>
                <a:sym typeface="Cambria"/>
              </a:rPr>
              <a:t>SR</a:t>
            </a:r>
            <a:r>
              <a:rPr lang="en" sz="1800" dirty="0">
                <a:solidFill>
                  <a:schemeClr val="tx1">
                    <a:lumMod val="50000"/>
                  </a:schemeClr>
                </a:solidFill>
                <a:latin typeface="Times New Roman" panose="02020603050405020304" pitchFamily="18" charset="0"/>
                <a:ea typeface="Cambria"/>
                <a:cs typeface="Times New Roman" panose="02020603050405020304" pitchFamily="18" charset="0"/>
                <a:sym typeface="Cambria"/>
              </a:rPr>
              <a:t> is as close as possible to I</a:t>
            </a:r>
            <a:r>
              <a:rPr lang="en" sz="1800" baseline="30000" dirty="0">
                <a:solidFill>
                  <a:schemeClr val="tx1">
                    <a:lumMod val="50000"/>
                  </a:schemeClr>
                </a:solidFill>
                <a:latin typeface="Times New Roman" panose="02020603050405020304" pitchFamily="18" charset="0"/>
                <a:ea typeface="Cambria"/>
                <a:cs typeface="Times New Roman" panose="02020603050405020304" pitchFamily="18" charset="0"/>
                <a:sym typeface="Cambria"/>
              </a:rPr>
              <a:t>HR</a:t>
            </a:r>
          </a:p>
        </p:txBody>
      </p:sp>
      <p:pic>
        <p:nvPicPr>
          <p:cNvPr id="6" name="Shape 93">
            <a:extLst>
              <a:ext uri="{FF2B5EF4-FFF2-40B4-BE49-F238E27FC236}">
                <a16:creationId xmlns:a16="http://schemas.microsoft.com/office/drawing/2014/main" id="{6259CB74-E36E-4BFB-83A3-61D7934C176F}"/>
              </a:ext>
            </a:extLst>
          </p:cNvPr>
          <p:cNvPicPr preferRelativeResize="0"/>
          <p:nvPr/>
        </p:nvPicPr>
        <p:blipFill>
          <a:blip r:embed="rId3">
            <a:alphaModFix/>
          </a:blip>
          <a:stretch>
            <a:fillRect/>
          </a:stretch>
        </p:blipFill>
        <p:spPr>
          <a:xfrm>
            <a:off x="2054766" y="3075804"/>
            <a:ext cx="3950650" cy="163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7" name="TextBox 6">
            <a:extLst>
              <a:ext uri="{FF2B5EF4-FFF2-40B4-BE49-F238E27FC236}">
                <a16:creationId xmlns:a16="http://schemas.microsoft.com/office/drawing/2014/main" id="{65C9DCFD-C6FE-6850-AAEA-26C860E8F7CC}"/>
              </a:ext>
            </a:extLst>
          </p:cNvPr>
          <p:cNvSpPr txBox="1"/>
          <p:nvPr/>
        </p:nvSpPr>
        <p:spPr>
          <a:xfrm>
            <a:off x="3753138" y="157512"/>
            <a:ext cx="3360420" cy="584775"/>
          </a:xfrm>
          <a:prstGeom prst="rect">
            <a:avLst/>
          </a:prstGeom>
          <a:noFill/>
        </p:spPr>
        <p:txBody>
          <a:bodyPr wrap="square" rtlCol="0">
            <a:spAutoFit/>
          </a:bodyPr>
          <a:lstStyle/>
          <a:p>
            <a:r>
              <a:rPr lang="en-US" sz="3200" b="1" dirty="0">
                <a:solidFill>
                  <a:srgbClr val="002060"/>
                </a:solidFill>
                <a:latin typeface="Times New Roman" panose="02020603050405020304" pitchFamily="18" charset="0"/>
                <a:cs typeface="Times New Roman" panose="02020603050405020304" pitchFamily="18" charset="0"/>
              </a:rPr>
              <a:t>Project Goal</a:t>
            </a:r>
          </a:p>
        </p:txBody>
      </p:sp>
      <p:sp>
        <p:nvSpPr>
          <p:cNvPr id="2" name="TextBox 1">
            <a:extLst>
              <a:ext uri="{FF2B5EF4-FFF2-40B4-BE49-F238E27FC236}">
                <a16:creationId xmlns:a16="http://schemas.microsoft.com/office/drawing/2014/main" id="{E54579A3-9E7D-4A59-8F65-CC2B246215C7}"/>
              </a:ext>
            </a:extLst>
          </p:cNvPr>
          <p:cNvSpPr txBox="1"/>
          <p:nvPr/>
        </p:nvSpPr>
        <p:spPr>
          <a:xfrm>
            <a:off x="1021976" y="983557"/>
            <a:ext cx="8122024" cy="3170099"/>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990000"/>
                </a:solidFill>
                <a:latin typeface="Times New Roman" panose="02020603050405020304" pitchFamily="18" charset="0"/>
                <a:cs typeface="Times New Roman" panose="02020603050405020304" pitchFamily="18" charset="0"/>
              </a:rPr>
              <a:t>Develop and implement a system for Super Resolution Image Generation using SRGAN.</a:t>
            </a:r>
          </a:p>
          <a:p>
            <a:pPr marL="285750" indent="-285750">
              <a:buFont typeface="Wingdings" panose="05000000000000000000" pitchFamily="2" charset="2"/>
              <a:buChar char="q"/>
            </a:pPr>
            <a:r>
              <a:rPr lang="en-US" sz="2000" dirty="0">
                <a:solidFill>
                  <a:srgbClr val="990000"/>
                </a:solidFill>
                <a:latin typeface="Times New Roman" panose="02020603050405020304" pitchFamily="18" charset="0"/>
                <a:cs typeface="Times New Roman" panose="02020603050405020304" pitchFamily="18" charset="0"/>
              </a:rPr>
              <a:t>Generate high-quality, realistic high-resolution images from low-resolution inputs.</a:t>
            </a:r>
          </a:p>
          <a:p>
            <a:pPr marL="285750" indent="-285750">
              <a:buFont typeface="Wingdings" panose="05000000000000000000" pitchFamily="2" charset="2"/>
              <a:buChar char="q"/>
            </a:pPr>
            <a:r>
              <a:rPr lang="en-US" sz="2000" dirty="0">
                <a:solidFill>
                  <a:srgbClr val="990000"/>
                </a:solidFill>
                <a:latin typeface="Times New Roman" panose="02020603050405020304" pitchFamily="18" charset="0"/>
                <a:cs typeface="Times New Roman" panose="02020603050405020304" pitchFamily="18" charset="0"/>
              </a:rPr>
              <a:t>Address limitations of traditional super-resolution techniques through deep learning and adversarial training.</a:t>
            </a:r>
          </a:p>
          <a:p>
            <a:pPr marL="285750" indent="-285750">
              <a:buFont typeface="Wingdings" panose="05000000000000000000" pitchFamily="2" charset="2"/>
              <a:buChar char="q"/>
            </a:pPr>
            <a:r>
              <a:rPr lang="en-US" sz="2000" dirty="0">
                <a:solidFill>
                  <a:srgbClr val="990000"/>
                </a:solidFill>
                <a:latin typeface="Times New Roman" panose="02020603050405020304" pitchFamily="18" charset="0"/>
                <a:cs typeface="Times New Roman" panose="02020603050405020304" pitchFamily="18" charset="0"/>
              </a:rPr>
              <a:t>Achieve state-of-the-art performance in super-resolution tasks across diverse domains.</a:t>
            </a:r>
          </a:p>
          <a:p>
            <a:pPr marL="285750" indent="-285750">
              <a:buFont typeface="Wingdings" panose="05000000000000000000" pitchFamily="2" charset="2"/>
              <a:buChar char="q"/>
            </a:pPr>
            <a:r>
              <a:rPr lang="en-US" sz="2000" dirty="0">
                <a:solidFill>
                  <a:srgbClr val="990000"/>
                </a:solidFill>
                <a:latin typeface="Times New Roman" panose="02020603050405020304" pitchFamily="18" charset="0"/>
                <a:cs typeface="Times New Roman" panose="02020603050405020304" pitchFamily="18" charset="0"/>
              </a:rPr>
              <a:t>Provide an efficient solution for enhancing image resolution while preserving vital visual details.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3" name="Title 2">
            <a:extLst>
              <a:ext uri="{FF2B5EF4-FFF2-40B4-BE49-F238E27FC236}">
                <a16:creationId xmlns:a16="http://schemas.microsoft.com/office/drawing/2014/main" id="{2E4F5B7A-CFF6-440D-B2B6-B6145D5726FA}"/>
              </a:ext>
            </a:extLst>
          </p:cNvPr>
          <p:cNvSpPr>
            <a:spLocks noGrp="1"/>
          </p:cNvSpPr>
          <p:nvPr>
            <p:ph type="title"/>
          </p:nvPr>
        </p:nvSpPr>
        <p:spPr>
          <a:xfrm>
            <a:off x="278076" y="44904"/>
            <a:ext cx="7696500" cy="572700"/>
          </a:xfrm>
        </p:spPr>
        <p:txBody>
          <a:bodyPr/>
          <a:lstStyle/>
          <a:p>
            <a:r>
              <a:rPr lang="en-US" dirty="0">
                <a:solidFill>
                  <a:srgbClr val="990000"/>
                </a:solidFill>
              </a:rPr>
              <a:t>Methodology</a:t>
            </a:r>
          </a:p>
        </p:txBody>
      </p:sp>
      <p:pic>
        <p:nvPicPr>
          <p:cNvPr id="1028" name="Picture 4" descr="An external file that holds a picture, illustration, etc.&#10;Object name is fpls-14-1146485-g001.jpg">
            <a:extLst>
              <a:ext uri="{FF2B5EF4-FFF2-40B4-BE49-F238E27FC236}">
                <a16:creationId xmlns:a16="http://schemas.microsoft.com/office/drawing/2014/main" id="{9E2F4907-17A3-47CB-B906-F2D782F71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705" y="545566"/>
            <a:ext cx="7184571" cy="4355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809701" y="580320"/>
            <a:ext cx="2994738" cy="66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2"/>
                </a:solidFill>
              </a:rPr>
              <a:t>Experimental Setup</a:t>
            </a:r>
            <a:endParaRPr dirty="0"/>
          </a:p>
        </p:txBody>
      </p:sp>
      <p:sp>
        <p:nvSpPr>
          <p:cNvPr id="278" name="TextBox 277">
            <a:extLst>
              <a:ext uri="{FF2B5EF4-FFF2-40B4-BE49-F238E27FC236}">
                <a16:creationId xmlns:a16="http://schemas.microsoft.com/office/drawing/2014/main" id="{80CEC43E-C2B3-4D89-B60F-08B35E5B7A0D}"/>
              </a:ext>
            </a:extLst>
          </p:cNvPr>
          <p:cNvSpPr txBox="1"/>
          <p:nvPr/>
        </p:nvSpPr>
        <p:spPr>
          <a:xfrm>
            <a:off x="1288170" y="1026955"/>
            <a:ext cx="7508758" cy="3185487"/>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Hardware Configuration </a:t>
            </a:r>
          </a:p>
          <a:p>
            <a:pPr marL="285750" lvl="6"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processor : AMD Ryzen 5 3400G </a:t>
            </a:r>
          </a:p>
          <a:p>
            <a:pPr marL="285750" lvl="6"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Physical RAM : 12GB RAM</a:t>
            </a:r>
          </a:p>
          <a:p>
            <a:pPr marL="285750" lvl="6"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GPU: 2GB Dedicated and 7GB Shared</a:t>
            </a:r>
          </a:p>
          <a:p>
            <a:pPr lvl="5"/>
            <a:endParaRPr lang="en-US" sz="11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Software and Tools Setup</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Installed Python and required libraries such as scikit-learn, TensorFlow, and PyTorch.</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Utilize Jupyter for writing and executing Python code.</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5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482652" y="454255"/>
            <a:ext cx="301852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2"/>
                </a:solidFill>
              </a:rPr>
              <a:t>Data Collection</a:t>
            </a:r>
            <a:endParaRPr dirty="0"/>
          </a:p>
        </p:txBody>
      </p:sp>
      <p:sp>
        <p:nvSpPr>
          <p:cNvPr id="278" name="TextBox 277">
            <a:extLst>
              <a:ext uri="{FF2B5EF4-FFF2-40B4-BE49-F238E27FC236}">
                <a16:creationId xmlns:a16="http://schemas.microsoft.com/office/drawing/2014/main" id="{80CEC43E-C2B3-4D89-B60F-08B35E5B7A0D}"/>
              </a:ext>
            </a:extLst>
          </p:cNvPr>
          <p:cNvSpPr txBox="1"/>
          <p:nvPr/>
        </p:nvSpPr>
        <p:spPr>
          <a:xfrm>
            <a:off x="1087936" y="1247212"/>
            <a:ext cx="7508758"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In our project, we used a image dataset from Kaggle by </a:t>
            </a:r>
            <a:r>
              <a:rPr lang="en-US" sz="2000" dirty="0">
                <a:solidFill>
                  <a:schemeClr val="tx1"/>
                </a:solidFill>
                <a:latin typeface="Times New Roman" panose="02020603050405020304" pitchFamily="18" charset="0"/>
                <a:cs typeface="Times New Roman" panose="02020603050405020304" pitchFamily="18" charset="0"/>
              </a:rPr>
              <a:t>Matteo Castrignano</a:t>
            </a:r>
          </a:p>
        </p:txBody>
      </p:sp>
      <p:sp>
        <p:nvSpPr>
          <p:cNvPr id="5" name="TextBox 4">
            <a:extLst>
              <a:ext uri="{FF2B5EF4-FFF2-40B4-BE49-F238E27FC236}">
                <a16:creationId xmlns:a16="http://schemas.microsoft.com/office/drawing/2014/main" id="{40B470DD-C9BA-4F56-A326-BCBD1F077040}"/>
              </a:ext>
            </a:extLst>
          </p:cNvPr>
          <p:cNvSpPr txBox="1"/>
          <p:nvPr/>
        </p:nvSpPr>
        <p:spPr>
          <a:xfrm>
            <a:off x="1087936" y="2057620"/>
            <a:ext cx="6821291"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dataset can be found here: [https://www.kaggle.com/datasets/matteocastrignano/mirflickr].</a:t>
            </a:r>
            <a:endParaRPr lang="en-US" sz="2000" dirty="0"/>
          </a:p>
        </p:txBody>
      </p:sp>
    </p:spTree>
    <p:extLst>
      <p:ext uri="{BB962C8B-B14F-4D97-AF65-F5344CB8AC3E}">
        <p14:creationId xmlns:p14="http://schemas.microsoft.com/office/powerpoint/2010/main" val="2302235103"/>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TotalTime>
  <Words>1062</Words>
  <Application>Microsoft Office PowerPoint</Application>
  <PresentationFormat>On-screen Show (16:9)</PresentationFormat>
  <Paragraphs>117</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Times New Roman</vt:lpstr>
      <vt:lpstr>Barlow Semi Condensed</vt:lpstr>
      <vt:lpstr>Fjalla One</vt:lpstr>
      <vt:lpstr>Barlow Semi Condensed Medium</vt:lpstr>
      <vt:lpstr>Roboto Condensed Light</vt:lpstr>
      <vt:lpstr>Arial</vt:lpstr>
      <vt:lpstr>Wingdings</vt:lpstr>
      <vt:lpstr>Technology Consulting by Slidesgo</vt:lpstr>
      <vt:lpstr>Presentation  on  Super Resolution Image Generation using SRGAN</vt:lpstr>
      <vt:lpstr>PowerPoint Presentation</vt:lpstr>
      <vt:lpstr>Table of Contents</vt:lpstr>
      <vt:lpstr>Introduction </vt:lpstr>
      <vt:lpstr>PowerPoint Presentation</vt:lpstr>
      <vt:lpstr>PowerPoint Presentation</vt:lpstr>
      <vt:lpstr>Methodology</vt:lpstr>
      <vt:lpstr>Experimental Setup</vt:lpstr>
      <vt:lpstr>Data Collection</vt:lpstr>
      <vt:lpstr>Dataset</vt:lpstr>
      <vt:lpstr>Data Preprocessing</vt:lpstr>
      <vt:lpstr>SRGAN Architecture</vt:lpstr>
      <vt:lpstr>Generator Architecture</vt:lpstr>
      <vt:lpstr>Discriminator Architecture</vt:lpstr>
      <vt:lpstr>Loss Function</vt:lpstr>
      <vt:lpstr>Content Loss</vt:lpstr>
      <vt:lpstr>Continue……….</vt:lpstr>
      <vt:lpstr>Output</vt:lpstr>
      <vt:lpstr>Limitation</vt:lpstr>
      <vt:lpstr>Future Work</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Ransomware Classification</dc:title>
  <dc:creator>Nur</dc:creator>
  <cp:lastModifiedBy>Nur Mohammad</cp:lastModifiedBy>
  <cp:revision>114</cp:revision>
  <dcterms:modified xsi:type="dcterms:W3CDTF">2024-05-12T16:51:30Z</dcterms:modified>
</cp:coreProperties>
</file>