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84988" cy="100187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p:scale>
          <a:sx n="130" d="100"/>
          <a:sy n="130" d="100"/>
        </p:scale>
        <p:origin x="-72" y="-7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4"/>
            <a:ext cx="8161020" cy="2744047"/>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364896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45085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60870" y="512658"/>
            <a:ext cx="2160270" cy="10922847"/>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80060" y="512658"/>
            <a:ext cx="6320790" cy="10922847"/>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25071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324109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4"/>
            <a:ext cx="8161020" cy="2542540"/>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58429" y="5425865"/>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169521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306673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80060"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877277" y="2865544"/>
            <a:ext cx="4243864"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877277"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367081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32505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216045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09693"/>
            <a:ext cx="3158729" cy="216916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753802" y="509694"/>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80060" y="2678854"/>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177142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0"/>
            <a:ext cx="5760720" cy="1057911"/>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1881902" y="10019031"/>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8CFC629-654A-40AC-9AB9-C01673983093}" type="datetimeFigureOut">
              <a:rPr kumimoji="1" lang="ja-JP" altLang="en-US" smtClean="0"/>
              <a:t>2013/8/12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405378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80060" y="11865187"/>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A8CFC629-654A-40AC-9AB9-C01673983093}" type="datetimeFigureOut">
              <a:rPr kumimoji="1" lang="ja-JP" altLang="en-US" smtClean="0"/>
              <a:t>2013/8/12</a:t>
            </a:fld>
            <a:endParaRPr kumimoji="1" lang="ja-JP" altLang="en-US"/>
          </a:p>
        </p:txBody>
      </p:sp>
      <p:sp>
        <p:nvSpPr>
          <p:cNvPr id="5" name="フッター プレースホルダー 4"/>
          <p:cNvSpPr>
            <a:spLocks noGrp="1"/>
          </p:cNvSpPr>
          <p:nvPr>
            <p:ph type="ftr" sz="quarter" idx="3"/>
          </p:nvPr>
        </p:nvSpPr>
        <p:spPr>
          <a:xfrm>
            <a:off x="3280410" y="11865187"/>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880860" y="11865187"/>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A060AC32-80A6-4BA2-9BC2-F59386D42E2E}" type="slidenum">
              <a:rPr kumimoji="1" lang="ja-JP" altLang="en-US" smtClean="0"/>
              <a:t>‹#›</a:t>
            </a:fld>
            <a:endParaRPr kumimoji="1" lang="ja-JP" altLang="en-US"/>
          </a:p>
        </p:txBody>
      </p:sp>
    </p:spTree>
    <p:extLst>
      <p:ext uri="{BB962C8B-B14F-4D97-AF65-F5344CB8AC3E}">
        <p14:creationId xmlns:p14="http://schemas.microsoft.com/office/powerpoint/2010/main" val="40306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正方形/長方形 237"/>
          <p:cNvSpPr/>
          <p:nvPr/>
        </p:nvSpPr>
        <p:spPr>
          <a:xfrm>
            <a:off x="2544213" y="5608713"/>
            <a:ext cx="6817790" cy="371228"/>
          </a:xfrm>
          <a:prstGeom prst="rect">
            <a:avLst/>
          </a:prstGeom>
          <a:solidFill>
            <a:schemeClr val="accent1">
              <a:alpha val="11000"/>
            </a:schemeClr>
          </a:solid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0" y="332656"/>
            <a:ext cx="960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6456" y="24879"/>
            <a:ext cx="3320140" cy="307777"/>
          </a:xfrm>
          <a:prstGeom prst="rect">
            <a:avLst/>
          </a:prstGeom>
          <a:noFill/>
        </p:spPr>
        <p:txBody>
          <a:bodyPr wrap="none" rtlCol="0">
            <a:spAutoFit/>
          </a:bodyPr>
          <a:lstStyle/>
          <a:p>
            <a:r>
              <a:rPr kumimoji="1" lang="ja-JP" altLang="en-US" sz="1400" dirty="0" smtClean="0"/>
              <a:t>■指定施工会社専用ページ　サイトマップ</a:t>
            </a:r>
            <a:endParaRPr kumimoji="1" lang="ja-JP" altLang="en-US" sz="1400" dirty="0"/>
          </a:p>
        </p:txBody>
      </p:sp>
      <p:sp>
        <p:nvSpPr>
          <p:cNvPr id="7" name="正方形/長方形 6"/>
          <p:cNvSpPr/>
          <p:nvPr/>
        </p:nvSpPr>
        <p:spPr>
          <a:xfrm>
            <a:off x="2544213" y="3753394"/>
            <a:ext cx="6817790" cy="648072"/>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4096" y="616897"/>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ログイン</a:t>
            </a:r>
            <a:endParaRPr kumimoji="1" lang="ja-JP" altLang="en-US" sz="600" dirty="0">
              <a:solidFill>
                <a:schemeClr val="tx1"/>
              </a:solidFill>
            </a:endParaRPr>
          </a:p>
        </p:txBody>
      </p:sp>
      <p:sp>
        <p:nvSpPr>
          <p:cNvPr id="9" name="正方形/長方形 8"/>
          <p:cNvSpPr/>
          <p:nvPr/>
        </p:nvSpPr>
        <p:spPr>
          <a:xfrm>
            <a:off x="2586267" y="616897"/>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指定施工会社名簿</a:t>
            </a:r>
            <a:endParaRPr kumimoji="1" lang="ja-JP" altLang="en-US" sz="600" dirty="0">
              <a:solidFill>
                <a:schemeClr val="tx1"/>
              </a:solidFill>
            </a:endParaRPr>
          </a:p>
        </p:txBody>
      </p:sp>
      <p:sp>
        <p:nvSpPr>
          <p:cNvPr id="10" name="正方形/長方形 9"/>
          <p:cNvSpPr/>
          <p:nvPr/>
        </p:nvSpPr>
        <p:spPr>
          <a:xfrm>
            <a:off x="2590153" y="904929"/>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物件照会</a:t>
            </a:r>
            <a:endParaRPr kumimoji="1" lang="ja-JP" altLang="en-US" sz="600" dirty="0">
              <a:solidFill>
                <a:schemeClr val="tx1"/>
              </a:solidFill>
            </a:endParaRPr>
          </a:p>
        </p:txBody>
      </p:sp>
      <p:sp>
        <p:nvSpPr>
          <p:cNvPr id="11" name="正方形/長方形 10"/>
          <p:cNvSpPr/>
          <p:nvPr/>
        </p:nvSpPr>
        <p:spPr>
          <a:xfrm>
            <a:off x="2590153" y="119296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様式ダウンロード</a:t>
            </a:r>
            <a:endParaRPr kumimoji="1" lang="ja-JP" altLang="en-US" sz="600" dirty="0">
              <a:solidFill>
                <a:schemeClr val="tx1"/>
              </a:solidFill>
            </a:endParaRPr>
          </a:p>
        </p:txBody>
      </p:sp>
      <p:sp>
        <p:nvSpPr>
          <p:cNvPr id="12" name="正方形/長方形 11"/>
          <p:cNvSpPr/>
          <p:nvPr/>
        </p:nvSpPr>
        <p:spPr>
          <a:xfrm>
            <a:off x="3738395" y="616897"/>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13" name="正方形/長方形 12"/>
          <p:cNvSpPr/>
          <p:nvPr/>
        </p:nvSpPr>
        <p:spPr>
          <a:xfrm>
            <a:off x="4890523" y="616897"/>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施工会社詳細</a:t>
            </a:r>
            <a:endParaRPr kumimoji="1" lang="ja-JP" altLang="en-US" sz="600" dirty="0">
              <a:solidFill>
                <a:schemeClr val="tx1"/>
              </a:solidFill>
            </a:endParaRPr>
          </a:p>
        </p:txBody>
      </p:sp>
      <p:sp>
        <p:nvSpPr>
          <p:cNvPr id="14" name="正方形/長方形 13"/>
          <p:cNvSpPr/>
          <p:nvPr/>
        </p:nvSpPr>
        <p:spPr>
          <a:xfrm>
            <a:off x="3738395" y="904929"/>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15" name="正方形/長方形 14"/>
          <p:cNvSpPr/>
          <p:nvPr/>
        </p:nvSpPr>
        <p:spPr>
          <a:xfrm>
            <a:off x="4890523" y="904929"/>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物件詳細</a:t>
            </a:r>
            <a:endParaRPr kumimoji="1" lang="ja-JP" altLang="en-US" sz="600" dirty="0">
              <a:solidFill>
                <a:schemeClr val="tx1"/>
              </a:solidFill>
            </a:endParaRPr>
          </a:p>
        </p:txBody>
      </p:sp>
      <p:cxnSp>
        <p:nvCxnSpPr>
          <p:cNvPr id="16" name="直線矢印コネクタ 15"/>
          <p:cNvCxnSpPr>
            <a:stCxn id="9" idx="3"/>
            <a:endCxn id="12" idx="1"/>
          </p:cNvCxnSpPr>
          <p:nvPr/>
        </p:nvCxnSpPr>
        <p:spPr>
          <a:xfrm>
            <a:off x="3548439" y="704131"/>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2" idx="3"/>
            <a:endCxn id="13" idx="1"/>
          </p:cNvCxnSpPr>
          <p:nvPr/>
        </p:nvCxnSpPr>
        <p:spPr>
          <a:xfrm>
            <a:off x="4700567" y="704131"/>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3"/>
            <a:endCxn id="14" idx="1"/>
          </p:cNvCxnSpPr>
          <p:nvPr/>
        </p:nvCxnSpPr>
        <p:spPr>
          <a:xfrm>
            <a:off x="3552325" y="992163"/>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4" idx="3"/>
            <a:endCxn id="15" idx="1"/>
          </p:cNvCxnSpPr>
          <p:nvPr/>
        </p:nvCxnSpPr>
        <p:spPr>
          <a:xfrm>
            <a:off x="4700567" y="992163"/>
            <a:ext cx="189956"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64096" y="370676"/>
            <a:ext cx="476412" cy="246221"/>
          </a:xfrm>
          <a:prstGeom prst="rect">
            <a:avLst/>
          </a:prstGeom>
          <a:noFill/>
        </p:spPr>
        <p:txBody>
          <a:bodyPr wrap="none" rtlCol="0">
            <a:spAutoFit/>
          </a:bodyPr>
          <a:lstStyle/>
          <a:p>
            <a:r>
              <a:rPr kumimoji="1" lang="ja-JP" altLang="en-US" sz="1000" dirty="0" smtClean="0"/>
              <a:t>トップ</a:t>
            </a:r>
            <a:endParaRPr kumimoji="1" lang="ja-JP" altLang="en-US" sz="1000" dirty="0"/>
          </a:p>
        </p:txBody>
      </p:sp>
      <p:sp>
        <p:nvSpPr>
          <p:cNvPr id="21" name="正方形/長方形 20"/>
          <p:cNvSpPr/>
          <p:nvPr/>
        </p:nvSpPr>
        <p:spPr>
          <a:xfrm>
            <a:off x="1438025" y="616897"/>
            <a:ext cx="962172" cy="17446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ログイン完了</a:t>
            </a:r>
            <a:endParaRPr lang="ja-JP" altLang="en-US" sz="600" dirty="0">
              <a:solidFill>
                <a:schemeClr val="tx1"/>
              </a:solidFill>
            </a:endParaRPr>
          </a:p>
        </p:txBody>
      </p:sp>
      <p:cxnSp>
        <p:nvCxnSpPr>
          <p:cNvPr id="22" name="直線矢印コネクタ 21"/>
          <p:cNvCxnSpPr>
            <a:endCxn id="21" idx="1"/>
          </p:cNvCxnSpPr>
          <p:nvPr/>
        </p:nvCxnSpPr>
        <p:spPr>
          <a:xfrm>
            <a:off x="1438025" y="617924"/>
            <a:ext cx="0" cy="8620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21" idx="3"/>
            <a:endCxn id="9" idx="1"/>
          </p:cNvCxnSpPr>
          <p:nvPr/>
        </p:nvCxnSpPr>
        <p:spPr>
          <a:xfrm>
            <a:off x="2400197" y="704131"/>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カギ線コネクタ 23"/>
          <p:cNvCxnSpPr>
            <a:stCxn id="21" idx="3"/>
            <a:endCxn id="10" idx="1"/>
          </p:cNvCxnSpPr>
          <p:nvPr/>
        </p:nvCxnSpPr>
        <p:spPr>
          <a:xfrm>
            <a:off x="2400197" y="704131"/>
            <a:ext cx="189956" cy="28803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カギ線コネクタ 24"/>
          <p:cNvCxnSpPr>
            <a:stCxn id="21" idx="3"/>
            <a:endCxn id="11" idx="1"/>
          </p:cNvCxnSpPr>
          <p:nvPr/>
        </p:nvCxnSpPr>
        <p:spPr>
          <a:xfrm>
            <a:off x="2400197" y="704131"/>
            <a:ext cx="189956" cy="57555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2590153" y="1477399"/>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物件検索</a:t>
            </a:r>
            <a:endParaRPr kumimoji="1" lang="ja-JP" altLang="en-US" sz="600" dirty="0">
              <a:solidFill>
                <a:schemeClr val="tx1"/>
              </a:solidFill>
            </a:endParaRPr>
          </a:p>
        </p:txBody>
      </p:sp>
      <p:sp>
        <p:nvSpPr>
          <p:cNvPr id="27" name="正方形/長方形 26"/>
          <p:cNvSpPr/>
          <p:nvPr/>
        </p:nvSpPr>
        <p:spPr>
          <a:xfrm>
            <a:off x="2590153" y="1767444"/>
            <a:ext cx="962172" cy="1729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パーツ発注</a:t>
            </a:r>
            <a:endParaRPr kumimoji="1" lang="ja-JP" altLang="en-US" sz="600" dirty="0">
              <a:solidFill>
                <a:schemeClr val="tx1"/>
              </a:solidFill>
            </a:endParaRPr>
          </a:p>
        </p:txBody>
      </p:sp>
      <p:sp>
        <p:nvSpPr>
          <p:cNvPr id="28" name="正方形/長方形 27"/>
          <p:cNvSpPr/>
          <p:nvPr/>
        </p:nvSpPr>
        <p:spPr>
          <a:xfrm>
            <a:off x="2590153" y="2053977"/>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パーツ発注履歴</a:t>
            </a:r>
            <a:endParaRPr kumimoji="1" lang="ja-JP" altLang="en-US" sz="600" dirty="0">
              <a:solidFill>
                <a:schemeClr val="tx1"/>
              </a:solidFill>
            </a:endParaRPr>
          </a:p>
        </p:txBody>
      </p:sp>
      <p:sp>
        <p:nvSpPr>
          <p:cNvPr id="29" name="正方形/長方形 28"/>
          <p:cNvSpPr/>
          <p:nvPr/>
        </p:nvSpPr>
        <p:spPr>
          <a:xfrm>
            <a:off x="2590153" y="258437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受取</a:t>
            </a:r>
            <a:r>
              <a:rPr kumimoji="1" lang="ja-JP" altLang="en-US" sz="600" dirty="0" smtClean="0">
                <a:solidFill>
                  <a:schemeClr val="tx1"/>
                </a:solidFill>
              </a:rPr>
              <a:t>請求履歴</a:t>
            </a:r>
            <a:endParaRPr kumimoji="1" lang="ja-JP" altLang="en-US" sz="600" dirty="0">
              <a:solidFill>
                <a:schemeClr val="tx1"/>
              </a:solidFill>
            </a:endParaRPr>
          </a:p>
        </p:txBody>
      </p:sp>
      <p:sp>
        <p:nvSpPr>
          <p:cNvPr id="30" name="正方形/長方形 29"/>
          <p:cNvSpPr/>
          <p:nvPr/>
        </p:nvSpPr>
        <p:spPr>
          <a:xfrm>
            <a:off x="2590153" y="287138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会員登録情報変更</a:t>
            </a:r>
            <a:endParaRPr kumimoji="1" lang="ja-JP" altLang="en-US" sz="600" dirty="0">
              <a:solidFill>
                <a:schemeClr val="tx1"/>
              </a:solidFill>
            </a:endParaRPr>
          </a:p>
        </p:txBody>
      </p:sp>
      <p:cxnSp>
        <p:nvCxnSpPr>
          <p:cNvPr id="31" name="カギ線コネクタ 30"/>
          <p:cNvCxnSpPr>
            <a:stCxn id="21" idx="3"/>
            <a:endCxn id="26" idx="1"/>
          </p:cNvCxnSpPr>
          <p:nvPr/>
        </p:nvCxnSpPr>
        <p:spPr>
          <a:xfrm>
            <a:off x="2400197" y="704131"/>
            <a:ext cx="189956" cy="859988"/>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p:cNvCxnSpPr>
            <a:stCxn id="21" idx="3"/>
            <a:endCxn id="27" idx="1"/>
          </p:cNvCxnSpPr>
          <p:nvPr/>
        </p:nvCxnSpPr>
        <p:spPr>
          <a:xfrm>
            <a:off x="2400197" y="704131"/>
            <a:ext cx="189956" cy="1149797"/>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21" idx="3"/>
            <a:endCxn id="28" idx="1"/>
          </p:cNvCxnSpPr>
          <p:nvPr/>
        </p:nvCxnSpPr>
        <p:spPr>
          <a:xfrm>
            <a:off x="2400197" y="704131"/>
            <a:ext cx="189956" cy="143656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21" idx="3"/>
            <a:endCxn id="29" idx="1"/>
          </p:cNvCxnSpPr>
          <p:nvPr/>
        </p:nvCxnSpPr>
        <p:spPr>
          <a:xfrm>
            <a:off x="2400197" y="704131"/>
            <a:ext cx="189956" cy="1966965"/>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1" idx="3"/>
            <a:endCxn id="30" idx="1"/>
          </p:cNvCxnSpPr>
          <p:nvPr/>
        </p:nvCxnSpPr>
        <p:spPr>
          <a:xfrm>
            <a:off x="2400197" y="704131"/>
            <a:ext cx="189956" cy="2253970"/>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844583" y="1477399"/>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37" name="正方形/長方形 36"/>
          <p:cNvSpPr/>
          <p:nvPr/>
        </p:nvSpPr>
        <p:spPr>
          <a:xfrm>
            <a:off x="5996711" y="1477399"/>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登録完了</a:t>
            </a:r>
            <a:endParaRPr kumimoji="1" lang="ja-JP" altLang="en-US" sz="600" dirty="0">
              <a:solidFill>
                <a:schemeClr val="tx1"/>
              </a:solidFill>
            </a:endParaRPr>
          </a:p>
        </p:txBody>
      </p:sp>
      <p:cxnSp>
        <p:nvCxnSpPr>
          <p:cNvPr id="38" name="直線矢印コネクタ 37"/>
          <p:cNvCxnSpPr>
            <a:stCxn id="265" idx="3"/>
            <a:endCxn id="36" idx="1"/>
          </p:cNvCxnSpPr>
          <p:nvPr/>
        </p:nvCxnSpPr>
        <p:spPr>
          <a:xfrm>
            <a:off x="4682652" y="1564119"/>
            <a:ext cx="161931"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3"/>
            <a:endCxn id="37" idx="1"/>
          </p:cNvCxnSpPr>
          <p:nvPr/>
        </p:nvCxnSpPr>
        <p:spPr>
          <a:xfrm>
            <a:off x="5806755" y="1564119"/>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3738395" y="1767444"/>
            <a:ext cx="962172" cy="1729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41" name="正方形/長方形 40"/>
          <p:cNvSpPr/>
          <p:nvPr/>
        </p:nvSpPr>
        <p:spPr>
          <a:xfrm>
            <a:off x="4890523" y="1767444"/>
            <a:ext cx="962172" cy="1729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発注完了</a:t>
            </a:r>
            <a:endParaRPr kumimoji="1" lang="ja-JP" altLang="en-US" sz="600" dirty="0">
              <a:solidFill>
                <a:schemeClr val="tx1"/>
              </a:solidFill>
            </a:endParaRPr>
          </a:p>
        </p:txBody>
      </p:sp>
      <p:cxnSp>
        <p:nvCxnSpPr>
          <p:cNvPr id="42" name="直線矢印コネクタ 41"/>
          <p:cNvCxnSpPr>
            <a:stCxn id="40" idx="3"/>
            <a:endCxn id="41" idx="1"/>
          </p:cNvCxnSpPr>
          <p:nvPr/>
        </p:nvCxnSpPr>
        <p:spPr>
          <a:xfrm>
            <a:off x="4700567" y="1853928"/>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7" idx="3"/>
            <a:endCxn id="40" idx="1"/>
          </p:cNvCxnSpPr>
          <p:nvPr/>
        </p:nvCxnSpPr>
        <p:spPr>
          <a:xfrm>
            <a:off x="3552325" y="1853928"/>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3738395" y="2053977"/>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45" name="正方形/長方形 44"/>
          <p:cNvSpPr/>
          <p:nvPr/>
        </p:nvSpPr>
        <p:spPr>
          <a:xfrm>
            <a:off x="4890523" y="2053977"/>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発注</a:t>
            </a:r>
            <a:r>
              <a:rPr kumimoji="1" lang="ja-JP" altLang="en-US" sz="600" dirty="0" smtClean="0">
                <a:solidFill>
                  <a:schemeClr val="tx1"/>
                </a:solidFill>
              </a:rPr>
              <a:t>履歴詳細</a:t>
            </a:r>
            <a:endParaRPr kumimoji="1" lang="ja-JP" altLang="en-US" sz="600" dirty="0">
              <a:solidFill>
                <a:schemeClr val="tx1"/>
              </a:solidFill>
            </a:endParaRPr>
          </a:p>
        </p:txBody>
      </p:sp>
      <p:cxnSp>
        <p:nvCxnSpPr>
          <p:cNvPr id="46" name="直線矢印コネクタ 45"/>
          <p:cNvCxnSpPr>
            <a:stCxn id="28" idx="3"/>
            <a:endCxn id="44" idx="1"/>
          </p:cNvCxnSpPr>
          <p:nvPr/>
        </p:nvCxnSpPr>
        <p:spPr>
          <a:xfrm>
            <a:off x="3552325" y="2140697"/>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4" idx="3"/>
            <a:endCxn id="45" idx="1"/>
          </p:cNvCxnSpPr>
          <p:nvPr/>
        </p:nvCxnSpPr>
        <p:spPr>
          <a:xfrm>
            <a:off x="4700567" y="2140697"/>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3738395" y="258437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49" name="正方形/長方形 48"/>
          <p:cNvSpPr/>
          <p:nvPr/>
        </p:nvSpPr>
        <p:spPr>
          <a:xfrm>
            <a:off x="4890523" y="258437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請求書詳細</a:t>
            </a:r>
            <a:endParaRPr kumimoji="1" lang="ja-JP" altLang="en-US" sz="600" dirty="0">
              <a:solidFill>
                <a:schemeClr val="tx1"/>
              </a:solidFill>
            </a:endParaRPr>
          </a:p>
        </p:txBody>
      </p:sp>
      <p:cxnSp>
        <p:nvCxnSpPr>
          <p:cNvPr id="50" name="直線矢印コネクタ 49"/>
          <p:cNvCxnSpPr>
            <a:stCxn id="48" idx="3"/>
            <a:endCxn id="49" idx="1"/>
          </p:cNvCxnSpPr>
          <p:nvPr/>
        </p:nvCxnSpPr>
        <p:spPr>
          <a:xfrm>
            <a:off x="4700567" y="2671096"/>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9" idx="3"/>
            <a:endCxn id="48" idx="1"/>
          </p:cNvCxnSpPr>
          <p:nvPr/>
        </p:nvCxnSpPr>
        <p:spPr>
          <a:xfrm>
            <a:off x="3552325" y="2671096"/>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3738395" y="287138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53" name="正方形/長方形 52"/>
          <p:cNvSpPr/>
          <p:nvPr/>
        </p:nvSpPr>
        <p:spPr>
          <a:xfrm>
            <a:off x="4890523" y="287138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ja-JP" altLang="en-US" sz="600" dirty="0">
              <a:solidFill>
                <a:schemeClr val="tx1"/>
              </a:solidFill>
            </a:endParaRPr>
          </a:p>
        </p:txBody>
      </p:sp>
      <p:cxnSp>
        <p:nvCxnSpPr>
          <p:cNvPr id="54" name="直線矢印コネクタ 53"/>
          <p:cNvCxnSpPr>
            <a:stCxn id="30" idx="3"/>
            <a:endCxn id="52" idx="1"/>
          </p:cNvCxnSpPr>
          <p:nvPr/>
        </p:nvCxnSpPr>
        <p:spPr>
          <a:xfrm>
            <a:off x="3552325" y="2958101"/>
            <a:ext cx="1860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2" idx="3"/>
            <a:endCxn id="53" idx="1"/>
          </p:cNvCxnSpPr>
          <p:nvPr/>
        </p:nvCxnSpPr>
        <p:spPr>
          <a:xfrm>
            <a:off x="4700567" y="2958101"/>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3"/>
            <a:endCxn id="21" idx="1"/>
          </p:cNvCxnSpPr>
          <p:nvPr/>
        </p:nvCxnSpPr>
        <p:spPr>
          <a:xfrm>
            <a:off x="1226268" y="704131"/>
            <a:ext cx="211757"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1438025" y="385790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ログイン完了</a:t>
            </a:r>
            <a:endParaRPr lang="ja-JP" altLang="en-US" sz="600" dirty="0">
              <a:solidFill>
                <a:schemeClr val="tx1"/>
              </a:solidFill>
            </a:endParaRPr>
          </a:p>
        </p:txBody>
      </p:sp>
      <p:sp>
        <p:nvSpPr>
          <p:cNvPr id="59" name="テキスト ボックス 58"/>
          <p:cNvSpPr txBox="1"/>
          <p:nvPr/>
        </p:nvSpPr>
        <p:spPr>
          <a:xfrm>
            <a:off x="1344216" y="797836"/>
            <a:ext cx="843501" cy="184666"/>
          </a:xfrm>
          <a:prstGeom prst="rect">
            <a:avLst/>
          </a:prstGeom>
          <a:noFill/>
        </p:spPr>
        <p:txBody>
          <a:bodyPr wrap="none" rtlCol="0">
            <a:spAutoFit/>
          </a:bodyPr>
          <a:lstStyle/>
          <a:p>
            <a:r>
              <a:rPr lang="ja-JP" altLang="en-US" sz="600" dirty="0" smtClean="0">
                <a:solidFill>
                  <a:schemeClr val="tx1"/>
                </a:solidFill>
              </a:rPr>
              <a:t>協会からのお知らせ</a:t>
            </a:r>
          </a:p>
        </p:txBody>
      </p:sp>
      <p:cxnSp>
        <p:nvCxnSpPr>
          <p:cNvPr id="60" name="カギ線コネクタ 59"/>
          <p:cNvCxnSpPr>
            <a:stCxn id="8" idx="3"/>
            <a:endCxn id="58" idx="1"/>
          </p:cNvCxnSpPr>
          <p:nvPr/>
        </p:nvCxnSpPr>
        <p:spPr>
          <a:xfrm>
            <a:off x="1226268" y="704131"/>
            <a:ext cx="211757" cy="3240495"/>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2590153" y="385790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会員登録</a:t>
            </a:r>
            <a:endParaRPr lang="ja-JP" altLang="en-US" sz="600" dirty="0">
              <a:solidFill>
                <a:schemeClr val="tx1"/>
              </a:solidFill>
            </a:endParaRPr>
          </a:p>
        </p:txBody>
      </p:sp>
      <p:sp>
        <p:nvSpPr>
          <p:cNvPr id="62" name="正方形/長方形 61"/>
          <p:cNvSpPr/>
          <p:nvPr/>
        </p:nvSpPr>
        <p:spPr>
          <a:xfrm>
            <a:off x="3742281" y="385790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63" name="正方形/長方形 62"/>
          <p:cNvSpPr/>
          <p:nvPr/>
        </p:nvSpPr>
        <p:spPr>
          <a:xfrm>
            <a:off x="4894409" y="385790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登録完了</a:t>
            </a:r>
            <a:endParaRPr kumimoji="1" lang="ja-JP" altLang="en-US" sz="600" dirty="0">
              <a:solidFill>
                <a:schemeClr val="tx1"/>
              </a:solidFill>
            </a:endParaRPr>
          </a:p>
        </p:txBody>
      </p:sp>
      <p:cxnSp>
        <p:nvCxnSpPr>
          <p:cNvPr id="64" name="直線矢印コネクタ 63"/>
          <p:cNvCxnSpPr>
            <a:stCxn id="58" idx="3"/>
            <a:endCxn id="61" idx="1"/>
          </p:cNvCxnSpPr>
          <p:nvPr/>
        </p:nvCxnSpPr>
        <p:spPr>
          <a:xfrm>
            <a:off x="2400197" y="3944626"/>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61" idx="3"/>
            <a:endCxn id="62" idx="1"/>
          </p:cNvCxnSpPr>
          <p:nvPr/>
        </p:nvCxnSpPr>
        <p:spPr>
          <a:xfrm>
            <a:off x="3552325" y="3944626"/>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62" idx="3"/>
            <a:endCxn id="63" idx="1"/>
          </p:cNvCxnSpPr>
          <p:nvPr/>
        </p:nvCxnSpPr>
        <p:spPr>
          <a:xfrm>
            <a:off x="4704453" y="3944626"/>
            <a:ext cx="18995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2590153" y="414491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会員情報閲覧</a:t>
            </a:r>
            <a:r>
              <a:rPr lang="en-US" altLang="ja-JP" sz="600" dirty="0" smtClean="0">
                <a:solidFill>
                  <a:schemeClr val="tx1"/>
                </a:solidFill>
              </a:rPr>
              <a:t>/</a:t>
            </a:r>
            <a:r>
              <a:rPr lang="ja-JP" altLang="en-US" sz="600" dirty="0" smtClean="0">
                <a:solidFill>
                  <a:schemeClr val="tx1"/>
                </a:solidFill>
              </a:rPr>
              <a:t>変更</a:t>
            </a:r>
            <a:endParaRPr lang="ja-JP" altLang="en-US" sz="600" dirty="0">
              <a:solidFill>
                <a:schemeClr val="tx1"/>
              </a:solidFill>
            </a:endParaRPr>
          </a:p>
        </p:txBody>
      </p:sp>
      <p:sp>
        <p:nvSpPr>
          <p:cNvPr id="68" name="正方形/長方形 67"/>
          <p:cNvSpPr/>
          <p:nvPr/>
        </p:nvSpPr>
        <p:spPr>
          <a:xfrm>
            <a:off x="3738395" y="414491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69" name="正方形/長方形 68"/>
          <p:cNvSpPr/>
          <p:nvPr/>
        </p:nvSpPr>
        <p:spPr>
          <a:xfrm>
            <a:off x="4890523" y="414491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会員詳細</a:t>
            </a:r>
            <a:endParaRPr kumimoji="1" lang="ja-JP" altLang="en-US" sz="600" dirty="0">
              <a:solidFill>
                <a:schemeClr val="tx1"/>
              </a:solidFill>
            </a:endParaRPr>
          </a:p>
        </p:txBody>
      </p:sp>
      <p:sp>
        <p:nvSpPr>
          <p:cNvPr id="70" name="正方形/長方形 69"/>
          <p:cNvSpPr/>
          <p:nvPr/>
        </p:nvSpPr>
        <p:spPr>
          <a:xfrm>
            <a:off x="6046537" y="414696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変更入力</a:t>
            </a:r>
            <a:endParaRPr kumimoji="1" lang="ja-JP" altLang="en-US" sz="600" dirty="0">
              <a:solidFill>
                <a:schemeClr val="tx1"/>
              </a:solidFill>
            </a:endParaRPr>
          </a:p>
        </p:txBody>
      </p:sp>
      <p:sp>
        <p:nvSpPr>
          <p:cNvPr id="71" name="正方形/長方形 70"/>
          <p:cNvSpPr/>
          <p:nvPr/>
        </p:nvSpPr>
        <p:spPr>
          <a:xfrm>
            <a:off x="7198665" y="414696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72" name="テキスト ボックス 71"/>
          <p:cNvSpPr txBox="1"/>
          <p:nvPr/>
        </p:nvSpPr>
        <p:spPr>
          <a:xfrm>
            <a:off x="2586267" y="3626911"/>
            <a:ext cx="595035" cy="215444"/>
          </a:xfrm>
          <a:prstGeom prst="rect">
            <a:avLst/>
          </a:prstGeom>
          <a:solidFill>
            <a:schemeClr val="bg1"/>
          </a:solidFill>
        </p:spPr>
        <p:txBody>
          <a:bodyPr wrap="none" rtlCol="0">
            <a:spAutoFit/>
          </a:bodyPr>
          <a:lstStyle/>
          <a:p>
            <a:r>
              <a:rPr kumimoji="1" lang="ja-JP" altLang="en-US" sz="800" dirty="0" smtClean="0"/>
              <a:t>会員管理</a:t>
            </a:r>
            <a:endParaRPr kumimoji="1" lang="ja-JP" altLang="en-US" sz="800" dirty="0"/>
          </a:p>
        </p:txBody>
      </p:sp>
      <p:sp>
        <p:nvSpPr>
          <p:cNvPr id="74" name="正方形/長方形 73"/>
          <p:cNvSpPr/>
          <p:nvPr/>
        </p:nvSpPr>
        <p:spPr>
          <a:xfrm>
            <a:off x="8350793" y="414696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ja-JP" altLang="en-US" sz="600" dirty="0">
              <a:solidFill>
                <a:schemeClr val="tx1"/>
              </a:solidFill>
            </a:endParaRPr>
          </a:p>
        </p:txBody>
      </p:sp>
      <p:cxnSp>
        <p:nvCxnSpPr>
          <p:cNvPr id="75" name="カギ線コネクタ 74"/>
          <p:cNvCxnSpPr>
            <a:stCxn id="58" idx="3"/>
            <a:endCxn id="67" idx="1"/>
          </p:cNvCxnSpPr>
          <p:nvPr/>
        </p:nvCxnSpPr>
        <p:spPr>
          <a:xfrm>
            <a:off x="2400197" y="3944626"/>
            <a:ext cx="189956" cy="2870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67" idx="3"/>
            <a:endCxn id="68" idx="1"/>
          </p:cNvCxnSpPr>
          <p:nvPr/>
        </p:nvCxnSpPr>
        <p:spPr>
          <a:xfrm>
            <a:off x="3552325" y="4231631"/>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68" idx="3"/>
            <a:endCxn id="69" idx="1"/>
          </p:cNvCxnSpPr>
          <p:nvPr/>
        </p:nvCxnSpPr>
        <p:spPr>
          <a:xfrm>
            <a:off x="4700567" y="4231631"/>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69" idx="3"/>
            <a:endCxn id="70" idx="1"/>
          </p:cNvCxnSpPr>
          <p:nvPr/>
        </p:nvCxnSpPr>
        <p:spPr>
          <a:xfrm>
            <a:off x="5852695" y="4231631"/>
            <a:ext cx="193842" cy="2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0" idx="3"/>
            <a:endCxn id="71" idx="1"/>
          </p:cNvCxnSpPr>
          <p:nvPr/>
        </p:nvCxnSpPr>
        <p:spPr>
          <a:xfrm>
            <a:off x="7008709" y="4233683"/>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stCxn id="71" idx="3"/>
            <a:endCxn id="74" idx="1"/>
          </p:cNvCxnSpPr>
          <p:nvPr/>
        </p:nvCxnSpPr>
        <p:spPr>
          <a:xfrm>
            <a:off x="8160837" y="4233683"/>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2590153"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受注情報閲覧</a:t>
            </a:r>
            <a:r>
              <a:rPr lang="en-US" altLang="ja-JP" sz="600" dirty="0" smtClean="0">
                <a:solidFill>
                  <a:schemeClr val="tx1"/>
                </a:solidFill>
              </a:rPr>
              <a:t>/</a:t>
            </a:r>
            <a:r>
              <a:rPr lang="ja-JP" altLang="en-US" sz="600" dirty="0" smtClean="0">
                <a:solidFill>
                  <a:schemeClr val="tx1"/>
                </a:solidFill>
              </a:rPr>
              <a:t>変更</a:t>
            </a:r>
          </a:p>
        </p:txBody>
      </p:sp>
      <p:sp>
        <p:nvSpPr>
          <p:cNvPr id="100" name="正方形/長方形 99"/>
          <p:cNvSpPr/>
          <p:nvPr/>
        </p:nvSpPr>
        <p:spPr>
          <a:xfrm>
            <a:off x="3738395"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101" name="正方形/長方形 100"/>
          <p:cNvSpPr/>
          <p:nvPr/>
        </p:nvSpPr>
        <p:spPr>
          <a:xfrm>
            <a:off x="4890523"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受注詳細</a:t>
            </a:r>
            <a:endParaRPr kumimoji="1" lang="ja-JP" altLang="en-US" sz="600" dirty="0">
              <a:solidFill>
                <a:schemeClr val="tx1"/>
              </a:solidFill>
            </a:endParaRPr>
          </a:p>
        </p:txBody>
      </p:sp>
      <p:sp>
        <p:nvSpPr>
          <p:cNvPr id="102" name="正方形/長方形 101"/>
          <p:cNvSpPr/>
          <p:nvPr/>
        </p:nvSpPr>
        <p:spPr>
          <a:xfrm>
            <a:off x="6046537"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変更入力</a:t>
            </a:r>
            <a:endParaRPr kumimoji="1" lang="ja-JP" altLang="en-US" sz="600" dirty="0">
              <a:solidFill>
                <a:schemeClr val="tx1"/>
              </a:solidFill>
            </a:endParaRPr>
          </a:p>
        </p:txBody>
      </p:sp>
      <p:sp>
        <p:nvSpPr>
          <p:cNvPr id="103" name="正方形/長方形 102"/>
          <p:cNvSpPr/>
          <p:nvPr/>
        </p:nvSpPr>
        <p:spPr>
          <a:xfrm>
            <a:off x="7198665"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104" name="正方形/長方形 103"/>
          <p:cNvSpPr/>
          <p:nvPr/>
        </p:nvSpPr>
        <p:spPr>
          <a:xfrm>
            <a:off x="8350793" y="46462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ja-JP" altLang="en-US" sz="600" dirty="0">
              <a:solidFill>
                <a:schemeClr val="tx1"/>
              </a:solidFill>
            </a:endParaRPr>
          </a:p>
        </p:txBody>
      </p:sp>
      <p:cxnSp>
        <p:nvCxnSpPr>
          <p:cNvPr id="110" name="直線コネクタ 109"/>
          <p:cNvCxnSpPr>
            <a:stCxn id="99" idx="3"/>
            <a:endCxn id="100" idx="1"/>
          </p:cNvCxnSpPr>
          <p:nvPr/>
        </p:nvCxnSpPr>
        <p:spPr>
          <a:xfrm>
            <a:off x="3552325" y="4732985"/>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100" idx="3"/>
            <a:endCxn id="101" idx="1"/>
          </p:cNvCxnSpPr>
          <p:nvPr/>
        </p:nvCxnSpPr>
        <p:spPr>
          <a:xfrm>
            <a:off x="4700567" y="4732985"/>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101" idx="3"/>
            <a:endCxn id="102" idx="1"/>
          </p:cNvCxnSpPr>
          <p:nvPr/>
        </p:nvCxnSpPr>
        <p:spPr>
          <a:xfrm>
            <a:off x="5852695" y="4732985"/>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02" idx="3"/>
            <a:endCxn id="103" idx="1"/>
          </p:cNvCxnSpPr>
          <p:nvPr/>
        </p:nvCxnSpPr>
        <p:spPr>
          <a:xfrm>
            <a:off x="7008709" y="4732985"/>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03" idx="3"/>
            <a:endCxn id="104" idx="1"/>
          </p:cNvCxnSpPr>
          <p:nvPr/>
        </p:nvCxnSpPr>
        <p:spPr>
          <a:xfrm>
            <a:off x="8160837" y="4732985"/>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正方形/長方形 121"/>
          <p:cNvSpPr/>
          <p:nvPr/>
        </p:nvSpPr>
        <p:spPr>
          <a:xfrm>
            <a:off x="3742281" y="5722791"/>
            <a:ext cx="962172" cy="173440"/>
          </a:xfrm>
          <a:prstGeom prst="rect">
            <a:avLst/>
          </a:prstGeom>
          <a:solidFill>
            <a:schemeClr val="bg1"/>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出荷対象一覧</a:t>
            </a:r>
            <a:endParaRPr kumimoji="1" lang="ja-JP" altLang="en-US" sz="600" dirty="0">
              <a:solidFill>
                <a:schemeClr val="tx1"/>
              </a:solidFill>
            </a:endParaRPr>
          </a:p>
        </p:txBody>
      </p:sp>
      <p:sp>
        <p:nvSpPr>
          <p:cNvPr id="123" name="正方形/長方形 122"/>
          <p:cNvSpPr/>
          <p:nvPr/>
        </p:nvSpPr>
        <p:spPr>
          <a:xfrm>
            <a:off x="4890523" y="5721764"/>
            <a:ext cx="962172" cy="173440"/>
          </a:xfrm>
          <a:prstGeom prst="rect">
            <a:avLst/>
          </a:prstGeom>
          <a:solidFill>
            <a:schemeClr val="bg1"/>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出荷処理</a:t>
            </a:r>
            <a:endParaRPr kumimoji="1" lang="ja-JP" altLang="en-US" sz="600" dirty="0">
              <a:solidFill>
                <a:schemeClr val="tx1"/>
              </a:solidFill>
            </a:endParaRPr>
          </a:p>
        </p:txBody>
      </p:sp>
      <p:cxnSp>
        <p:nvCxnSpPr>
          <p:cNvPr id="129" name="カギ線コネクタ 128"/>
          <p:cNvCxnSpPr>
            <a:stCxn id="122" idx="3"/>
            <a:endCxn id="123" idx="1"/>
          </p:cNvCxnSpPr>
          <p:nvPr/>
        </p:nvCxnSpPr>
        <p:spPr>
          <a:xfrm flipV="1">
            <a:off x="4704453" y="5808484"/>
            <a:ext cx="186070" cy="10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2544213" y="4553825"/>
            <a:ext cx="6817790" cy="838863"/>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2586267" y="4427206"/>
            <a:ext cx="1090363" cy="215444"/>
          </a:xfrm>
          <a:prstGeom prst="rect">
            <a:avLst/>
          </a:prstGeom>
          <a:solidFill>
            <a:schemeClr val="bg1"/>
          </a:solidFill>
        </p:spPr>
        <p:txBody>
          <a:bodyPr wrap="none" rtlCol="0">
            <a:spAutoFit/>
          </a:bodyPr>
          <a:lstStyle/>
          <a:p>
            <a:r>
              <a:rPr kumimoji="1" lang="ja-JP" altLang="en-US" sz="800" dirty="0" smtClean="0"/>
              <a:t>先端パーツ受注管理</a:t>
            </a:r>
            <a:endParaRPr kumimoji="1" lang="ja-JP" altLang="en-US" sz="800" dirty="0"/>
          </a:p>
        </p:txBody>
      </p:sp>
      <p:cxnSp>
        <p:nvCxnSpPr>
          <p:cNvPr id="141" name="カギ線コネクタ 140"/>
          <p:cNvCxnSpPr>
            <a:stCxn id="58" idx="3"/>
            <a:endCxn id="99" idx="1"/>
          </p:cNvCxnSpPr>
          <p:nvPr/>
        </p:nvCxnSpPr>
        <p:spPr>
          <a:xfrm>
            <a:off x="2400197" y="3944626"/>
            <a:ext cx="189956" cy="7883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2544213" y="6247140"/>
            <a:ext cx="6817790" cy="744333"/>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2586267" y="6127377"/>
            <a:ext cx="595035" cy="215444"/>
          </a:xfrm>
          <a:prstGeom prst="rect">
            <a:avLst/>
          </a:prstGeom>
          <a:solidFill>
            <a:schemeClr val="bg1"/>
          </a:solidFill>
        </p:spPr>
        <p:txBody>
          <a:bodyPr wrap="none" rtlCol="0">
            <a:spAutoFit/>
          </a:bodyPr>
          <a:lstStyle/>
          <a:p>
            <a:r>
              <a:rPr kumimoji="1" lang="ja-JP" altLang="en-US" sz="800" dirty="0" smtClean="0"/>
              <a:t>物件管理</a:t>
            </a:r>
            <a:endParaRPr kumimoji="1" lang="ja-JP" altLang="en-US" sz="800" dirty="0"/>
          </a:p>
        </p:txBody>
      </p:sp>
      <p:sp>
        <p:nvSpPr>
          <p:cNvPr id="159" name="正方形/長方形 158"/>
          <p:cNvSpPr/>
          <p:nvPr/>
        </p:nvSpPr>
        <p:spPr>
          <a:xfrm>
            <a:off x="2590153"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物件</a:t>
            </a:r>
            <a:r>
              <a:rPr lang="ja-JP" altLang="en-US" sz="600" dirty="0" smtClean="0">
                <a:solidFill>
                  <a:schemeClr val="tx1"/>
                </a:solidFill>
              </a:rPr>
              <a:t>情報閲覧</a:t>
            </a:r>
            <a:r>
              <a:rPr lang="en-US" altLang="ja-JP" sz="600" dirty="0" smtClean="0">
                <a:solidFill>
                  <a:schemeClr val="tx1"/>
                </a:solidFill>
              </a:rPr>
              <a:t>/</a:t>
            </a:r>
            <a:r>
              <a:rPr lang="ja-JP" altLang="en-US" sz="600" dirty="0" smtClean="0">
                <a:solidFill>
                  <a:schemeClr val="tx1"/>
                </a:solidFill>
              </a:rPr>
              <a:t>変更</a:t>
            </a:r>
          </a:p>
        </p:txBody>
      </p:sp>
      <p:sp>
        <p:nvSpPr>
          <p:cNvPr id="160" name="正方形/長方形 159"/>
          <p:cNvSpPr/>
          <p:nvPr/>
        </p:nvSpPr>
        <p:spPr>
          <a:xfrm>
            <a:off x="3738395"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sp>
        <p:nvSpPr>
          <p:cNvPr id="161" name="正方形/長方形 160"/>
          <p:cNvSpPr/>
          <p:nvPr/>
        </p:nvSpPr>
        <p:spPr>
          <a:xfrm>
            <a:off x="4890523"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物件</a:t>
            </a:r>
            <a:r>
              <a:rPr kumimoji="1" lang="ja-JP" altLang="en-US" sz="600" dirty="0" smtClean="0">
                <a:solidFill>
                  <a:schemeClr val="tx1"/>
                </a:solidFill>
              </a:rPr>
              <a:t>詳細</a:t>
            </a:r>
            <a:endParaRPr kumimoji="1" lang="ja-JP" altLang="en-US" sz="600" dirty="0">
              <a:solidFill>
                <a:schemeClr val="tx1"/>
              </a:solidFill>
            </a:endParaRPr>
          </a:p>
        </p:txBody>
      </p:sp>
      <p:sp>
        <p:nvSpPr>
          <p:cNvPr id="162" name="正方形/長方形 161"/>
          <p:cNvSpPr/>
          <p:nvPr/>
        </p:nvSpPr>
        <p:spPr>
          <a:xfrm>
            <a:off x="6046537"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変更入力</a:t>
            </a:r>
            <a:endParaRPr kumimoji="1" lang="ja-JP" altLang="en-US" sz="600" dirty="0">
              <a:solidFill>
                <a:schemeClr val="tx1"/>
              </a:solidFill>
            </a:endParaRPr>
          </a:p>
        </p:txBody>
      </p:sp>
      <p:sp>
        <p:nvSpPr>
          <p:cNvPr id="163" name="正方形/長方形 162"/>
          <p:cNvSpPr/>
          <p:nvPr/>
        </p:nvSpPr>
        <p:spPr>
          <a:xfrm>
            <a:off x="7198665"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164" name="正方形/長方形 163"/>
          <p:cNvSpPr/>
          <p:nvPr/>
        </p:nvSpPr>
        <p:spPr>
          <a:xfrm>
            <a:off x="8350793" y="663865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ja-JP" altLang="en-US" sz="600" dirty="0">
              <a:solidFill>
                <a:schemeClr val="tx1"/>
              </a:solidFill>
            </a:endParaRPr>
          </a:p>
        </p:txBody>
      </p:sp>
      <p:cxnSp>
        <p:nvCxnSpPr>
          <p:cNvPr id="167" name="直線コネクタ 166"/>
          <p:cNvCxnSpPr>
            <a:stCxn id="159" idx="3"/>
            <a:endCxn id="160" idx="1"/>
          </p:cNvCxnSpPr>
          <p:nvPr/>
        </p:nvCxnSpPr>
        <p:spPr>
          <a:xfrm>
            <a:off x="3552325" y="6725378"/>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stCxn id="160" idx="3"/>
            <a:endCxn id="161" idx="1"/>
          </p:cNvCxnSpPr>
          <p:nvPr/>
        </p:nvCxnSpPr>
        <p:spPr>
          <a:xfrm>
            <a:off x="4700567" y="6725378"/>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161" idx="3"/>
            <a:endCxn id="162" idx="1"/>
          </p:cNvCxnSpPr>
          <p:nvPr/>
        </p:nvCxnSpPr>
        <p:spPr>
          <a:xfrm>
            <a:off x="5852695" y="6725378"/>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62" idx="3"/>
            <a:endCxn id="163" idx="1"/>
          </p:cNvCxnSpPr>
          <p:nvPr/>
        </p:nvCxnSpPr>
        <p:spPr>
          <a:xfrm>
            <a:off x="7008709" y="6725378"/>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stCxn id="163" idx="3"/>
            <a:endCxn id="164" idx="1"/>
          </p:cNvCxnSpPr>
          <p:nvPr/>
        </p:nvCxnSpPr>
        <p:spPr>
          <a:xfrm>
            <a:off x="8160837" y="6725378"/>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正方形/長方形 178"/>
          <p:cNvSpPr/>
          <p:nvPr/>
        </p:nvSpPr>
        <p:spPr>
          <a:xfrm>
            <a:off x="2590153" y="635165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smtClean="0">
                <a:solidFill>
                  <a:schemeClr val="tx1"/>
                </a:solidFill>
              </a:rPr>
              <a:t>物件登録</a:t>
            </a:r>
            <a:endParaRPr lang="en-US" altLang="ja-JP" sz="600" dirty="0" smtClean="0">
              <a:solidFill>
                <a:schemeClr val="tx1"/>
              </a:solidFill>
            </a:endParaRPr>
          </a:p>
        </p:txBody>
      </p:sp>
      <p:sp>
        <p:nvSpPr>
          <p:cNvPr id="180" name="正方形/長方形 179"/>
          <p:cNvSpPr/>
          <p:nvPr/>
        </p:nvSpPr>
        <p:spPr>
          <a:xfrm>
            <a:off x="3738395" y="6352125"/>
            <a:ext cx="962172" cy="1729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ja-JP" altLang="en-US" sz="600" dirty="0">
              <a:solidFill>
                <a:schemeClr val="tx1"/>
              </a:solidFill>
            </a:endParaRPr>
          </a:p>
        </p:txBody>
      </p:sp>
      <p:sp>
        <p:nvSpPr>
          <p:cNvPr id="181" name="正方形/長方形 180"/>
          <p:cNvSpPr/>
          <p:nvPr/>
        </p:nvSpPr>
        <p:spPr>
          <a:xfrm>
            <a:off x="4890523" y="6352125"/>
            <a:ext cx="962172" cy="1729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入力完了</a:t>
            </a:r>
            <a:endParaRPr kumimoji="1" lang="ja-JP" altLang="en-US" sz="600" dirty="0">
              <a:solidFill>
                <a:schemeClr val="tx1"/>
              </a:solidFill>
            </a:endParaRPr>
          </a:p>
        </p:txBody>
      </p:sp>
      <p:cxnSp>
        <p:nvCxnSpPr>
          <p:cNvPr id="182" name="直線コネクタ 181"/>
          <p:cNvCxnSpPr>
            <a:stCxn id="179" idx="3"/>
            <a:endCxn id="180" idx="1"/>
          </p:cNvCxnSpPr>
          <p:nvPr/>
        </p:nvCxnSpPr>
        <p:spPr>
          <a:xfrm>
            <a:off x="3552325" y="6438373"/>
            <a:ext cx="186070" cy="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a:stCxn id="180" idx="3"/>
            <a:endCxn id="181" idx="1"/>
          </p:cNvCxnSpPr>
          <p:nvPr/>
        </p:nvCxnSpPr>
        <p:spPr>
          <a:xfrm>
            <a:off x="4700567" y="6438609"/>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正方形/長方形 194"/>
          <p:cNvSpPr/>
          <p:nvPr/>
        </p:nvSpPr>
        <p:spPr>
          <a:xfrm>
            <a:off x="4918548" y="843163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実績</a:t>
            </a:r>
            <a:r>
              <a:rPr lang="ja-JP" altLang="en-US" sz="600" dirty="0">
                <a:solidFill>
                  <a:schemeClr val="tx1"/>
                </a:solidFill>
              </a:rPr>
              <a:t>表</a:t>
            </a:r>
            <a:r>
              <a:rPr lang="ja-JP" altLang="en-US" sz="600" dirty="0" smtClean="0">
                <a:solidFill>
                  <a:schemeClr val="tx1"/>
                </a:solidFill>
              </a:rPr>
              <a:t>発行（</a:t>
            </a:r>
            <a:r>
              <a:rPr lang="en-US" altLang="ja-JP" sz="600" dirty="0" smtClean="0">
                <a:solidFill>
                  <a:schemeClr val="tx1"/>
                </a:solidFill>
              </a:rPr>
              <a:t>PDF</a:t>
            </a:r>
            <a:r>
              <a:rPr lang="ja-JP" altLang="en-US" sz="600" dirty="0" smtClean="0">
                <a:solidFill>
                  <a:schemeClr val="tx1"/>
                </a:solidFill>
              </a:rPr>
              <a:t>）</a:t>
            </a:r>
            <a:endParaRPr kumimoji="1" lang="ja-JP" altLang="en-US" sz="600" dirty="0">
              <a:solidFill>
                <a:schemeClr val="tx1"/>
              </a:solidFill>
            </a:endParaRPr>
          </a:p>
        </p:txBody>
      </p:sp>
      <p:sp>
        <p:nvSpPr>
          <p:cNvPr id="198" name="正方形/長方形 197"/>
          <p:cNvSpPr/>
          <p:nvPr/>
        </p:nvSpPr>
        <p:spPr>
          <a:xfrm>
            <a:off x="4918548" y="871863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smtClean="0">
                <a:solidFill>
                  <a:schemeClr val="tx1"/>
                </a:solidFill>
              </a:rPr>
              <a:t>CSV</a:t>
            </a:r>
            <a:r>
              <a:rPr lang="ja-JP" altLang="en-US" sz="600" dirty="0" smtClean="0">
                <a:solidFill>
                  <a:schemeClr val="tx1"/>
                </a:solidFill>
              </a:rPr>
              <a:t>出力</a:t>
            </a:r>
            <a:endParaRPr kumimoji="1" lang="ja-JP" altLang="en-US" sz="600" dirty="0">
              <a:solidFill>
                <a:schemeClr val="tx1"/>
              </a:solidFill>
            </a:endParaRPr>
          </a:p>
        </p:txBody>
      </p:sp>
      <p:cxnSp>
        <p:nvCxnSpPr>
          <p:cNvPr id="204" name="カギ線コネクタ 203"/>
          <p:cNvCxnSpPr>
            <a:stCxn id="58" idx="3"/>
            <a:endCxn id="179" idx="1"/>
          </p:cNvCxnSpPr>
          <p:nvPr/>
        </p:nvCxnSpPr>
        <p:spPr>
          <a:xfrm>
            <a:off x="2400197" y="3944626"/>
            <a:ext cx="189956" cy="249374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カギ線コネクタ 205"/>
          <p:cNvCxnSpPr>
            <a:stCxn id="58" idx="3"/>
            <a:endCxn id="159" idx="1"/>
          </p:cNvCxnSpPr>
          <p:nvPr/>
        </p:nvCxnSpPr>
        <p:spPr>
          <a:xfrm>
            <a:off x="2400197" y="3944626"/>
            <a:ext cx="189956" cy="278075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正方形/長方形 208"/>
          <p:cNvSpPr/>
          <p:nvPr/>
        </p:nvSpPr>
        <p:spPr>
          <a:xfrm>
            <a:off x="2544213" y="7190559"/>
            <a:ext cx="6817790" cy="607711"/>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テキスト ボックス 209"/>
          <p:cNvSpPr txBox="1"/>
          <p:nvPr/>
        </p:nvSpPr>
        <p:spPr>
          <a:xfrm>
            <a:off x="2586267" y="7063481"/>
            <a:ext cx="595035" cy="215444"/>
          </a:xfrm>
          <a:prstGeom prst="rect">
            <a:avLst/>
          </a:prstGeom>
          <a:solidFill>
            <a:schemeClr val="bg1"/>
          </a:solidFill>
        </p:spPr>
        <p:txBody>
          <a:bodyPr wrap="none" rtlCol="0">
            <a:spAutoFit/>
          </a:bodyPr>
          <a:lstStyle/>
          <a:p>
            <a:r>
              <a:rPr lang="ja-JP" altLang="en-US" sz="800" dirty="0"/>
              <a:t>請求</a:t>
            </a:r>
            <a:r>
              <a:rPr kumimoji="1" lang="ja-JP" altLang="en-US" sz="800" dirty="0" smtClean="0"/>
              <a:t>管理</a:t>
            </a:r>
            <a:endParaRPr kumimoji="1" lang="ja-JP" altLang="en-US" sz="800" dirty="0"/>
          </a:p>
        </p:txBody>
      </p:sp>
      <p:sp>
        <p:nvSpPr>
          <p:cNvPr id="211" name="正方形/長方形 210"/>
          <p:cNvSpPr/>
          <p:nvPr/>
        </p:nvSpPr>
        <p:spPr>
          <a:xfrm>
            <a:off x="2590153" y="729507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請求対象検索</a:t>
            </a:r>
            <a:endParaRPr lang="en-US" altLang="ja-JP" sz="600" dirty="0" smtClean="0">
              <a:solidFill>
                <a:schemeClr val="tx1"/>
              </a:solidFill>
            </a:endParaRPr>
          </a:p>
        </p:txBody>
      </p:sp>
      <p:sp>
        <p:nvSpPr>
          <p:cNvPr id="214" name="正方形/長方形 213"/>
          <p:cNvSpPr/>
          <p:nvPr/>
        </p:nvSpPr>
        <p:spPr>
          <a:xfrm>
            <a:off x="3738395" y="729507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cxnSp>
        <p:nvCxnSpPr>
          <p:cNvPr id="216" name="直線コネクタ 215"/>
          <p:cNvCxnSpPr>
            <a:stCxn id="211" idx="3"/>
            <a:endCxn id="214" idx="1"/>
          </p:cNvCxnSpPr>
          <p:nvPr/>
        </p:nvCxnSpPr>
        <p:spPr>
          <a:xfrm>
            <a:off x="3552325" y="7381792"/>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正方形/長方形 219"/>
          <p:cNvSpPr/>
          <p:nvPr/>
        </p:nvSpPr>
        <p:spPr>
          <a:xfrm>
            <a:off x="4890523" y="729507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請求内容詳細</a:t>
            </a:r>
            <a:endParaRPr kumimoji="1" lang="ja-JP" altLang="en-US" sz="600" dirty="0">
              <a:solidFill>
                <a:schemeClr val="tx1"/>
              </a:solidFill>
            </a:endParaRPr>
          </a:p>
        </p:txBody>
      </p:sp>
      <p:cxnSp>
        <p:nvCxnSpPr>
          <p:cNvPr id="222" name="直線コネクタ 221"/>
          <p:cNvCxnSpPr>
            <a:stCxn id="214" idx="3"/>
            <a:endCxn id="220" idx="1"/>
          </p:cNvCxnSpPr>
          <p:nvPr/>
        </p:nvCxnSpPr>
        <p:spPr>
          <a:xfrm>
            <a:off x="4700567" y="7381792"/>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6046537" y="729507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請求書個別発行（</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sp>
        <p:nvSpPr>
          <p:cNvPr id="225" name="正方形/長方形 224"/>
          <p:cNvSpPr/>
          <p:nvPr/>
        </p:nvSpPr>
        <p:spPr>
          <a:xfrm>
            <a:off x="6046537" y="7582077"/>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入金処理</a:t>
            </a:r>
            <a:endParaRPr kumimoji="1" lang="ja-JP" altLang="en-US" sz="600" dirty="0">
              <a:solidFill>
                <a:schemeClr val="tx1"/>
              </a:solidFill>
            </a:endParaRPr>
          </a:p>
        </p:txBody>
      </p:sp>
      <p:cxnSp>
        <p:nvCxnSpPr>
          <p:cNvPr id="227" name="直線コネクタ 226"/>
          <p:cNvCxnSpPr>
            <a:stCxn id="220" idx="3"/>
            <a:endCxn id="224" idx="1"/>
          </p:cNvCxnSpPr>
          <p:nvPr/>
        </p:nvCxnSpPr>
        <p:spPr>
          <a:xfrm>
            <a:off x="5852695" y="7381792"/>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カギ線コネクタ 228"/>
          <p:cNvCxnSpPr>
            <a:stCxn id="220" idx="3"/>
            <a:endCxn id="225" idx="1"/>
          </p:cNvCxnSpPr>
          <p:nvPr/>
        </p:nvCxnSpPr>
        <p:spPr>
          <a:xfrm>
            <a:off x="5852695" y="7381792"/>
            <a:ext cx="193842" cy="2870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正方形/長方形 231"/>
          <p:cNvSpPr/>
          <p:nvPr/>
        </p:nvSpPr>
        <p:spPr>
          <a:xfrm>
            <a:off x="2590153" y="500322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パーツ</a:t>
            </a:r>
            <a:r>
              <a:rPr lang="ja-JP" altLang="en-US" sz="600" dirty="0" smtClean="0">
                <a:solidFill>
                  <a:schemeClr val="tx1"/>
                </a:solidFill>
              </a:rPr>
              <a:t>代金精算検索</a:t>
            </a:r>
            <a:endParaRPr lang="en-US" altLang="ja-JP" sz="600" dirty="0" smtClean="0">
              <a:solidFill>
                <a:schemeClr val="tx1"/>
              </a:solidFill>
            </a:endParaRPr>
          </a:p>
        </p:txBody>
      </p:sp>
      <p:sp>
        <p:nvSpPr>
          <p:cNvPr id="233" name="正方形/長方形 232"/>
          <p:cNvSpPr/>
          <p:nvPr/>
        </p:nvSpPr>
        <p:spPr>
          <a:xfrm>
            <a:off x="3738395" y="500322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検索結果一覧</a:t>
            </a:r>
            <a:endParaRPr kumimoji="1" lang="ja-JP" altLang="en-US" sz="600" dirty="0">
              <a:solidFill>
                <a:schemeClr val="tx1"/>
              </a:solidFill>
            </a:endParaRPr>
          </a:p>
        </p:txBody>
      </p:sp>
      <p:cxnSp>
        <p:nvCxnSpPr>
          <p:cNvPr id="234" name="直線コネクタ 233"/>
          <p:cNvCxnSpPr>
            <a:stCxn id="232" idx="3"/>
            <a:endCxn id="233" idx="1"/>
          </p:cNvCxnSpPr>
          <p:nvPr/>
        </p:nvCxnSpPr>
        <p:spPr>
          <a:xfrm>
            <a:off x="3552325" y="5089944"/>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正方形/長方形 234"/>
          <p:cNvSpPr/>
          <p:nvPr/>
        </p:nvSpPr>
        <p:spPr>
          <a:xfrm>
            <a:off x="4890523" y="500322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ＣＳＶ出力</a:t>
            </a:r>
            <a:endParaRPr kumimoji="1" lang="ja-JP" altLang="en-US" sz="600" dirty="0">
              <a:solidFill>
                <a:schemeClr val="tx1"/>
              </a:solidFill>
            </a:endParaRPr>
          </a:p>
        </p:txBody>
      </p:sp>
      <p:cxnSp>
        <p:nvCxnSpPr>
          <p:cNvPr id="236" name="直線コネクタ 235"/>
          <p:cNvCxnSpPr>
            <a:stCxn id="233" idx="3"/>
            <a:endCxn id="235" idx="1"/>
          </p:cNvCxnSpPr>
          <p:nvPr/>
        </p:nvCxnSpPr>
        <p:spPr>
          <a:xfrm>
            <a:off x="4700567" y="5089944"/>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カギ線コネクタ 241"/>
          <p:cNvCxnSpPr>
            <a:stCxn id="58" idx="3"/>
            <a:endCxn id="211" idx="1"/>
          </p:cNvCxnSpPr>
          <p:nvPr/>
        </p:nvCxnSpPr>
        <p:spPr>
          <a:xfrm>
            <a:off x="2400197" y="3944626"/>
            <a:ext cx="189956" cy="34371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カギ線コネクタ 243"/>
          <p:cNvCxnSpPr>
            <a:stCxn id="58" idx="3"/>
            <a:endCxn id="232" idx="1"/>
          </p:cNvCxnSpPr>
          <p:nvPr/>
        </p:nvCxnSpPr>
        <p:spPr>
          <a:xfrm>
            <a:off x="2400197" y="3944626"/>
            <a:ext cx="189956" cy="114531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正方形/長方形 254"/>
          <p:cNvSpPr/>
          <p:nvPr/>
        </p:nvSpPr>
        <p:spPr>
          <a:xfrm>
            <a:off x="2544213" y="7982647"/>
            <a:ext cx="6817790" cy="1097058"/>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テキスト ボックス 255"/>
          <p:cNvSpPr txBox="1"/>
          <p:nvPr/>
        </p:nvSpPr>
        <p:spPr>
          <a:xfrm>
            <a:off x="2586267" y="7855569"/>
            <a:ext cx="595035" cy="215444"/>
          </a:xfrm>
          <a:prstGeom prst="rect">
            <a:avLst/>
          </a:prstGeom>
          <a:solidFill>
            <a:schemeClr val="bg1"/>
          </a:solidFill>
        </p:spPr>
        <p:txBody>
          <a:bodyPr wrap="none" rtlCol="0">
            <a:spAutoFit/>
          </a:bodyPr>
          <a:lstStyle/>
          <a:p>
            <a:r>
              <a:rPr lang="ja-JP" altLang="en-US" sz="800" dirty="0" smtClean="0"/>
              <a:t>集計処理</a:t>
            </a:r>
            <a:endParaRPr kumimoji="1" lang="ja-JP" altLang="en-US" sz="800" dirty="0"/>
          </a:p>
        </p:txBody>
      </p:sp>
      <p:sp>
        <p:nvSpPr>
          <p:cNvPr id="257" name="正方形/長方形 256"/>
          <p:cNvSpPr/>
          <p:nvPr/>
        </p:nvSpPr>
        <p:spPr>
          <a:xfrm>
            <a:off x="2590153" y="80871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会社別</a:t>
            </a:r>
            <a:r>
              <a:rPr lang="ja-JP" altLang="en-US" sz="600" dirty="0" smtClean="0">
                <a:solidFill>
                  <a:schemeClr val="tx1"/>
                </a:solidFill>
              </a:rPr>
              <a:t>集計</a:t>
            </a:r>
            <a:endParaRPr lang="en-US" altLang="ja-JP" sz="600" dirty="0" smtClean="0">
              <a:solidFill>
                <a:schemeClr val="tx1"/>
              </a:solidFill>
            </a:endParaRPr>
          </a:p>
        </p:txBody>
      </p:sp>
      <p:sp>
        <p:nvSpPr>
          <p:cNvPr id="258" name="正方形/長方形 257"/>
          <p:cNvSpPr/>
          <p:nvPr/>
        </p:nvSpPr>
        <p:spPr>
          <a:xfrm>
            <a:off x="3738395" y="80871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集計結果</a:t>
            </a:r>
            <a:endParaRPr kumimoji="1" lang="ja-JP" altLang="en-US" sz="600" dirty="0">
              <a:solidFill>
                <a:schemeClr val="tx1"/>
              </a:solidFill>
            </a:endParaRPr>
          </a:p>
        </p:txBody>
      </p:sp>
      <p:cxnSp>
        <p:nvCxnSpPr>
          <p:cNvPr id="259" name="直線コネクタ 258"/>
          <p:cNvCxnSpPr>
            <a:stCxn id="257" idx="3"/>
            <a:endCxn id="258" idx="1"/>
          </p:cNvCxnSpPr>
          <p:nvPr/>
        </p:nvCxnSpPr>
        <p:spPr>
          <a:xfrm>
            <a:off x="3552325" y="8173880"/>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正方形/長方形 259"/>
          <p:cNvSpPr/>
          <p:nvPr/>
        </p:nvSpPr>
        <p:spPr>
          <a:xfrm>
            <a:off x="4890523" y="80871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rPr>
              <a:t>CSV</a:t>
            </a:r>
            <a:r>
              <a:rPr lang="ja-JP" altLang="en-US" sz="600" dirty="0">
                <a:solidFill>
                  <a:schemeClr val="tx1"/>
                </a:solidFill>
              </a:rPr>
              <a:t>出力</a:t>
            </a:r>
            <a:endParaRPr kumimoji="1" lang="en-US" altLang="ja-JP" sz="600" dirty="0" smtClean="0">
              <a:solidFill>
                <a:schemeClr val="tx1"/>
              </a:solidFill>
            </a:endParaRPr>
          </a:p>
        </p:txBody>
      </p:sp>
      <p:cxnSp>
        <p:nvCxnSpPr>
          <p:cNvPr id="261" name="直線コネクタ 260"/>
          <p:cNvCxnSpPr>
            <a:stCxn id="258" idx="3"/>
            <a:endCxn id="260" idx="1"/>
          </p:cNvCxnSpPr>
          <p:nvPr/>
        </p:nvCxnSpPr>
        <p:spPr>
          <a:xfrm>
            <a:off x="4700567" y="8173880"/>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カギ線コネクタ 268"/>
          <p:cNvCxnSpPr>
            <a:stCxn id="58" idx="3"/>
            <a:endCxn id="257" idx="1"/>
          </p:cNvCxnSpPr>
          <p:nvPr/>
        </p:nvCxnSpPr>
        <p:spPr>
          <a:xfrm>
            <a:off x="2400197" y="3944626"/>
            <a:ext cx="189956" cy="42292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正方形/長方形 271"/>
          <p:cNvSpPr/>
          <p:nvPr/>
        </p:nvSpPr>
        <p:spPr>
          <a:xfrm>
            <a:off x="2544213" y="9278792"/>
            <a:ext cx="6817790" cy="362368"/>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テキスト ボックス 272"/>
          <p:cNvSpPr txBox="1"/>
          <p:nvPr/>
        </p:nvSpPr>
        <p:spPr>
          <a:xfrm>
            <a:off x="2586267" y="9151713"/>
            <a:ext cx="595035" cy="215444"/>
          </a:xfrm>
          <a:prstGeom prst="rect">
            <a:avLst/>
          </a:prstGeom>
          <a:solidFill>
            <a:schemeClr val="bg1"/>
          </a:solidFill>
        </p:spPr>
        <p:txBody>
          <a:bodyPr wrap="none" rtlCol="0">
            <a:spAutoFit/>
          </a:bodyPr>
          <a:lstStyle/>
          <a:p>
            <a:r>
              <a:rPr kumimoji="1" lang="ja-JP" altLang="en-US" sz="800" dirty="0" smtClean="0"/>
              <a:t>協会情報</a:t>
            </a:r>
            <a:endParaRPr kumimoji="1" lang="ja-JP" altLang="en-US" sz="800" dirty="0"/>
          </a:p>
        </p:txBody>
      </p:sp>
      <p:sp>
        <p:nvSpPr>
          <p:cNvPr id="274" name="正方形/長方形 273"/>
          <p:cNvSpPr/>
          <p:nvPr/>
        </p:nvSpPr>
        <p:spPr>
          <a:xfrm>
            <a:off x="2590153" y="938330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協会基本情報</a:t>
            </a:r>
            <a:endParaRPr lang="en-US" altLang="ja-JP" sz="600" dirty="0" smtClean="0">
              <a:solidFill>
                <a:schemeClr val="tx1"/>
              </a:solidFill>
            </a:endParaRPr>
          </a:p>
        </p:txBody>
      </p:sp>
      <p:sp>
        <p:nvSpPr>
          <p:cNvPr id="275" name="正方形/長方形 274"/>
          <p:cNvSpPr/>
          <p:nvPr/>
        </p:nvSpPr>
        <p:spPr>
          <a:xfrm>
            <a:off x="3738395" y="938330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変更入力</a:t>
            </a:r>
            <a:endParaRPr kumimoji="1" lang="ja-JP" altLang="en-US" sz="600" dirty="0">
              <a:solidFill>
                <a:schemeClr val="tx1"/>
              </a:solidFill>
            </a:endParaRPr>
          </a:p>
        </p:txBody>
      </p:sp>
      <p:cxnSp>
        <p:nvCxnSpPr>
          <p:cNvPr id="276" name="直線コネクタ 275"/>
          <p:cNvCxnSpPr>
            <a:stCxn id="274" idx="3"/>
            <a:endCxn id="275" idx="1"/>
          </p:cNvCxnSpPr>
          <p:nvPr/>
        </p:nvCxnSpPr>
        <p:spPr>
          <a:xfrm>
            <a:off x="3552325" y="9470024"/>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正方形/長方形 276"/>
          <p:cNvSpPr/>
          <p:nvPr/>
        </p:nvSpPr>
        <p:spPr>
          <a:xfrm>
            <a:off x="4890523" y="938330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en-US" altLang="ja-JP" sz="600" dirty="0" smtClean="0">
              <a:solidFill>
                <a:schemeClr val="tx1"/>
              </a:solidFill>
            </a:endParaRPr>
          </a:p>
        </p:txBody>
      </p:sp>
      <p:cxnSp>
        <p:nvCxnSpPr>
          <p:cNvPr id="278" name="直線コネクタ 277"/>
          <p:cNvCxnSpPr>
            <a:stCxn id="275" idx="3"/>
            <a:endCxn id="277" idx="1"/>
          </p:cNvCxnSpPr>
          <p:nvPr/>
        </p:nvCxnSpPr>
        <p:spPr>
          <a:xfrm>
            <a:off x="4700567" y="9470024"/>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2" name="正方形/長方形 281"/>
          <p:cNvSpPr/>
          <p:nvPr/>
        </p:nvSpPr>
        <p:spPr>
          <a:xfrm>
            <a:off x="6046537" y="938330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en-US" altLang="ja-JP" sz="600" dirty="0" smtClean="0">
              <a:solidFill>
                <a:schemeClr val="tx1"/>
              </a:solidFill>
            </a:endParaRPr>
          </a:p>
        </p:txBody>
      </p:sp>
      <p:sp>
        <p:nvSpPr>
          <p:cNvPr id="283" name="正方形/長方形 282"/>
          <p:cNvSpPr/>
          <p:nvPr/>
        </p:nvSpPr>
        <p:spPr>
          <a:xfrm>
            <a:off x="2544213" y="9782848"/>
            <a:ext cx="6817790" cy="362368"/>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テキスト ボックス 283"/>
          <p:cNvSpPr txBox="1"/>
          <p:nvPr/>
        </p:nvSpPr>
        <p:spPr>
          <a:xfrm>
            <a:off x="2586267" y="9655769"/>
            <a:ext cx="697627" cy="215444"/>
          </a:xfrm>
          <a:prstGeom prst="rect">
            <a:avLst/>
          </a:prstGeom>
          <a:solidFill>
            <a:schemeClr val="bg1"/>
          </a:solidFill>
        </p:spPr>
        <p:txBody>
          <a:bodyPr wrap="none" rtlCol="0">
            <a:spAutoFit/>
          </a:bodyPr>
          <a:lstStyle/>
          <a:p>
            <a:r>
              <a:rPr kumimoji="1" lang="ja-JP" altLang="en-US" sz="800" dirty="0" smtClean="0"/>
              <a:t>管理者情報</a:t>
            </a:r>
            <a:endParaRPr kumimoji="1" lang="ja-JP" altLang="en-US" sz="800" dirty="0"/>
          </a:p>
        </p:txBody>
      </p:sp>
      <p:sp>
        <p:nvSpPr>
          <p:cNvPr id="285" name="正方形/長方形 284"/>
          <p:cNvSpPr/>
          <p:nvPr/>
        </p:nvSpPr>
        <p:spPr>
          <a:xfrm>
            <a:off x="2590153" y="98873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管理者情報</a:t>
            </a:r>
            <a:endParaRPr lang="en-US" altLang="ja-JP" sz="600" dirty="0" smtClean="0">
              <a:solidFill>
                <a:schemeClr val="tx1"/>
              </a:solidFill>
            </a:endParaRPr>
          </a:p>
        </p:txBody>
      </p:sp>
      <p:sp>
        <p:nvSpPr>
          <p:cNvPr id="286" name="正方形/長方形 285"/>
          <p:cNvSpPr/>
          <p:nvPr/>
        </p:nvSpPr>
        <p:spPr>
          <a:xfrm>
            <a:off x="3738395" y="98873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変更入力</a:t>
            </a:r>
            <a:endParaRPr kumimoji="1" lang="ja-JP" altLang="en-US" sz="600" dirty="0">
              <a:solidFill>
                <a:schemeClr val="tx1"/>
              </a:solidFill>
            </a:endParaRPr>
          </a:p>
        </p:txBody>
      </p:sp>
      <p:cxnSp>
        <p:nvCxnSpPr>
          <p:cNvPr id="287" name="直線コネクタ 286"/>
          <p:cNvCxnSpPr>
            <a:stCxn id="285" idx="3"/>
            <a:endCxn id="286" idx="1"/>
          </p:cNvCxnSpPr>
          <p:nvPr/>
        </p:nvCxnSpPr>
        <p:spPr>
          <a:xfrm>
            <a:off x="3552325" y="9974080"/>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正方形/長方形 287"/>
          <p:cNvSpPr/>
          <p:nvPr/>
        </p:nvSpPr>
        <p:spPr>
          <a:xfrm>
            <a:off x="4890523" y="98873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en-US" altLang="ja-JP" sz="600" dirty="0" smtClean="0">
              <a:solidFill>
                <a:schemeClr val="tx1"/>
              </a:solidFill>
            </a:endParaRPr>
          </a:p>
        </p:txBody>
      </p:sp>
      <p:cxnSp>
        <p:nvCxnSpPr>
          <p:cNvPr id="289" name="直線コネクタ 288"/>
          <p:cNvCxnSpPr>
            <a:stCxn id="286" idx="3"/>
            <a:endCxn id="288" idx="1"/>
          </p:cNvCxnSpPr>
          <p:nvPr/>
        </p:nvCxnSpPr>
        <p:spPr>
          <a:xfrm>
            <a:off x="4700567" y="9974080"/>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正方形/長方形 289"/>
          <p:cNvSpPr/>
          <p:nvPr/>
        </p:nvSpPr>
        <p:spPr>
          <a:xfrm>
            <a:off x="6046537" y="98873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変更完了</a:t>
            </a:r>
            <a:endParaRPr kumimoji="1" lang="en-US" altLang="ja-JP" sz="600" dirty="0" smtClean="0">
              <a:solidFill>
                <a:schemeClr val="tx1"/>
              </a:solidFill>
            </a:endParaRPr>
          </a:p>
        </p:txBody>
      </p:sp>
      <p:cxnSp>
        <p:nvCxnSpPr>
          <p:cNvPr id="292" name="直線コネクタ 291"/>
          <p:cNvCxnSpPr>
            <a:stCxn id="277" idx="3"/>
            <a:endCxn id="282" idx="1"/>
          </p:cNvCxnSpPr>
          <p:nvPr/>
        </p:nvCxnSpPr>
        <p:spPr>
          <a:xfrm>
            <a:off x="5852695" y="9470024"/>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a:stCxn id="288" idx="3"/>
            <a:endCxn id="290" idx="1"/>
          </p:cNvCxnSpPr>
          <p:nvPr/>
        </p:nvCxnSpPr>
        <p:spPr>
          <a:xfrm>
            <a:off x="5852695" y="9974080"/>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正方形/長方形 294"/>
          <p:cNvSpPr/>
          <p:nvPr/>
        </p:nvSpPr>
        <p:spPr>
          <a:xfrm>
            <a:off x="2544213" y="10336987"/>
            <a:ext cx="6817790" cy="1248389"/>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テキスト ボックス 295"/>
          <p:cNvSpPr txBox="1"/>
          <p:nvPr/>
        </p:nvSpPr>
        <p:spPr>
          <a:xfrm>
            <a:off x="2586267" y="10217224"/>
            <a:ext cx="768159" cy="215444"/>
          </a:xfrm>
          <a:prstGeom prst="rect">
            <a:avLst/>
          </a:prstGeom>
          <a:solidFill>
            <a:schemeClr val="bg1"/>
          </a:solidFill>
        </p:spPr>
        <p:txBody>
          <a:bodyPr wrap="none" rtlCol="0">
            <a:spAutoFit/>
          </a:bodyPr>
          <a:lstStyle/>
          <a:p>
            <a:r>
              <a:rPr kumimoji="1" lang="ja-JP" altLang="en-US" sz="800" dirty="0" smtClean="0"/>
              <a:t>システム設定</a:t>
            </a:r>
            <a:endParaRPr kumimoji="1" lang="ja-JP" altLang="en-US" sz="800" dirty="0"/>
          </a:p>
        </p:txBody>
      </p:sp>
      <p:sp>
        <p:nvSpPr>
          <p:cNvPr id="297" name="正方形/長方形 296"/>
          <p:cNvSpPr/>
          <p:nvPr/>
        </p:nvSpPr>
        <p:spPr>
          <a:xfrm>
            <a:off x="2590153" y="1040382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単価設定</a:t>
            </a:r>
            <a:endParaRPr lang="en-US" altLang="ja-JP" sz="600" dirty="0" smtClean="0">
              <a:solidFill>
                <a:schemeClr val="tx1"/>
              </a:solidFill>
            </a:endParaRPr>
          </a:p>
        </p:txBody>
      </p:sp>
      <p:cxnSp>
        <p:nvCxnSpPr>
          <p:cNvPr id="305" name="カギ線コネクタ 304"/>
          <p:cNvCxnSpPr>
            <a:stCxn id="58" idx="3"/>
            <a:endCxn id="274" idx="1"/>
          </p:cNvCxnSpPr>
          <p:nvPr/>
        </p:nvCxnSpPr>
        <p:spPr>
          <a:xfrm>
            <a:off x="2400197" y="3944626"/>
            <a:ext cx="189956" cy="55253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カギ線コネクタ 307"/>
          <p:cNvCxnSpPr>
            <a:stCxn id="58" idx="3"/>
            <a:endCxn id="285" idx="1"/>
          </p:cNvCxnSpPr>
          <p:nvPr/>
        </p:nvCxnSpPr>
        <p:spPr>
          <a:xfrm>
            <a:off x="2400197" y="3944626"/>
            <a:ext cx="189956" cy="60294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カギ線コネクタ 310"/>
          <p:cNvCxnSpPr>
            <a:stCxn id="58" idx="3"/>
            <a:endCxn id="297" idx="1"/>
          </p:cNvCxnSpPr>
          <p:nvPr/>
        </p:nvCxnSpPr>
        <p:spPr>
          <a:xfrm>
            <a:off x="2400197" y="3944626"/>
            <a:ext cx="189956" cy="65459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93235" y="3469901"/>
            <a:ext cx="8668768"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5" name="テキスト ボックス 314"/>
          <p:cNvSpPr txBox="1"/>
          <p:nvPr/>
        </p:nvSpPr>
        <p:spPr>
          <a:xfrm>
            <a:off x="87941" y="2805869"/>
            <a:ext cx="1210588" cy="246221"/>
          </a:xfrm>
          <a:prstGeom prst="rect">
            <a:avLst/>
          </a:prstGeom>
          <a:noFill/>
        </p:spPr>
        <p:txBody>
          <a:bodyPr wrap="none" rtlCol="0">
            <a:spAutoFit/>
          </a:bodyPr>
          <a:lstStyle/>
          <a:p>
            <a:pPr algn="ctr"/>
            <a:r>
              <a:rPr kumimoji="1" lang="ja-JP" altLang="en-US" sz="1000" dirty="0" smtClean="0"/>
              <a:t>指定施工会社画面</a:t>
            </a:r>
            <a:endParaRPr kumimoji="1" lang="ja-JP" altLang="en-US" sz="1000" dirty="0"/>
          </a:p>
        </p:txBody>
      </p:sp>
      <p:cxnSp>
        <p:nvCxnSpPr>
          <p:cNvPr id="317" name="直線矢印コネクタ 316"/>
          <p:cNvCxnSpPr/>
          <p:nvPr/>
        </p:nvCxnSpPr>
        <p:spPr>
          <a:xfrm flipV="1">
            <a:off x="693235" y="3052090"/>
            <a:ext cx="0" cy="417811"/>
          </a:xfrm>
          <a:prstGeom prst="straightConnector1">
            <a:avLst/>
          </a:prstGeom>
          <a:ln w="28575">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18" name="直線矢印コネクタ 317"/>
          <p:cNvCxnSpPr/>
          <p:nvPr/>
        </p:nvCxnSpPr>
        <p:spPr>
          <a:xfrm>
            <a:off x="693235" y="3469901"/>
            <a:ext cx="0" cy="417811"/>
          </a:xfrm>
          <a:prstGeom prst="straightConnector1">
            <a:avLst/>
          </a:prstGeom>
          <a:ln w="28575">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9" name="テキスト ボックス 318"/>
          <p:cNvSpPr txBox="1"/>
          <p:nvPr/>
        </p:nvSpPr>
        <p:spPr>
          <a:xfrm>
            <a:off x="309029" y="3887712"/>
            <a:ext cx="825867" cy="246221"/>
          </a:xfrm>
          <a:prstGeom prst="rect">
            <a:avLst/>
          </a:prstGeom>
          <a:noFill/>
        </p:spPr>
        <p:txBody>
          <a:bodyPr wrap="none" rtlCol="0">
            <a:spAutoFit/>
          </a:bodyPr>
          <a:lstStyle/>
          <a:p>
            <a:pPr algn="ctr"/>
            <a:r>
              <a:rPr kumimoji="1" lang="ja-JP" altLang="en-US" sz="1000" dirty="0" smtClean="0"/>
              <a:t>事務局</a:t>
            </a:r>
            <a:r>
              <a:rPr lang="ja-JP" altLang="en-US" sz="1000" dirty="0" smtClean="0"/>
              <a:t>画面</a:t>
            </a:r>
            <a:endParaRPr kumimoji="1" lang="ja-JP" altLang="en-US" sz="1000" dirty="0"/>
          </a:p>
        </p:txBody>
      </p:sp>
      <p:sp>
        <p:nvSpPr>
          <p:cNvPr id="324" name="正方形/長方形 323"/>
          <p:cNvSpPr/>
          <p:nvPr/>
        </p:nvSpPr>
        <p:spPr>
          <a:xfrm>
            <a:off x="212150" y="431474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事務局</a:t>
            </a:r>
            <a:endParaRPr lang="ja-JP" altLang="en-US" sz="600" dirty="0">
              <a:solidFill>
                <a:schemeClr val="tx1"/>
              </a:solidFill>
            </a:endParaRPr>
          </a:p>
        </p:txBody>
      </p:sp>
      <p:sp>
        <p:nvSpPr>
          <p:cNvPr id="326" name="正方形/長方形 325"/>
          <p:cNvSpPr/>
          <p:nvPr/>
        </p:nvSpPr>
        <p:spPr>
          <a:xfrm>
            <a:off x="212150" y="4619749"/>
            <a:ext cx="962172" cy="173440"/>
          </a:xfrm>
          <a:prstGeom prst="rect">
            <a:avLst/>
          </a:prstGeom>
          <a:solidFill>
            <a:schemeClr val="accent1">
              <a:alpha val="11000"/>
            </a:schemeClr>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パーツ出荷担当</a:t>
            </a:r>
            <a:endParaRPr lang="en-US" altLang="ja-JP" sz="600" dirty="0" smtClean="0">
              <a:solidFill>
                <a:schemeClr val="tx1"/>
              </a:solidFill>
            </a:endParaRPr>
          </a:p>
          <a:p>
            <a:pPr algn="ctr"/>
            <a:r>
              <a:rPr lang="ja-JP" altLang="en-US" sz="600" dirty="0" smtClean="0">
                <a:solidFill>
                  <a:schemeClr val="tx1"/>
                </a:solidFill>
              </a:rPr>
              <a:t>（コクエイ）</a:t>
            </a:r>
            <a:endParaRPr lang="ja-JP" altLang="en-US" sz="600" dirty="0">
              <a:solidFill>
                <a:schemeClr val="tx1"/>
              </a:solidFill>
            </a:endParaRPr>
          </a:p>
        </p:txBody>
      </p:sp>
      <p:sp>
        <p:nvSpPr>
          <p:cNvPr id="212" name="正方形/長方形 211"/>
          <p:cNvSpPr/>
          <p:nvPr/>
        </p:nvSpPr>
        <p:spPr>
          <a:xfrm>
            <a:off x="2544213" y="11891548"/>
            <a:ext cx="6817790" cy="629932"/>
          </a:xfrm>
          <a:prstGeom prst="rect">
            <a:avLst/>
          </a:prstGeom>
          <a:noFill/>
          <a:ln w="952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p:cNvSpPr/>
          <p:nvPr/>
        </p:nvSpPr>
        <p:spPr>
          <a:xfrm>
            <a:off x="2590153" y="119960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一覧</a:t>
            </a:r>
            <a:endParaRPr lang="en-US" altLang="ja-JP" sz="600" dirty="0" smtClean="0">
              <a:solidFill>
                <a:schemeClr val="tx1"/>
              </a:solidFill>
            </a:endParaRPr>
          </a:p>
        </p:txBody>
      </p:sp>
      <p:sp>
        <p:nvSpPr>
          <p:cNvPr id="215" name="正方形/長方形 214"/>
          <p:cNvSpPr/>
          <p:nvPr/>
        </p:nvSpPr>
        <p:spPr>
          <a:xfrm>
            <a:off x="3738395" y="119960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新規投稿</a:t>
            </a:r>
            <a:endParaRPr kumimoji="1" lang="ja-JP" altLang="en-US" sz="600" dirty="0">
              <a:solidFill>
                <a:schemeClr val="tx1"/>
              </a:solidFill>
            </a:endParaRPr>
          </a:p>
        </p:txBody>
      </p:sp>
      <p:cxnSp>
        <p:nvCxnSpPr>
          <p:cNvPr id="217" name="直線コネクタ 216"/>
          <p:cNvCxnSpPr>
            <a:stCxn id="213" idx="3"/>
            <a:endCxn id="215" idx="1"/>
          </p:cNvCxnSpPr>
          <p:nvPr/>
        </p:nvCxnSpPr>
        <p:spPr>
          <a:xfrm>
            <a:off x="3552325" y="12082780"/>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正方形/長方形 217"/>
          <p:cNvSpPr/>
          <p:nvPr/>
        </p:nvSpPr>
        <p:spPr>
          <a:xfrm>
            <a:off x="4890523" y="119960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入力内容確認</a:t>
            </a:r>
            <a:endParaRPr kumimoji="1" lang="en-US" altLang="ja-JP" sz="600" dirty="0" smtClean="0">
              <a:solidFill>
                <a:schemeClr val="tx1"/>
              </a:solidFill>
            </a:endParaRPr>
          </a:p>
        </p:txBody>
      </p:sp>
      <p:cxnSp>
        <p:nvCxnSpPr>
          <p:cNvPr id="219" name="直線コネクタ 218"/>
          <p:cNvCxnSpPr>
            <a:stCxn id="215" idx="3"/>
            <a:endCxn id="218" idx="1"/>
          </p:cNvCxnSpPr>
          <p:nvPr/>
        </p:nvCxnSpPr>
        <p:spPr>
          <a:xfrm>
            <a:off x="4700567" y="12082780"/>
            <a:ext cx="189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正方形/長方形 220"/>
          <p:cNvSpPr/>
          <p:nvPr/>
        </p:nvSpPr>
        <p:spPr>
          <a:xfrm>
            <a:off x="6046537" y="11996060"/>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投稿完了</a:t>
            </a:r>
            <a:endParaRPr kumimoji="1" lang="en-US" altLang="ja-JP" sz="600" dirty="0" smtClean="0">
              <a:solidFill>
                <a:schemeClr val="tx1"/>
              </a:solidFill>
            </a:endParaRPr>
          </a:p>
        </p:txBody>
      </p:sp>
      <p:cxnSp>
        <p:nvCxnSpPr>
          <p:cNvPr id="223" name="直線コネクタ 222"/>
          <p:cNvCxnSpPr>
            <a:stCxn id="218" idx="3"/>
            <a:endCxn id="221" idx="1"/>
          </p:cNvCxnSpPr>
          <p:nvPr/>
        </p:nvCxnSpPr>
        <p:spPr>
          <a:xfrm>
            <a:off x="5852695" y="12082780"/>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テキスト ボックス 227"/>
          <p:cNvSpPr txBox="1"/>
          <p:nvPr/>
        </p:nvSpPr>
        <p:spPr>
          <a:xfrm>
            <a:off x="2586267" y="11729392"/>
            <a:ext cx="1167307" cy="215444"/>
          </a:xfrm>
          <a:prstGeom prst="rect">
            <a:avLst/>
          </a:prstGeom>
          <a:solidFill>
            <a:schemeClr val="bg1"/>
          </a:solidFill>
        </p:spPr>
        <p:txBody>
          <a:bodyPr wrap="none" rtlCol="0">
            <a:spAutoFit/>
          </a:bodyPr>
          <a:lstStyle/>
          <a:p>
            <a:r>
              <a:rPr kumimoji="1" lang="ja-JP" altLang="en-US" sz="800" dirty="0" smtClean="0"/>
              <a:t>事務局からのお知らせ</a:t>
            </a:r>
            <a:endParaRPr kumimoji="1" lang="ja-JP" altLang="en-US" sz="800" dirty="0"/>
          </a:p>
        </p:txBody>
      </p:sp>
      <p:sp>
        <p:nvSpPr>
          <p:cNvPr id="254" name="正方形/長方形 253"/>
          <p:cNvSpPr/>
          <p:nvPr/>
        </p:nvSpPr>
        <p:spPr>
          <a:xfrm>
            <a:off x="3738395" y="12283065"/>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投稿削除</a:t>
            </a:r>
            <a:endParaRPr kumimoji="1" lang="ja-JP" altLang="en-US" sz="600" dirty="0">
              <a:solidFill>
                <a:schemeClr val="tx1"/>
              </a:solidFill>
            </a:endParaRPr>
          </a:p>
        </p:txBody>
      </p:sp>
      <p:cxnSp>
        <p:nvCxnSpPr>
          <p:cNvPr id="263" name="カギ線コネクタ 262"/>
          <p:cNvCxnSpPr>
            <a:stCxn id="213" idx="3"/>
            <a:endCxn id="254" idx="1"/>
          </p:cNvCxnSpPr>
          <p:nvPr/>
        </p:nvCxnSpPr>
        <p:spPr>
          <a:xfrm>
            <a:off x="3552325" y="12082780"/>
            <a:ext cx="186070" cy="2870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カギ線コネクタ 265"/>
          <p:cNvCxnSpPr>
            <a:stCxn id="58" idx="3"/>
            <a:endCxn id="213" idx="1"/>
          </p:cNvCxnSpPr>
          <p:nvPr/>
        </p:nvCxnSpPr>
        <p:spPr>
          <a:xfrm>
            <a:off x="2400197" y="3944626"/>
            <a:ext cx="189956" cy="81381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正方形/長方形 225"/>
          <p:cNvSpPr/>
          <p:nvPr/>
        </p:nvSpPr>
        <p:spPr>
          <a:xfrm>
            <a:off x="6046537" y="205192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発注書（</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241" name="直線コネクタ 240"/>
          <p:cNvCxnSpPr>
            <a:stCxn id="45" idx="3"/>
            <a:endCxn id="226" idx="1"/>
          </p:cNvCxnSpPr>
          <p:nvPr/>
        </p:nvCxnSpPr>
        <p:spPr>
          <a:xfrm flipV="1">
            <a:off x="5852695" y="2138643"/>
            <a:ext cx="193842" cy="2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正方形/長方形 244"/>
          <p:cNvSpPr/>
          <p:nvPr/>
        </p:nvSpPr>
        <p:spPr>
          <a:xfrm>
            <a:off x="6046537" y="233892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納品</a:t>
            </a:r>
            <a:r>
              <a:rPr kumimoji="1" lang="ja-JP" altLang="en-US" sz="600" dirty="0" smtClean="0">
                <a:solidFill>
                  <a:schemeClr val="tx1"/>
                </a:solidFill>
              </a:rPr>
              <a:t>書（</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252" name="カギ線コネクタ 251"/>
          <p:cNvCxnSpPr>
            <a:stCxn id="45" idx="3"/>
            <a:endCxn id="245" idx="1"/>
          </p:cNvCxnSpPr>
          <p:nvPr/>
        </p:nvCxnSpPr>
        <p:spPr>
          <a:xfrm>
            <a:off x="5852695" y="2140697"/>
            <a:ext cx="193842" cy="28495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カギ線コネクタ 249"/>
          <p:cNvCxnSpPr>
            <a:stCxn id="58" idx="3"/>
            <a:endCxn id="243" idx="1"/>
          </p:cNvCxnSpPr>
          <p:nvPr/>
        </p:nvCxnSpPr>
        <p:spPr>
          <a:xfrm>
            <a:off x="2400197" y="3944626"/>
            <a:ext cx="189956" cy="457372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カギ線コネクタ 252"/>
          <p:cNvCxnSpPr>
            <a:stCxn id="58" idx="3"/>
            <a:endCxn id="243" idx="1"/>
          </p:cNvCxnSpPr>
          <p:nvPr/>
        </p:nvCxnSpPr>
        <p:spPr>
          <a:xfrm>
            <a:off x="2400197" y="3944626"/>
            <a:ext cx="189956" cy="457372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正方形/長方形 242"/>
          <p:cNvSpPr/>
          <p:nvPr/>
        </p:nvSpPr>
        <p:spPr>
          <a:xfrm>
            <a:off x="2590153" y="843163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実績表出力</a:t>
            </a:r>
            <a:endParaRPr kumimoji="1" lang="ja-JP" altLang="en-US" sz="600" dirty="0">
              <a:solidFill>
                <a:schemeClr val="tx1"/>
              </a:solidFill>
            </a:endParaRPr>
          </a:p>
        </p:txBody>
      </p:sp>
      <p:cxnSp>
        <p:nvCxnSpPr>
          <p:cNvPr id="249" name="直線コネクタ 248"/>
          <p:cNvCxnSpPr>
            <a:stCxn id="306" idx="3"/>
            <a:endCxn id="195" idx="1"/>
          </p:cNvCxnSpPr>
          <p:nvPr/>
        </p:nvCxnSpPr>
        <p:spPr>
          <a:xfrm>
            <a:off x="4700567" y="8518353"/>
            <a:ext cx="2179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306" idx="3"/>
            <a:endCxn id="198" idx="1"/>
          </p:cNvCxnSpPr>
          <p:nvPr/>
        </p:nvCxnSpPr>
        <p:spPr>
          <a:xfrm>
            <a:off x="4700567" y="8518353"/>
            <a:ext cx="217981" cy="2870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0" name="正方形/長方形 239"/>
          <p:cNvSpPr/>
          <p:nvPr/>
        </p:nvSpPr>
        <p:spPr>
          <a:xfrm>
            <a:off x="2590153" y="5723304"/>
            <a:ext cx="962172" cy="173440"/>
          </a:xfrm>
          <a:prstGeom prst="rect">
            <a:avLst/>
          </a:prstGeom>
          <a:solidFill>
            <a:schemeClr val="bg1"/>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出荷対象検索</a:t>
            </a:r>
          </a:p>
        </p:txBody>
      </p:sp>
      <p:cxnSp>
        <p:nvCxnSpPr>
          <p:cNvPr id="248" name="直線コネクタ 247"/>
          <p:cNvCxnSpPr>
            <a:stCxn id="240" idx="3"/>
            <a:endCxn id="122" idx="1"/>
          </p:cNvCxnSpPr>
          <p:nvPr/>
        </p:nvCxnSpPr>
        <p:spPr>
          <a:xfrm flipV="1">
            <a:off x="3552325" y="5809511"/>
            <a:ext cx="189956" cy="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カギ線コネクタ 2"/>
          <p:cNvCxnSpPr>
            <a:stCxn id="58" idx="3"/>
            <a:endCxn id="240" idx="1"/>
          </p:cNvCxnSpPr>
          <p:nvPr/>
        </p:nvCxnSpPr>
        <p:spPr>
          <a:xfrm>
            <a:off x="2400197" y="3944626"/>
            <a:ext cx="189956" cy="186539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正方形/長方形 245"/>
          <p:cNvSpPr/>
          <p:nvPr/>
        </p:nvSpPr>
        <p:spPr>
          <a:xfrm>
            <a:off x="6046537" y="5721764"/>
            <a:ext cx="962172" cy="173440"/>
          </a:xfrm>
          <a:prstGeom prst="rect">
            <a:avLst/>
          </a:prstGeom>
          <a:solidFill>
            <a:schemeClr val="bg1"/>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受注伝票兼出荷指示書</a:t>
            </a:r>
            <a:endParaRPr kumimoji="1" lang="en-US" altLang="ja-JP" sz="600" dirty="0" smtClean="0">
              <a:solidFill>
                <a:schemeClr val="tx1"/>
              </a:solidFill>
            </a:endParaRPr>
          </a:p>
          <a:p>
            <a:pPr algn="ctr"/>
            <a:r>
              <a:rPr kumimoji="1" lang="ja-JP" altLang="en-US" sz="600" dirty="0" smtClean="0">
                <a:solidFill>
                  <a:schemeClr val="tx1"/>
                </a:solidFill>
              </a:rPr>
              <a:t>発行（</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247" name="直線コネクタ 246"/>
          <p:cNvCxnSpPr>
            <a:stCxn id="123" idx="3"/>
            <a:endCxn id="246" idx="1"/>
          </p:cNvCxnSpPr>
          <p:nvPr/>
        </p:nvCxnSpPr>
        <p:spPr>
          <a:xfrm>
            <a:off x="5852695" y="5808484"/>
            <a:ext cx="193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2640360" y="5465276"/>
            <a:ext cx="1090363" cy="215444"/>
          </a:xfrm>
          <a:prstGeom prst="rect">
            <a:avLst/>
          </a:prstGeom>
          <a:solidFill>
            <a:schemeClr val="bg1"/>
          </a:solidFill>
        </p:spPr>
        <p:txBody>
          <a:bodyPr wrap="none" rtlCol="0">
            <a:spAutoFit/>
          </a:bodyPr>
          <a:lstStyle/>
          <a:p>
            <a:r>
              <a:rPr kumimoji="1" lang="ja-JP" altLang="en-US" sz="800" dirty="0" smtClean="0"/>
              <a:t>先端パーツ出荷管理</a:t>
            </a:r>
            <a:endParaRPr kumimoji="1" lang="ja-JP" altLang="en-US" sz="800" dirty="0"/>
          </a:p>
        </p:txBody>
      </p:sp>
      <p:sp>
        <p:nvSpPr>
          <p:cNvPr id="84" name="角丸四角形吹き出し 83"/>
          <p:cNvSpPr/>
          <p:nvPr/>
        </p:nvSpPr>
        <p:spPr>
          <a:xfrm>
            <a:off x="6024736" y="4973256"/>
            <a:ext cx="2114300" cy="275416"/>
          </a:xfrm>
          <a:prstGeom prst="wedgeRoundRectCallout">
            <a:avLst>
              <a:gd name="adj1" fmla="val -56124"/>
              <a:gd name="adj2" fmla="val -224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800" dirty="0" smtClean="0"/>
              <a:t>パーツ代金精算用（協会→コクエイ）</a:t>
            </a:r>
            <a:endParaRPr kumimoji="1" lang="ja-JP" altLang="en-US" sz="800" dirty="0"/>
          </a:p>
        </p:txBody>
      </p:sp>
      <p:sp>
        <p:nvSpPr>
          <p:cNvPr id="299" name="正方形/長方形 298"/>
          <p:cNvSpPr/>
          <p:nvPr/>
        </p:nvSpPr>
        <p:spPr>
          <a:xfrm>
            <a:off x="4368552" y="7567537"/>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請求書一括発行（</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300" name="カギ線コネクタ 299"/>
          <p:cNvCxnSpPr>
            <a:stCxn id="214" idx="2"/>
            <a:endCxn id="299" idx="1"/>
          </p:cNvCxnSpPr>
          <p:nvPr/>
        </p:nvCxnSpPr>
        <p:spPr>
          <a:xfrm rot="16200000" flipH="1">
            <a:off x="4201144" y="7486848"/>
            <a:ext cx="185745" cy="14907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メモ 88"/>
          <p:cNvSpPr/>
          <p:nvPr/>
        </p:nvSpPr>
        <p:spPr>
          <a:xfrm>
            <a:off x="212150" y="4877325"/>
            <a:ext cx="2068170" cy="1498659"/>
          </a:xfrm>
          <a:prstGeom prst="foldedCorner">
            <a:avLst/>
          </a:prstGeom>
        </p:spPr>
        <p:style>
          <a:lnRef idx="2">
            <a:schemeClr val="accent6"/>
          </a:lnRef>
          <a:fillRef idx="1">
            <a:schemeClr val="lt1"/>
          </a:fillRef>
          <a:effectRef idx="0">
            <a:schemeClr val="accent6"/>
          </a:effectRef>
          <a:fontRef idx="minor">
            <a:schemeClr val="dk1"/>
          </a:fontRef>
        </p:style>
        <p:txBody>
          <a:bodyPr tIns="72000" bIns="72000" rtlCol="0" anchor="t">
            <a:noAutofit/>
          </a:bodyPr>
          <a:lstStyle/>
          <a:p>
            <a:r>
              <a:rPr lang="ja-JP" altLang="en-US" sz="900" dirty="0" smtClean="0"/>
              <a:t>理事用アカウントおよび出荷担当アカウントでログインした場合は、こちらのメニューを表示</a:t>
            </a:r>
            <a:endParaRPr lang="en-US" altLang="ja-JP" sz="900" dirty="0" smtClean="0"/>
          </a:p>
          <a:p>
            <a:endParaRPr lang="en-US" altLang="ja-JP" sz="900" dirty="0"/>
          </a:p>
          <a:p>
            <a:r>
              <a:rPr lang="ja-JP" altLang="en-US" sz="900" dirty="0" smtClean="0"/>
              <a:t>理事用アカウントは全メニュー利用可</a:t>
            </a:r>
            <a:endParaRPr lang="en-US" altLang="ja-JP" sz="900" dirty="0" smtClean="0"/>
          </a:p>
          <a:p>
            <a:endParaRPr lang="en-US" altLang="ja-JP" sz="900" dirty="0" smtClean="0"/>
          </a:p>
          <a:p>
            <a:r>
              <a:rPr lang="ja-JP" altLang="en-US" sz="900" dirty="0" smtClean="0"/>
              <a:t>パーツ出荷担当用アカウントは「先端パーツ出荷管理メニュー」のみを表示</a:t>
            </a:r>
            <a:r>
              <a:rPr lang="en-US" altLang="ja-JP" sz="900" dirty="0" smtClean="0"/>
              <a:t>/</a:t>
            </a:r>
            <a:r>
              <a:rPr lang="ja-JP" altLang="en-US" sz="900" dirty="0" smtClean="0"/>
              <a:t>利用可</a:t>
            </a:r>
            <a:endParaRPr kumimoji="1" lang="ja-JP" altLang="en-US" sz="900" dirty="0"/>
          </a:p>
        </p:txBody>
      </p:sp>
      <p:sp>
        <p:nvSpPr>
          <p:cNvPr id="301" name="メモ 300"/>
          <p:cNvSpPr/>
          <p:nvPr/>
        </p:nvSpPr>
        <p:spPr>
          <a:xfrm>
            <a:off x="6161153" y="640160"/>
            <a:ext cx="2068170" cy="653213"/>
          </a:xfrm>
          <a:prstGeom prst="foldedCorner">
            <a:avLst/>
          </a:prstGeom>
        </p:spPr>
        <p:style>
          <a:lnRef idx="2">
            <a:schemeClr val="accent6"/>
          </a:lnRef>
          <a:fillRef idx="1">
            <a:schemeClr val="lt1"/>
          </a:fillRef>
          <a:effectRef idx="0">
            <a:schemeClr val="accent6"/>
          </a:effectRef>
          <a:fontRef idx="minor">
            <a:schemeClr val="dk1"/>
          </a:fontRef>
        </p:style>
        <p:txBody>
          <a:bodyPr tIns="72000" bIns="72000" rtlCol="0" anchor="t">
            <a:noAutofit/>
          </a:bodyPr>
          <a:lstStyle/>
          <a:p>
            <a:r>
              <a:rPr lang="ja-JP" altLang="en-US" sz="900" dirty="0" smtClean="0"/>
              <a:t>指定施工会社用アカウントでログインした場合は、こちらのメニューを表示</a:t>
            </a:r>
            <a:endParaRPr lang="en-US" altLang="ja-JP" sz="900" dirty="0" smtClean="0"/>
          </a:p>
        </p:txBody>
      </p:sp>
      <p:sp>
        <p:nvSpPr>
          <p:cNvPr id="230" name="正方形/長方形 229"/>
          <p:cNvSpPr/>
          <p:nvPr/>
        </p:nvSpPr>
        <p:spPr>
          <a:xfrm>
            <a:off x="6074562" y="258437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請求書（</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231" name="直線コネクタ 230"/>
          <p:cNvCxnSpPr>
            <a:stCxn id="49" idx="3"/>
            <a:endCxn id="230" idx="1"/>
          </p:cNvCxnSpPr>
          <p:nvPr/>
        </p:nvCxnSpPr>
        <p:spPr>
          <a:xfrm>
            <a:off x="5852695" y="2671096"/>
            <a:ext cx="221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正方形/長方形 250"/>
          <p:cNvSpPr/>
          <p:nvPr/>
        </p:nvSpPr>
        <p:spPr>
          <a:xfrm>
            <a:off x="6074562" y="2817041"/>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領袖書（</a:t>
            </a:r>
            <a:r>
              <a:rPr kumimoji="1" lang="en-US" altLang="ja-JP" sz="600" dirty="0" smtClean="0">
                <a:solidFill>
                  <a:schemeClr val="tx1"/>
                </a:solidFill>
              </a:rPr>
              <a:t>PDF</a:t>
            </a:r>
            <a:r>
              <a:rPr kumimoji="1" lang="ja-JP" altLang="en-US" sz="600" dirty="0" smtClean="0">
                <a:solidFill>
                  <a:schemeClr val="tx1"/>
                </a:solidFill>
              </a:rPr>
              <a:t>）</a:t>
            </a:r>
            <a:endParaRPr kumimoji="1" lang="ja-JP" altLang="en-US" sz="600" dirty="0">
              <a:solidFill>
                <a:schemeClr val="tx1"/>
              </a:solidFill>
            </a:endParaRPr>
          </a:p>
        </p:txBody>
      </p:sp>
      <p:cxnSp>
        <p:nvCxnSpPr>
          <p:cNvPr id="262" name="カギ線コネクタ 261"/>
          <p:cNvCxnSpPr>
            <a:stCxn id="49" idx="3"/>
            <a:endCxn id="251" idx="1"/>
          </p:cNvCxnSpPr>
          <p:nvPr/>
        </p:nvCxnSpPr>
        <p:spPr>
          <a:xfrm>
            <a:off x="5852695" y="2671096"/>
            <a:ext cx="221867" cy="2326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正方形/長方形 263"/>
          <p:cNvSpPr/>
          <p:nvPr/>
        </p:nvSpPr>
        <p:spPr>
          <a:xfrm>
            <a:off x="2590153" y="10649272"/>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消費税設定</a:t>
            </a:r>
            <a:endParaRPr lang="en-US" altLang="ja-JP" sz="600" dirty="0" smtClean="0">
              <a:solidFill>
                <a:schemeClr val="tx1"/>
              </a:solidFill>
            </a:endParaRPr>
          </a:p>
        </p:txBody>
      </p:sp>
      <p:cxnSp>
        <p:nvCxnSpPr>
          <p:cNvPr id="291" name="カギ線コネクタ 290"/>
          <p:cNvCxnSpPr>
            <a:stCxn id="58" idx="3"/>
            <a:endCxn id="264" idx="1"/>
          </p:cNvCxnSpPr>
          <p:nvPr/>
        </p:nvCxnSpPr>
        <p:spPr>
          <a:xfrm>
            <a:off x="2400197" y="3944626"/>
            <a:ext cx="189956" cy="679136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3" name="正方形/長方形 292"/>
          <p:cNvSpPr/>
          <p:nvPr/>
        </p:nvSpPr>
        <p:spPr>
          <a:xfrm>
            <a:off x="2590153" y="1086529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材種設定</a:t>
            </a:r>
            <a:endParaRPr lang="en-US" altLang="ja-JP" sz="600" dirty="0" smtClean="0">
              <a:solidFill>
                <a:schemeClr val="tx1"/>
              </a:solidFill>
            </a:endParaRPr>
          </a:p>
        </p:txBody>
      </p:sp>
      <p:cxnSp>
        <p:nvCxnSpPr>
          <p:cNvPr id="302" name="カギ線コネクタ 301"/>
          <p:cNvCxnSpPr>
            <a:stCxn id="58" idx="3"/>
            <a:endCxn id="293" idx="1"/>
          </p:cNvCxnSpPr>
          <p:nvPr/>
        </p:nvCxnSpPr>
        <p:spPr>
          <a:xfrm>
            <a:off x="2400197" y="3944626"/>
            <a:ext cx="189956" cy="700739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正方形/長方形 302"/>
          <p:cNvSpPr/>
          <p:nvPr/>
        </p:nvSpPr>
        <p:spPr>
          <a:xfrm>
            <a:off x="2590153" y="3131016"/>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協会からのお知らせ</a:t>
            </a:r>
            <a:endParaRPr kumimoji="1" lang="en-US" altLang="ja-JP" sz="600" dirty="0" smtClean="0">
              <a:solidFill>
                <a:schemeClr val="tx1"/>
              </a:solidFill>
            </a:endParaRPr>
          </a:p>
          <a:p>
            <a:pPr algn="ctr"/>
            <a:r>
              <a:rPr kumimoji="1" lang="ja-JP" altLang="en-US" sz="600" dirty="0" smtClean="0">
                <a:solidFill>
                  <a:schemeClr val="tx1"/>
                </a:solidFill>
              </a:rPr>
              <a:t>（詳細）</a:t>
            </a:r>
            <a:endParaRPr kumimoji="1" lang="ja-JP" altLang="en-US" sz="600" dirty="0">
              <a:solidFill>
                <a:schemeClr val="tx1"/>
              </a:solidFill>
            </a:endParaRPr>
          </a:p>
        </p:txBody>
      </p:sp>
      <p:cxnSp>
        <p:nvCxnSpPr>
          <p:cNvPr id="304" name="カギ線コネクタ 303"/>
          <p:cNvCxnSpPr>
            <a:stCxn id="21" idx="3"/>
            <a:endCxn id="303" idx="1"/>
          </p:cNvCxnSpPr>
          <p:nvPr/>
        </p:nvCxnSpPr>
        <p:spPr>
          <a:xfrm>
            <a:off x="2400197" y="704131"/>
            <a:ext cx="189956" cy="2513605"/>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3738395" y="8431633"/>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集計結果</a:t>
            </a:r>
            <a:endParaRPr kumimoji="1" lang="ja-JP" altLang="en-US" sz="600" dirty="0">
              <a:solidFill>
                <a:schemeClr val="tx1"/>
              </a:solidFill>
            </a:endParaRPr>
          </a:p>
        </p:txBody>
      </p:sp>
      <p:cxnSp>
        <p:nvCxnSpPr>
          <p:cNvPr id="307" name="直線コネクタ 306"/>
          <p:cNvCxnSpPr>
            <a:stCxn id="243" idx="3"/>
            <a:endCxn id="306" idx="1"/>
          </p:cNvCxnSpPr>
          <p:nvPr/>
        </p:nvCxnSpPr>
        <p:spPr>
          <a:xfrm>
            <a:off x="3552325" y="8518353"/>
            <a:ext cx="186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5" name="正方形/長方形 264"/>
          <p:cNvSpPr/>
          <p:nvPr/>
        </p:nvSpPr>
        <p:spPr>
          <a:xfrm>
            <a:off x="3720480" y="1477399"/>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物件登録</a:t>
            </a:r>
            <a:endParaRPr kumimoji="1" lang="ja-JP" altLang="en-US" sz="600" dirty="0">
              <a:solidFill>
                <a:schemeClr val="tx1"/>
              </a:solidFill>
            </a:endParaRPr>
          </a:p>
        </p:txBody>
      </p:sp>
      <p:cxnSp>
        <p:nvCxnSpPr>
          <p:cNvPr id="267" name="直線矢印コネクタ 266"/>
          <p:cNvCxnSpPr>
            <a:stCxn id="26" idx="3"/>
            <a:endCxn id="265" idx="1"/>
          </p:cNvCxnSpPr>
          <p:nvPr/>
        </p:nvCxnSpPr>
        <p:spPr>
          <a:xfrm>
            <a:off x="3552325" y="1564119"/>
            <a:ext cx="16815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 name="正方形/長方形 308"/>
          <p:cNvSpPr/>
          <p:nvPr/>
        </p:nvSpPr>
        <p:spPr>
          <a:xfrm>
            <a:off x="2576735" y="11123904"/>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施工管理技術者設定</a:t>
            </a:r>
            <a:endParaRPr lang="en-US" altLang="ja-JP" sz="600" dirty="0" smtClean="0">
              <a:solidFill>
                <a:schemeClr val="tx1"/>
              </a:solidFill>
            </a:endParaRPr>
          </a:p>
        </p:txBody>
      </p:sp>
      <p:cxnSp>
        <p:nvCxnSpPr>
          <p:cNvPr id="310" name="カギ線コネクタ 309"/>
          <p:cNvCxnSpPr>
            <a:stCxn id="58" idx="3"/>
            <a:endCxn id="309" idx="1"/>
          </p:cNvCxnSpPr>
          <p:nvPr/>
        </p:nvCxnSpPr>
        <p:spPr>
          <a:xfrm>
            <a:off x="2400197" y="3944626"/>
            <a:ext cx="176538" cy="72659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2" name="正方形/長方形 311"/>
          <p:cNvSpPr/>
          <p:nvPr/>
        </p:nvSpPr>
        <p:spPr>
          <a:xfrm>
            <a:off x="2576735" y="11339928"/>
            <a:ext cx="962172" cy="1734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smtClean="0">
                <a:solidFill>
                  <a:schemeClr val="tx1"/>
                </a:solidFill>
              </a:rPr>
              <a:t>設計担当者設定</a:t>
            </a:r>
            <a:endParaRPr lang="en-US" altLang="ja-JP" sz="600" dirty="0" smtClean="0">
              <a:solidFill>
                <a:schemeClr val="tx1"/>
              </a:solidFill>
            </a:endParaRPr>
          </a:p>
        </p:txBody>
      </p:sp>
      <p:cxnSp>
        <p:nvCxnSpPr>
          <p:cNvPr id="313" name="カギ線コネクタ 312"/>
          <p:cNvCxnSpPr>
            <a:stCxn id="58" idx="3"/>
            <a:endCxn id="312" idx="1"/>
          </p:cNvCxnSpPr>
          <p:nvPr/>
        </p:nvCxnSpPr>
        <p:spPr>
          <a:xfrm>
            <a:off x="2400197" y="3944626"/>
            <a:ext cx="176538" cy="74820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189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375</Words>
  <Application>Microsoft Office PowerPoint</Application>
  <PresentationFormat>A3 297x420 mm</PresentationFormat>
  <Paragraphs>120</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sugisaki</dc:creator>
  <cp:lastModifiedBy>HPS_WORK_PC_02</cp:lastModifiedBy>
  <cp:revision>62</cp:revision>
  <cp:lastPrinted>2013-07-13T05:58:19Z</cp:lastPrinted>
  <dcterms:created xsi:type="dcterms:W3CDTF">2013-06-20T07:12:58Z</dcterms:created>
  <dcterms:modified xsi:type="dcterms:W3CDTF">2013-08-12T09:19:01Z</dcterms:modified>
</cp:coreProperties>
</file>