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57" r:id="rId4"/>
    <p:sldId id="258" r:id="rId5"/>
    <p:sldId id="259" r:id="rId6"/>
    <p:sldId id="260" r:id="rId7"/>
    <p:sldId id="291" r:id="rId8"/>
    <p:sldId id="261" r:id="rId9"/>
    <p:sldId id="262" r:id="rId10"/>
    <p:sldId id="263" r:id="rId11"/>
    <p:sldId id="264" r:id="rId12"/>
    <p:sldId id="265" r:id="rId13"/>
    <p:sldId id="285" r:id="rId14"/>
    <p:sldId id="266" r:id="rId15"/>
    <p:sldId id="267" r:id="rId16"/>
    <p:sldId id="269" r:id="rId17"/>
    <p:sldId id="270" r:id="rId18"/>
    <p:sldId id="271" r:id="rId19"/>
    <p:sldId id="272" r:id="rId20"/>
    <p:sldId id="275" r:id="rId21"/>
    <p:sldId id="277" r:id="rId22"/>
    <p:sldId id="289" r:id="rId23"/>
    <p:sldId id="278" r:id="rId24"/>
    <p:sldId id="279" r:id="rId25"/>
    <p:sldId id="280" r:id="rId26"/>
    <p:sldId id="292" r:id="rId27"/>
    <p:sldId id="281" r:id="rId28"/>
    <p:sldId id="286" r:id="rId29"/>
    <p:sldId id="287" r:id="rId30"/>
  </p:sldIdLst>
  <p:sldSz cx="12801600" cy="96012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88" autoAdjust="0"/>
    <p:restoredTop sz="94660"/>
  </p:normalViewPr>
  <p:slideViewPr>
    <p:cSldViewPr showGuides="1">
      <p:cViewPr varScale="1">
        <p:scale>
          <a:sx n="93" d="100"/>
          <a:sy n="93" d="100"/>
        </p:scale>
        <p:origin x="-198" y="-120"/>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60120" y="2982596"/>
            <a:ext cx="10881360" cy="205803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37462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356849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281160" y="384494"/>
            <a:ext cx="2880360" cy="819213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40080" y="384494"/>
            <a:ext cx="8427720"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53691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85934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11238" y="6169661"/>
            <a:ext cx="10881360" cy="1906905"/>
          </a:xfr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11238" y="4069399"/>
            <a:ext cx="10881360"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319294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400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507480" y="2240281"/>
            <a:ext cx="5654040"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177376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149158"/>
            <a:ext cx="5656263"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503036" y="2149158"/>
            <a:ext cx="5658485"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503036"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241591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57842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74777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40081" y="382270"/>
            <a:ext cx="4211638" cy="1626870"/>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005070" y="382271"/>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40081" y="2009141"/>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101431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509203" y="6720840"/>
            <a:ext cx="7680960" cy="793433"/>
          </a:xfr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509203" y="7514273"/>
            <a:ext cx="7680960"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5E93368-6B9E-439C-93DD-90D538CA7EBE}" type="datetimeFigureOut">
              <a:rPr kumimoji="1" lang="ja-JP" altLang="en-US" smtClean="0"/>
              <a:t>2013/8/19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350472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40080" y="384493"/>
            <a:ext cx="11521440" cy="1600200"/>
          </a:xfrm>
          <a:prstGeom prst="rect">
            <a:avLst/>
          </a:prstGeom>
        </p:spPr>
        <p:txBody>
          <a:bodyPr vert="horz" lIns="128016" tIns="64008" rIns="128016" bIns="6400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40080" y="2240281"/>
            <a:ext cx="11521440"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40080" y="8898891"/>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A5E93368-6B9E-439C-93DD-90D538CA7EBE}" type="datetimeFigureOut">
              <a:rPr kumimoji="1" lang="ja-JP" altLang="en-US" smtClean="0"/>
              <a:t>2013/8/19</a:t>
            </a:fld>
            <a:endParaRPr kumimoji="1" lang="ja-JP" altLang="en-US"/>
          </a:p>
        </p:txBody>
      </p:sp>
      <p:sp>
        <p:nvSpPr>
          <p:cNvPr id="5" name="フッター プレースホルダー 4"/>
          <p:cNvSpPr>
            <a:spLocks noGrp="1"/>
          </p:cNvSpPr>
          <p:nvPr>
            <p:ph type="ftr" sz="quarter" idx="3"/>
          </p:nvPr>
        </p:nvSpPr>
        <p:spPr>
          <a:xfrm>
            <a:off x="4373880" y="8898891"/>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174480" y="8898891"/>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026BD380-2BA5-460A-AA01-847578A0BFC6}" type="slidenum">
              <a:rPr kumimoji="1" lang="ja-JP" altLang="en-US" smtClean="0"/>
              <a:t>‹#›</a:t>
            </a:fld>
            <a:endParaRPr kumimoji="1" lang="ja-JP" altLang="en-US"/>
          </a:p>
        </p:txBody>
      </p:sp>
    </p:spTree>
    <p:extLst>
      <p:ext uri="{BB962C8B-B14F-4D97-AF65-F5344CB8AC3E}">
        <p14:creationId xmlns:p14="http://schemas.microsoft.com/office/powerpoint/2010/main" val="758805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mailto:xxx@xxx.xxx" TargetMode="External"/><Relationship Id="rId2" Type="http://schemas.openxmlformats.org/officeDocument/2006/relationships/hyperlink" Target="mailto:xxx@xxx.xxx.xx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3808512" y="3356992"/>
            <a:ext cx="5184576" cy="1368152"/>
          </a:xfrm>
          <a:prstGeom prst="roundRect">
            <a:avLst/>
          </a:prstGeom>
          <a:solidFill>
            <a:schemeClr val="bg1"/>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299905" y="3625570"/>
            <a:ext cx="4201791" cy="830997"/>
          </a:xfrm>
          <a:prstGeom prst="rect">
            <a:avLst/>
          </a:prstGeom>
          <a:noFill/>
        </p:spPr>
        <p:txBody>
          <a:bodyPr wrap="none" rtlCol="0">
            <a:spAutoFit/>
          </a:bodyPr>
          <a:lstStyle/>
          <a:p>
            <a:pPr algn="ctr"/>
            <a:r>
              <a:rPr kumimoji="1" lang="en-US" altLang="ja-JP" sz="1600" dirty="0" smtClean="0"/>
              <a:t>SSW-Pile</a:t>
            </a:r>
            <a:r>
              <a:rPr kumimoji="1" lang="ja-JP" altLang="en-US" sz="1600" dirty="0" smtClean="0"/>
              <a:t>工法ウェブサイト</a:t>
            </a:r>
            <a:endParaRPr kumimoji="1" lang="en-US" altLang="ja-JP" sz="1600" dirty="0" smtClean="0"/>
          </a:p>
          <a:p>
            <a:pPr algn="ctr"/>
            <a:endParaRPr lang="en-US" altLang="ja-JP" sz="1600" dirty="0"/>
          </a:p>
          <a:p>
            <a:pPr algn="ctr"/>
            <a:r>
              <a:rPr lang="en-US" altLang="ja-JP" sz="1600" dirty="0" smtClean="0"/>
              <a:t>『</a:t>
            </a:r>
            <a:r>
              <a:rPr lang="ja-JP" altLang="en-US" sz="1600" dirty="0" smtClean="0"/>
              <a:t>指定施工会社専用ページ</a:t>
            </a:r>
            <a:r>
              <a:rPr lang="en-US" altLang="ja-JP" sz="1600" dirty="0" smtClean="0"/>
              <a:t>』</a:t>
            </a:r>
            <a:r>
              <a:rPr lang="ja-JP" altLang="en-US" sz="1600" dirty="0" smtClean="0"/>
              <a:t>に関する画面設計</a:t>
            </a:r>
            <a:endParaRPr kumimoji="1" lang="ja-JP" altLang="en-US" sz="1600" dirty="0"/>
          </a:p>
        </p:txBody>
      </p:sp>
    </p:spTree>
    <p:extLst>
      <p:ext uri="{BB962C8B-B14F-4D97-AF65-F5344CB8AC3E}">
        <p14:creationId xmlns:p14="http://schemas.microsoft.com/office/powerpoint/2010/main" val="721519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グループ化 99"/>
          <p:cNvGrpSpPr/>
          <p:nvPr/>
        </p:nvGrpSpPr>
        <p:grpSpPr>
          <a:xfrm>
            <a:off x="7280889" y="950439"/>
            <a:ext cx="4918139" cy="3303158"/>
            <a:chOff x="7280889" y="950439"/>
            <a:chExt cx="4918139" cy="3303158"/>
          </a:xfrm>
        </p:grpSpPr>
        <p:grpSp>
          <p:nvGrpSpPr>
            <p:cNvPr id="101" name="グループ化 100"/>
            <p:cNvGrpSpPr/>
            <p:nvPr/>
          </p:nvGrpSpPr>
          <p:grpSpPr>
            <a:xfrm>
              <a:off x="7280889" y="950439"/>
              <a:ext cx="4918139" cy="3303158"/>
              <a:chOff x="618565" y="1497732"/>
              <a:chExt cx="4918139" cy="3303158"/>
            </a:xfrm>
          </p:grpSpPr>
          <p:cxnSp>
            <p:nvCxnSpPr>
              <p:cNvPr id="103" name="直線コネクタ 10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102" name="直線コネクタ 101"/>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グループ化 107"/>
          <p:cNvGrpSpPr/>
          <p:nvPr/>
        </p:nvGrpSpPr>
        <p:grpSpPr>
          <a:xfrm>
            <a:off x="618565" y="950439"/>
            <a:ext cx="4918139" cy="3303158"/>
            <a:chOff x="618565" y="950439"/>
            <a:chExt cx="4918139" cy="3303158"/>
          </a:xfrm>
        </p:grpSpPr>
        <p:grpSp>
          <p:nvGrpSpPr>
            <p:cNvPr id="109" name="グループ化 108"/>
            <p:cNvGrpSpPr/>
            <p:nvPr/>
          </p:nvGrpSpPr>
          <p:grpSpPr>
            <a:xfrm>
              <a:off x="618565" y="950439"/>
              <a:ext cx="4918139" cy="3303158"/>
              <a:chOff x="618565" y="1497732"/>
              <a:chExt cx="4918139" cy="3303158"/>
            </a:xfrm>
          </p:grpSpPr>
          <p:cxnSp>
            <p:nvCxnSpPr>
              <p:cNvPr id="111" name="直線コネクタ 110"/>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110" name="直線コネクタ 109"/>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8560548" y="1632828"/>
            <a:ext cx="885179" cy="215444"/>
          </a:xfrm>
          <a:prstGeom prst="rect">
            <a:avLst/>
          </a:prstGeom>
          <a:noFill/>
        </p:spPr>
        <p:txBody>
          <a:bodyPr wrap="none" rtlCol="0">
            <a:spAutoFit/>
          </a:bodyPr>
          <a:lstStyle/>
          <a:p>
            <a:r>
              <a:rPr kumimoji="1" lang="ja-JP" altLang="en-US" sz="800" dirty="0" smtClean="0"/>
              <a:t>パーツ発注履歴</a:t>
            </a:r>
            <a:endParaRPr kumimoji="1" lang="ja-JP" altLang="en-US" sz="800" dirty="0"/>
          </a:p>
        </p:txBody>
      </p:sp>
      <p:sp>
        <p:nvSpPr>
          <p:cNvPr id="6" name="テキスト ボックス 5"/>
          <p:cNvSpPr txBox="1"/>
          <p:nvPr/>
        </p:nvSpPr>
        <p:spPr>
          <a:xfrm>
            <a:off x="7280889"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0" name="テキスト ボックス 9"/>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11" name="テキスト ボックス 10"/>
          <p:cNvSpPr txBox="1"/>
          <p:nvPr/>
        </p:nvSpPr>
        <p:spPr>
          <a:xfrm>
            <a:off x="191944" y="480120"/>
            <a:ext cx="1188146" cy="246221"/>
          </a:xfrm>
          <a:prstGeom prst="rect">
            <a:avLst/>
          </a:prstGeom>
          <a:noFill/>
        </p:spPr>
        <p:txBody>
          <a:bodyPr wrap="none" rtlCol="0">
            <a:spAutoFit/>
          </a:bodyPr>
          <a:lstStyle/>
          <a:p>
            <a:r>
              <a:rPr kumimoji="1" lang="en-US" altLang="ja-JP" sz="1000" dirty="0" smtClean="0"/>
              <a:t>【</a:t>
            </a:r>
            <a:r>
              <a:rPr kumimoji="1" lang="ja-JP" altLang="en-US" sz="1000" dirty="0" smtClean="0"/>
              <a:t>パーツ発注履歴</a:t>
            </a:r>
            <a:r>
              <a:rPr kumimoji="1" lang="en-US" altLang="ja-JP" sz="1000" dirty="0" smtClean="0"/>
              <a:t>】</a:t>
            </a:r>
            <a:endParaRPr kumimoji="1" lang="ja-JP" altLang="en-US" sz="1000" dirty="0"/>
          </a:p>
        </p:txBody>
      </p:sp>
      <p:sp>
        <p:nvSpPr>
          <p:cNvPr id="12" name="テキスト ボックス 11"/>
          <p:cNvSpPr txBox="1"/>
          <p:nvPr/>
        </p:nvSpPr>
        <p:spPr>
          <a:xfrm>
            <a:off x="1898224" y="1632828"/>
            <a:ext cx="885179" cy="215444"/>
          </a:xfrm>
          <a:prstGeom prst="rect">
            <a:avLst/>
          </a:prstGeom>
          <a:noFill/>
        </p:spPr>
        <p:txBody>
          <a:bodyPr wrap="none" rtlCol="0">
            <a:spAutoFit/>
          </a:bodyPr>
          <a:lstStyle/>
          <a:p>
            <a:r>
              <a:rPr kumimoji="1" lang="ja-JP" altLang="en-US" sz="800" dirty="0" smtClean="0"/>
              <a:t>パーツ発注履歴</a:t>
            </a:r>
            <a:endParaRPr kumimoji="1" lang="ja-JP" altLang="en-US" sz="800" dirty="0"/>
          </a:p>
        </p:txBody>
      </p:sp>
      <p:sp>
        <p:nvSpPr>
          <p:cNvPr id="13" name="テキスト ボックス 12"/>
          <p:cNvSpPr txBox="1"/>
          <p:nvPr/>
        </p:nvSpPr>
        <p:spPr>
          <a:xfrm>
            <a:off x="618565" y="170454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cxnSp>
        <p:nvCxnSpPr>
          <p:cNvPr id="16" name="直線コネクタ 1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792111" y="3081406"/>
            <a:ext cx="1316386" cy="246221"/>
          </a:xfrm>
          <a:prstGeom prst="rect">
            <a:avLst/>
          </a:prstGeom>
          <a:noFill/>
        </p:spPr>
        <p:txBody>
          <a:bodyPr wrap="none" rtlCol="0">
            <a:spAutoFit/>
          </a:bodyPr>
          <a:lstStyle/>
          <a:p>
            <a:r>
              <a:rPr lang="ja-JP" altLang="en-US" sz="1000" dirty="0"/>
              <a:t>パーツ</a:t>
            </a:r>
            <a:r>
              <a:rPr kumimoji="1" lang="ja-JP" altLang="en-US" sz="1000" dirty="0" smtClean="0"/>
              <a:t>発注履歴詳細</a:t>
            </a:r>
          </a:p>
        </p:txBody>
      </p:sp>
      <p:graphicFrame>
        <p:nvGraphicFramePr>
          <p:cNvPr id="7" name="表 6"/>
          <p:cNvGraphicFramePr>
            <a:graphicFrameLocks noGrp="1"/>
          </p:cNvGraphicFramePr>
          <p:nvPr>
            <p:extLst>
              <p:ext uri="{D42A27DB-BD31-4B8C-83A1-F6EECF244321}">
                <p14:modId xmlns:p14="http://schemas.microsoft.com/office/powerpoint/2010/main" val="2773169487"/>
              </p:ext>
            </p:extLst>
          </p:nvPr>
        </p:nvGraphicFramePr>
        <p:xfrm>
          <a:off x="8777064" y="2064296"/>
          <a:ext cx="3149600" cy="3162300"/>
        </p:xfrm>
        <a:graphic>
          <a:graphicData uri="http://schemas.openxmlformats.org/drawingml/2006/table">
            <a:tbl>
              <a:tblPr>
                <a:tableStyleId>{5C22544A-7EE6-4342-B048-85BDC9FD1C3A}</a:tableStyleId>
              </a:tblPr>
              <a:tblGrid>
                <a:gridCol w="1193800"/>
                <a:gridCol w="1955800"/>
              </a:tblGrid>
              <a:tr h="133350">
                <a:tc>
                  <a:txBody>
                    <a:bodyPr/>
                    <a:lstStyle/>
                    <a:p>
                      <a:pPr algn="l" fontAlgn="ctr"/>
                      <a:r>
                        <a:rPr lang="ja-JP" altLang="en-US" sz="800" u="none" strike="noStrike" dirty="0">
                          <a:effectLst/>
                        </a:rPr>
                        <a:t>発注</a:t>
                      </a:r>
                      <a:r>
                        <a:rPr lang="en-US" sz="800" u="none" strike="noStrike" dirty="0">
                          <a:effectLst/>
                        </a:rPr>
                        <a:t>No</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a:effectLst/>
                        </a:rPr>
                        <a:t>12345</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en-US" altLang="ja-JP" sz="800" u="none" strike="noStrike" dirty="0" smtClean="0">
                        <a:effectLst/>
                      </a:endParaRPr>
                    </a:p>
                    <a:p>
                      <a:pPr algn="l" fontAlgn="ctr"/>
                      <a:r>
                        <a:rPr lang="ja-JP" altLang="en-US" sz="800" u="none" strike="noStrike" dirty="0" smtClean="0">
                          <a:effectLst/>
                        </a:rPr>
                        <a:t>納入先</a:t>
                      </a:r>
                      <a:r>
                        <a:rPr lang="ja-JP" altLang="en-US" sz="800" u="none" strike="noStrike" dirty="0">
                          <a:effectLst/>
                        </a:rPr>
                        <a:t>住所</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愛知県名古屋市中区栄１－１－１</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納入希望日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smtClean="0">
                          <a:effectLst/>
                        </a:rPr>
                        <a:t>○○○○年○月○日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発注内容</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先端翼径</a:t>
                      </a:r>
                      <a:r>
                        <a:rPr lang="ja-JP" altLang="en-US" sz="800" u="none" strike="noStrike" dirty="0">
                          <a:effectLst/>
                        </a:rPr>
                        <a:t>　</a:t>
                      </a:r>
                      <a:r>
                        <a:rPr lang="en-US" altLang="ja-JP" sz="800" u="none" strike="noStrike" dirty="0">
                          <a:effectLst/>
                        </a:rPr>
                        <a:t>350</a:t>
                      </a:r>
                      <a:r>
                        <a:rPr lang="en-US" sz="800" u="none" strike="noStrike" dirty="0">
                          <a:effectLst/>
                        </a:rPr>
                        <a:t>mm</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a:effectLst/>
                        </a:rPr>
                        <a:t>　</a:t>
                      </a:r>
                      <a:endParaRPr lang="ja-JP" altLang="en-US" sz="800" b="0" i="0" u="none" strike="noStrike">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本数　　 </a:t>
                      </a:r>
                      <a:r>
                        <a:rPr lang="en-US" altLang="ja-JP" sz="800" u="none" strike="noStrike" dirty="0">
                          <a:effectLst/>
                        </a:rPr>
                        <a:t>20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単価　　</a:t>
                      </a:r>
                      <a:r>
                        <a:rPr lang="en-US" altLang="ja-JP" sz="800" u="none" strike="noStrike" dirty="0" smtClean="0">
                          <a:effectLst/>
                        </a:rPr>
                        <a:t>¥4,500</a:t>
                      </a:r>
                      <a:r>
                        <a:rPr lang="ja-JP" altLang="en-US" sz="800" b="0" i="0" u="none" strike="noStrike" dirty="0" smtClean="0">
                          <a:solidFill>
                            <a:srgbClr val="000000"/>
                          </a:solidFill>
                          <a:effectLst/>
                          <a:latin typeface="ＭＳ Ｐゴシック"/>
                        </a:rPr>
                        <a:t> </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逆回転仕様</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smtClean="0">
                          <a:effectLst/>
                        </a:rPr>
                        <a:t>パーツ代金（税抜）</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smtClean="0">
                          <a:effectLst/>
                        </a:rPr>
                        <a:t>¥90,000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smtClean="0">
                          <a:effectLst/>
                        </a:rPr>
                        <a:t>運賃（税抜）</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a:effectLst/>
                        </a:rPr>
                        <a:t>¥</a:t>
                      </a:r>
                      <a:r>
                        <a:rPr lang="en-US" altLang="ja-JP" sz="800" u="none" strike="noStrike" dirty="0" smtClean="0">
                          <a:effectLst/>
                        </a:rPr>
                        <a:t>20,000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消費税</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smtClean="0">
                          <a:effectLst/>
                        </a:rPr>
                        <a:t>\5,500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請求金額</a:t>
                      </a:r>
                      <a:r>
                        <a:rPr lang="ja-JP" altLang="en-US" sz="800" u="none" strike="noStrike" dirty="0" smtClean="0">
                          <a:effectLst/>
                        </a:rPr>
                        <a:t>（税込）</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¥115,500</a:t>
                      </a: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ステータス</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　</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出荷日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○○○○年○月○日</a:t>
                      </a:r>
                      <a:endParaRPr lang="ja-JP" altLang="en-US" sz="800" b="0" i="0" u="none" strike="noStrike" dirty="0" smtClean="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到着予定日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○○○○年○月○日</a:t>
                      </a:r>
                      <a:endParaRPr lang="ja-JP" altLang="en-US" sz="800" b="0" i="0" u="none" strike="noStrike" dirty="0" smtClean="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運送会社</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smtClean="0">
                          <a:effectLst/>
                        </a:rPr>
                        <a:t>□□□□□運輸</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問い合わせ先</a:t>
                      </a:r>
                      <a:r>
                        <a:rPr lang="en-US" altLang="ja-JP" sz="800" b="0" i="0" u="none" strike="noStrike" dirty="0">
                          <a:solidFill>
                            <a:srgbClr val="000000"/>
                          </a:solidFill>
                          <a:effectLst/>
                          <a:latin typeface="ＭＳ Ｐゴシック"/>
                        </a:rPr>
                        <a:t>TEL</a:t>
                      </a:r>
                      <a:endParaRPr lang="ja-JP" altLang="en-US" sz="800" b="0" i="0" u="none" strike="noStrike" dirty="0" smtClean="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配送問い合わせ</a:t>
                      </a:r>
                      <a:r>
                        <a:rPr lang="en-US" altLang="ja-JP" sz="800" b="0" i="0" u="none" strike="noStrike" dirty="0" smtClean="0">
                          <a:solidFill>
                            <a:srgbClr val="000000"/>
                          </a:solidFill>
                          <a:effectLst/>
                          <a:latin typeface="ＭＳ Ｐゴシック"/>
                        </a:rPr>
                        <a:t>No</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b="0" i="0" u="none" strike="noStrike" dirty="0" err="1" smtClean="0">
                          <a:solidFill>
                            <a:srgbClr val="000000"/>
                          </a:solidFill>
                          <a:effectLst/>
                          <a:latin typeface="ＭＳ Ｐゴシック"/>
                        </a:rPr>
                        <a:t>xxxx-xxxx-xxxx</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書類発行</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　</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bl>
          </a:graphicData>
        </a:graphic>
      </p:graphicFrame>
      <p:sp>
        <p:nvSpPr>
          <p:cNvPr id="91" name="正方形/長方形 90"/>
          <p:cNvSpPr/>
          <p:nvPr/>
        </p:nvSpPr>
        <p:spPr>
          <a:xfrm>
            <a:off x="9974968" y="513823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発注書</a:t>
            </a:r>
            <a:endParaRPr kumimoji="1" lang="ja-JP" altLang="en-US" sz="600" dirty="0">
              <a:solidFill>
                <a:schemeClr val="tx1"/>
              </a:solidFill>
            </a:endParaRPr>
          </a:p>
        </p:txBody>
      </p:sp>
      <p:sp>
        <p:nvSpPr>
          <p:cNvPr id="92" name="正方形/長方形 91"/>
          <p:cNvSpPr/>
          <p:nvPr/>
        </p:nvSpPr>
        <p:spPr>
          <a:xfrm>
            <a:off x="10721280" y="513823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納品</a:t>
            </a:r>
            <a:r>
              <a:rPr kumimoji="1" lang="ja-JP" altLang="en-US" sz="600" dirty="0" smtClean="0">
                <a:solidFill>
                  <a:schemeClr val="tx1"/>
                </a:solidFill>
              </a:rPr>
              <a:t>書</a:t>
            </a:r>
            <a:endParaRPr kumimoji="1" lang="ja-JP" altLang="en-US" sz="600" dirty="0">
              <a:solidFill>
                <a:schemeClr val="tx1"/>
              </a:solidFill>
            </a:endParaRPr>
          </a:p>
        </p:txBody>
      </p:sp>
      <p:pic>
        <p:nvPicPr>
          <p:cNvPr id="93"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1200" y="6396436"/>
            <a:ext cx="564404" cy="564404"/>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3342" y="6396436"/>
            <a:ext cx="564404" cy="564404"/>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p:cNvSpPr txBox="1"/>
          <p:nvPr/>
        </p:nvSpPr>
        <p:spPr>
          <a:xfrm>
            <a:off x="10217224" y="7074659"/>
            <a:ext cx="859531" cy="246221"/>
          </a:xfrm>
          <a:prstGeom prst="rect">
            <a:avLst/>
          </a:prstGeom>
          <a:noFill/>
        </p:spPr>
        <p:txBody>
          <a:bodyPr wrap="none" rtlCol="0">
            <a:spAutoFit/>
          </a:bodyPr>
          <a:lstStyle/>
          <a:p>
            <a:r>
              <a:rPr kumimoji="1" lang="ja-JP" altLang="en-US" sz="1000" dirty="0" smtClean="0"/>
              <a:t>ダウンロード</a:t>
            </a:r>
          </a:p>
        </p:txBody>
      </p:sp>
      <p:sp>
        <p:nvSpPr>
          <p:cNvPr id="96" name="テキスト ボックス 95"/>
          <p:cNvSpPr txBox="1"/>
          <p:nvPr/>
        </p:nvSpPr>
        <p:spPr>
          <a:xfrm>
            <a:off x="9569608" y="6411511"/>
            <a:ext cx="569387" cy="246221"/>
          </a:xfrm>
          <a:prstGeom prst="rect">
            <a:avLst/>
          </a:prstGeom>
          <a:noFill/>
        </p:spPr>
        <p:txBody>
          <a:bodyPr wrap="none" rtlCol="0">
            <a:spAutoFit/>
          </a:bodyPr>
          <a:lstStyle/>
          <a:p>
            <a:r>
              <a:rPr kumimoji="1" lang="ja-JP" altLang="en-US" sz="1000" dirty="0" smtClean="0"/>
              <a:t>発注書</a:t>
            </a:r>
          </a:p>
        </p:txBody>
      </p:sp>
      <p:sp>
        <p:nvSpPr>
          <p:cNvPr id="97" name="テキスト ボックス 96"/>
          <p:cNvSpPr txBox="1"/>
          <p:nvPr/>
        </p:nvSpPr>
        <p:spPr>
          <a:xfrm>
            <a:off x="11232013" y="6555527"/>
            <a:ext cx="569387" cy="246221"/>
          </a:xfrm>
          <a:prstGeom prst="rect">
            <a:avLst/>
          </a:prstGeom>
          <a:noFill/>
        </p:spPr>
        <p:txBody>
          <a:bodyPr wrap="none" rtlCol="0">
            <a:spAutoFit/>
          </a:bodyPr>
          <a:lstStyle/>
          <a:p>
            <a:r>
              <a:rPr kumimoji="1" lang="ja-JP" altLang="en-US" sz="1000" dirty="0" smtClean="0"/>
              <a:t>納品書</a:t>
            </a:r>
          </a:p>
        </p:txBody>
      </p:sp>
      <p:cxnSp>
        <p:nvCxnSpPr>
          <p:cNvPr id="98" name="カギ線コネクタ 97"/>
          <p:cNvCxnSpPr>
            <a:stCxn id="92" idx="3"/>
            <a:endCxn id="94" idx="0"/>
          </p:cNvCxnSpPr>
          <p:nvPr/>
        </p:nvCxnSpPr>
        <p:spPr>
          <a:xfrm flipH="1">
            <a:off x="11035544" y="5192095"/>
            <a:ext cx="261800" cy="1204341"/>
          </a:xfrm>
          <a:prstGeom prst="bentConnector4">
            <a:avLst>
              <a:gd name="adj1" fmla="val -87319"/>
              <a:gd name="adj2" fmla="val 52236"/>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9" name="カギ線コネクタ 98"/>
          <p:cNvCxnSpPr>
            <a:stCxn id="91" idx="1"/>
            <a:endCxn id="93" idx="0"/>
          </p:cNvCxnSpPr>
          <p:nvPr/>
        </p:nvCxnSpPr>
        <p:spPr>
          <a:xfrm rot="10800000" flipH="1" flipV="1">
            <a:off x="9974968" y="5192094"/>
            <a:ext cx="308434" cy="1204341"/>
          </a:xfrm>
          <a:prstGeom prst="bentConnector4">
            <a:avLst>
              <a:gd name="adj1" fmla="val -74116"/>
              <a:gd name="adj2" fmla="val 52236"/>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graphicFrame>
        <p:nvGraphicFramePr>
          <p:cNvPr id="64" name="表 63"/>
          <p:cNvGraphicFramePr>
            <a:graphicFrameLocks noGrp="1"/>
          </p:cNvGraphicFramePr>
          <p:nvPr>
            <p:extLst>
              <p:ext uri="{D42A27DB-BD31-4B8C-83A1-F6EECF244321}">
                <p14:modId xmlns:p14="http://schemas.microsoft.com/office/powerpoint/2010/main" val="3202078736"/>
              </p:ext>
            </p:extLst>
          </p:nvPr>
        </p:nvGraphicFramePr>
        <p:xfrm>
          <a:off x="2070657" y="2204864"/>
          <a:ext cx="3149603" cy="1371600"/>
        </p:xfrm>
        <a:graphic>
          <a:graphicData uri="http://schemas.openxmlformats.org/drawingml/2006/table">
            <a:tbl>
              <a:tblPr>
                <a:tableStyleId>{5C22544A-7EE6-4342-B048-85BDC9FD1C3A}</a:tableStyleId>
              </a:tblPr>
              <a:tblGrid>
                <a:gridCol w="513719"/>
                <a:gridCol w="648073"/>
                <a:gridCol w="648071"/>
                <a:gridCol w="432048"/>
                <a:gridCol w="620342"/>
                <a:gridCol w="287350"/>
              </a:tblGrid>
              <a:tr h="171450">
                <a:tc>
                  <a:txBody>
                    <a:bodyPr/>
                    <a:lstStyle/>
                    <a:p>
                      <a:pPr algn="ctr" fontAlgn="ctr"/>
                      <a:r>
                        <a:rPr lang="ja-JP" altLang="en-US" sz="800" b="0" i="0" u="none" strike="noStrike" dirty="0" smtClean="0">
                          <a:solidFill>
                            <a:srgbClr val="000000"/>
                          </a:solidFill>
                          <a:effectLst/>
                          <a:latin typeface="ＭＳ Ｐゴシック"/>
                        </a:rPr>
                        <a:t>発注日</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発注</a:t>
                      </a:r>
                      <a:r>
                        <a:rPr lang="en-US" altLang="ja-JP" sz="800" b="0" i="0" u="none" strike="noStrike" dirty="0" smtClean="0">
                          <a:solidFill>
                            <a:srgbClr val="000000"/>
                          </a:solidFill>
                          <a:effectLst/>
                          <a:latin typeface="ＭＳ Ｐゴシック"/>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品名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本数</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ステータス</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出荷手配中</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出荷手配中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角丸四角形吹き出し 1"/>
          <p:cNvSpPr/>
          <p:nvPr/>
        </p:nvSpPr>
        <p:spPr>
          <a:xfrm>
            <a:off x="10577264" y="3648472"/>
            <a:ext cx="981880" cy="504056"/>
          </a:xfrm>
          <a:prstGeom prst="wedgeRoundRectCallout">
            <a:avLst>
              <a:gd name="adj1" fmla="val -74017"/>
              <a:gd name="adj2" fmla="val 33210"/>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運送会社および運賃は発注直後は未定</a:t>
            </a:r>
          </a:p>
        </p:txBody>
      </p:sp>
      <p:sp>
        <p:nvSpPr>
          <p:cNvPr id="72" name="角丸四角形吹き出し 71"/>
          <p:cNvSpPr/>
          <p:nvPr/>
        </p:nvSpPr>
        <p:spPr>
          <a:xfrm>
            <a:off x="4096544" y="1560240"/>
            <a:ext cx="981880" cy="504056"/>
          </a:xfrm>
          <a:prstGeom prst="wedgeRoundRectCallout">
            <a:avLst>
              <a:gd name="adj1" fmla="val -36184"/>
              <a:gd name="adj2" fmla="val 68169"/>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a:solidFill>
                  <a:schemeClr val="tx1"/>
                </a:solidFill>
              </a:rPr>
              <a:t>発注</a:t>
            </a:r>
            <a:r>
              <a:rPr lang="ja-JP" altLang="en-US" sz="800" dirty="0" smtClean="0">
                <a:solidFill>
                  <a:schemeClr val="tx1"/>
                </a:solidFill>
              </a:rPr>
              <a:t>日の新しい順に表示</a:t>
            </a:r>
            <a:endParaRPr kumimoji="1" lang="ja-JP" altLang="en-US" sz="800" dirty="0" smtClean="0">
              <a:solidFill>
                <a:schemeClr val="tx1"/>
              </a:solidFill>
            </a:endParaRPr>
          </a:p>
        </p:txBody>
      </p:sp>
      <p:sp>
        <p:nvSpPr>
          <p:cNvPr id="3" name="右矢印 2"/>
          <p:cNvSpPr/>
          <p:nvPr/>
        </p:nvSpPr>
        <p:spPr>
          <a:xfrm>
            <a:off x="5923745" y="2597098"/>
            <a:ext cx="1053119" cy="4033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41" name="角丸四角形吹き出し 40"/>
          <p:cNvSpPr/>
          <p:nvPr/>
        </p:nvSpPr>
        <p:spPr>
          <a:xfrm>
            <a:off x="6459233" y="3792488"/>
            <a:ext cx="2177214" cy="238363"/>
          </a:xfrm>
          <a:prstGeom prst="wedgeRoundRectCallout">
            <a:avLst>
              <a:gd name="adj1" fmla="val 56830"/>
              <a:gd name="adj2" fmla="val -23541"/>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（パーツ代金＋運賃）</a:t>
            </a:r>
            <a:r>
              <a:rPr kumimoji="1" lang="en-US" altLang="ja-JP" sz="800" dirty="0" smtClean="0">
                <a:solidFill>
                  <a:schemeClr val="tx1"/>
                </a:solidFill>
              </a:rPr>
              <a:t>×</a:t>
            </a:r>
            <a:r>
              <a:rPr kumimoji="1" lang="ja-JP" altLang="en-US" sz="800" dirty="0" smtClean="0">
                <a:solidFill>
                  <a:schemeClr val="tx1"/>
                </a:solidFill>
              </a:rPr>
              <a:t>（</a:t>
            </a:r>
            <a:r>
              <a:rPr kumimoji="1" lang="en-US" altLang="ja-JP" sz="800" dirty="0" smtClean="0">
                <a:solidFill>
                  <a:schemeClr val="tx1"/>
                </a:solidFill>
              </a:rPr>
              <a:t>1</a:t>
            </a:r>
            <a:r>
              <a:rPr kumimoji="1" lang="ja-JP" altLang="en-US" sz="800" dirty="0" smtClean="0">
                <a:solidFill>
                  <a:schemeClr val="tx1"/>
                </a:solidFill>
              </a:rPr>
              <a:t>＋（消費税率</a:t>
            </a:r>
            <a:r>
              <a:rPr kumimoji="1" lang="en-US" altLang="ja-JP" sz="800" dirty="0" smtClean="0">
                <a:solidFill>
                  <a:schemeClr val="tx1"/>
                </a:solidFill>
              </a:rPr>
              <a:t>/100</a:t>
            </a:r>
            <a:r>
              <a:rPr kumimoji="1" lang="ja-JP" altLang="en-US" sz="800" dirty="0" smtClean="0">
                <a:solidFill>
                  <a:schemeClr val="tx1"/>
                </a:solidFill>
              </a:rPr>
              <a:t>））</a:t>
            </a:r>
          </a:p>
        </p:txBody>
      </p:sp>
      <p:sp>
        <p:nvSpPr>
          <p:cNvPr id="42" name="角丸四角形吹き出し 41"/>
          <p:cNvSpPr/>
          <p:nvPr/>
        </p:nvSpPr>
        <p:spPr>
          <a:xfrm>
            <a:off x="3074652" y="3749541"/>
            <a:ext cx="981880" cy="504056"/>
          </a:xfrm>
          <a:prstGeom prst="wedgeRoundRectCallout">
            <a:avLst>
              <a:gd name="adj1" fmla="val -19693"/>
              <a:gd name="adj2" fmla="val -89618"/>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先端翼径＋仕様</a:t>
            </a:r>
          </a:p>
        </p:txBody>
      </p:sp>
      <p:sp>
        <p:nvSpPr>
          <p:cNvPr id="44" name="テキスト ボックス 43"/>
          <p:cNvSpPr txBox="1"/>
          <p:nvPr/>
        </p:nvSpPr>
        <p:spPr>
          <a:xfrm>
            <a:off x="11091916" y="1648217"/>
            <a:ext cx="1069524" cy="200055"/>
          </a:xfrm>
          <a:prstGeom prst="rect">
            <a:avLst/>
          </a:prstGeom>
          <a:noFill/>
        </p:spPr>
        <p:txBody>
          <a:bodyPr wrap="none" rtlCol="0">
            <a:spAutoFit/>
          </a:bodyPr>
          <a:lstStyle/>
          <a:p>
            <a:r>
              <a:rPr kumimoji="1" lang="ja-JP" altLang="en-US" sz="700" dirty="0" smtClean="0"/>
              <a:t>≪検索結果一覧へ戻る</a:t>
            </a:r>
          </a:p>
        </p:txBody>
      </p:sp>
      <p:sp>
        <p:nvSpPr>
          <p:cNvPr id="45" name="角丸四角形吹き出し 44"/>
          <p:cNvSpPr/>
          <p:nvPr/>
        </p:nvSpPr>
        <p:spPr>
          <a:xfrm>
            <a:off x="10843811" y="2755205"/>
            <a:ext cx="1024850" cy="238363"/>
          </a:xfrm>
          <a:prstGeom prst="wedgeRoundRectCallout">
            <a:avLst>
              <a:gd name="adj1" fmla="val -70622"/>
              <a:gd name="adj2" fmla="val 19982"/>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発注時の販売単価</a:t>
            </a:r>
          </a:p>
        </p:txBody>
      </p:sp>
    </p:spTree>
    <p:extLst>
      <p:ext uri="{BB962C8B-B14F-4D97-AF65-F5344CB8AC3E}">
        <p14:creationId xmlns:p14="http://schemas.microsoft.com/office/powerpoint/2010/main" val="2357830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グループ化 56"/>
          <p:cNvGrpSpPr/>
          <p:nvPr/>
        </p:nvGrpSpPr>
        <p:grpSpPr>
          <a:xfrm>
            <a:off x="7280889" y="950439"/>
            <a:ext cx="4918139" cy="3303158"/>
            <a:chOff x="7280889" y="950439"/>
            <a:chExt cx="4918139" cy="3303158"/>
          </a:xfrm>
        </p:grpSpPr>
        <p:grpSp>
          <p:nvGrpSpPr>
            <p:cNvPr id="58" name="グループ化 57"/>
            <p:cNvGrpSpPr/>
            <p:nvPr/>
          </p:nvGrpSpPr>
          <p:grpSpPr>
            <a:xfrm>
              <a:off x="7280889" y="950439"/>
              <a:ext cx="4918139" cy="3303158"/>
              <a:chOff x="618565" y="1497732"/>
              <a:chExt cx="4918139" cy="3303158"/>
            </a:xfrm>
          </p:grpSpPr>
          <p:cxnSp>
            <p:nvCxnSpPr>
              <p:cNvPr id="60" name="直線コネクタ 59"/>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59" name="直線コネクタ 58"/>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5" name="グループ化 64"/>
          <p:cNvGrpSpPr/>
          <p:nvPr/>
        </p:nvGrpSpPr>
        <p:grpSpPr>
          <a:xfrm>
            <a:off x="618565" y="950439"/>
            <a:ext cx="4918139" cy="3303158"/>
            <a:chOff x="618565" y="950439"/>
            <a:chExt cx="4918139" cy="3303158"/>
          </a:xfrm>
        </p:grpSpPr>
        <p:grpSp>
          <p:nvGrpSpPr>
            <p:cNvPr id="66" name="グループ化 65"/>
            <p:cNvGrpSpPr/>
            <p:nvPr/>
          </p:nvGrpSpPr>
          <p:grpSpPr>
            <a:xfrm>
              <a:off x="618565" y="950439"/>
              <a:ext cx="4918139" cy="3303158"/>
              <a:chOff x="618565" y="1497732"/>
              <a:chExt cx="4918139" cy="3303158"/>
            </a:xfrm>
          </p:grpSpPr>
          <p:cxnSp>
            <p:nvCxnSpPr>
              <p:cNvPr id="68" name="直線コネクタ 67"/>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67" name="直線コネクタ 66"/>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8560548" y="1632828"/>
            <a:ext cx="800219" cy="215444"/>
          </a:xfrm>
          <a:prstGeom prst="rect">
            <a:avLst/>
          </a:prstGeom>
          <a:noFill/>
        </p:spPr>
        <p:txBody>
          <a:bodyPr wrap="none" rtlCol="0">
            <a:spAutoFit/>
          </a:bodyPr>
          <a:lstStyle/>
          <a:p>
            <a:r>
              <a:rPr kumimoji="1" lang="ja-JP" altLang="en-US" sz="800" dirty="0" smtClean="0"/>
              <a:t>受取請求履歴</a:t>
            </a:r>
            <a:endParaRPr kumimoji="1" lang="ja-JP" altLang="en-US" sz="800" dirty="0"/>
          </a:p>
        </p:txBody>
      </p:sp>
      <p:sp>
        <p:nvSpPr>
          <p:cNvPr id="6" name="テキスト ボックス 5"/>
          <p:cNvSpPr txBox="1"/>
          <p:nvPr/>
        </p:nvSpPr>
        <p:spPr>
          <a:xfrm>
            <a:off x="7280889"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0" name="テキスト ボックス 9"/>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11" name="テキスト ボックス 10"/>
          <p:cNvSpPr txBox="1"/>
          <p:nvPr/>
        </p:nvSpPr>
        <p:spPr>
          <a:xfrm>
            <a:off x="191944" y="480120"/>
            <a:ext cx="1082348" cy="246221"/>
          </a:xfrm>
          <a:prstGeom prst="rect">
            <a:avLst/>
          </a:prstGeom>
          <a:noFill/>
        </p:spPr>
        <p:txBody>
          <a:bodyPr wrap="none" rtlCol="0">
            <a:spAutoFit/>
          </a:bodyPr>
          <a:lstStyle/>
          <a:p>
            <a:r>
              <a:rPr kumimoji="1" lang="en-US" altLang="ja-JP" sz="1000" dirty="0" smtClean="0"/>
              <a:t>【</a:t>
            </a:r>
            <a:r>
              <a:rPr lang="ja-JP" altLang="en-US" sz="1000" dirty="0" smtClean="0"/>
              <a:t>受取請求</a:t>
            </a:r>
            <a:r>
              <a:rPr kumimoji="1" lang="ja-JP" altLang="en-US" sz="1000" dirty="0" smtClean="0"/>
              <a:t>履歴</a:t>
            </a:r>
            <a:r>
              <a:rPr kumimoji="1" lang="en-US" altLang="ja-JP" sz="1000" dirty="0" smtClean="0"/>
              <a:t>】</a:t>
            </a:r>
            <a:endParaRPr kumimoji="1" lang="ja-JP" altLang="en-US" sz="1000" dirty="0"/>
          </a:p>
        </p:txBody>
      </p:sp>
      <p:sp>
        <p:nvSpPr>
          <p:cNvPr id="12" name="テキスト ボックス 11"/>
          <p:cNvSpPr txBox="1"/>
          <p:nvPr/>
        </p:nvSpPr>
        <p:spPr>
          <a:xfrm>
            <a:off x="1898224" y="1632828"/>
            <a:ext cx="800219" cy="215444"/>
          </a:xfrm>
          <a:prstGeom prst="rect">
            <a:avLst/>
          </a:prstGeom>
          <a:noFill/>
        </p:spPr>
        <p:txBody>
          <a:bodyPr wrap="none" rtlCol="0">
            <a:spAutoFit/>
          </a:bodyPr>
          <a:lstStyle/>
          <a:p>
            <a:r>
              <a:rPr lang="ja-JP" altLang="en-US" sz="800" dirty="0" smtClean="0"/>
              <a:t>受取請求</a:t>
            </a:r>
            <a:r>
              <a:rPr kumimoji="1" lang="ja-JP" altLang="en-US" sz="800" dirty="0" smtClean="0"/>
              <a:t>履歴</a:t>
            </a:r>
            <a:endParaRPr kumimoji="1" lang="ja-JP" altLang="en-US" sz="800" dirty="0"/>
          </a:p>
        </p:txBody>
      </p:sp>
      <p:sp>
        <p:nvSpPr>
          <p:cNvPr id="13" name="テキスト ボックス 12"/>
          <p:cNvSpPr txBox="1"/>
          <p:nvPr/>
        </p:nvSpPr>
        <p:spPr>
          <a:xfrm>
            <a:off x="618565" y="170454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cxnSp>
        <p:nvCxnSpPr>
          <p:cNvPr id="16" name="直線コネクタ 1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1091916" y="1645894"/>
            <a:ext cx="1069524" cy="200055"/>
          </a:xfrm>
          <a:prstGeom prst="rect">
            <a:avLst/>
          </a:prstGeom>
          <a:noFill/>
        </p:spPr>
        <p:txBody>
          <a:bodyPr wrap="none" rtlCol="0">
            <a:spAutoFit/>
          </a:bodyPr>
          <a:lstStyle/>
          <a:p>
            <a:r>
              <a:rPr kumimoji="1" lang="ja-JP" altLang="en-US" sz="700" dirty="0" smtClean="0"/>
              <a:t>≪検索結果一覧へ戻る</a:t>
            </a:r>
          </a:p>
        </p:txBody>
      </p:sp>
      <p:graphicFrame>
        <p:nvGraphicFramePr>
          <p:cNvPr id="44" name="表 43"/>
          <p:cNvGraphicFramePr>
            <a:graphicFrameLocks noGrp="1"/>
          </p:cNvGraphicFramePr>
          <p:nvPr>
            <p:extLst>
              <p:ext uri="{D42A27DB-BD31-4B8C-83A1-F6EECF244321}">
                <p14:modId xmlns:p14="http://schemas.microsoft.com/office/powerpoint/2010/main" val="3500425377"/>
              </p:ext>
            </p:extLst>
          </p:nvPr>
        </p:nvGraphicFramePr>
        <p:xfrm>
          <a:off x="2099069" y="2208312"/>
          <a:ext cx="2717555" cy="1371600"/>
        </p:xfrm>
        <a:graphic>
          <a:graphicData uri="http://schemas.openxmlformats.org/drawingml/2006/table">
            <a:tbl>
              <a:tblPr>
                <a:tableStyleId>{5C22544A-7EE6-4342-B048-85BDC9FD1C3A}</a:tableStyleId>
              </a:tblPr>
              <a:tblGrid>
                <a:gridCol w="513719"/>
                <a:gridCol w="648073"/>
                <a:gridCol w="648071"/>
                <a:gridCol w="620342"/>
                <a:gridCol w="287350"/>
              </a:tblGrid>
              <a:tr h="171450">
                <a:tc>
                  <a:txBody>
                    <a:bodyPr/>
                    <a:lstStyle/>
                    <a:p>
                      <a:pPr algn="ctr" fontAlgn="ctr"/>
                      <a:r>
                        <a:rPr lang="ja-JP" altLang="en-US" sz="800" b="0" i="0" u="none" strike="noStrike" dirty="0" smtClean="0">
                          <a:solidFill>
                            <a:srgbClr val="000000"/>
                          </a:solidFill>
                          <a:effectLst/>
                          <a:latin typeface="ＭＳ Ｐゴシック"/>
                        </a:rPr>
                        <a:t>請求年月</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請求書</a:t>
                      </a:r>
                      <a:r>
                        <a:rPr lang="en-US" altLang="ja-JP" sz="800" b="0" i="0" u="none" strike="noStrike" dirty="0" smtClean="0">
                          <a:solidFill>
                            <a:srgbClr val="000000"/>
                          </a:solidFill>
                          <a:effectLst/>
                          <a:latin typeface="ＭＳ Ｐゴシック"/>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請求金額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ステータス</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請求済</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入金済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入金済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入金済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入金済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入金済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入金済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5" name="角丸四角形吹き出し 44"/>
          <p:cNvSpPr/>
          <p:nvPr/>
        </p:nvSpPr>
        <p:spPr>
          <a:xfrm>
            <a:off x="4096543" y="1560240"/>
            <a:ext cx="1156773" cy="504056"/>
          </a:xfrm>
          <a:prstGeom prst="wedgeRoundRectCallout">
            <a:avLst>
              <a:gd name="adj1" fmla="val -36184"/>
              <a:gd name="adj2" fmla="val 68169"/>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 dirty="0" smtClean="0">
                <a:solidFill>
                  <a:schemeClr val="tx1"/>
                </a:solidFill>
              </a:rPr>
              <a:t>請求年月の新しい順に表示</a:t>
            </a:r>
            <a:endParaRPr kumimoji="1" lang="ja-JP" altLang="en-US" sz="800" dirty="0" smtClean="0">
              <a:solidFill>
                <a:schemeClr val="tx1"/>
              </a:solidFill>
            </a:endParaRPr>
          </a:p>
        </p:txBody>
      </p:sp>
      <p:sp>
        <p:nvSpPr>
          <p:cNvPr id="47" name="テキスト ボックス 46"/>
          <p:cNvSpPr txBox="1"/>
          <p:nvPr/>
        </p:nvSpPr>
        <p:spPr>
          <a:xfrm>
            <a:off x="8663139" y="2250123"/>
            <a:ext cx="595035" cy="215444"/>
          </a:xfrm>
          <a:prstGeom prst="rect">
            <a:avLst/>
          </a:prstGeom>
          <a:noFill/>
        </p:spPr>
        <p:txBody>
          <a:bodyPr wrap="none" rtlCol="0">
            <a:spAutoFit/>
          </a:bodyPr>
          <a:lstStyle/>
          <a:p>
            <a:r>
              <a:rPr kumimoji="1" lang="ja-JP" altLang="en-US" sz="800" dirty="0" smtClean="0"/>
              <a:t>請求年月</a:t>
            </a:r>
          </a:p>
        </p:txBody>
      </p:sp>
      <p:graphicFrame>
        <p:nvGraphicFramePr>
          <p:cNvPr id="53" name="表 52"/>
          <p:cNvGraphicFramePr>
            <a:graphicFrameLocks noGrp="1"/>
          </p:cNvGraphicFramePr>
          <p:nvPr>
            <p:extLst>
              <p:ext uri="{D42A27DB-BD31-4B8C-83A1-F6EECF244321}">
                <p14:modId xmlns:p14="http://schemas.microsoft.com/office/powerpoint/2010/main" val="600132506"/>
              </p:ext>
            </p:extLst>
          </p:nvPr>
        </p:nvGraphicFramePr>
        <p:xfrm>
          <a:off x="8729502" y="3254787"/>
          <a:ext cx="3143912" cy="1371600"/>
        </p:xfrm>
        <a:graphic>
          <a:graphicData uri="http://schemas.openxmlformats.org/drawingml/2006/table">
            <a:tbl>
              <a:tblPr>
                <a:tableStyleId>{5C22544A-7EE6-4342-B048-85BDC9FD1C3A}</a:tableStyleId>
              </a:tblPr>
              <a:tblGrid>
                <a:gridCol w="314442"/>
                <a:gridCol w="539756"/>
                <a:gridCol w="417500"/>
                <a:gridCol w="432048"/>
                <a:gridCol w="504057"/>
                <a:gridCol w="648075"/>
                <a:gridCol w="288034"/>
              </a:tblGrid>
              <a:tr h="171450">
                <a:tc>
                  <a:txBody>
                    <a:bodyPr/>
                    <a:lstStyle/>
                    <a:p>
                      <a:pPr algn="ctr" fontAlgn="ctr"/>
                      <a:r>
                        <a:rPr lang="ja-JP" altLang="en-US" sz="800" b="0" i="0" u="none" strike="noStrike" dirty="0" smtClean="0">
                          <a:solidFill>
                            <a:srgbClr val="000000"/>
                          </a:solidFill>
                          <a:effectLst/>
                          <a:latin typeface="ＭＳ Ｐゴシック"/>
                        </a:rPr>
                        <a:t>月日</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品名</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数量</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単価</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金額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納入先</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4" name="テキスト ボックス 53"/>
          <p:cNvSpPr txBox="1"/>
          <p:nvPr/>
        </p:nvSpPr>
        <p:spPr>
          <a:xfrm>
            <a:off x="8663139" y="2466727"/>
            <a:ext cx="595035" cy="215444"/>
          </a:xfrm>
          <a:prstGeom prst="rect">
            <a:avLst/>
          </a:prstGeom>
          <a:noFill/>
        </p:spPr>
        <p:txBody>
          <a:bodyPr wrap="none" rtlCol="0">
            <a:spAutoFit/>
          </a:bodyPr>
          <a:lstStyle/>
          <a:p>
            <a:r>
              <a:rPr kumimoji="1" lang="ja-JP" altLang="en-US" sz="800" dirty="0" smtClean="0"/>
              <a:t>請求金額</a:t>
            </a:r>
          </a:p>
        </p:txBody>
      </p:sp>
      <p:sp>
        <p:nvSpPr>
          <p:cNvPr id="3" name="正方形/長方形 2"/>
          <p:cNvSpPr/>
          <p:nvPr/>
        </p:nvSpPr>
        <p:spPr>
          <a:xfrm>
            <a:off x="9281120" y="2435950"/>
            <a:ext cx="676788" cy="246221"/>
          </a:xfrm>
          <a:prstGeom prst="rect">
            <a:avLst/>
          </a:prstGeom>
        </p:spPr>
        <p:txBody>
          <a:bodyPr wrap="none">
            <a:spAutoFit/>
          </a:bodyPr>
          <a:lstStyle/>
          <a:p>
            <a:pPr fontAlgn="ctr">
              <a:defRPr/>
            </a:pPr>
            <a:r>
              <a:rPr lang="en-US" altLang="ja-JP" sz="1000" dirty="0"/>
              <a:t>¥</a:t>
            </a:r>
            <a:r>
              <a:rPr lang="en-US" altLang="ja-JP" sz="1000" dirty="0" smtClean="0"/>
              <a:t>999,999</a:t>
            </a:r>
            <a:endParaRPr lang="en-US" altLang="ja-JP" sz="1000" dirty="0">
              <a:solidFill>
                <a:srgbClr val="000000"/>
              </a:solidFill>
              <a:latin typeface="ＭＳ Ｐゴシック"/>
            </a:endParaRPr>
          </a:p>
        </p:txBody>
      </p:sp>
      <p:sp>
        <p:nvSpPr>
          <p:cNvPr id="56" name="テキスト ボックス 55"/>
          <p:cNvSpPr txBox="1"/>
          <p:nvPr/>
        </p:nvSpPr>
        <p:spPr>
          <a:xfrm>
            <a:off x="8686085" y="3042211"/>
            <a:ext cx="723275" cy="200055"/>
          </a:xfrm>
          <a:prstGeom prst="rect">
            <a:avLst/>
          </a:prstGeom>
          <a:noFill/>
        </p:spPr>
        <p:txBody>
          <a:bodyPr wrap="none" rtlCol="0">
            <a:spAutoFit/>
          </a:bodyPr>
          <a:lstStyle/>
          <a:p>
            <a:r>
              <a:rPr kumimoji="1" lang="ja-JP" altLang="en-US" sz="700" dirty="0" smtClean="0"/>
              <a:t>請求</a:t>
            </a:r>
            <a:r>
              <a:rPr lang="ja-JP" altLang="en-US" sz="700" dirty="0" smtClean="0"/>
              <a:t>内容</a:t>
            </a:r>
            <a:r>
              <a:rPr lang="ja-JP" altLang="en-US" sz="700" dirty="0"/>
              <a:t>内訳</a:t>
            </a:r>
            <a:endParaRPr kumimoji="1" lang="ja-JP" altLang="en-US" sz="700" dirty="0" smtClean="0"/>
          </a:p>
        </p:txBody>
      </p:sp>
      <p:pic>
        <p:nvPicPr>
          <p:cNvPr id="75"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8736" y="7404548"/>
            <a:ext cx="564404" cy="564404"/>
          </a:xfrm>
          <a:prstGeom prst="rect">
            <a:avLst/>
          </a:prstGeom>
          <a:noFill/>
          <a:extLst>
            <a:ext uri="{909E8E84-426E-40DD-AFC4-6F175D3DCCD1}">
              <a14:hiddenFill xmlns:a14="http://schemas.microsoft.com/office/drawing/2010/main">
                <a:solidFill>
                  <a:srgbClr val="FFFFFF"/>
                </a:solidFill>
              </a14:hiddenFill>
            </a:ext>
          </a:extLst>
        </p:spPr>
      </p:pic>
      <p:sp>
        <p:nvSpPr>
          <p:cNvPr id="76" name="テキスト ボックス 75"/>
          <p:cNvSpPr txBox="1"/>
          <p:nvPr/>
        </p:nvSpPr>
        <p:spPr>
          <a:xfrm>
            <a:off x="9207000" y="6858635"/>
            <a:ext cx="859531" cy="246221"/>
          </a:xfrm>
          <a:prstGeom prst="rect">
            <a:avLst/>
          </a:prstGeom>
          <a:noFill/>
        </p:spPr>
        <p:txBody>
          <a:bodyPr wrap="none" rtlCol="0">
            <a:spAutoFit/>
          </a:bodyPr>
          <a:lstStyle/>
          <a:p>
            <a:r>
              <a:rPr kumimoji="1" lang="ja-JP" altLang="en-US" sz="1000" dirty="0" smtClean="0"/>
              <a:t>ダウンロード</a:t>
            </a:r>
          </a:p>
        </p:txBody>
      </p:sp>
      <p:sp>
        <p:nvSpPr>
          <p:cNvPr id="77" name="テキスト ボックス 76"/>
          <p:cNvSpPr txBox="1"/>
          <p:nvPr/>
        </p:nvSpPr>
        <p:spPr>
          <a:xfrm>
            <a:off x="9497144" y="7563639"/>
            <a:ext cx="569387" cy="246221"/>
          </a:xfrm>
          <a:prstGeom prst="rect">
            <a:avLst/>
          </a:prstGeom>
          <a:noFill/>
        </p:spPr>
        <p:txBody>
          <a:bodyPr wrap="none" rtlCol="0">
            <a:spAutoFit/>
          </a:bodyPr>
          <a:lstStyle/>
          <a:p>
            <a:r>
              <a:rPr kumimoji="1" lang="ja-JP" altLang="en-US" sz="1000" dirty="0" smtClean="0"/>
              <a:t>請求書</a:t>
            </a:r>
          </a:p>
        </p:txBody>
      </p:sp>
      <p:cxnSp>
        <p:nvCxnSpPr>
          <p:cNvPr id="78" name="カギ線コネクタ 77"/>
          <p:cNvCxnSpPr>
            <a:stCxn id="2" idx="2"/>
            <a:endCxn id="75" idx="0"/>
          </p:cNvCxnSpPr>
          <p:nvPr/>
        </p:nvCxnSpPr>
        <p:spPr>
          <a:xfrm rot="5400000">
            <a:off x="8183531" y="4906131"/>
            <a:ext cx="4525825" cy="471009"/>
          </a:xfrm>
          <a:prstGeom prst="bentConnector3">
            <a:avLst>
              <a:gd name="adj1" fmla="val 50000"/>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 name="下矢印 6"/>
          <p:cNvSpPr/>
          <p:nvPr/>
        </p:nvSpPr>
        <p:spPr>
          <a:xfrm>
            <a:off x="11585376" y="4698395"/>
            <a:ext cx="360040" cy="1123357"/>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kumimoji="1" lang="ja-JP" altLang="en-US" sz="800" dirty="0" smtClean="0">
                <a:solidFill>
                  <a:schemeClr val="tx1"/>
                </a:solidFill>
              </a:rPr>
              <a:t>発注履歴詳細へ</a:t>
            </a:r>
          </a:p>
        </p:txBody>
      </p:sp>
      <p:sp>
        <p:nvSpPr>
          <p:cNvPr id="79" name="テキスト ボックス 78"/>
          <p:cNvSpPr txBox="1"/>
          <p:nvPr/>
        </p:nvSpPr>
        <p:spPr>
          <a:xfrm>
            <a:off x="5838284" y="3081406"/>
            <a:ext cx="1210588" cy="246221"/>
          </a:xfrm>
          <a:prstGeom prst="rect">
            <a:avLst/>
          </a:prstGeom>
          <a:noFill/>
        </p:spPr>
        <p:txBody>
          <a:bodyPr wrap="none" rtlCol="0">
            <a:spAutoFit/>
          </a:bodyPr>
          <a:lstStyle/>
          <a:p>
            <a:r>
              <a:rPr kumimoji="1" lang="ja-JP" altLang="en-US" sz="1000" dirty="0" smtClean="0"/>
              <a:t>受取請求履歴詳細</a:t>
            </a:r>
          </a:p>
        </p:txBody>
      </p:sp>
      <p:sp>
        <p:nvSpPr>
          <p:cNvPr id="80" name="右矢印 79"/>
          <p:cNvSpPr/>
          <p:nvPr/>
        </p:nvSpPr>
        <p:spPr>
          <a:xfrm>
            <a:off x="5923745" y="2597098"/>
            <a:ext cx="1053119" cy="4033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2" name="角丸四角形 1"/>
          <p:cNvSpPr/>
          <p:nvPr/>
        </p:nvSpPr>
        <p:spPr>
          <a:xfrm>
            <a:off x="10323013" y="2640360"/>
            <a:ext cx="717868" cy="23836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請求書印刷</a:t>
            </a:r>
          </a:p>
        </p:txBody>
      </p:sp>
      <p:sp>
        <p:nvSpPr>
          <p:cNvPr id="46" name="角丸四角形 45"/>
          <p:cNvSpPr/>
          <p:nvPr/>
        </p:nvSpPr>
        <p:spPr>
          <a:xfrm>
            <a:off x="11081339" y="2640360"/>
            <a:ext cx="717868" cy="23836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領収書印刷</a:t>
            </a:r>
          </a:p>
        </p:txBody>
      </p:sp>
      <p:pic>
        <p:nvPicPr>
          <p:cNvPr id="52"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6180" y="7404548"/>
            <a:ext cx="564404" cy="564404"/>
          </a:xfrm>
          <a:prstGeom prst="rect">
            <a:avLst/>
          </a:prstGeom>
          <a:noFill/>
          <a:extLst>
            <a:ext uri="{909E8E84-426E-40DD-AFC4-6F175D3DCCD1}">
              <a14:hiddenFill xmlns:a14="http://schemas.microsoft.com/office/drawing/2010/main">
                <a:solidFill>
                  <a:srgbClr val="FFFFFF"/>
                </a:solidFill>
              </a14:hiddenFill>
            </a:ext>
          </a:extLst>
        </p:spPr>
      </p:pic>
      <p:sp>
        <p:nvSpPr>
          <p:cNvPr id="55" name="テキスト ボックス 54"/>
          <p:cNvSpPr txBox="1"/>
          <p:nvPr/>
        </p:nvSpPr>
        <p:spPr>
          <a:xfrm>
            <a:off x="10544588" y="7563639"/>
            <a:ext cx="569387" cy="246221"/>
          </a:xfrm>
          <a:prstGeom prst="rect">
            <a:avLst/>
          </a:prstGeom>
          <a:noFill/>
        </p:spPr>
        <p:txBody>
          <a:bodyPr wrap="none" rtlCol="0">
            <a:spAutoFit/>
          </a:bodyPr>
          <a:lstStyle/>
          <a:p>
            <a:r>
              <a:rPr kumimoji="1" lang="ja-JP" altLang="en-US" sz="1000" dirty="0" smtClean="0"/>
              <a:t>領収書</a:t>
            </a:r>
          </a:p>
        </p:txBody>
      </p:sp>
      <p:cxnSp>
        <p:nvCxnSpPr>
          <p:cNvPr id="73" name="カギ線コネクタ 72"/>
          <p:cNvCxnSpPr>
            <a:stCxn id="46" idx="2"/>
            <a:endCxn id="52" idx="0"/>
          </p:cNvCxnSpPr>
          <p:nvPr/>
        </p:nvCxnSpPr>
        <p:spPr>
          <a:xfrm rot="5400000">
            <a:off x="9086416" y="5050690"/>
            <a:ext cx="4525825" cy="181891"/>
          </a:xfrm>
          <a:prstGeom prst="bentConnector3">
            <a:avLst>
              <a:gd name="adj1" fmla="val 50000"/>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4" name="角丸四角形吹き出し 73"/>
          <p:cNvSpPr/>
          <p:nvPr/>
        </p:nvSpPr>
        <p:spPr>
          <a:xfrm>
            <a:off x="10829281" y="1920280"/>
            <a:ext cx="1156773" cy="504056"/>
          </a:xfrm>
          <a:prstGeom prst="wedgeRoundRectCallout">
            <a:avLst>
              <a:gd name="adj1" fmla="val -10658"/>
              <a:gd name="adj2" fmla="val 9651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入金済の場合のみ</a:t>
            </a:r>
            <a:endParaRPr kumimoji="1" lang="en-US" altLang="ja-JP" sz="800" dirty="0" smtClean="0">
              <a:solidFill>
                <a:schemeClr val="tx1"/>
              </a:solidFill>
            </a:endParaRPr>
          </a:p>
          <a:p>
            <a:pPr algn="ctr"/>
            <a:r>
              <a:rPr lang="ja-JP" altLang="en-US" sz="800" dirty="0" smtClean="0">
                <a:solidFill>
                  <a:schemeClr val="tx1"/>
                </a:solidFill>
              </a:rPr>
              <a:t>クリック</a:t>
            </a:r>
            <a:r>
              <a:rPr lang="ja-JP" altLang="en-US" sz="800" dirty="0">
                <a:solidFill>
                  <a:schemeClr val="tx1"/>
                </a:solidFill>
              </a:rPr>
              <a:t>可能</a:t>
            </a:r>
            <a:endParaRPr kumimoji="1" lang="ja-JP" altLang="en-US" sz="800" dirty="0" smtClean="0">
              <a:solidFill>
                <a:schemeClr val="tx1"/>
              </a:solidFill>
            </a:endParaRPr>
          </a:p>
        </p:txBody>
      </p:sp>
      <p:sp>
        <p:nvSpPr>
          <p:cNvPr id="81" name="テキスト ボックス 80"/>
          <p:cNvSpPr txBox="1"/>
          <p:nvPr/>
        </p:nvSpPr>
        <p:spPr>
          <a:xfrm>
            <a:off x="8663139" y="2682751"/>
            <a:ext cx="639919" cy="215444"/>
          </a:xfrm>
          <a:prstGeom prst="rect">
            <a:avLst/>
          </a:prstGeom>
          <a:noFill/>
        </p:spPr>
        <p:txBody>
          <a:bodyPr wrap="none" rtlCol="0">
            <a:spAutoFit/>
          </a:bodyPr>
          <a:lstStyle/>
          <a:p>
            <a:r>
              <a:rPr kumimoji="1" lang="ja-JP" altLang="en-US" sz="800" dirty="0" smtClean="0"/>
              <a:t>ステータス</a:t>
            </a:r>
          </a:p>
        </p:txBody>
      </p:sp>
      <p:sp>
        <p:nvSpPr>
          <p:cNvPr id="82" name="正方形/長方形 81"/>
          <p:cNvSpPr/>
          <p:nvPr/>
        </p:nvSpPr>
        <p:spPr>
          <a:xfrm>
            <a:off x="9281120" y="2651974"/>
            <a:ext cx="530915" cy="230832"/>
          </a:xfrm>
          <a:prstGeom prst="rect">
            <a:avLst/>
          </a:prstGeom>
        </p:spPr>
        <p:txBody>
          <a:bodyPr wrap="none">
            <a:spAutoFit/>
          </a:bodyPr>
          <a:lstStyle/>
          <a:p>
            <a:pPr fontAlgn="ctr">
              <a:defRPr/>
            </a:pPr>
            <a:r>
              <a:rPr lang="ja-JP" altLang="en-US" sz="900" dirty="0" smtClean="0">
                <a:solidFill>
                  <a:srgbClr val="000000"/>
                </a:solidFill>
                <a:latin typeface="ＭＳ Ｐゴシック"/>
              </a:rPr>
              <a:t>入金済</a:t>
            </a:r>
            <a:endParaRPr lang="en-US" altLang="ja-JP" sz="900" dirty="0">
              <a:solidFill>
                <a:srgbClr val="000000"/>
              </a:solidFill>
              <a:latin typeface="ＭＳ Ｐゴシック"/>
            </a:endParaRPr>
          </a:p>
        </p:txBody>
      </p:sp>
      <p:sp>
        <p:nvSpPr>
          <p:cNvPr id="84" name="正方形/長方形 83"/>
          <p:cNvSpPr/>
          <p:nvPr/>
        </p:nvSpPr>
        <p:spPr>
          <a:xfrm>
            <a:off x="9281120" y="2219926"/>
            <a:ext cx="761747" cy="230832"/>
          </a:xfrm>
          <a:prstGeom prst="rect">
            <a:avLst/>
          </a:prstGeom>
        </p:spPr>
        <p:txBody>
          <a:bodyPr wrap="none">
            <a:spAutoFit/>
          </a:bodyPr>
          <a:lstStyle/>
          <a:p>
            <a:pPr fontAlgn="ctr">
              <a:defRPr/>
            </a:pPr>
            <a:r>
              <a:rPr lang="ja-JP" altLang="en-US" sz="900" dirty="0" smtClean="0">
                <a:solidFill>
                  <a:srgbClr val="000000"/>
                </a:solidFill>
                <a:latin typeface="ＭＳ Ｐゴシック"/>
              </a:rPr>
              <a:t>○○年○月</a:t>
            </a:r>
            <a:endParaRPr lang="en-US" altLang="ja-JP" sz="900" dirty="0">
              <a:solidFill>
                <a:srgbClr val="000000"/>
              </a:solidFill>
              <a:latin typeface="ＭＳ Ｐゴシック"/>
            </a:endParaRPr>
          </a:p>
        </p:txBody>
      </p:sp>
      <p:sp>
        <p:nvSpPr>
          <p:cNvPr id="85" name="テキスト ボックス 84"/>
          <p:cNvSpPr txBox="1"/>
          <p:nvPr/>
        </p:nvSpPr>
        <p:spPr>
          <a:xfrm>
            <a:off x="8663139" y="2022485"/>
            <a:ext cx="612668" cy="215444"/>
          </a:xfrm>
          <a:prstGeom prst="rect">
            <a:avLst/>
          </a:prstGeom>
          <a:noFill/>
        </p:spPr>
        <p:txBody>
          <a:bodyPr wrap="none" rtlCol="0">
            <a:spAutoFit/>
          </a:bodyPr>
          <a:lstStyle/>
          <a:p>
            <a:r>
              <a:rPr kumimoji="1" lang="ja-JP" altLang="en-US" sz="800" dirty="0" smtClean="0"/>
              <a:t>請求書</a:t>
            </a:r>
            <a:r>
              <a:rPr kumimoji="1" lang="en-US" altLang="ja-JP" sz="800" dirty="0" smtClean="0"/>
              <a:t>No</a:t>
            </a:r>
            <a:endParaRPr kumimoji="1" lang="ja-JP" altLang="en-US" sz="800" dirty="0" smtClean="0"/>
          </a:p>
        </p:txBody>
      </p:sp>
      <p:sp>
        <p:nvSpPr>
          <p:cNvPr id="86" name="正方形/長方形 85"/>
          <p:cNvSpPr/>
          <p:nvPr/>
        </p:nvSpPr>
        <p:spPr>
          <a:xfrm>
            <a:off x="9281120" y="1992288"/>
            <a:ext cx="579005" cy="246221"/>
          </a:xfrm>
          <a:prstGeom prst="rect">
            <a:avLst/>
          </a:prstGeom>
        </p:spPr>
        <p:txBody>
          <a:bodyPr wrap="none">
            <a:spAutoFit/>
          </a:bodyPr>
          <a:lstStyle/>
          <a:p>
            <a:pPr fontAlgn="ctr">
              <a:defRPr/>
            </a:pPr>
            <a:r>
              <a:rPr lang="en-US" altLang="ja-JP" sz="1000" dirty="0" smtClean="0"/>
              <a:t>999999</a:t>
            </a:r>
            <a:endParaRPr lang="en-US" altLang="ja-JP" sz="1000" dirty="0">
              <a:solidFill>
                <a:srgbClr val="000000"/>
              </a:solidFill>
              <a:latin typeface="ＭＳ Ｐゴシック"/>
            </a:endParaRPr>
          </a:p>
        </p:txBody>
      </p:sp>
      <p:sp>
        <p:nvSpPr>
          <p:cNvPr id="4" name="メモ 3"/>
          <p:cNvSpPr/>
          <p:nvPr/>
        </p:nvSpPr>
        <p:spPr>
          <a:xfrm>
            <a:off x="6939197" y="4935835"/>
            <a:ext cx="2524953" cy="1326341"/>
          </a:xfrm>
          <a:prstGeom prst="foldedCorner">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800" dirty="0" smtClean="0">
                <a:solidFill>
                  <a:schemeClr val="tx1"/>
                </a:solidFill>
              </a:rPr>
              <a:t>品名の編集</a:t>
            </a:r>
            <a:endParaRPr lang="en-US" altLang="ja-JP" sz="800" dirty="0">
              <a:solidFill>
                <a:schemeClr val="tx1"/>
              </a:solidFill>
            </a:endParaRPr>
          </a:p>
          <a:p>
            <a:r>
              <a:rPr lang="ja-JP" altLang="en-US" sz="800" dirty="0" smtClean="0">
                <a:solidFill>
                  <a:schemeClr val="tx1"/>
                </a:solidFill>
              </a:rPr>
              <a:t>・パーツ</a:t>
            </a:r>
            <a:r>
              <a:rPr lang="ja-JP" altLang="en-US" sz="800" dirty="0">
                <a:solidFill>
                  <a:schemeClr val="tx1"/>
                </a:solidFill>
              </a:rPr>
              <a:t>代金の</a:t>
            </a:r>
            <a:r>
              <a:rPr lang="ja-JP" altLang="en-US" sz="800" dirty="0" smtClean="0">
                <a:solidFill>
                  <a:schemeClr val="tx1"/>
                </a:solidFill>
              </a:rPr>
              <a:t>場合：</a:t>
            </a:r>
            <a:endParaRPr lang="en-US" altLang="ja-JP" sz="800" dirty="0">
              <a:solidFill>
                <a:schemeClr val="tx1"/>
              </a:solidFill>
            </a:endParaRPr>
          </a:p>
          <a:p>
            <a:r>
              <a:rPr lang="en-US" altLang="ja-JP" sz="800" dirty="0">
                <a:solidFill>
                  <a:schemeClr val="tx1"/>
                </a:solidFill>
              </a:rPr>
              <a:t>“SSW-Pile</a:t>
            </a:r>
            <a:r>
              <a:rPr lang="ja-JP" altLang="en-US" sz="800" dirty="0">
                <a:solidFill>
                  <a:schemeClr val="tx1"/>
                </a:solidFill>
              </a:rPr>
              <a:t>先端翼</a:t>
            </a:r>
            <a:r>
              <a:rPr lang="en-US" altLang="ja-JP" sz="800" dirty="0">
                <a:solidFill>
                  <a:schemeClr val="tx1"/>
                </a:solidFill>
              </a:rPr>
              <a:t>”</a:t>
            </a:r>
            <a:r>
              <a:rPr lang="ja-JP" altLang="en-US" sz="800" dirty="0">
                <a:solidFill>
                  <a:schemeClr val="tx1"/>
                </a:solidFill>
              </a:rPr>
              <a:t>＋</a:t>
            </a:r>
            <a:r>
              <a:rPr lang="ja-JP" altLang="en-US" sz="800" dirty="0" smtClean="0">
                <a:solidFill>
                  <a:schemeClr val="tx1"/>
                </a:solidFill>
              </a:rPr>
              <a:t>先端翼径＋仕様</a:t>
            </a:r>
            <a:endParaRPr lang="en-US" altLang="ja-JP" sz="800" dirty="0">
              <a:solidFill>
                <a:schemeClr val="tx1"/>
              </a:solidFill>
            </a:endParaRPr>
          </a:p>
          <a:p>
            <a:endParaRPr lang="en-US" altLang="ja-JP" sz="800" dirty="0" smtClean="0">
              <a:solidFill>
                <a:schemeClr val="tx1"/>
              </a:solidFill>
            </a:endParaRPr>
          </a:p>
          <a:p>
            <a:r>
              <a:rPr lang="ja-JP" altLang="en-US" sz="800" dirty="0" smtClean="0">
                <a:solidFill>
                  <a:schemeClr val="tx1"/>
                </a:solidFill>
              </a:rPr>
              <a:t>・運賃の場合：</a:t>
            </a:r>
            <a:r>
              <a:rPr lang="en-US" altLang="ja-JP" sz="800" dirty="0" smtClean="0">
                <a:solidFill>
                  <a:schemeClr val="tx1"/>
                </a:solidFill>
              </a:rPr>
              <a:t>”</a:t>
            </a:r>
            <a:r>
              <a:rPr lang="ja-JP" altLang="en-US" sz="800" dirty="0" smtClean="0">
                <a:solidFill>
                  <a:schemeClr val="tx1"/>
                </a:solidFill>
              </a:rPr>
              <a:t>運賃</a:t>
            </a:r>
            <a:r>
              <a:rPr lang="en-US" altLang="ja-JP" sz="800" dirty="0" smtClean="0">
                <a:solidFill>
                  <a:schemeClr val="tx1"/>
                </a:solidFill>
              </a:rPr>
              <a:t>”</a:t>
            </a:r>
          </a:p>
          <a:p>
            <a:endParaRPr lang="en-US" altLang="ja-JP" sz="800" dirty="0">
              <a:solidFill>
                <a:schemeClr val="tx1"/>
              </a:solidFill>
            </a:endParaRPr>
          </a:p>
          <a:p>
            <a:r>
              <a:rPr lang="ja-JP" altLang="en-US" sz="800" dirty="0" smtClean="0">
                <a:solidFill>
                  <a:schemeClr val="tx1"/>
                </a:solidFill>
              </a:rPr>
              <a:t>・工法使用料の場合：</a:t>
            </a:r>
            <a:r>
              <a:rPr lang="en-US" altLang="ja-JP" sz="800" dirty="0" smtClean="0">
                <a:solidFill>
                  <a:schemeClr val="tx1"/>
                </a:solidFill>
              </a:rPr>
              <a:t>”SSW-Pile</a:t>
            </a:r>
            <a:r>
              <a:rPr lang="ja-JP" altLang="en-US" sz="800" dirty="0" smtClean="0">
                <a:solidFill>
                  <a:schemeClr val="tx1"/>
                </a:solidFill>
              </a:rPr>
              <a:t>工法使用料</a:t>
            </a:r>
            <a:r>
              <a:rPr lang="en-US" altLang="ja-JP" sz="800" dirty="0" smtClean="0">
                <a:solidFill>
                  <a:schemeClr val="tx1"/>
                </a:solidFill>
              </a:rPr>
              <a:t>”</a:t>
            </a:r>
          </a:p>
          <a:p>
            <a:endParaRPr lang="en-US" altLang="ja-JP" sz="800" dirty="0">
              <a:solidFill>
                <a:schemeClr val="tx1"/>
              </a:solidFill>
            </a:endParaRPr>
          </a:p>
          <a:p>
            <a:r>
              <a:rPr lang="en-US" altLang="ja-JP" sz="800" dirty="0">
                <a:solidFill>
                  <a:schemeClr val="tx1"/>
                </a:solidFill>
              </a:rPr>
              <a:t>※</a:t>
            </a:r>
            <a:r>
              <a:rPr lang="ja-JP" altLang="en-US" sz="800" dirty="0">
                <a:solidFill>
                  <a:schemeClr val="tx1"/>
                </a:solidFill>
              </a:rPr>
              <a:t>工法使用料以外の場合は「詳細」画面</a:t>
            </a:r>
            <a:r>
              <a:rPr lang="ja-JP" altLang="en-US" sz="800" dirty="0" smtClean="0">
                <a:solidFill>
                  <a:schemeClr val="tx1"/>
                </a:solidFill>
              </a:rPr>
              <a:t>あり</a:t>
            </a:r>
            <a:endParaRPr lang="ja-JP" altLang="en-US" sz="800" dirty="0">
              <a:solidFill>
                <a:schemeClr val="tx1"/>
              </a:solidFill>
            </a:endParaRPr>
          </a:p>
          <a:p>
            <a:endParaRPr kumimoji="1" lang="ja-JP" altLang="en-US" sz="800" dirty="0" smtClean="0">
              <a:solidFill>
                <a:schemeClr val="tx1"/>
              </a:solidFill>
            </a:endParaRPr>
          </a:p>
        </p:txBody>
      </p:sp>
      <p:sp>
        <p:nvSpPr>
          <p:cNvPr id="9" name="上矢印吹き出し 8"/>
          <p:cNvSpPr/>
          <p:nvPr/>
        </p:nvSpPr>
        <p:spPr>
          <a:xfrm>
            <a:off x="2457551" y="3991836"/>
            <a:ext cx="2010487" cy="518636"/>
          </a:xfrm>
          <a:prstGeom prst="upArrowCallout">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altLang="ja-JP" sz="800" dirty="0">
                <a:solidFill>
                  <a:sysClr val="windowText" lastClr="000000"/>
                </a:solidFill>
              </a:rPr>
              <a:t>※</a:t>
            </a:r>
            <a:r>
              <a:rPr lang="ja-JP" altLang="en-US" sz="800" dirty="0">
                <a:solidFill>
                  <a:sysClr val="windowText" lastClr="000000"/>
                </a:solidFill>
              </a:rPr>
              <a:t>事務局にて請求処理を行うと表示</a:t>
            </a:r>
            <a:r>
              <a:rPr lang="ja-JP" altLang="en-US" sz="800" dirty="0" smtClean="0">
                <a:solidFill>
                  <a:sysClr val="windowText" lastClr="000000"/>
                </a:solidFill>
              </a:rPr>
              <a:t>される</a:t>
            </a:r>
            <a:endParaRPr lang="en-US" altLang="ja-JP" sz="800" dirty="0" smtClean="0">
              <a:solidFill>
                <a:sysClr val="windowText" lastClr="000000"/>
              </a:solidFill>
            </a:endParaRPr>
          </a:p>
          <a:p>
            <a:pPr algn="ctr"/>
            <a:r>
              <a:rPr lang="ja-JP" altLang="en-US" sz="800" dirty="0" smtClean="0">
                <a:solidFill>
                  <a:sysClr val="windowText" lastClr="000000"/>
                </a:solidFill>
              </a:rPr>
              <a:t>（ログイン中の会社の分のみ）</a:t>
            </a:r>
            <a:endParaRPr lang="ja-JP" altLang="en-US" sz="800" dirty="0">
              <a:solidFill>
                <a:sysClr val="windowText" lastClr="000000"/>
              </a:solidFill>
            </a:endParaRPr>
          </a:p>
        </p:txBody>
      </p:sp>
      <p:sp>
        <p:nvSpPr>
          <p:cNvPr id="87" name="角丸四角形吹き出し 86"/>
          <p:cNvSpPr/>
          <p:nvPr/>
        </p:nvSpPr>
        <p:spPr>
          <a:xfrm>
            <a:off x="10962114" y="2930207"/>
            <a:ext cx="1636633" cy="238363"/>
          </a:xfrm>
          <a:prstGeom prst="wedgeRoundRectCallout">
            <a:avLst>
              <a:gd name="adj1" fmla="val -3347"/>
              <a:gd name="adj2" fmla="val 167139"/>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kumimoji="1" lang="ja-JP" altLang="en-US" sz="800" dirty="0" smtClean="0">
                <a:solidFill>
                  <a:schemeClr val="tx1"/>
                </a:solidFill>
              </a:rPr>
              <a:t>品名が「工法使用料」以外の場合</a:t>
            </a:r>
          </a:p>
        </p:txBody>
      </p:sp>
    </p:spTree>
    <p:extLst>
      <p:ext uri="{BB962C8B-B14F-4D97-AF65-F5344CB8AC3E}">
        <p14:creationId xmlns:p14="http://schemas.microsoft.com/office/powerpoint/2010/main" val="3351736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7280889" y="950439"/>
            <a:ext cx="4918139" cy="3303158"/>
            <a:chOff x="7280889" y="950439"/>
            <a:chExt cx="4918139" cy="3303158"/>
          </a:xfrm>
        </p:grpSpPr>
        <p:grpSp>
          <p:nvGrpSpPr>
            <p:cNvPr id="74" name="グループ化 73"/>
            <p:cNvGrpSpPr/>
            <p:nvPr/>
          </p:nvGrpSpPr>
          <p:grpSpPr>
            <a:xfrm>
              <a:off x="7280889" y="950439"/>
              <a:ext cx="4918139" cy="3303158"/>
              <a:chOff x="618565" y="1497732"/>
              <a:chExt cx="4918139" cy="3303158"/>
            </a:xfrm>
          </p:grpSpPr>
          <p:cxnSp>
            <p:nvCxnSpPr>
              <p:cNvPr id="76" name="直線コネクタ 75"/>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75" name="直線コネクタ 74"/>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1" name="グループ化 80"/>
          <p:cNvGrpSpPr/>
          <p:nvPr/>
        </p:nvGrpSpPr>
        <p:grpSpPr>
          <a:xfrm>
            <a:off x="618565" y="950439"/>
            <a:ext cx="4918139" cy="3303158"/>
            <a:chOff x="618565" y="950439"/>
            <a:chExt cx="4918139" cy="3303158"/>
          </a:xfrm>
        </p:grpSpPr>
        <p:grpSp>
          <p:nvGrpSpPr>
            <p:cNvPr id="82" name="グループ化 81"/>
            <p:cNvGrpSpPr/>
            <p:nvPr/>
          </p:nvGrpSpPr>
          <p:grpSpPr>
            <a:xfrm>
              <a:off x="618565" y="950439"/>
              <a:ext cx="4918139" cy="3303158"/>
              <a:chOff x="618565" y="1497732"/>
              <a:chExt cx="4918139" cy="3303158"/>
            </a:xfrm>
          </p:grpSpPr>
          <p:cxnSp>
            <p:nvCxnSpPr>
              <p:cNvPr id="84" name="直線コネクタ 83"/>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83" name="直線コネクタ 82"/>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8560548" y="1632828"/>
            <a:ext cx="1005403" cy="215444"/>
          </a:xfrm>
          <a:prstGeom prst="rect">
            <a:avLst/>
          </a:prstGeom>
          <a:noFill/>
        </p:spPr>
        <p:txBody>
          <a:bodyPr wrap="none" rtlCol="0">
            <a:spAutoFit/>
          </a:bodyPr>
          <a:lstStyle/>
          <a:p>
            <a:r>
              <a:rPr kumimoji="1" lang="ja-JP" altLang="en-US" sz="800" dirty="0" smtClean="0"/>
              <a:t>会員登録情報変更</a:t>
            </a:r>
            <a:endParaRPr kumimoji="1" lang="ja-JP" altLang="en-US" sz="800" dirty="0"/>
          </a:p>
        </p:txBody>
      </p:sp>
      <p:sp>
        <p:nvSpPr>
          <p:cNvPr id="6" name="テキスト ボックス 5"/>
          <p:cNvSpPr txBox="1"/>
          <p:nvPr/>
        </p:nvSpPr>
        <p:spPr>
          <a:xfrm>
            <a:off x="7280889"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0" name="テキスト ボックス 9"/>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11" name="テキスト ボックス 10"/>
          <p:cNvSpPr txBox="1"/>
          <p:nvPr/>
        </p:nvSpPr>
        <p:spPr>
          <a:xfrm>
            <a:off x="191944" y="480120"/>
            <a:ext cx="1338828" cy="246221"/>
          </a:xfrm>
          <a:prstGeom prst="rect">
            <a:avLst/>
          </a:prstGeom>
          <a:noFill/>
        </p:spPr>
        <p:txBody>
          <a:bodyPr wrap="none" rtlCol="0">
            <a:spAutoFit/>
          </a:bodyPr>
          <a:lstStyle/>
          <a:p>
            <a:r>
              <a:rPr kumimoji="1" lang="en-US" altLang="ja-JP" sz="1000" dirty="0" smtClean="0"/>
              <a:t>【</a:t>
            </a:r>
            <a:r>
              <a:rPr lang="ja-JP" altLang="en-US" sz="1000" dirty="0"/>
              <a:t>会員登録情報変更</a:t>
            </a:r>
            <a:r>
              <a:rPr kumimoji="1" lang="en-US" altLang="ja-JP" sz="1000" dirty="0" smtClean="0"/>
              <a:t>】</a:t>
            </a:r>
            <a:endParaRPr kumimoji="1" lang="ja-JP" altLang="en-US" sz="1000" dirty="0"/>
          </a:p>
        </p:txBody>
      </p:sp>
      <p:sp>
        <p:nvSpPr>
          <p:cNvPr id="12" name="テキスト ボックス 11"/>
          <p:cNvSpPr txBox="1"/>
          <p:nvPr/>
        </p:nvSpPr>
        <p:spPr>
          <a:xfrm>
            <a:off x="1898224" y="1632828"/>
            <a:ext cx="1005403" cy="215444"/>
          </a:xfrm>
          <a:prstGeom prst="rect">
            <a:avLst/>
          </a:prstGeom>
          <a:noFill/>
        </p:spPr>
        <p:txBody>
          <a:bodyPr wrap="none" rtlCol="0">
            <a:spAutoFit/>
          </a:bodyPr>
          <a:lstStyle/>
          <a:p>
            <a:r>
              <a:rPr kumimoji="1" lang="ja-JP" altLang="en-US" sz="800" dirty="0" smtClean="0"/>
              <a:t>会員登録情報変更</a:t>
            </a:r>
            <a:endParaRPr kumimoji="1" lang="ja-JP" altLang="en-US" sz="800" dirty="0"/>
          </a:p>
        </p:txBody>
      </p:sp>
      <p:sp>
        <p:nvSpPr>
          <p:cNvPr id="13" name="テキスト ボックス 12"/>
          <p:cNvSpPr txBox="1"/>
          <p:nvPr/>
        </p:nvSpPr>
        <p:spPr>
          <a:xfrm>
            <a:off x="618565" y="170454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4" name="テキスト ボックス 13"/>
          <p:cNvSpPr txBox="1"/>
          <p:nvPr/>
        </p:nvSpPr>
        <p:spPr>
          <a:xfrm>
            <a:off x="2170768" y="2712368"/>
            <a:ext cx="492443" cy="215444"/>
          </a:xfrm>
          <a:prstGeom prst="rect">
            <a:avLst/>
          </a:prstGeom>
          <a:noFill/>
        </p:spPr>
        <p:txBody>
          <a:bodyPr wrap="none" rtlCol="0">
            <a:spAutoFit/>
          </a:bodyPr>
          <a:lstStyle/>
          <a:p>
            <a:r>
              <a:rPr kumimoji="1" lang="ja-JP" altLang="en-US" sz="800" dirty="0" smtClean="0"/>
              <a:t>会社名</a:t>
            </a:r>
          </a:p>
        </p:txBody>
      </p:sp>
      <p:sp>
        <p:nvSpPr>
          <p:cNvPr id="15" name="正方形/長方形 14"/>
          <p:cNvSpPr/>
          <p:nvPr/>
        </p:nvSpPr>
        <p:spPr>
          <a:xfrm>
            <a:off x="3160440" y="2784956"/>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株式会社□ □</a:t>
            </a:r>
            <a:r>
              <a:rPr lang="ja-JP" altLang="en-US" sz="600" dirty="0">
                <a:solidFill>
                  <a:schemeClr val="tx1"/>
                </a:solidFill>
              </a:rPr>
              <a:t> </a:t>
            </a:r>
            <a:r>
              <a:rPr lang="ja-JP" altLang="en-US" sz="600" dirty="0" smtClean="0">
                <a:solidFill>
                  <a:schemeClr val="tx1"/>
                </a:solidFill>
              </a:rPr>
              <a:t>□</a:t>
            </a:r>
            <a:r>
              <a:rPr lang="ja-JP" altLang="en-US" sz="600" dirty="0">
                <a:solidFill>
                  <a:schemeClr val="tx1"/>
                </a:solidFill>
              </a:rPr>
              <a:t> </a:t>
            </a:r>
            <a:r>
              <a:rPr lang="ja-JP" altLang="en-US" sz="600" dirty="0" smtClean="0">
                <a:solidFill>
                  <a:schemeClr val="tx1"/>
                </a:solidFill>
              </a:rPr>
              <a:t>□</a:t>
            </a:r>
            <a:r>
              <a:rPr lang="ja-JP" altLang="en-US" sz="600" dirty="0">
                <a:solidFill>
                  <a:schemeClr val="tx1"/>
                </a:solidFill>
              </a:rPr>
              <a:t> □</a:t>
            </a:r>
          </a:p>
        </p:txBody>
      </p:sp>
      <p:cxnSp>
        <p:nvCxnSpPr>
          <p:cNvPr id="16" name="直線コネクタ 1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170768" y="3306579"/>
            <a:ext cx="389850" cy="215444"/>
          </a:xfrm>
          <a:prstGeom prst="rect">
            <a:avLst/>
          </a:prstGeom>
          <a:noFill/>
        </p:spPr>
        <p:txBody>
          <a:bodyPr wrap="none" rtlCol="0">
            <a:spAutoFit/>
          </a:bodyPr>
          <a:lstStyle/>
          <a:p>
            <a:r>
              <a:rPr kumimoji="1" lang="ja-JP" altLang="en-US" sz="800" dirty="0" smtClean="0"/>
              <a:t>住所</a:t>
            </a:r>
          </a:p>
        </p:txBody>
      </p:sp>
      <p:sp>
        <p:nvSpPr>
          <p:cNvPr id="18" name="正方形/長方形 17"/>
          <p:cNvSpPr/>
          <p:nvPr/>
        </p:nvSpPr>
        <p:spPr>
          <a:xfrm>
            <a:off x="3160440" y="3361020"/>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愛知県名古屋市中区栄</a:t>
            </a:r>
            <a:r>
              <a:rPr kumimoji="1" lang="en-US" altLang="ja-JP" sz="600" dirty="0" smtClean="0">
                <a:solidFill>
                  <a:schemeClr val="tx1"/>
                </a:solidFill>
              </a:rPr>
              <a:t>1-1-1</a:t>
            </a:r>
            <a:endParaRPr kumimoji="1" lang="ja-JP" altLang="en-US" sz="600" dirty="0">
              <a:solidFill>
                <a:schemeClr val="tx1"/>
              </a:solidFill>
            </a:endParaRPr>
          </a:p>
        </p:txBody>
      </p:sp>
      <p:sp>
        <p:nvSpPr>
          <p:cNvPr id="19" name="正方形/長方形 18"/>
          <p:cNvSpPr/>
          <p:nvPr/>
        </p:nvSpPr>
        <p:spPr>
          <a:xfrm>
            <a:off x="3160440" y="3577044"/>
            <a:ext cx="8391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052-111-2222</a:t>
            </a:r>
            <a:endParaRPr kumimoji="1" lang="ja-JP" altLang="en-US" sz="600" dirty="0">
              <a:solidFill>
                <a:schemeClr val="tx1"/>
              </a:solidFill>
            </a:endParaRPr>
          </a:p>
        </p:txBody>
      </p:sp>
      <p:sp>
        <p:nvSpPr>
          <p:cNvPr id="20" name="テキスト ボックス 19"/>
          <p:cNvSpPr txBox="1"/>
          <p:nvPr/>
        </p:nvSpPr>
        <p:spPr>
          <a:xfrm>
            <a:off x="2170768" y="3523699"/>
            <a:ext cx="595035" cy="215444"/>
          </a:xfrm>
          <a:prstGeom prst="rect">
            <a:avLst/>
          </a:prstGeom>
          <a:noFill/>
        </p:spPr>
        <p:txBody>
          <a:bodyPr wrap="none" rtlCol="0">
            <a:spAutoFit/>
          </a:bodyPr>
          <a:lstStyle/>
          <a:p>
            <a:r>
              <a:rPr kumimoji="1" lang="ja-JP" altLang="en-US" sz="800" dirty="0" smtClean="0"/>
              <a:t>電話番号</a:t>
            </a:r>
          </a:p>
        </p:txBody>
      </p:sp>
      <p:sp>
        <p:nvSpPr>
          <p:cNvPr id="22" name="テキスト ボックス 21"/>
          <p:cNvSpPr txBox="1"/>
          <p:nvPr/>
        </p:nvSpPr>
        <p:spPr>
          <a:xfrm>
            <a:off x="2170768" y="3738906"/>
            <a:ext cx="548548" cy="215444"/>
          </a:xfrm>
          <a:prstGeom prst="rect">
            <a:avLst/>
          </a:prstGeom>
          <a:noFill/>
        </p:spPr>
        <p:txBody>
          <a:bodyPr wrap="none" rtlCol="0">
            <a:spAutoFit/>
          </a:bodyPr>
          <a:lstStyle/>
          <a:p>
            <a:r>
              <a:rPr kumimoji="1" lang="en-US" altLang="ja-JP" sz="800" dirty="0" smtClean="0"/>
              <a:t>FAX</a:t>
            </a:r>
            <a:r>
              <a:rPr kumimoji="1" lang="ja-JP" altLang="en-US" sz="800" dirty="0" smtClean="0"/>
              <a:t>番号</a:t>
            </a:r>
          </a:p>
        </p:txBody>
      </p:sp>
      <p:sp>
        <p:nvSpPr>
          <p:cNvPr id="23" name="正方形/長方形 22"/>
          <p:cNvSpPr/>
          <p:nvPr/>
        </p:nvSpPr>
        <p:spPr>
          <a:xfrm>
            <a:off x="3160440" y="4225116"/>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abcdef@opqrs.co.jp</a:t>
            </a:r>
            <a:endParaRPr kumimoji="1" lang="ja-JP" altLang="en-US" sz="600" dirty="0">
              <a:solidFill>
                <a:schemeClr val="tx1"/>
              </a:solidFill>
            </a:endParaRPr>
          </a:p>
        </p:txBody>
      </p:sp>
      <p:sp>
        <p:nvSpPr>
          <p:cNvPr id="24" name="テキスト ボックス 23"/>
          <p:cNvSpPr txBox="1"/>
          <p:nvPr/>
        </p:nvSpPr>
        <p:spPr>
          <a:xfrm>
            <a:off x="2170768" y="4171255"/>
            <a:ext cx="806631" cy="215444"/>
          </a:xfrm>
          <a:prstGeom prst="rect">
            <a:avLst/>
          </a:prstGeom>
          <a:noFill/>
        </p:spPr>
        <p:txBody>
          <a:bodyPr wrap="none" rtlCol="0">
            <a:spAutoFit/>
          </a:bodyPr>
          <a:lstStyle/>
          <a:p>
            <a:r>
              <a:rPr kumimoji="1" lang="ja-JP" altLang="en-US" sz="800" dirty="0" smtClean="0"/>
              <a:t>メールアド</a:t>
            </a:r>
            <a:r>
              <a:rPr lang="ja-JP" altLang="en-US" sz="800" dirty="0"/>
              <a:t>レス</a:t>
            </a:r>
            <a:endParaRPr kumimoji="1" lang="ja-JP" altLang="en-US" sz="800" dirty="0" smtClean="0"/>
          </a:p>
        </p:txBody>
      </p:sp>
      <p:sp>
        <p:nvSpPr>
          <p:cNvPr id="27" name="正方形/長方形 26"/>
          <p:cNvSpPr/>
          <p:nvPr/>
        </p:nvSpPr>
        <p:spPr>
          <a:xfrm>
            <a:off x="3448472" y="7629005"/>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入力確認</a:t>
            </a:r>
            <a:endParaRPr kumimoji="1" lang="ja-JP" altLang="en-US" sz="600" dirty="0">
              <a:solidFill>
                <a:schemeClr val="tx1"/>
              </a:solidFill>
            </a:endParaRPr>
          </a:p>
        </p:txBody>
      </p:sp>
      <p:sp>
        <p:nvSpPr>
          <p:cNvPr id="28" name="テキスト ボックス 27"/>
          <p:cNvSpPr txBox="1"/>
          <p:nvPr/>
        </p:nvSpPr>
        <p:spPr>
          <a:xfrm>
            <a:off x="9411361" y="2367801"/>
            <a:ext cx="1827744" cy="215444"/>
          </a:xfrm>
          <a:prstGeom prst="rect">
            <a:avLst/>
          </a:prstGeom>
          <a:noFill/>
        </p:spPr>
        <p:txBody>
          <a:bodyPr wrap="none" rtlCol="0">
            <a:spAutoFit/>
          </a:bodyPr>
          <a:lstStyle/>
          <a:p>
            <a:pPr algn="ctr"/>
            <a:r>
              <a:rPr kumimoji="1" lang="ja-JP" altLang="en-US" sz="800" dirty="0" smtClean="0"/>
              <a:t>会員登録情報の変更が完了しまし</a:t>
            </a:r>
            <a:r>
              <a:rPr lang="ja-JP" altLang="en-US" sz="800" dirty="0" smtClean="0"/>
              <a:t>た。</a:t>
            </a:r>
            <a:endParaRPr kumimoji="1" lang="ja-JP" altLang="en-US" sz="800" dirty="0" smtClean="0"/>
          </a:p>
        </p:txBody>
      </p:sp>
      <p:sp>
        <p:nvSpPr>
          <p:cNvPr id="29" name="テキスト ボックス 28"/>
          <p:cNvSpPr txBox="1"/>
          <p:nvPr/>
        </p:nvSpPr>
        <p:spPr>
          <a:xfrm>
            <a:off x="5923744" y="7724300"/>
            <a:ext cx="954107" cy="246221"/>
          </a:xfrm>
          <a:prstGeom prst="rect">
            <a:avLst/>
          </a:prstGeom>
          <a:noFill/>
        </p:spPr>
        <p:txBody>
          <a:bodyPr wrap="none" rtlCol="0">
            <a:spAutoFit/>
          </a:bodyPr>
          <a:lstStyle/>
          <a:p>
            <a:pPr algn="ctr"/>
            <a:r>
              <a:rPr lang="ja-JP" altLang="en-US" sz="1000" dirty="0"/>
              <a:t>入力</a:t>
            </a:r>
            <a:r>
              <a:rPr kumimoji="1" lang="ja-JP" altLang="en-US" sz="1000" dirty="0" smtClean="0"/>
              <a:t>内容確認</a:t>
            </a:r>
          </a:p>
        </p:txBody>
      </p:sp>
      <p:sp>
        <p:nvSpPr>
          <p:cNvPr id="30" name="屈折矢印 29"/>
          <p:cNvSpPr/>
          <p:nvPr/>
        </p:nvSpPr>
        <p:spPr>
          <a:xfrm rot="5400000">
            <a:off x="4829370" y="7236126"/>
            <a:ext cx="847894" cy="729371"/>
          </a:xfrm>
          <a:prstGeom prst="bentUp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800" dirty="0" smtClean="0">
              <a:solidFill>
                <a:schemeClr val="tx1"/>
              </a:solidFill>
            </a:endParaRPr>
          </a:p>
        </p:txBody>
      </p:sp>
      <p:sp>
        <p:nvSpPr>
          <p:cNvPr id="31" name="屈折矢印 30"/>
          <p:cNvSpPr/>
          <p:nvPr/>
        </p:nvSpPr>
        <p:spPr>
          <a:xfrm>
            <a:off x="7120880" y="7199572"/>
            <a:ext cx="847894" cy="729371"/>
          </a:xfrm>
          <a:prstGeom prst="bentUp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800" dirty="0" smtClean="0">
              <a:solidFill>
                <a:schemeClr val="tx1"/>
              </a:solidFill>
            </a:endParaRPr>
          </a:p>
        </p:txBody>
      </p:sp>
      <p:sp>
        <p:nvSpPr>
          <p:cNvPr id="32" name="テキスト ボックス 31"/>
          <p:cNvSpPr txBox="1"/>
          <p:nvPr/>
        </p:nvSpPr>
        <p:spPr>
          <a:xfrm>
            <a:off x="4191004" y="7441146"/>
            <a:ext cx="697627" cy="246221"/>
          </a:xfrm>
          <a:prstGeom prst="rect">
            <a:avLst/>
          </a:prstGeom>
          <a:noFill/>
        </p:spPr>
        <p:txBody>
          <a:bodyPr wrap="none" rtlCol="0">
            <a:spAutoFit/>
          </a:bodyPr>
          <a:lstStyle/>
          <a:p>
            <a:pPr algn="r"/>
            <a:r>
              <a:rPr kumimoji="1" lang="ja-JP" altLang="en-US" sz="1000" dirty="0" smtClean="0"/>
              <a:t>入力確認</a:t>
            </a:r>
          </a:p>
        </p:txBody>
      </p:sp>
      <p:sp>
        <p:nvSpPr>
          <p:cNvPr id="33" name="テキスト ボックス 32"/>
          <p:cNvSpPr txBox="1"/>
          <p:nvPr/>
        </p:nvSpPr>
        <p:spPr>
          <a:xfrm>
            <a:off x="7903870" y="7441146"/>
            <a:ext cx="441146" cy="246221"/>
          </a:xfrm>
          <a:prstGeom prst="rect">
            <a:avLst/>
          </a:prstGeom>
          <a:noFill/>
        </p:spPr>
        <p:txBody>
          <a:bodyPr wrap="none" rtlCol="0">
            <a:spAutoFit/>
          </a:bodyPr>
          <a:lstStyle/>
          <a:p>
            <a:r>
              <a:rPr kumimoji="1" lang="ja-JP" altLang="en-US" sz="1000" dirty="0" smtClean="0"/>
              <a:t>変更</a:t>
            </a:r>
          </a:p>
        </p:txBody>
      </p:sp>
      <p:sp>
        <p:nvSpPr>
          <p:cNvPr id="63" name="テキスト ボックス 62"/>
          <p:cNvSpPr txBox="1"/>
          <p:nvPr/>
        </p:nvSpPr>
        <p:spPr>
          <a:xfrm>
            <a:off x="2170768" y="2008921"/>
            <a:ext cx="2323072" cy="215444"/>
          </a:xfrm>
          <a:prstGeom prst="rect">
            <a:avLst/>
          </a:prstGeom>
          <a:noFill/>
        </p:spPr>
        <p:txBody>
          <a:bodyPr wrap="none" rtlCol="0">
            <a:spAutoFit/>
          </a:bodyPr>
          <a:lstStyle/>
          <a:p>
            <a:r>
              <a:rPr kumimoji="1" lang="ja-JP" altLang="en-US" sz="800" dirty="0" smtClean="0"/>
              <a:t>変更箇所を訂正し</a:t>
            </a:r>
            <a:r>
              <a:rPr lang="en-US" altLang="ja-JP" sz="800" dirty="0"/>
              <a:t>〔</a:t>
            </a:r>
            <a:r>
              <a:rPr kumimoji="1" lang="ja-JP" altLang="en-US" sz="800" dirty="0" smtClean="0"/>
              <a:t>入力確認</a:t>
            </a:r>
            <a:r>
              <a:rPr kumimoji="1" lang="en-US" altLang="ja-JP" sz="800" dirty="0" smtClean="0"/>
              <a:t>〕</a:t>
            </a:r>
            <a:r>
              <a:rPr kumimoji="1" lang="ja-JP" altLang="en-US" sz="800" dirty="0" smtClean="0"/>
              <a:t>を押してください。</a:t>
            </a:r>
          </a:p>
        </p:txBody>
      </p:sp>
      <p:sp>
        <p:nvSpPr>
          <p:cNvPr id="66" name="正方形/長方形 65"/>
          <p:cNvSpPr/>
          <p:nvPr/>
        </p:nvSpPr>
        <p:spPr>
          <a:xfrm>
            <a:off x="3160440" y="3793068"/>
            <a:ext cx="8391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052-111-2223</a:t>
            </a:r>
            <a:endParaRPr kumimoji="1" lang="ja-JP" altLang="en-US" sz="600" dirty="0">
              <a:solidFill>
                <a:schemeClr val="tx1"/>
              </a:solidFill>
            </a:endParaRPr>
          </a:p>
        </p:txBody>
      </p:sp>
      <p:sp>
        <p:nvSpPr>
          <p:cNvPr id="56" name="テキスト ボックス 55"/>
          <p:cNvSpPr txBox="1"/>
          <p:nvPr/>
        </p:nvSpPr>
        <p:spPr>
          <a:xfrm>
            <a:off x="2170768" y="2946539"/>
            <a:ext cx="492443" cy="215444"/>
          </a:xfrm>
          <a:prstGeom prst="rect">
            <a:avLst/>
          </a:prstGeom>
          <a:noFill/>
        </p:spPr>
        <p:txBody>
          <a:bodyPr wrap="none" rtlCol="0">
            <a:spAutoFit/>
          </a:bodyPr>
          <a:lstStyle/>
          <a:p>
            <a:r>
              <a:rPr kumimoji="1" lang="ja-JP" altLang="en-US" sz="800" dirty="0" smtClean="0"/>
              <a:t>代表者</a:t>
            </a:r>
          </a:p>
        </p:txBody>
      </p:sp>
      <p:sp>
        <p:nvSpPr>
          <p:cNvPr id="57" name="正方形/長方形 56"/>
          <p:cNvSpPr/>
          <p:nvPr/>
        </p:nvSpPr>
        <p:spPr>
          <a:xfrm>
            <a:off x="3160440" y="3000980"/>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a:t>
            </a:r>
            <a:r>
              <a:rPr lang="ja-JP" altLang="en-US" sz="600" dirty="0">
                <a:solidFill>
                  <a:schemeClr val="tx1"/>
                </a:solidFill>
              </a:rPr>
              <a:t>太郎</a:t>
            </a:r>
            <a:endParaRPr kumimoji="1" lang="ja-JP" altLang="en-US" sz="600" dirty="0">
              <a:solidFill>
                <a:schemeClr val="tx1"/>
              </a:solidFill>
            </a:endParaRPr>
          </a:p>
        </p:txBody>
      </p:sp>
      <p:sp>
        <p:nvSpPr>
          <p:cNvPr id="58" name="正方形/長方形 57"/>
          <p:cNvSpPr/>
          <p:nvPr/>
        </p:nvSpPr>
        <p:spPr>
          <a:xfrm>
            <a:off x="3160440" y="4008512"/>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愛知花子</a:t>
            </a:r>
            <a:endParaRPr kumimoji="1" lang="ja-JP" altLang="en-US" sz="600" dirty="0">
              <a:solidFill>
                <a:schemeClr val="tx1"/>
              </a:solidFill>
            </a:endParaRPr>
          </a:p>
        </p:txBody>
      </p:sp>
      <p:sp>
        <p:nvSpPr>
          <p:cNvPr id="59" name="テキスト ボックス 58"/>
          <p:cNvSpPr txBox="1"/>
          <p:nvPr/>
        </p:nvSpPr>
        <p:spPr>
          <a:xfrm>
            <a:off x="2170768" y="3954651"/>
            <a:ext cx="697627" cy="215444"/>
          </a:xfrm>
          <a:prstGeom prst="rect">
            <a:avLst/>
          </a:prstGeom>
          <a:noFill/>
        </p:spPr>
        <p:txBody>
          <a:bodyPr wrap="none" rtlCol="0">
            <a:spAutoFit/>
          </a:bodyPr>
          <a:lstStyle/>
          <a:p>
            <a:r>
              <a:rPr kumimoji="1" lang="ja-JP" altLang="en-US" sz="800" dirty="0" smtClean="0"/>
              <a:t>連絡担当者</a:t>
            </a:r>
          </a:p>
        </p:txBody>
      </p:sp>
      <p:sp>
        <p:nvSpPr>
          <p:cNvPr id="55" name="テキスト ボックス 54"/>
          <p:cNvSpPr txBox="1"/>
          <p:nvPr/>
        </p:nvSpPr>
        <p:spPr>
          <a:xfrm>
            <a:off x="2170768" y="2530544"/>
            <a:ext cx="492443" cy="215444"/>
          </a:xfrm>
          <a:prstGeom prst="rect">
            <a:avLst/>
          </a:prstGeom>
          <a:noFill/>
        </p:spPr>
        <p:txBody>
          <a:bodyPr wrap="none" rtlCol="0">
            <a:spAutoFit/>
          </a:bodyPr>
          <a:lstStyle/>
          <a:p>
            <a:r>
              <a:rPr kumimoji="1" lang="ja-JP" altLang="en-US" sz="800" dirty="0" smtClean="0"/>
              <a:t>加入日</a:t>
            </a:r>
          </a:p>
        </p:txBody>
      </p:sp>
      <p:sp>
        <p:nvSpPr>
          <p:cNvPr id="61" name="正方形/長方形 60"/>
          <p:cNvSpPr/>
          <p:nvPr/>
        </p:nvSpPr>
        <p:spPr>
          <a:xfrm>
            <a:off x="3160440" y="2550205"/>
            <a:ext cx="40953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2013</a:t>
            </a:r>
            <a:endParaRPr kumimoji="1" lang="ja-JP" altLang="en-US" sz="600" dirty="0">
              <a:solidFill>
                <a:schemeClr val="tx1"/>
              </a:solidFill>
            </a:endParaRPr>
          </a:p>
        </p:txBody>
      </p:sp>
      <p:sp>
        <p:nvSpPr>
          <p:cNvPr id="62" name="テキスト ボックス 61"/>
          <p:cNvSpPr txBox="1"/>
          <p:nvPr/>
        </p:nvSpPr>
        <p:spPr>
          <a:xfrm>
            <a:off x="3521254" y="2496924"/>
            <a:ext cx="287258" cy="215444"/>
          </a:xfrm>
          <a:prstGeom prst="rect">
            <a:avLst/>
          </a:prstGeom>
          <a:noFill/>
        </p:spPr>
        <p:txBody>
          <a:bodyPr wrap="none" rtlCol="0">
            <a:spAutoFit/>
          </a:bodyPr>
          <a:lstStyle/>
          <a:p>
            <a:r>
              <a:rPr kumimoji="1" lang="ja-JP" altLang="en-US" sz="800" dirty="0" smtClean="0"/>
              <a:t>年</a:t>
            </a:r>
          </a:p>
        </p:txBody>
      </p:sp>
      <p:sp>
        <p:nvSpPr>
          <p:cNvPr id="89" name="正方形/長方形 88"/>
          <p:cNvSpPr/>
          <p:nvPr/>
        </p:nvSpPr>
        <p:spPr>
          <a:xfrm>
            <a:off x="3737278"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6</a:t>
            </a:r>
            <a:endParaRPr kumimoji="1" lang="ja-JP" altLang="en-US" sz="600" dirty="0">
              <a:solidFill>
                <a:schemeClr val="tx1"/>
              </a:solidFill>
            </a:endParaRPr>
          </a:p>
        </p:txBody>
      </p:sp>
      <p:sp>
        <p:nvSpPr>
          <p:cNvPr id="90" name="テキスト ボックス 89"/>
          <p:cNvSpPr txBox="1"/>
          <p:nvPr/>
        </p:nvSpPr>
        <p:spPr>
          <a:xfrm>
            <a:off x="3881294" y="2496924"/>
            <a:ext cx="287258" cy="215444"/>
          </a:xfrm>
          <a:prstGeom prst="rect">
            <a:avLst/>
          </a:prstGeom>
          <a:noFill/>
        </p:spPr>
        <p:txBody>
          <a:bodyPr wrap="none" rtlCol="0">
            <a:spAutoFit/>
          </a:bodyPr>
          <a:lstStyle/>
          <a:p>
            <a:r>
              <a:rPr kumimoji="1" lang="ja-JP" altLang="en-US" sz="800" dirty="0" smtClean="0"/>
              <a:t>月</a:t>
            </a:r>
          </a:p>
        </p:txBody>
      </p:sp>
      <p:sp>
        <p:nvSpPr>
          <p:cNvPr id="91" name="正方形/長方形 90"/>
          <p:cNvSpPr/>
          <p:nvPr/>
        </p:nvSpPr>
        <p:spPr>
          <a:xfrm>
            <a:off x="4097318"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1</a:t>
            </a:r>
            <a:endParaRPr kumimoji="1" lang="ja-JP" altLang="en-US" sz="600" dirty="0">
              <a:solidFill>
                <a:schemeClr val="tx1"/>
              </a:solidFill>
            </a:endParaRPr>
          </a:p>
        </p:txBody>
      </p:sp>
      <p:sp>
        <p:nvSpPr>
          <p:cNvPr id="92" name="テキスト ボックス 91"/>
          <p:cNvSpPr txBox="1"/>
          <p:nvPr/>
        </p:nvSpPr>
        <p:spPr>
          <a:xfrm>
            <a:off x="4241334" y="2496924"/>
            <a:ext cx="287258" cy="215444"/>
          </a:xfrm>
          <a:prstGeom prst="rect">
            <a:avLst/>
          </a:prstGeom>
          <a:noFill/>
        </p:spPr>
        <p:txBody>
          <a:bodyPr wrap="none" rtlCol="0">
            <a:spAutoFit/>
          </a:bodyPr>
          <a:lstStyle/>
          <a:p>
            <a:r>
              <a:rPr kumimoji="1" lang="ja-JP" altLang="en-US" sz="800" dirty="0" smtClean="0"/>
              <a:t>日</a:t>
            </a:r>
          </a:p>
        </p:txBody>
      </p:sp>
      <p:sp>
        <p:nvSpPr>
          <p:cNvPr id="93" name="正方形/長方形 92"/>
          <p:cNvSpPr/>
          <p:nvPr/>
        </p:nvSpPr>
        <p:spPr>
          <a:xfrm>
            <a:off x="3160440" y="4432037"/>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12345</a:t>
            </a:r>
            <a:endParaRPr kumimoji="1" lang="ja-JP" altLang="en-US" sz="600" dirty="0">
              <a:solidFill>
                <a:schemeClr val="tx1"/>
              </a:solidFill>
            </a:endParaRPr>
          </a:p>
        </p:txBody>
      </p:sp>
      <p:sp>
        <p:nvSpPr>
          <p:cNvPr id="94" name="テキスト ボックス 93"/>
          <p:cNvSpPr txBox="1"/>
          <p:nvPr/>
        </p:nvSpPr>
        <p:spPr>
          <a:xfrm>
            <a:off x="2170768" y="4378176"/>
            <a:ext cx="647934" cy="215444"/>
          </a:xfrm>
          <a:prstGeom prst="rect">
            <a:avLst/>
          </a:prstGeom>
          <a:noFill/>
        </p:spPr>
        <p:txBody>
          <a:bodyPr wrap="none" rtlCol="0">
            <a:spAutoFit/>
          </a:bodyPr>
          <a:lstStyle/>
          <a:p>
            <a:r>
              <a:rPr kumimoji="1" lang="ja-JP" altLang="en-US" sz="800" dirty="0" smtClean="0"/>
              <a:t>パスワード</a:t>
            </a:r>
          </a:p>
        </p:txBody>
      </p:sp>
      <p:sp>
        <p:nvSpPr>
          <p:cNvPr id="95" name="正方形/長方形 94"/>
          <p:cNvSpPr/>
          <p:nvPr/>
        </p:nvSpPr>
        <p:spPr>
          <a:xfrm>
            <a:off x="3160440" y="4654820"/>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12345</a:t>
            </a:r>
            <a:endParaRPr kumimoji="1" lang="ja-JP" altLang="en-US" sz="600" dirty="0">
              <a:solidFill>
                <a:schemeClr val="tx1"/>
              </a:solidFill>
            </a:endParaRPr>
          </a:p>
        </p:txBody>
      </p:sp>
      <p:sp>
        <p:nvSpPr>
          <p:cNvPr id="96" name="テキスト ボックス 95"/>
          <p:cNvSpPr txBox="1"/>
          <p:nvPr/>
        </p:nvSpPr>
        <p:spPr>
          <a:xfrm>
            <a:off x="2170768" y="4600959"/>
            <a:ext cx="955711" cy="215444"/>
          </a:xfrm>
          <a:prstGeom prst="rect">
            <a:avLst/>
          </a:prstGeom>
          <a:noFill/>
        </p:spPr>
        <p:txBody>
          <a:bodyPr wrap="none" rtlCol="0">
            <a:spAutoFit/>
          </a:bodyPr>
          <a:lstStyle/>
          <a:p>
            <a:r>
              <a:rPr kumimoji="1" lang="ja-JP" altLang="en-US" sz="800" dirty="0" smtClean="0"/>
              <a:t>パスワード再入力</a:t>
            </a:r>
          </a:p>
        </p:txBody>
      </p:sp>
      <p:sp>
        <p:nvSpPr>
          <p:cNvPr id="97" name="テキスト ボックス 96"/>
          <p:cNvSpPr txBox="1"/>
          <p:nvPr/>
        </p:nvSpPr>
        <p:spPr>
          <a:xfrm>
            <a:off x="2170768" y="3144996"/>
            <a:ext cx="287258" cy="215444"/>
          </a:xfrm>
          <a:prstGeom prst="rect">
            <a:avLst/>
          </a:prstGeom>
          <a:noFill/>
        </p:spPr>
        <p:txBody>
          <a:bodyPr wrap="none" rtlCol="0">
            <a:spAutoFit/>
          </a:bodyPr>
          <a:lstStyle/>
          <a:p>
            <a:r>
              <a:rPr kumimoji="1" lang="ja-JP" altLang="en-US" sz="800" dirty="0" smtClean="0"/>
              <a:t>〒</a:t>
            </a:r>
          </a:p>
        </p:txBody>
      </p:sp>
      <p:sp>
        <p:nvSpPr>
          <p:cNvPr id="98" name="正方形/長方形 97"/>
          <p:cNvSpPr/>
          <p:nvPr/>
        </p:nvSpPr>
        <p:spPr>
          <a:xfrm>
            <a:off x="3160440" y="3198857"/>
            <a:ext cx="31588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123</a:t>
            </a:r>
            <a:endParaRPr kumimoji="1" lang="ja-JP" altLang="en-US" sz="600" dirty="0">
              <a:solidFill>
                <a:schemeClr val="tx1"/>
              </a:solidFill>
            </a:endParaRPr>
          </a:p>
        </p:txBody>
      </p:sp>
      <p:sp>
        <p:nvSpPr>
          <p:cNvPr id="99" name="正方形/長方形 98"/>
          <p:cNvSpPr/>
          <p:nvPr/>
        </p:nvSpPr>
        <p:spPr>
          <a:xfrm>
            <a:off x="3578564" y="3198857"/>
            <a:ext cx="42104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4567</a:t>
            </a:r>
            <a:endParaRPr kumimoji="1" lang="ja-JP" altLang="en-US" sz="600" dirty="0">
              <a:solidFill>
                <a:schemeClr val="tx1"/>
              </a:solidFill>
            </a:endParaRPr>
          </a:p>
        </p:txBody>
      </p:sp>
      <p:sp>
        <p:nvSpPr>
          <p:cNvPr id="100" name="テキスト ボックス 99"/>
          <p:cNvSpPr txBox="1"/>
          <p:nvPr/>
        </p:nvSpPr>
        <p:spPr>
          <a:xfrm>
            <a:off x="3396099" y="3160385"/>
            <a:ext cx="261610" cy="184666"/>
          </a:xfrm>
          <a:prstGeom prst="rect">
            <a:avLst/>
          </a:prstGeom>
          <a:noFill/>
        </p:spPr>
        <p:txBody>
          <a:bodyPr wrap="none" rtlCol="0">
            <a:spAutoFit/>
          </a:bodyPr>
          <a:lstStyle/>
          <a:p>
            <a:r>
              <a:rPr kumimoji="1" lang="ja-JP" altLang="en-US" sz="600" dirty="0" smtClean="0"/>
              <a:t>－</a:t>
            </a:r>
          </a:p>
        </p:txBody>
      </p:sp>
      <p:sp>
        <p:nvSpPr>
          <p:cNvPr id="64" name="テキスト ボックス 63"/>
          <p:cNvSpPr txBox="1"/>
          <p:nvPr/>
        </p:nvSpPr>
        <p:spPr>
          <a:xfrm>
            <a:off x="2170768" y="2280320"/>
            <a:ext cx="643125" cy="215444"/>
          </a:xfrm>
          <a:prstGeom prst="rect">
            <a:avLst/>
          </a:prstGeom>
          <a:noFill/>
        </p:spPr>
        <p:txBody>
          <a:bodyPr wrap="none" rtlCol="0">
            <a:spAutoFit/>
          </a:bodyPr>
          <a:lstStyle/>
          <a:p>
            <a:r>
              <a:rPr kumimoji="1" lang="ja-JP" altLang="en-US" sz="800" dirty="0" smtClean="0"/>
              <a:t>会社コード</a:t>
            </a:r>
          </a:p>
        </p:txBody>
      </p:sp>
      <p:sp>
        <p:nvSpPr>
          <p:cNvPr id="65" name="テキスト ボックス 64"/>
          <p:cNvSpPr txBox="1"/>
          <p:nvPr/>
        </p:nvSpPr>
        <p:spPr>
          <a:xfrm>
            <a:off x="3088432" y="2280320"/>
            <a:ext cx="338554" cy="215444"/>
          </a:xfrm>
          <a:prstGeom prst="rect">
            <a:avLst/>
          </a:prstGeom>
          <a:noFill/>
        </p:spPr>
        <p:txBody>
          <a:bodyPr wrap="none" rtlCol="0">
            <a:spAutoFit/>
          </a:bodyPr>
          <a:lstStyle/>
          <a:p>
            <a:r>
              <a:rPr kumimoji="1" lang="en-US" altLang="ja-JP" sz="800" dirty="0" smtClean="0"/>
              <a:t>101</a:t>
            </a:r>
            <a:endParaRPr kumimoji="1" lang="ja-JP" altLang="en-US" sz="800" dirty="0" smtClean="0"/>
          </a:p>
        </p:txBody>
      </p:sp>
      <p:sp>
        <p:nvSpPr>
          <p:cNvPr id="67" name="テキスト ボックス 66"/>
          <p:cNvSpPr txBox="1"/>
          <p:nvPr/>
        </p:nvSpPr>
        <p:spPr>
          <a:xfrm>
            <a:off x="2170768" y="4872608"/>
            <a:ext cx="651140" cy="215444"/>
          </a:xfrm>
          <a:prstGeom prst="rect">
            <a:avLst/>
          </a:prstGeom>
          <a:noFill/>
        </p:spPr>
        <p:txBody>
          <a:bodyPr wrap="none" rtlCol="0">
            <a:spAutoFit/>
          </a:bodyPr>
          <a:lstStyle/>
          <a:p>
            <a:r>
              <a:rPr kumimoji="1" lang="ja-JP" altLang="en-US" sz="800" dirty="0" smtClean="0"/>
              <a:t>施工エリア</a:t>
            </a:r>
          </a:p>
        </p:txBody>
      </p:sp>
      <p:sp>
        <p:nvSpPr>
          <p:cNvPr id="2" name="正方形/長方形 1"/>
          <p:cNvSpPr/>
          <p:nvPr/>
        </p:nvSpPr>
        <p:spPr>
          <a:xfrm>
            <a:off x="3088431" y="4872608"/>
            <a:ext cx="2164885" cy="2062103"/>
          </a:xfrm>
          <a:prstGeom prst="rect">
            <a:avLst/>
          </a:prstGeom>
        </p:spPr>
        <p:txBody>
          <a:bodyPr wrap="square">
            <a:spAutoFit/>
          </a:bodyPr>
          <a:lstStyle/>
          <a:p>
            <a:pPr fontAlgn="ctr">
              <a:defRPr/>
            </a:pPr>
            <a:r>
              <a:rPr lang="ja-JP" altLang="en-US" sz="800" dirty="0">
                <a:solidFill>
                  <a:srgbClr val="000000"/>
                </a:solidFill>
                <a:latin typeface="ＭＳ Ｐゴシック"/>
              </a:rPr>
              <a:t>□北海道　　　□青森県　　　□岩手県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□宮城県　　　□秋田県　　　□山形県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□福島県　　　□茨城県　　　□栃木県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□群馬県　　　□埼玉県　　　□千葉県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□東京都　　　□神奈川県　 □新潟県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□富山県　　　□石川県　　　□福井県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□山梨県　　　□長野県　　　□岐阜県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□静岡県　　　□愛知県　　　□三重県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□滋賀県　　　□京都府　　　□大阪府</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□兵庫県　　　□奈良県　　　□和歌山県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□鳥取県　　　□島根県　　　□岡山県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□広島県　　　□山口県　　　□徳島県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□香川県　　　□愛媛県　　　□高知県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□福岡県　　　□佐賀県　　　□長崎県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□熊本県　　　□大分県　　　□宮崎県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□鹿児島県　 □沖縄県</a:t>
            </a:r>
            <a:endParaRPr lang="ja-JP" altLang="en-US" sz="800" dirty="0"/>
          </a:p>
        </p:txBody>
      </p:sp>
      <p:sp>
        <p:nvSpPr>
          <p:cNvPr id="68" name="角丸四角形吹き出し 67"/>
          <p:cNvSpPr/>
          <p:nvPr/>
        </p:nvSpPr>
        <p:spPr>
          <a:xfrm>
            <a:off x="3599183" y="2251729"/>
            <a:ext cx="1217441" cy="238363"/>
          </a:xfrm>
          <a:prstGeom prst="wedgeRoundRectCallout">
            <a:avLst>
              <a:gd name="adj1" fmla="val -65238"/>
              <a:gd name="adj2" fmla="val 2929"/>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ログイン中の会社コード</a:t>
            </a:r>
          </a:p>
        </p:txBody>
      </p:sp>
      <p:sp>
        <p:nvSpPr>
          <p:cNvPr id="69" name="角丸四角形吹き出し 68"/>
          <p:cNvSpPr/>
          <p:nvPr/>
        </p:nvSpPr>
        <p:spPr>
          <a:xfrm>
            <a:off x="4528592" y="4368552"/>
            <a:ext cx="1586460" cy="238363"/>
          </a:xfrm>
          <a:prstGeom prst="wedgeRoundRectCallout">
            <a:avLst>
              <a:gd name="adj1" fmla="val -65238"/>
              <a:gd name="adj2" fmla="val 2929"/>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一般施工会社権限のパスワード</a:t>
            </a:r>
          </a:p>
        </p:txBody>
      </p:sp>
    </p:spTree>
    <p:extLst>
      <p:ext uri="{BB962C8B-B14F-4D97-AF65-F5344CB8AC3E}">
        <p14:creationId xmlns:p14="http://schemas.microsoft.com/office/powerpoint/2010/main" val="2236130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462081" y="4431268"/>
            <a:ext cx="1877438" cy="369332"/>
          </a:xfrm>
          <a:prstGeom prst="rect">
            <a:avLst/>
          </a:prstGeom>
          <a:noFill/>
        </p:spPr>
        <p:txBody>
          <a:bodyPr wrap="none" rtlCol="0">
            <a:spAutoFit/>
          </a:bodyPr>
          <a:lstStyle/>
          <a:p>
            <a:pPr algn="ctr"/>
            <a:r>
              <a:rPr kumimoji="1" lang="en-US" altLang="ja-JP" sz="1800" dirty="0" smtClean="0"/>
              <a:t>【</a:t>
            </a:r>
            <a:r>
              <a:rPr kumimoji="1" lang="ja-JP" altLang="en-US" sz="1800" dirty="0" smtClean="0"/>
              <a:t>　</a:t>
            </a:r>
            <a:r>
              <a:rPr lang="ja-JP" altLang="en-US" sz="1800" dirty="0" smtClean="0"/>
              <a:t>事務局</a:t>
            </a:r>
            <a:r>
              <a:rPr kumimoji="1" lang="ja-JP" altLang="en-US" sz="1800" dirty="0" smtClean="0"/>
              <a:t>画面　</a:t>
            </a:r>
            <a:r>
              <a:rPr kumimoji="1" lang="en-US" altLang="ja-JP" sz="1800" dirty="0" smtClean="0"/>
              <a:t>】</a:t>
            </a:r>
            <a:endParaRPr kumimoji="1" lang="ja-JP" altLang="en-US" sz="1800" dirty="0"/>
          </a:p>
        </p:txBody>
      </p:sp>
    </p:spTree>
    <p:extLst>
      <p:ext uri="{BB962C8B-B14F-4D97-AF65-F5344CB8AC3E}">
        <p14:creationId xmlns:p14="http://schemas.microsoft.com/office/powerpoint/2010/main" val="3359848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280889" y="950439"/>
            <a:ext cx="4918139" cy="3303158"/>
            <a:chOff x="7280889" y="950439"/>
            <a:chExt cx="4918139" cy="3303158"/>
          </a:xfrm>
        </p:grpSpPr>
        <p:grpSp>
          <p:nvGrpSpPr>
            <p:cNvPr id="3" name="グループ化 2"/>
            <p:cNvGrpSpPr/>
            <p:nvPr/>
          </p:nvGrpSpPr>
          <p:grpSpPr>
            <a:xfrm>
              <a:off x="7280889"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0" y="1497732"/>
                <a:ext cx="1385316"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618565" y="950439"/>
            <a:ext cx="4918139" cy="3303158"/>
            <a:chOff x="618565" y="950439"/>
            <a:chExt cx="4918139" cy="3303158"/>
          </a:xfrm>
        </p:grpSpPr>
        <p:grpSp>
          <p:nvGrpSpPr>
            <p:cNvPr id="11" name="グループ化 10"/>
            <p:cNvGrpSpPr/>
            <p:nvPr/>
          </p:nvGrpSpPr>
          <p:grpSpPr>
            <a:xfrm>
              <a:off x="618565" y="950439"/>
              <a:ext cx="4918139" cy="3303158"/>
              <a:chOff x="618565" y="1497732"/>
              <a:chExt cx="4918139" cy="3303158"/>
            </a:xfrm>
          </p:grpSpPr>
          <p:cxnSp>
            <p:nvCxnSpPr>
              <p:cNvPr id="13" name="直線コネクタ 1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887620" y="1497732"/>
                <a:ext cx="1385316" cy="276999"/>
              </a:xfrm>
              <a:prstGeom prst="rect">
                <a:avLst/>
              </a:prstGeom>
              <a:noFill/>
            </p:spPr>
            <p:txBody>
              <a:bodyPr wrap="none" rtlCol="0">
                <a:spAutoFit/>
              </a:bodyPr>
              <a:lstStyle/>
              <a:p>
                <a:pPr algn="r"/>
                <a:r>
                  <a:rPr kumimoji="1" lang="ja-JP" altLang="en-US" sz="1200" dirty="0" smtClean="0"/>
                  <a:t>事務局専用ページ</a:t>
                </a:r>
              </a:p>
            </p:txBody>
          </p:sp>
        </p:grpSp>
        <p:cxnSp>
          <p:nvCxnSpPr>
            <p:cNvPr id="12" name="直線コネクタ 1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8" name="テキスト ボックス 17"/>
          <p:cNvSpPr txBox="1"/>
          <p:nvPr/>
        </p:nvSpPr>
        <p:spPr>
          <a:xfrm>
            <a:off x="8560548" y="1632828"/>
            <a:ext cx="595035" cy="215444"/>
          </a:xfrm>
          <a:prstGeom prst="rect">
            <a:avLst/>
          </a:prstGeom>
          <a:noFill/>
        </p:spPr>
        <p:txBody>
          <a:bodyPr wrap="none" rtlCol="0">
            <a:spAutoFit/>
          </a:bodyPr>
          <a:lstStyle/>
          <a:p>
            <a:r>
              <a:rPr kumimoji="1" lang="ja-JP" altLang="en-US" sz="800" dirty="0" smtClean="0"/>
              <a:t>会員登録</a:t>
            </a:r>
            <a:endParaRPr kumimoji="1" lang="ja-JP" altLang="en-US" sz="800" dirty="0"/>
          </a:p>
        </p:txBody>
      </p:sp>
      <p:sp>
        <p:nvSpPr>
          <p:cNvPr id="20" name="テキスト ボックス 19"/>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21" name="テキスト ボックス 20"/>
          <p:cNvSpPr txBox="1"/>
          <p:nvPr/>
        </p:nvSpPr>
        <p:spPr>
          <a:xfrm>
            <a:off x="191944" y="480120"/>
            <a:ext cx="1467068" cy="246221"/>
          </a:xfrm>
          <a:prstGeom prst="rect">
            <a:avLst/>
          </a:prstGeom>
          <a:noFill/>
        </p:spPr>
        <p:txBody>
          <a:bodyPr wrap="none" rtlCol="0">
            <a:spAutoFit/>
          </a:bodyPr>
          <a:lstStyle/>
          <a:p>
            <a:r>
              <a:rPr kumimoji="1" lang="en-US" altLang="ja-JP" sz="1000" dirty="0" smtClean="0"/>
              <a:t>【</a:t>
            </a:r>
            <a:r>
              <a:rPr kumimoji="1" lang="ja-JP" altLang="en-US" sz="1000" dirty="0" smtClean="0"/>
              <a:t>会員管理－会員登録</a:t>
            </a:r>
            <a:r>
              <a:rPr kumimoji="1" lang="en-US" altLang="ja-JP" sz="1000" dirty="0" smtClean="0"/>
              <a:t>】</a:t>
            </a:r>
            <a:endParaRPr kumimoji="1" lang="ja-JP" altLang="en-US" sz="1000" dirty="0"/>
          </a:p>
        </p:txBody>
      </p:sp>
      <p:sp>
        <p:nvSpPr>
          <p:cNvPr id="22" name="テキスト ボックス 21"/>
          <p:cNvSpPr txBox="1"/>
          <p:nvPr/>
        </p:nvSpPr>
        <p:spPr>
          <a:xfrm>
            <a:off x="1898224" y="1632828"/>
            <a:ext cx="595035" cy="215444"/>
          </a:xfrm>
          <a:prstGeom prst="rect">
            <a:avLst/>
          </a:prstGeom>
          <a:noFill/>
        </p:spPr>
        <p:txBody>
          <a:bodyPr wrap="none" rtlCol="0">
            <a:spAutoFit/>
          </a:bodyPr>
          <a:lstStyle/>
          <a:p>
            <a:r>
              <a:rPr kumimoji="1" lang="ja-JP" altLang="en-US" sz="800" dirty="0" smtClean="0"/>
              <a:t>会員登録</a:t>
            </a:r>
            <a:endParaRPr kumimoji="1" lang="ja-JP" altLang="en-US" sz="800" dirty="0"/>
          </a:p>
        </p:txBody>
      </p:sp>
      <p:sp>
        <p:nvSpPr>
          <p:cNvPr id="23" name="テキスト ボックス 22"/>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smtClean="0"/>
              <a:t>   ┗</a:t>
            </a:r>
            <a:r>
              <a:rPr lang="ja-JP" altLang="en-US" sz="800" dirty="0"/>
              <a:t>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cxnSp>
        <p:nvCxnSpPr>
          <p:cNvPr id="26" name="直線コネクタ 2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9667840" y="2136304"/>
            <a:ext cx="1314784" cy="215444"/>
          </a:xfrm>
          <a:prstGeom prst="rect">
            <a:avLst/>
          </a:prstGeom>
          <a:noFill/>
        </p:spPr>
        <p:txBody>
          <a:bodyPr wrap="none" rtlCol="0">
            <a:spAutoFit/>
          </a:bodyPr>
          <a:lstStyle/>
          <a:p>
            <a:pPr algn="ctr"/>
            <a:r>
              <a:rPr kumimoji="1" lang="ja-JP" altLang="en-US" sz="800" dirty="0" smtClean="0"/>
              <a:t>会員登録が完了しまし</a:t>
            </a:r>
            <a:r>
              <a:rPr lang="ja-JP" altLang="en-US" sz="800" dirty="0" smtClean="0"/>
              <a:t>た。</a:t>
            </a:r>
            <a:endParaRPr kumimoji="1" lang="ja-JP" altLang="en-US" sz="800" dirty="0" smtClean="0"/>
          </a:p>
        </p:txBody>
      </p:sp>
      <p:sp>
        <p:nvSpPr>
          <p:cNvPr id="42" name="テキスト ボックス 41"/>
          <p:cNvSpPr txBox="1"/>
          <p:nvPr/>
        </p:nvSpPr>
        <p:spPr>
          <a:xfrm>
            <a:off x="2170768" y="2008921"/>
            <a:ext cx="2335896" cy="215444"/>
          </a:xfrm>
          <a:prstGeom prst="rect">
            <a:avLst/>
          </a:prstGeom>
          <a:noFill/>
        </p:spPr>
        <p:txBody>
          <a:bodyPr wrap="none" rtlCol="0">
            <a:spAutoFit/>
          </a:bodyPr>
          <a:lstStyle/>
          <a:p>
            <a:r>
              <a:rPr kumimoji="1" lang="ja-JP" altLang="en-US" sz="800" dirty="0" smtClean="0"/>
              <a:t>全ての項目を入力し</a:t>
            </a:r>
            <a:r>
              <a:rPr lang="en-US" altLang="ja-JP" sz="800" dirty="0"/>
              <a:t>〔</a:t>
            </a:r>
            <a:r>
              <a:rPr kumimoji="1" lang="ja-JP" altLang="en-US" sz="800" dirty="0" smtClean="0"/>
              <a:t>入力確認</a:t>
            </a:r>
            <a:r>
              <a:rPr kumimoji="1" lang="en-US" altLang="ja-JP" sz="800" dirty="0" smtClean="0"/>
              <a:t>〕</a:t>
            </a:r>
            <a:r>
              <a:rPr kumimoji="1" lang="ja-JP" altLang="en-US" sz="800" dirty="0" smtClean="0"/>
              <a:t>を押してください。</a:t>
            </a:r>
          </a:p>
        </p:txBody>
      </p:sp>
      <p:sp>
        <p:nvSpPr>
          <p:cNvPr id="52" name="テキスト ボックス 51"/>
          <p:cNvSpPr txBox="1"/>
          <p:nvPr/>
        </p:nvSpPr>
        <p:spPr>
          <a:xfrm>
            <a:off x="7230476" y="170425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smtClean="0"/>
              <a:t>   </a:t>
            </a:r>
            <a:r>
              <a:rPr lang="ja-JP" altLang="en-US" sz="800" dirty="0"/>
              <a:t>┗物件情報閲覧</a:t>
            </a:r>
            <a:r>
              <a:rPr lang="en-US" altLang="ja-JP" sz="800" dirty="0"/>
              <a:t>/</a:t>
            </a:r>
            <a:r>
              <a:rPr lang="ja-JP" altLang="en-US" sz="800" dirty="0" smtClean="0"/>
              <a:t>変更</a:t>
            </a:r>
            <a:endParaRPr lang="en-US" altLang="ja-JP" sz="800" dirty="0" smtClean="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53" name="テキスト ボックス 52"/>
          <p:cNvSpPr txBox="1"/>
          <p:nvPr/>
        </p:nvSpPr>
        <p:spPr>
          <a:xfrm>
            <a:off x="5923744" y="8925728"/>
            <a:ext cx="954108" cy="246221"/>
          </a:xfrm>
          <a:prstGeom prst="rect">
            <a:avLst/>
          </a:prstGeom>
          <a:noFill/>
        </p:spPr>
        <p:txBody>
          <a:bodyPr wrap="none" rtlCol="0">
            <a:spAutoFit/>
          </a:bodyPr>
          <a:lstStyle/>
          <a:p>
            <a:pPr algn="ctr"/>
            <a:r>
              <a:rPr kumimoji="1" lang="ja-JP" altLang="en-US" sz="1000" dirty="0" smtClean="0"/>
              <a:t>入力内容確認</a:t>
            </a:r>
          </a:p>
        </p:txBody>
      </p:sp>
      <p:sp>
        <p:nvSpPr>
          <p:cNvPr id="55" name="屈折矢印 54"/>
          <p:cNvSpPr/>
          <p:nvPr/>
        </p:nvSpPr>
        <p:spPr>
          <a:xfrm>
            <a:off x="7120880" y="8401000"/>
            <a:ext cx="847894" cy="729371"/>
          </a:xfrm>
          <a:prstGeom prst="bentUp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800" dirty="0" smtClean="0">
              <a:solidFill>
                <a:schemeClr val="tx1"/>
              </a:solidFill>
            </a:endParaRPr>
          </a:p>
        </p:txBody>
      </p:sp>
      <p:sp>
        <p:nvSpPr>
          <p:cNvPr id="57" name="テキスト ボックス 56"/>
          <p:cNvSpPr txBox="1"/>
          <p:nvPr/>
        </p:nvSpPr>
        <p:spPr>
          <a:xfrm>
            <a:off x="7903870" y="8642574"/>
            <a:ext cx="441146" cy="246221"/>
          </a:xfrm>
          <a:prstGeom prst="rect">
            <a:avLst/>
          </a:prstGeom>
          <a:noFill/>
        </p:spPr>
        <p:txBody>
          <a:bodyPr wrap="none" rtlCol="0">
            <a:spAutoFit/>
          </a:bodyPr>
          <a:lstStyle/>
          <a:p>
            <a:r>
              <a:rPr kumimoji="1" lang="ja-JP" altLang="en-US" sz="1000" dirty="0" smtClean="0"/>
              <a:t>登録</a:t>
            </a:r>
            <a:endParaRPr kumimoji="1" lang="en-US" altLang="ja-JP" sz="1000" dirty="0" smtClean="0"/>
          </a:p>
        </p:txBody>
      </p:sp>
      <p:sp>
        <p:nvSpPr>
          <p:cNvPr id="58" name="テキスト ボックス 57"/>
          <p:cNvSpPr txBox="1"/>
          <p:nvPr/>
        </p:nvSpPr>
        <p:spPr>
          <a:xfrm>
            <a:off x="2170768" y="3163143"/>
            <a:ext cx="492443" cy="215444"/>
          </a:xfrm>
          <a:prstGeom prst="rect">
            <a:avLst/>
          </a:prstGeom>
          <a:noFill/>
        </p:spPr>
        <p:txBody>
          <a:bodyPr wrap="none" rtlCol="0">
            <a:spAutoFit/>
          </a:bodyPr>
          <a:lstStyle/>
          <a:p>
            <a:r>
              <a:rPr kumimoji="1" lang="ja-JP" altLang="en-US" sz="800" dirty="0" smtClean="0"/>
              <a:t>会社名</a:t>
            </a:r>
          </a:p>
        </p:txBody>
      </p:sp>
      <p:sp>
        <p:nvSpPr>
          <p:cNvPr id="59" name="正方形/長方形 58"/>
          <p:cNvSpPr/>
          <p:nvPr/>
        </p:nvSpPr>
        <p:spPr>
          <a:xfrm>
            <a:off x="3160440" y="3217004"/>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株式会社□ □</a:t>
            </a:r>
            <a:r>
              <a:rPr lang="ja-JP" altLang="en-US" sz="600" dirty="0">
                <a:solidFill>
                  <a:schemeClr val="tx1"/>
                </a:solidFill>
              </a:rPr>
              <a:t> </a:t>
            </a:r>
            <a:r>
              <a:rPr lang="ja-JP" altLang="en-US" sz="600" dirty="0" smtClean="0">
                <a:solidFill>
                  <a:schemeClr val="tx1"/>
                </a:solidFill>
              </a:rPr>
              <a:t>□</a:t>
            </a:r>
            <a:r>
              <a:rPr lang="ja-JP" altLang="en-US" sz="600" dirty="0">
                <a:solidFill>
                  <a:schemeClr val="tx1"/>
                </a:solidFill>
              </a:rPr>
              <a:t> </a:t>
            </a:r>
            <a:r>
              <a:rPr lang="ja-JP" altLang="en-US" sz="600" dirty="0" smtClean="0">
                <a:solidFill>
                  <a:schemeClr val="tx1"/>
                </a:solidFill>
              </a:rPr>
              <a:t>□</a:t>
            </a:r>
            <a:r>
              <a:rPr lang="ja-JP" altLang="en-US" sz="600" dirty="0">
                <a:solidFill>
                  <a:schemeClr val="tx1"/>
                </a:solidFill>
              </a:rPr>
              <a:t> □</a:t>
            </a:r>
          </a:p>
        </p:txBody>
      </p:sp>
      <p:sp>
        <p:nvSpPr>
          <p:cNvPr id="60" name="テキスト ボックス 59"/>
          <p:cNvSpPr txBox="1"/>
          <p:nvPr/>
        </p:nvSpPr>
        <p:spPr>
          <a:xfrm>
            <a:off x="2170768" y="3882643"/>
            <a:ext cx="389850" cy="215444"/>
          </a:xfrm>
          <a:prstGeom prst="rect">
            <a:avLst/>
          </a:prstGeom>
          <a:noFill/>
        </p:spPr>
        <p:txBody>
          <a:bodyPr wrap="none" rtlCol="0">
            <a:spAutoFit/>
          </a:bodyPr>
          <a:lstStyle/>
          <a:p>
            <a:r>
              <a:rPr kumimoji="1" lang="ja-JP" altLang="en-US" sz="800" dirty="0" smtClean="0"/>
              <a:t>住所</a:t>
            </a:r>
          </a:p>
        </p:txBody>
      </p:sp>
      <p:sp>
        <p:nvSpPr>
          <p:cNvPr id="61" name="正方形/長方形 60"/>
          <p:cNvSpPr/>
          <p:nvPr/>
        </p:nvSpPr>
        <p:spPr>
          <a:xfrm>
            <a:off x="3160440" y="3937084"/>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愛知県名古屋市中区栄</a:t>
            </a:r>
            <a:r>
              <a:rPr kumimoji="1" lang="en-US" altLang="ja-JP" sz="600" dirty="0" smtClean="0">
                <a:solidFill>
                  <a:schemeClr val="tx1"/>
                </a:solidFill>
              </a:rPr>
              <a:t>1-1-1</a:t>
            </a:r>
            <a:endParaRPr kumimoji="1" lang="ja-JP" altLang="en-US" sz="600" dirty="0">
              <a:solidFill>
                <a:schemeClr val="tx1"/>
              </a:solidFill>
            </a:endParaRPr>
          </a:p>
        </p:txBody>
      </p:sp>
      <p:sp>
        <p:nvSpPr>
          <p:cNvPr id="62" name="正方形/長方形 61"/>
          <p:cNvSpPr/>
          <p:nvPr/>
        </p:nvSpPr>
        <p:spPr>
          <a:xfrm>
            <a:off x="3160439" y="4153108"/>
            <a:ext cx="851659" cy="14343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052-111-2222</a:t>
            </a:r>
            <a:endParaRPr kumimoji="1" lang="ja-JP" altLang="en-US" sz="600" dirty="0">
              <a:solidFill>
                <a:schemeClr val="tx1"/>
              </a:solidFill>
            </a:endParaRPr>
          </a:p>
        </p:txBody>
      </p:sp>
      <p:sp>
        <p:nvSpPr>
          <p:cNvPr id="63" name="テキスト ボックス 62"/>
          <p:cNvSpPr txBox="1"/>
          <p:nvPr/>
        </p:nvSpPr>
        <p:spPr>
          <a:xfrm>
            <a:off x="2170768" y="4099763"/>
            <a:ext cx="595035" cy="215444"/>
          </a:xfrm>
          <a:prstGeom prst="rect">
            <a:avLst/>
          </a:prstGeom>
          <a:noFill/>
        </p:spPr>
        <p:txBody>
          <a:bodyPr wrap="none" rtlCol="0">
            <a:spAutoFit/>
          </a:bodyPr>
          <a:lstStyle/>
          <a:p>
            <a:r>
              <a:rPr kumimoji="1" lang="ja-JP" altLang="en-US" sz="800" dirty="0" smtClean="0"/>
              <a:t>電話番号</a:t>
            </a:r>
          </a:p>
        </p:txBody>
      </p:sp>
      <p:sp>
        <p:nvSpPr>
          <p:cNvPr id="64" name="テキスト ボックス 63"/>
          <p:cNvSpPr txBox="1"/>
          <p:nvPr/>
        </p:nvSpPr>
        <p:spPr>
          <a:xfrm>
            <a:off x="2170768" y="4314970"/>
            <a:ext cx="548548" cy="215444"/>
          </a:xfrm>
          <a:prstGeom prst="rect">
            <a:avLst/>
          </a:prstGeom>
          <a:noFill/>
        </p:spPr>
        <p:txBody>
          <a:bodyPr wrap="none" rtlCol="0">
            <a:spAutoFit/>
          </a:bodyPr>
          <a:lstStyle/>
          <a:p>
            <a:r>
              <a:rPr kumimoji="1" lang="en-US" altLang="ja-JP" sz="800" dirty="0" smtClean="0"/>
              <a:t>FAX</a:t>
            </a:r>
            <a:r>
              <a:rPr kumimoji="1" lang="ja-JP" altLang="en-US" sz="800" dirty="0" smtClean="0"/>
              <a:t>番号</a:t>
            </a:r>
          </a:p>
        </p:txBody>
      </p:sp>
      <p:sp>
        <p:nvSpPr>
          <p:cNvPr id="65" name="正方形/長方形 64"/>
          <p:cNvSpPr/>
          <p:nvPr/>
        </p:nvSpPr>
        <p:spPr>
          <a:xfrm>
            <a:off x="3160440" y="4801180"/>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abcdef@opqrs.co.jp</a:t>
            </a:r>
            <a:endParaRPr kumimoji="1" lang="ja-JP" altLang="en-US" sz="600" dirty="0">
              <a:solidFill>
                <a:schemeClr val="tx1"/>
              </a:solidFill>
            </a:endParaRPr>
          </a:p>
        </p:txBody>
      </p:sp>
      <p:sp>
        <p:nvSpPr>
          <p:cNvPr id="66" name="テキスト ボックス 65"/>
          <p:cNvSpPr txBox="1"/>
          <p:nvPr/>
        </p:nvSpPr>
        <p:spPr>
          <a:xfrm>
            <a:off x="2170768" y="4747319"/>
            <a:ext cx="806631" cy="215444"/>
          </a:xfrm>
          <a:prstGeom prst="rect">
            <a:avLst/>
          </a:prstGeom>
          <a:noFill/>
        </p:spPr>
        <p:txBody>
          <a:bodyPr wrap="none" rtlCol="0">
            <a:spAutoFit/>
          </a:bodyPr>
          <a:lstStyle/>
          <a:p>
            <a:r>
              <a:rPr kumimoji="1" lang="ja-JP" altLang="en-US" sz="800" dirty="0" smtClean="0"/>
              <a:t>メールアド</a:t>
            </a:r>
            <a:r>
              <a:rPr lang="ja-JP" altLang="en-US" sz="800" dirty="0"/>
              <a:t>レス</a:t>
            </a:r>
            <a:endParaRPr kumimoji="1" lang="ja-JP" altLang="en-US" sz="800" dirty="0" smtClean="0"/>
          </a:p>
        </p:txBody>
      </p:sp>
      <p:sp>
        <p:nvSpPr>
          <p:cNvPr id="67" name="正方形/長方形 66"/>
          <p:cNvSpPr/>
          <p:nvPr/>
        </p:nvSpPr>
        <p:spPr>
          <a:xfrm>
            <a:off x="3304456" y="8940770"/>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入力確認</a:t>
            </a:r>
            <a:endParaRPr kumimoji="1" lang="ja-JP" altLang="en-US" sz="600" dirty="0">
              <a:solidFill>
                <a:schemeClr val="tx1"/>
              </a:solidFill>
            </a:endParaRPr>
          </a:p>
        </p:txBody>
      </p:sp>
      <p:sp>
        <p:nvSpPr>
          <p:cNvPr id="70" name="正方形/長方形 69"/>
          <p:cNvSpPr/>
          <p:nvPr/>
        </p:nvSpPr>
        <p:spPr>
          <a:xfrm>
            <a:off x="3160439" y="4369132"/>
            <a:ext cx="851659" cy="14343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052-111-2223</a:t>
            </a:r>
            <a:endParaRPr kumimoji="1" lang="ja-JP" altLang="en-US" sz="600" dirty="0">
              <a:solidFill>
                <a:schemeClr val="tx1"/>
              </a:solidFill>
            </a:endParaRPr>
          </a:p>
        </p:txBody>
      </p:sp>
      <p:sp>
        <p:nvSpPr>
          <p:cNvPr id="77" name="テキスト ボックス 76"/>
          <p:cNvSpPr txBox="1"/>
          <p:nvPr/>
        </p:nvSpPr>
        <p:spPr>
          <a:xfrm>
            <a:off x="2170768" y="3378587"/>
            <a:ext cx="492443" cy="215444"/>
          </a:xfrm>
          <a:prstGeom prst="rect">
            <a:avLst/>
          </a:prstGeom>
          <a:noFill/>
        </p:spPr>
        <p:txBody>
          <a:bodyPr wrap="none" rtlCol="0">
            <a:spAutoFit/>
          </a:bodyPr>
          <a:lstStyle/>
          <a:p>
            <a:r>
              <a:rPr kumimoji="1" lang="ja-JP" altLang="en-US" sz="800" dirty="0" smtClean="0"/>
              <a:t>代表者</a:t>
            </a:r>
          </a:p>
        </p:txBody>
      </p:sp>
      <p:sp>
        <p:nvSpPr>
          <p:cNvPr id="78" name="正方形/長方形 77"/>
          <p:cNvSpPr/>
          <p:nvPr/>
        </p:nvSpPr>
        <p:spPr>
          <a:xfrm>
            <a:off x="3160440" y="3433028"/>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a:t>
            </a:r>
            <a:r>
              <a:rPr lang="ja-JP" altLang="en-US" sz="600" dirty="0">
                <a:solidFill>
                  <a:schemeClr val="tx1"/>
                </a:solidFill>
              </a:rPr>
              <a:t>太郎</a:t>
            </a:r>
            <a:endParaRPr kumimoji="1" lang="ja-JP" altLang="en-US" sz="600" dirty="0">
              <a:solidFill>
                <a:schemeClr val="tx1"/>
              </a:solidFill>
            </a:endParaRPr>
          </a:p>
        </p:txBody>
      </p:sp>
      <p:sp>
        <p:nvSpPr>
          <p:cNvPr id="79" name="正方形/長方形 78"/>
          <p:cNvSpPr/>
          <p:nvPr/>
        </p:nvSpPr>
        <p:spPr>
          <a:xfrm>
            <a:off x="3160440" y="4584576"/>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愛知花子</a:t>
            </a:r>
            <a:endParaRPr kumimoji="1" lang="ja-JP" altLang="en-US" sz="600" dirty="0">
              <a:solidFill>
                <a:schemeClr val="tx1"/>
              </a:solidFill>
            </a:endParaRPr>
          </a:p>
        </p:txBody>
      </p:sp>
      <p:sp>
        <p:nvSpPr>
          <p:cNvPr id="80" name="テキスト ボックス 79"/>
          <p:cNvSpPr txBox="1"/>
          <p:nvPr/>
        </p:nvSpPr>
        <p:spPr>
          <a:xfrm>
            <a:off x="2170768" y="4530715"/>
            <a:ext cx="697627" cy="215444"/>
          </a:xfrm>
          <a:prstGeom prst="rect">
            <a:avLst/>
          </a:prstGeom>
          <a:noFill/>
        </p:spPr>
        <p:txBody>
          <a:bodyPr wrap="none" rtlCol="0">
            <a:spAutoFit/>
          </a:bodyPr>
          <a:lstStyle/>
          <a:p>
            <a:r>
              <a:rPr kumimoji="1" lang="ja-JP" altLang="en-US" sz="800" dirty="0" smtClean="0"/>
              <a:t>連絡担当者</a:t>
            </a:r>
          </a:p>
        </p:txBody>
      </p:sp>
      <p:sp>
        <p:nvSpPr>
          <p:cNvPr id="36" name="テキスト ボックス 35"/>
          <p:cNvSpPr txBox="1"/>
          <p:nvPr/>
        </p:nvSpPr>
        <p:spPr>
          <a:xfrm>
            <a:off x="9713765" y="3144416"/>
            <a:ext cx="1140056" cy="338554"/>
          </a:xfrm>
          <a:prstGeom prst="rect">
            <a:avLst/>
          </a:prstGeom>
          <a:noFill/>
        </p:spPr>
        <p:txBody>
          <a:bodyPr wrap="none" rtlCol="0">
            <a:spAutoFit/>
          </a:bodyPr>
          <a:lstStyle/>
          <a:p>
            <a:r>
              <a:rPr kumimoji="1" lang="en-US" altLang="ja-JP" sz="800" dirty="0" smtClean="0"/>
              <a:t>ID</a:t>
            </a:r>
            <a:r>
              <a:rPr kumimoji="1" lang="ja-JP" altLang="en-US" sz="800" dirty="0" smtClean="0"/>
              <a:t>　　　　　　　  ：</a:t>
            </a:r>
            <a:r>
              <a:rPr lang="en-US" altLang="ja-JP" sz="700" dirty="0" err="1" smtClean="0"/>
              <a:t>abcde</a:t>
            </a:r>
            <a:r>
              <a:rPr kumimoji="1" lang="ja-JP" altLang="en-US" sz="800" dirty="0" smtClean="0"/>
              <a:t>　</a:t>
            </a:r>
            <a:endParaRPr kumimoji="1" lang="en-US" altLang="ja-JP" sz="800" dirty="0" smtClean="0"/>
          </a:p>
          <a:p>
            <a:r>
              <a:rPr lang="ja-JP" altLang="en-US" sz="800" dirty="0" smtClean="0"/>
              <a:t>パスワード　　 ：</a:t>
            </a:r>
            <a:r>
              <a:rPr lang="en-US" altLang="ja-JP" sz="800" dirty="0" smtClean="0"/>
              <a:t>12345</a:t>
            </a:r>
            <a:endParaRPr kumimoji="1" lang="ja-JP" altLang="en-US" sz="800" dirty="0" smtClean="0"/>
          </a:p>
        </p:txBody>
      </p:sp>
      <p:sp>
        <p:nvSpPr>
          <p:cNvPr id="37" name="テキスト ボックス 36"/>
          <p:cNvSpPr txBox="1"/>
          <p:nvPr/>
        </p:nvSpPr>
        <p:spPr>
          <a:xfrm>
            <a:off x="9096506" y="4729172"/>
            <a:ext cx="2491388" cy="215444"/>
          </a:xfrm>
          <a:prstGeom prst="rect">
            <a:avLst/>
          </a:prstGeom>
          <a:noFill/>
        </p:spPr>
        <p:txBody>
          <a:bodyPr wrap="none" rtlCol="0">
            <a:spAutoFit/>
          </a:bodyPr>
          <a:lstStyle/>
          <a:p>
            <a:r>
              <a:rPr lang="ja-JP" altLang="en-US" sz="800" dirty="0"/>
              <a:t>会員情報</a:t>
            </a:r>
            <a:r>
              <a:rPr kumimoji="1" lang="ja-JP" altLang="en-US" sz="800" dirty="0" smtClean="0"/>
              <a:t>は「会員情報閲覧</a:t>
            </a:r>
            <a:r>
              <a:rPr kumimoji="1" lang="en-US" altLang="ja-JP" sz="800" dirty="0" smtClean="0"/>
              <a:t>/</a:t>
            </a:r>
            <a:r>
              <a:rPr kumimoji="1" lang="ja-JP" altLang="en-US" sz="800" dirty="0" smtClean="0"/>
              <a:t>変更」から確認できます。</a:t>
            </a:r>
          </a:p>
        </p:txBody>
      </p:sp>
      <p:sp>
        <p:nvSpPr>
          <p:cNvPr id="81" name="テキスト ボックス 80"/>
          <p:cNvSpPr txBox="1"/>
          <p:nvPr/>
        </p:nvSpPr>
        <p:spPr>
          <a:xfrm>
            <a:off x="2170768" y="2530544"/>
            <a:ext cx="492443" cy="215444"/>
          </a:xfrm>
          <a:prstGeom prst="rect">
            <a:avLst/>
          </a:prstGeom>
          <a:noFill/>
        </p:spPr>
        <p:txBody>
          <a:bodyPr wrap="none" rtlCol="0">
            <a:spAutoFit/>
          </a:bodyPr>
          <a:lstStyle/>
          <a:p>
            <a:r>
              <a:rPr kumimoji="1" lang="ja-JP" altLang="en-US" sz="800" dirty="0" smtClean="0"/>
              <a:t>加入日</a:t>
            </a:r>
          </a:p>
        </p:txBody>
      </p:sp>
      <p:sp>
        <p:nvSpPr>
          <p:cNvPr id="82" name="正方形/長方形 81"/>
          <p:cNvSpPr/>
          <p:nvPr/>
        </p:nvSpPr>
        <p:spPr>
          <a:xfrm>
            <a:off x="3160440" y="2550205"/>
            <a:ext cx="40953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2013</a:t>
            </a:r>
            <a:endParaRPr kumimoji="1" lang="ja-JP" altLang="en-US" sz="600" dirty="0">
              <a:solidFill>
                <a:schemeClr val="tx1"/>
              </a:solidFill>
            </a:endParaRPr>
          </a:p>
        </p:txBody>
      </p:sp>
      <p:sp>
        <p:nvSpPr>
          <p:cNvPr id="83" name="テキスト ボックス 82"/>
          <p:cNvSpPr txBox="1"/>
          <p:nvPr/>
        </p:nvSpPr>
        <p:spPr>
          <a:xfrm>
            <a:off x="3521254" y="2496924"/>
            <a:ext cx="287258" cy="215444"/>
          </a:xfrm>
          <a:prstGeom prst="rect">
            <a:avLst/>
          </a:prstGeom>
          <a:noFill/>
        </p:spPr>
        <p:txBody>
          <a:bodyPr wrap="none" rtlCol="0">
            <a:spAutoFit/>
          </a:bodyPr>
          <a:lstStyle/>
          <a:p>
            <a:r>
              <a:rPr kumimoji="1" lang="ja-JP" altLang="en-US" sz="800" dirty="0" smtClean="0"/>
              <a:t>年</a:t>
            </a:r>
          </a:p>
        </p:txBody>
      </p:sp>
      <p:sp>
        <p:nvSpPr>
          <p:cNvPr id="84" name="正方形/長方形 83"/>
          <p:cNvSpPr/>
          <p:nvPr/>
        </p:nvSpPr>
        <p:spPr>
          <a:xfrm>
            <a:off x="3737278"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6</a:t>
            </a:r>
            <a:endParaRPr kumimoji="1" lang="ja-JP" altLang="en-US" sz="600" dirty="0">
              <a:solidFill>
                <a:schemeClr val="tx1"/>
              </a:solidFill>
            </a:endParaRPr>
          </a:p>
        </p:txBody>
      </p:sp>
      <p:sp>
        <p:nvSpPr>
          <p:cNvPr id="85" name="テキスト ボックス 84"/>
          <p:cNvSpPr txBox="1"/>
          <p:nvPr/>
        </p:nvSpPr>
        <p:spPr>
          <a:xfrm>
            <a:off x="3881294" y="2496924"/>
            <a:ext cx="287258" cy="215444"/>
          </a:xfrm>
          <a:prstGeom prst="rect">
            <a:avLst/>
          </a:prstGeom>
          <a:noFill/>
        </p:spPr>
        <p:txBody>
          <a:bodyPr wrap="none" rtlCol="0">
            <a:spAutoFit/>
          </a:bodyPr>
          <a:lstStyle/>
          <a:p>
            <a:r>
              <a:rPr kumimoji="1" lang="ja-JP" altLang="en-US" sz="800" dirty="0" smtClean="0"/>
              <a:t>月</a:t>
            </a:r>
          </a:p>
        </p:txBody>
      </p:sp>
      <p:sp>
        <p:nvSpPr>
          <p:cNvPr id="86" name="正方形/長方形 85"/>
          <p:cNvSpPr/>
          <p:nvPr/>
        </p:nvSpPr>
        <p:spPr>
          <a:xfrm>
            <a:off x="4097318"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1</a:t>
            </a:r>
            <a:endParaRPr kumimoji="1" lang="ja-JP" altLang="en-US" sz="600" dirty="0">
              <a:solidFill>
                <a:schemeClr val="tx1"/>
              </a:solidFill>
            </a:endParaRPr>
          </a:p>
        </p:txBody>
      </p:sp>
      <p:sp>
        <p:nvSpPr>
          <p:cNvPr id="87" name="テキスト ボックス 86"/>
          <p:cNvSpPr txBox="1"/>
          <p:nvPr/>
        </p:nvSpPr>
        <p:spPr>
          <a:xfrm>
            <a:off x="4241334" y="2496924"/>
            <a:ext cx="287258" cy="215444"/>
          </a:xfrm>
          <a:prstGeom prst="rect">
            <a:avLst/>
          </a:prstGeom>
          <a:noFill/>
        </p:spPr>
        <p:txBody>
          <a:bodyPr wrap="none" rtlCol="0">
            <a:spAutoFit/>
          </a:bodyPr>
          <a:lstStyle/>
          <a:p>
            <a:r>
              <a:rPr kumimoji="1" lang="ja-JP" altLang="en-US" sz="800" dirty="0" smtClean="0"/>
              <a:t>日</a:t>
            </a:r>
          </a:p>
        </p:txBody>
      </p:sp>
      <p:sp>
        <p:nvSpPr>
          <p:cNvPr id="88" name="正方形/長方形 87"/>
          <p:cNvSpPr/>
          <p:nvPr/>
        </p:nvSpPr>
        <p:spPr>
          <a:xfrm>
            <a:off x="3160440" y="7446169"/>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12345</a:t>
            </a:r>
            <a:endParaRPr kumimoji="1" lang="ja-JP" altLang="en-US" sz="600" dirty="0">
              <a:solidFill>
                <a:schemeClr val="tx1"/>
              </a:solidFill>
            </a:endParaRPr>
          </a:p>
        </p:txBody>
      </p:sp>
      <p:sp>
        <p:nvSpPr>
          <p:cNvPr id="89" name="テキスト ボックス 88"/>
          <p:cNvSpPr txBox="1"/>
          <p:nvPr/>
        </p:nvSpPr>
        <p:spPr>
          <a:xfrm>
            <a:off x="2170768" y="7392308"/>
            <a:ext cx="647934" cy="215444"/>
          </a:xfrm>
          <a:prstGeom prst="rect">
            <a:avLst/>
          </a:prstGeom>
          <a:noFill/>
        </p:spPr>
        <p:txBody>
          <a:bodyPr wrap="none" rtlCol="0">
            <a:spAutoFit/>
          </a:bodyPr>
          <a:lstStyle/>
          <a:p>
            <a:r>
              <a:rPr kumimoji="1" lang="ja-JP" altLang="en-US" sz="800" dirty="0" smtClean="0"/>
              <a:t>パスワード</a:t>
            </a:r>
          </a:p>
        </p:txBody>
      </p:sp>
      <p:sp>
        <p:nvSpPr>
          <p:cNvPr id="92" name="テキスト ボックス 91"/>
          <p:cNvSpPr txBox="1"/>
          <p:nvPr/>
        </p:nvSpPr>
        <p:spPr>
          <a:xfrm>
            <a:off x="2170768" y="2731095"/>
            <a:ext cx="595035" cy="215444"/>
          </a:xfrm>
          <a:prstGeom prst="rect">
            <a:avLst/>
          </a:prstGeom>
          <a:noFill/>
        </p:spPr>
        <p:txBody>
          <a:bodyPr wrap="none" rtlCol="0">
            <a:spAutoFit/>
          </a:bodyPr>
          <a:lstStyle/>
          <a:p>
            <a:r>
              <a:rPr lang="ja-JP" altLang="en-US" sz="800" dirty="0"/>
              <a:t>登録</a:t>
            </a:r>
            <a:r>
              <a:rPr kumimoji="1" lang="ja-JP" altLang="en-US" sz="800" dirty="0" smtClean="0"/>
              <a:t>区分</a:t>
            </a:r>
          </a:p>
        </p:txBody>
      </p:sp>
      <p:sp>
        <p:nvSpPr>
          <p:cNvPr id="19" name="テキスト ボックス 18"/>
          <p:cNvSpPr txBox="1"/>
          <p:nvPr/>
        </p:nvSpPr>
        <p:spPr>
          <a:xfrm>
            <a:off x="3088432" y="2731095"/>
            <a:ext cx="1107996" cy="461665"/>
          </a:xfrm>
          <a:prstGeom prst="rect">
            <a:avLst/>
          </a:prstGeom>
          <a:noFill/>
        </p:spPr>
        <p:txBody>
          <a:bodyPr wrap="none" rtlCol="0">
            <a:spAutoFit/>
          </a:bodyPr>
          <a:lstStyle/>
          <a:p>
            <a:r>
              <a:rPr lang="ja-JP" altLang="en-US" sz="800" dirty="0" smtClean="0"/>
              <a:t>○</a:t>
            </a:r>
            <a:r>
              <a:rPr kumimoji="1" lang="ja-JP" altLang="en-US" sz="800" dirty="0" smtClean="0"/>
              <a:t>一般指定施工会社</a:t>
            </a:r>
            <a:endParaRPr lang="en-US" altLang="ja-JP" sz="800" dirty="0"/>
          </a:p>
          <a:p>
            <a:r>
              <a:rPr kumimoji="1" lang="ja-JP" altLang="en-US" sz="800" dirty="0" smtClean="0"/>
              <a:t>○理事会社</a:t>
            </a:r>
            <a:endParaRPr kumimoji="1" lang="en-US" altLang="ja-JP" sz="800" dirty="0" smtClean="0"/>
          </a:p>
          <a:p>
            <a:r>
              <a:rPr lang="ja-JP" altLang="en-US" sz="800" dirty="0" smtClean="0"/>
              <a:t>○共同開発会社</a:t>
            </a:r>
            <a:endParaRPr kumimoji="1" lang="en-US" altLang="ja-JP" sz="800" dirty="0" smtClean="0"/>
          </a:p>
        </p:txBody>
      </p:sp>
      <p:sp>
        <p:nvSpPr>
          <p:cNvPr id="94" name="正方形/長方形 93"/>
          <p:cNvSpPr/>
          <p:nvPr/>
        </p:nvSpPr>
        <p:spPr>
          <a:xfrm>
            <a:off x="3160440" y="7305036"/>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err="1" smtClean="0">
                <a:solidFill>
                  <a:schemeClr val="tx1"/>
                </a:solidFill>
              </a:rPr>
              <a:t>abcde</a:t>
            </a:r>
            <a:endParaRPr kumimoji="1" lang="ja-JP" altLang="en-US" sz="600" dirty="0">
              <a:solidFill>
                <a:schemeClr val="tx1"/>
              </a:solidFill>
            </a:endParaRPr>
          </a:p>
        </p:txBody>
      </p:sp>
      <p:sp>
        <p:nvSpPr>
          <p:cNvPr id="95" name="テキスト ボックス 94"/>
          <p:cNvSpPr txBox="1"/>
          <p:nvPr/>
        </p:nvSpPr>
        <p:spPr>
          <a:xfrm>
            <a:off x="2170768" y="7251175"/>
            <a:ext cx="272832" cy="215444"/>
          </a:xfrm>
          <a:prstGeom prst="rect">
            <a:avLst/>
          </a:prstGeom>
          <a:noFill/>
        </p:spPr>
        <p:txBody>
          <a:bodyPr wrap="none" rtlCol="0">
            <a:spAutoFit/>
          </a:bodyPr>
          <a:lstStyle/>
          <a:p>
            <a:r>
              <a:rPr kumimoji="1" lang="en-US" altLang="ja-JP" sz="800" dirty="0" smtClean="0"/>
              <a:t>ID</a:t>
            </a:r>
            <a:endParaRPr kumimoji="1" lang="ja-JP" altLang="en-US" sz="800" dirty="0" smtClean="0"/>
          </a:p>
        </p:txBody>
      </p:sp>
      <p:sp>
        <p:nvSpPr>
          <p:cNvPr id="93" name="テキスト ボックス 92"/>
          <p:cNvSpPr txBox="1"/>
          <p:nvPr/>
        </p:nvSpPr>
        <p:spPr>
          <a:xfrm>
            <a:off x="2152328" y="7104856"/>
            <a:ext cx="1792478" cy="215444"/>
          </a:xfrm>
          <a:prstGeom prst="rect">
            <a:avLst/>
          </a:prstGeom>
          <a:noFill/>
        </p:spPr>
        <p:txBody>
          <a:bodyPr wrap="none" rtlCol="0">
            <a:spAutoFit/>
          </a:bodyPr>
          <a:lstStyle/>
          <a:p>
            <a:r>
              <a:rPr kumimoji="1" lang="en-US" altLang="ja-JP" sz="800" dirty="0" smtClean="0"/>
              <a:t>【</a:t>
            </a:r>
            <a:r>
              <a:rPr kumimoji="1" lang="ja-JP" altLang="en-US" sz="800" dirty="0" smtClean="0"/>
              <a:t>指定施工会社用ログインアカウント</a:t>
            </a:r>
            <a:r>
              <a:rPr lang="en-US" altLang="ja-JP" sz="800" dirty="0" smtClean="0"/>
              <a:t>】</a:t>
            </a:r>
            <a:endParaRPr kumimoji="1" lang="ja-JP" altLang="en-US" sz="800" dirty="0" smtClean="0"/>
          </a:p>
        </p:txBody>
      </p:sp>
      <p:sp>
        <p:nvSpPr>
          <p:cNvPr id="96" name="正方形/長方形 95"/>
          <p:cNvSpPr/>
          <p:nvPr/>
        </p:nvSpPr>
        <p:spPr>
          <a:xfrm>
            <a:off x="3160440" y="8022233"/>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600" dirty="0" smtClean="0">
                <a:solidFill>
                  <a:schemeClr val="tx1"/>
                </a:solidFill>
              </a:rPr>
              <a:t>67890</a:t>
            </a:r>
            <a:endParaRPr kumimoji="1" lang="ja-JP" altLang="en-US" sz="600" dirty="0">
              <a:solidFill>
                <a:schemeClr val="tx1"/>
              </a:solidFill>
            </a:endParaRPr>
          </a:p>
        </p:txBody>
      </p:sp>
      <p:sp>
        <p:nvSpPr>
          <p:cNvPr id="97" name="テキスト ボックス 96"/>
          <p:cNvSpPr txBox="1"/>
          <p:nvPr/>
        </p:nvSpPr>
        <p:spPr>
          <a:xfrm>
            <a:off x="2170768" y="7968372"/>
            <a:ext cx="647934" cy="215444"/>
          </a:xfrm>
          <a:prstGeom prst="rect">
            <a:avLst/>
          </a:prstGeom>
          <a:noFill/>
        </p:spPr>
        <p:txBody>
          <a:bodyPr wrap="none" rtlCol="0">
            <a:spAutoFit/>
          </a:bodyPr>
          <a:lstStyle/>
          <a:p>
            <a:r>
              <a:rPr kumimoji="1" lang="ja-JP" altLang="en-US" sz="800" dirty="0" smtClean="0"/>
              <a:t>パスワード</a:t>
            </a:r>
          </a:p>
        </p:txBody>
      </p:sp>
      <p:sp>
        <p:nvSpPr>
          <p:cNvPr id="98" name="正方形/長方形 97"/>
          <p:cNvSpPr/>
          <p:nvPr/>
        </p:nvSpPr>
        <p:spPr>
          <a:xfrm>
            <a:off x="3160440" y="7880520"/>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err="1" smtClean="0">
                <a:solidFill>
                  <a:schemeClr val="tx1"/>
                </a:solidFill>
              </a:rPr>
              <a:t>aaaaa</a:t>
            </a:r>
            <a:endParaRPr kumimoji="1" lang="ja-JP" altLang="en-US" sz="600" dirty="0">
              <a:solidFill>
                <a:schemeClr val="tx1"/>
              </a:solidFill>
            </a:endParaRPr>
          </a:p>
        </p:txBody>
      </p:sp>
      <p:sp>
        <p:nvSpPr>
          <p:cNvPr id="99" name="テキスト ボックス 98"/>
          <p:cNvSpPr txBox="1"/>
          <p:nvPr/>
        </p:nvSpPr>
        <p:spPr>
          <a:xfrm>
            <a:off x="2170768" y="7826659"/>
            <a:ext cx="272832" cy="215444"/>
          </a:xfrm>
          <a:prstGeom prst="rect">
            <a:avLst/>
          </a:prstGeom>
          <a:noFill/>
        </p:spPr>
        <p:txBody>
          <a:bodyPr wrap="none" rtlCol="0">
            <a:spAutoFit/>
          </a:bodyPr>
          <a:lstStyle/>
          <a:p>
            <a:r>
              <a:rPr kumimoji="1" lang="en-US" altLang="ja-JP" sz="800" dirty="0" smtClean="0"/>
              <a:t>ID</a:t>
            </a:r>
            <a:endParaRPr kumimoji="1" lang="ja-JP" altLang="en-US" sz="800" dirty="0" smtClean="0"/>
          </a:p>
        </p:txBody>
      </p:sp>
      <p:sp>
        <p:nvSpPr>
          <p:cNvPr id="100" name="テキスト ボックス 99"/>
          <p:cNvSpPr txBox="1"/>
          <p:nvPr/>
        </p:nvSpPr>
        <p:spPr>
          <a:xfrm>
            <a:off x="2152328" y="7680340"/>
            <a:ext cx="3228769" cy="215444"/>
          </a:xfrm>
          <a:prstGeom prst="rect">
            <a:avLst/>
          </a:prstGeom>
          <a:noFill/>
        </p:spPr>
        <p:txBody>
          <a:bodyPr wrap="none" rtlCol="0">
            <a:spAutoFit/>
          </a:bodyPr>
          <a:lstStyle/>
          <a:p>
            <a:r>
              <a:rPr kumimoji="1" lang="en-US" altLang="ja-JP" sz="800" dirty="0" smtClean="0"/>
              <a:t>【</a:t>
            </a:r>
            <a:r>
              <a:rPr kumimoji="1" lang="ja-JP" altLang="en-US" sz="800" dirty="0" smtClean="0"/>
              <a:t>理事会社用ログインアカウント</a:t>
            </a:r>
            <a:r>
              <a:rPr lang="en-US" altLang="ja-JP" sz="800" dirty="0" smtClean="0"/>
              <a:t>】</a:t>
            </a:r>
            <a:r>
              <a:rPr lang="ja-JP" altLang="en-US" sz="800" dirty="0" smtClean="0"/>
              <a:t>（登録区分が「理事会社」の場合のみ）</a:t>
            </a:r>
            <a:endParaRPr kumimoji="1" lang="ja-JP" altLang="en-US" sz="800" dirty="0" smtClean="0"/>
          </a:p>
        </p:txBody>
      </p:sp>
      <p:sp>
        <p:nvSpPr>
          <p:cNvPr id="101" name="正方形/長方形 100"/>
          <p:cNvSpPr/>
          <p:nvPr/>
        </p:nvSpPr>
        <p:spPr>
          <a:xfrm>
            <a:off x="3160440" y="8598877"/>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13579</a:t>
            </a:r>
            <a:endParaRPr kumimoji="1" lang="ja-JP" altLang="en-US" sz="600" dirty="0">
              <a:solidFill>
                <a:schemeClr val="tx1"/>
              </a:solidFill>
            </a:endParaRPr>
          </a:p>
        </p:txBody>
      </p:sp>
      <p:sp>
        <p:nvSpPr>
          <p:cNvPr id="102" name="テキスト ボックス 101"/>
          <p:cNvSpPr txBox="1"/>
          <p:nvPr/>
        </p:nvSpPr>
        <p:spPr>
          <a:xfrm>
            <a:off x="2170768" y="8545016"/>
            <a:ext cx="647934" cy="215444"/>
          </a:xfrm>
          <a:prstGeom prst="rect">
            <a:avLst/>
          </a:prstGeom>
          <a:noFill/>
        </p:spPr>
        <p:txBody>
          <a:bodyPr wrap="none" rtlCol="0">
            <a:spAutoFit/>
          </a:bodyPr>
          <a:lstStyle/>
          <a:p>
            <a:r>
              <a:rPr kumimoji="1" lang="ja-JP" altLang="en-US" sz="800" dirty="0" smtClean="0"/>
              <a:t>パスワード</a:t>
            </a:r>
          </a:p>
        </p:txBody>
      </p:sp>
      <p:sp>
        <p:nvSpPr>
          <p:cNvPr id="103" name="正方形/長方形 102"/>
          <p:cNvSpPr/>
          <p:nvPr/>
        </p:nvSpPr>
        <p:spPr>
          <a:xfrm>
            <a:off x="3160440" y="8457164"/>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err="1" smtClean="0">
                <a:solidFill>
                  <a:schemeClr val="tx1"/>
                </a:solidFill>
              </a:rPr>
              <a:t>bbbbb</a:t>
            </a:r>
            <a:endParaRPr kumimoji="1" lang="ja-JP" altLang="en-US" sz="600" dirty="0">
              <a:solidFill>
                <a:schemeClr val="tx1"/>
              </a:solidFill>
            </a:endParaRPr>
          </a:p>
        </p:txBody>
      </p:sp>
      <p:sp>
        <p:nvSpPr>
          <p:cNvPr id="104" name="テキスト ボックス 103"/>
          <p:cNvSpPr txBox="1"/>
          <p:nvPr/>
        </p:nvSpPr>
        <p:spPr>
          <a:xfrm>
            <a:off x="2170768" y="8403303"/>
            <a:ext cx="272832" cy="215444"/>
          </a:xfrm>
          <a:prstGeom prst="rect">
            <a:avLst/>
          </a:prstGeom>
          <a:noFill/>
        </p:spPr>
        <p:txBody>
          <a:bodyPr wrap="none" rtlCol="0">
            <a:spAutoFit/>
          </a:bodyPr>
          <a:lstStyle/>
          <a:p>
            <a:r>
              <a:rPr kumimoji="1" lang="en-US" altLang="ja-JP" sz="800" dirty="0" smtClean="0"/>
              <a:t>ID</a:t>
            </a:r>
            <a:endParaRPr kumimoji="1" lang="ja-JP" altLang="en-US" sz="800" dirty="0" smtClean="0"/>
          </a:p>
        </p:txBody>
      </p:sp>
      <p:sp>
        <p:nvSpPr>
          <p:cNvPr id="105" name="テキスト ボックス 104"/>
          <p:cNvSpPr txBox="1"/>
          <p:nvPr/>
        </p:nvSpPr>
        <p:spPr>
          <a:xfrm>
            <a:off x="2152328" y="8256984"/>
            <a:ext cx="3518912" cy="215444"/>
          </a:xfrm>
          <a:prstGeom prst="rect">
            <a:avLst/>
          </a:prstGeom>
          <a:noFill/>
        </p:spPr>
        <p:txBody>
          <a:bodyPr wrap="none" rtlCol="0">
            <a:spAutoFit/>
          </a:bodyPr>
          <a:lstStyle/>
          <a:p>
            <a:r>
              <a:rPr kumimoji="1" lang="en-US" altLang="ja-JP" sz="800" dirty="0" smtClean="0"/>
              <a:t>【</a:t>
            </a:r>
            <a:r>
              <a:rPr kumimoji="1" lang="ja-JP" altLang="en-US" sz="800" dirty="0" smtClean="0"/>
              <a:t>パーツ出荷担当用ログインアカウント</a:t>
            </a:r>
            <a:r>
              <a:rPr lang="en-US" altLang="ja-JP" sz="800" dirty="0" smtClean="0"/>
              <a:t>】</a:t>
            </a:r>
            <a:r>
              <a:rPr lang="ja-JP" altLang="en-US" sz="800" dirty="0" smtClean="0"/>
              <a:t>（登録区分が「理事会社」の場合のみ）</a:t>
            </a:r>
            <a:endParaRPr kumimoji="1" lang="ja-JP" altLang="en-US" sz="800" dirty="0" smtClean="0"/>
          </a:p>
        </p:txBody>
      </p:sp>
      <p:sp>
        <p:nvSpPr>
          <p:cNvPr id="110" name="テキスト ボックス 109"/>
          <p:cNvSpPr txBox="1"/>
          <p:nvPr/>
        </p:nvSpPr>
        <p:spPr>
          <a:xfrm>
            <a:off x="9589532" y="3031758"/>
            <a:ext cx="1388522" cy="184666"/>
          </a:xfrm>
          <a:prstGeom prst="rect">
            <a:avLst/>
          </a:prstGeom>
          <a:noFill/>
        </p:spPr>
        <p:txBody>
          <a:bodyPr wrap="none" rtlCol="0">
            <a:spAutoFit/>
          </a:bodyPr>
          <a:lstStyle/>
          <a:p>
            <a:r>
              <a:rPr kumimoji="1" lang="en-US" altLang="ja-JP" sz="600" dirty="0" smtClean="0"/>
              <a:t>【</a:t>
            </a:r>
            <a:r>
              <a:rPr kumimoji="1" lang="ja-JP" altLang="en-US" sz="600" dirty="0" smtClean="0"/>
              <a:t>指定施工会社用ログインアカウント</a:t>
            </a:r>
            <a:r>
              <a:rPr lang="en-US" altLang="ja-JP" sz="600" dirty="0" smtClean="0"/>
              <a:t>】</a:t>
            </a:r>
            <a:endParaRPr kumimoji="1" lang="ja-JP" altLang="en-US" sz="600" dirty="0" smtClean="0"/>
          </a:p>
        </p:txBody>
      </p:sp>
      <p:sp>
        <p:nvSpPr>
          <p:cNvPr id="115" name="テキスト ボックス 114"/>
          <p:cNvSpPr txBox="1"/>
          <p:nvPr/>
        </p:nvSpPr>
        <p:spPr>
          <a:xfrm>
            <a:off x="9666477" y="3551783"/>
            <a:ext cx="1234633" cy="184666"/>
          </a:xfrm>
          <a:prstGeom prst="rect">
            <a:avLst/>
          </a:prstGeom>
          <a:noFill/>
        </p:spPr>
        <p:txBody>
          <a:bodyPr wrap="none" rtlCol="0">
            <a:spAutoFit/>
          </a:bodyPr>
          <a:lstStyle/>
          <a:p>
            <a:r>
              <a:rPr kumimoji="1" lang="en-US" altLang="ja-JP" sz="600" dirty="0" smtClean="0"/>
              <a:t>【</a:t>
            </a:r>
            <a:r>
              <a:rPr kumimoji="1" lang="ja-JP" altLang="en-US" sz="600" dirty="0" smtClean="0"/>
              <a:t>理事会社用ログインアカウント</a:t>
            </a:r>
            <a:r>
              <a:rPr lang="en-US" altLang="ja-JP" sz="600" dirty="0" smtClean="0"/>
              <a:t>】</a:t>
            </a:r>
            <a:endParaRPr kumimoji="1" lang="ja-JP" altLang="en-US" sz="600" dirty="0" smtClean="0"/>
          </a:p>
        </p:txBody>
      </p:sp>
      <p:sp>
        <p:nvSpPr>
          <p:cNvPr id="120" name="テキスト ボックス 119"/>
          <p:cNvSpPr txBox="1"/>
          <p:nvPr/>
        </p:nvSpPr>
        <p:spPr>
          <a:xfrm>
            <a:off x="9558274" y="4080520"/>
            <a:ext cx="1451038" cy="184666"/>
          </a:xfrm>
          <a:prstGeom prst="rect">
            <a:avLst/>
          </a:prstGeom>
          <a:noFill/>
        </p:spPr>
        <p:txBody>
          <a:bodyPr wrap="none" rtlCol="0">
            <a:spAutoFit/>
          </a:bodyPr>
          <a:lstStyle/>
          <a:p>
            <a:r>
              <a:rPr kumimoji="1" lang="en-US" altLang="ja-JP" sz="600" dirty="0" smtClean="0"/>
              <a:t>【</a:t>
            </a:r>
            <a:r>
              <a:rPr kumimoji="1" lang="ja-JP" altLang="en-US" sz="600" dirty="0" smtClean="0"/>
              <a:t>パーツ出荷担当用ログインアカウント</a:t>
            </a:r>
            <a:r>
              <a:rPr lang="en-US" altLang="ja-JP" sz="600" dirty="0" smtClean="0"/>
              <a:t>】</a:t>
            </a:r>
            <a:endParaRPr kumimoji="1" lang="ja-JP" altLang="en-US" sz="600" dirty="0" smtClean="0"/>
          </a:p>
        </p:txBody>
      </p:sp>
      <p:sp>
        <p:nvSpPr>
          <p:cNvPr id="121" name="テキスト ボックス 120"/>
          <p:cNvSpPr txBox="1"/>
          <p:nvPr/>
        </p:nvSpPr>
        <p:spPr>
          <a:xfrm>
            <a:off x="9713765" y="3669958"/>
            <a:ext cx="1136850" cy="338554"/>
          </a:xfrm>
          <a:prstGeom prst="rect">
            <a:avLst/>
          </a:prstGeom>
          <a:noFill/>
        </p:spPr>
        <p:txBody>
          <a:bodyPr wrap="none" rtlCol="0">
            <a:spAutoFit/>
          </a:bodyPr>
          <a:lstStyle/>
          <a:p>
            <a:r>
              <a:rPr kumimoji="1" lang="en-US" altLang="ja-JP" sz="800" dirty="0" smtClean="0"/>
              <a:t>ID</a:t>
            </a:r>
            <a:r>
              <a:rPr kumimoji="1" lang="ja-JP" altLang="en-US" sz="800" dirty="0" smtClean="0"/>
              <a:t>　　　　　　　  ：</a:t>
            </a:r>
            <a:r>
              <a:rPr lang="en-US" altLang="ja-JP" sz="700" dirty="0" err="1" smtClean="0"/>
              <a:t>aaaaa</a:t>
            </a:r>
            <a:r>
              <a:rPr kumimoji="1" lang="ja-JP" altLang="en-US" sz="800" dirty="0" smtClean="0"/>
              <a:t>　</a:t>
            </a:r>
            <a:endParaRPr kumimoji="1" lang="en-US" altLang="ja-JP" sz="800" dirty="0" smtClean="0"/>
          </a:p>
          <a:p>
            <a:r>
              <a:rPr lang="ja-JP" altLang="en-US" sz="800" dirty="0" smtClean="0"/>
              <a:t>パスワード　　 ：</a:t>
            </a:r>
            <a:r>
              <a:rPr lang="en-US" altLang="ja-JP" sz="800" dirty="0" smtClean="0"/>
              <a:t>67890</a:t>
            </a:r>
            <a:endParaRPr kumimoji="1" lang="ja-JP" altLang="en-US" sz="800" dirty="0" smtClean="0"/>
          </a:p>
        </p:txBody>
      </p:sp>
      <p:sp>
        <p:nvSpPr>
          <p:cNvPr id="122" name="テキスト ボックス 121"/>
          <p:cNvSpPr txBox="1"/>
          <p:nvPr/>
        </p:nvSpPr>
        <p:spPr>
          <a:xfrm>
            <a:off x="9713765" y="4174014"/>
            <a:ext cx="1152880" cy="338554"/>
          </a:xfrm>
          <a:prstGeom prst="rect">
            <a:avLst/>
          </a:prstGeom>
          <a:noFill/>
        </p:spPr>
        <p:txBody>
          <a:bodyPr wrap="none" rtlCol="0">
            <a:spAutoFit/>
          </a:bodyPr>
          <a:lstStyle/>
          <a:p>
            <a:r>
              <a:rPr kumimoji="1" lang="en-US" altLang="ja-JP" sz="800" dirty="0" smtClean="0"/>
              <a:t>ID</a:t>
            </a:r>
            <a:r>
              <a:rPr kumimoji="1" lang="ja-JP" altLang="en-US" sz="800" dirty="0" smtClean="0"/>
              <a:t>　　　　　　　  ：</a:t>
            </a:r>
            <a:r>
              <a:rPr lang="en-US" altLang="ja-JP" sz="700" dirty="0" err="1" smtClean="0"/>
              <a:t>bbbbb</a:t>
            </a:r>
            <a:r>
              <a:rPr kumimoji="1" lang="ja-JP" altLang="en-US" sz="800" dirty="0" smtClean="0"/>
              <a:t>　</a:t>
            </a:r>
            <a:endParaRPr kumimoji="1" lang="en-US" altLang="ja-JP" sz="800" dirty="0" smtClean="0"/>
          </a:p>
          <a:p>
            <a:r>
              <a:rPr lang="ja-JP" altLang="en-US" sz="800" dirty="0" smtClean="0"/>
              <a:t>パスワード　　 ：</a:t>
            </a:r>
            <a:r>
              <a:rPr lang="en-US" altLang="ja-JP" sz="800" dirty="0" smtClean="0"/>
              <a:t>13579</a:t>
            </a:r>
            <a:endParaRPr kumimoji="1" lang="ja-JP" altLang="en-US" sz="800" dirty="0" smtClean="0"/>
          </a:p>
        </p:txBody>
      </p:sp>
      <p:sp>
        <p:nvSpPr>
          <p:cNvPr id="106" name="テキスト ボックス 105"/>
          <p:cNvSpPr txBox="1"/>
          <p:nvPr/>
        </p:nvSpPr>
        <p:spPr>
          <a:xfrm>
            <a:off x="9381689" y="2496924"/>
            <a:ext cx="1771639" cy="338554"/>
          </a:xfrm>
          <a:prstGeom prst="rect">
            <a:avLst/>
          </a:prstGeom>
          <a:noFill/>
        </p:spPr>
        <p:txBody>
          <a:bodyPr wrap="none" rtlCol="0">
            <a:spAutoFit/>
          </a:bodyPr>
          <a:lstStyle/>
          <a:p>
            <a:r>
              <a:rPr lang="ja-JP" altLang="en-US" sz="800" dirty="0" smtClean="0"/>
              <a:t>会員番号：</a:t>
            </a:r>
            <a:r>
              <a:rPr lang="en-US" altLang="ja-JP" sz="800" dirty="0" smtClean="0"/>
              <a:t>1</a:t>
            </a:r>
            <a:endParaRPr lang="en-US" altLang="ja-JP" sz="800" dirty="0"/>
          </a:p>
          <a:p>
            <a:r>
              <a:rPr kumimoji="1" lang="ja-JP" altLang="en-US" sz="800" dirty="0" smtClean="0"/>
              <a:t>会  社  名</a:t>
            </a:r>
            <a:r>
              <a:rPr lang="ja-JP" altLang="en-US" sz="800" dirty="0" smtClean="0"/>
              <a:t>：株式会社□</a:t>
            </a:r>
            <a:r>
              <a:rPr lang="ja-JP" altLang="en-US" sz="800" dirty="0"/>
              <a:t> </a:t>
            </a:r>
            <a:r>
              <a:rPr lang="ja-JP" altLang="en-US" sz="800" dirty="0" smtClean="0"/>
              <a:t>□</a:t>
            </a:r>
            <a:r>
              <a:rPr lang="ja-JP" altLang="en-US" sz="800" dirty="0"/>
              <a:t> </a:t>
            </a:r>
            <a:r>
              <a:rPr lang="ja-JP" altLang="en-US" sz="800" dirty="0" smtClean="0"/>
              <a:t>□</a:t>
            </a:r>
            <a:r>
              <a:rPr lang="ja-JP" altLang="en-US" sz="800" dirty="0"/>
              <a:t> </a:t>
            </a:r>
            <a:r>
              <a:rPr lang="ja-JP" altLang="en-US" sz="800" dirty="0" smtClean="0"/>
              <a:t>□</a:t>
            </a:r>
            <a:r>
              <a:rPr lang="ja-JP" altLang="en-US" sz="800" dirty="0"/>
              <a:t> </a:t>
            </a:r>
            <a:r>
              <a:rPr lang="ja-JP" altLang="en-US" sz="800" dirty="0" smtClean="0"/>
              <a:t>□</a:t>
            </a:r>
            <a:r>
              <a:rPr lang="ja-JP" altLang="en-US" sz="800" dirty="0"/>
              <a:t> □</a:t>
            </a:r>
            <a:endParaRPr kumimoji="1" lang="en-US" altLang="ja-JP" sz="800" dirty="0" smtClean="0"/>
          </a:p>
        </p:txBody>
      </p:sp>
      <p:sp>
        <p:nvSpPr>
          <p:cNvPr id="90" name="テキスト ボックス 89"/>
          <p:cNvSpPr txBox="1"/>
          <p:nvPr/>
        </p:nvSpPr>
        <p:spPr>
          <a:xfrm>
            <a:off x="2170768" y="3721060"/>
            <a:ext cx="287258" cy="215444"/>
          </a:xfrm>
          <a:prstGeom prst="rect">
            <a:avLst/>
          </a:prstGeom>
          <a:noFill/>
        </p:spPr>
        <p:txBody>
          <a:bodyPr wrap="none" rtlCol="0">
            <a:spAutoFit/>
          </a:bodyPr>
          <a:lstStyle/>
          <a:p>
            <a:r>
              <a:rPr kumimoji="1" lang="ja-JP" altLang="en-US" sz="800" dirty="0" smtClean="0"/>
              <a:t>〒</a:t>
            </a:r>
          </a:p>
        </p:txBody>
      </p:sp>
      <p:sp>
        <p:nvSpPr>
          <p:cNvPr id="91" name="正方形/長方形 90"/>
          <p:cNvSpPr/>
          <p:nvPr/>
        </p:nvSpPr>
        <p:spPr>
          <a:xfrm>
            <a:off x="3160440" y="3774921"/>
            <a:ext cx="31588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123</a:t>
            </a:r>
            <a:endParaRPr kumimoji="1" lang="ja-JP" altLang="en-US" sz="600" dirty="0">
              <a:solidFill>
                <a:schemeClr val="tx1"/>
              </a:solidFill>
            </a:endParaRPr>
          </a:p>
        </p:txBody>
      </p:sp>
      <p:sp>
        <p:nvSpPr>
          <p:cNvPr id="107" name="正方形/長方形 106"/>
          <p:cNvSpPr/>
          <p:nvPr/>
        </p:nvSpPr>
        <p:spPr>
          <a:xfrm>
            <a:off x="3578564" y="3774921"/>
            <a:ext cx="42104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4567</a:t>
            </a:r>
            <a:endParaRPr kumimoji="1" lang="ja-JP" altLang="en-US" sz="600" dirty="0">
              <a:solidFill>
                <a:schemeClr val="tx1"/>
              </a:solidFill>
            </a:endParaRPr>
          </a:p>
        </p:txBody>
      </p:sp>
      <p:sp>
        <p:nvSpPr>
          <p:cNvPr id="108" name="テキスト ボックス 107"/>
          <p:cNvSpPr txBox="1"/>
          <p:nvPr/>
        </p:nvSpPr>
        <p:spPr>
          <a:xfrm>
            <a:off x="3396099" y="3736449"/>
            <a:ext cx="261610" cy="184666"/>
          </a:xfrm>
          <a:prstGeom prst="rect">
            <a:avLst/>
          </a:prstGeom>
          <a:noFill/>
        </p:spPr>
        <p:txBody>
          <a:bodyPr wrap="none" rtlCol="0">
            <a:spAutoFit/>
          </a:bodyPr>
          <a:lstStyle/>
          <a:p>
            <a:r>
              <a:rPr kumimoji="1" lang="ja-JP" altLang="en-US" sz="600" dirty="0" smtClean="0"/>
              <a:t>－</a:t>
            </a:r>
          </a:p>
        </p:txBody>
      </p:sp>
      <p:sp>
        <p:nvSpPr>
          <p:cNvPr id="109" name="テキスト ボックス 108"/>
          <p:cNvSpPr txBox="1"/>
          <p:nvPr/>
        </p:nvSpPr>
        <p:spPr>
          <a:xfrm>
            <a:off x="2170768" y="2280320"/>
            <a:ext cx="643125" cy="215444"/>
          </a:xfrm>
          <a:prstGeom prst="rect">
            <a:avLst/>
          </a:prstGeom>
          <a:noFill/>
        </p:spPr>
        <p:txBody>
          <a:bodyPr wrap="none" rtlCol="0">
            <a:spAutoFit/>
          </a:bodyPr>
          <a:lstStyle/>
          <a:p>
            <a:r>
              <a:rPr kumimoji="1" lang="ja-JP" altLang="en-US" sz="800" dirty="0" smtClean="0"/>
              <a:t>会社コード</a:t>
            </a:r>
          </a:p>
        </p:txBody>
      </p:sp>
      <p:sp>
        <p:nvSpPr>
          <p:cNvPr id="112" name="正方形/長方形 111"/>
          <p:cNvSpPr/>
          <p:nvPr/>
        </p:nvSpPr>
        <p:spPr>
          <a:xfrm>
            <a:off x="3160440" y="2334181"/>
            <a:ext cx="40953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101</a:t>
            </a:r>
            <a:endParaRPr kumimoji="1" lang="ja-JP" altLang="en-US" sz="600" dirty="0">
              <a:solidFill>
                <a:schemeClr val="tx1"/>
              </a:solidFill>
            </a:endParaRPr>
          </a:p>
        </p:txBody>
      </p:sp>
      <p:sp>
        <p:nvSpPr>
          <p:cNvPr id="113" name="テキスト ボックス 112"/>
          <p:cNvSpPr txBox="1"/>
          <p:nvPr/>
        </p:nvSpPr>
        <p:spPr>
          <a:xfrm>
            <a:off x="2170768" y="5016624"/>
            <a:ext cx="651140" cy="215444"/>
          </a:xfrm>
          <a:prstGeom prst="rect">
            <a:avLst/>
          </a:prstGeom>
          <a:noFill/>
        </p:spPr>
        <p:txBody>
          <a:bodyPr wrap="none" rtlCol="0">
            <a:spAutoFit/>
          </a:bodyPr>
          <a:lstStyle/>
          <a:p>
            <a:r>
              <a:rPr kumimoji="1" lang="ja-JP" altLang="en-US" sz="800" dirty="0" smtClean="0"/>
              <a:t>施工エリア</a:t>
            </a:r>
          </a:p>
        </p:txBody>
      </p:sp>
      <p:sp>
        <p:nvSpPr>
          <p:cNvPr id="114" name="正方形/長方形 113"/>
          <p:cNvSpPr/>
          <p:nvPr/>
        </p:nvSpPr>
        <p:spPr>
          <a:xfrm>
            <a:off x="3088431" y="5016624"/>
            <a:ext cx="2164885" cy="2062103"/>
          </a:xfrm>
          <a:prstGeom prst="rect">
            <a:avLst/>
          </a:prstGeom>
        </p:spPr>
        <p:txBody>
          <a:bodyPr wrap="square">
            <a:spAutoFit/>
          </a:bodyPr>
          <a:lstStyle/>
          <a:p>
            <a:pPr fontAlgn="ctr">
              <a:defRPr/>
            </a:pPr>
            <a:r>
              <a:rPr lang="ja-JP" altLang="en-US" sz="800" dirty="0">
                <a:solidFill>
                  <a:srgbClr val="000000"/>
                </a:solidFill>
                <a:latin typeface="ＭＳ Ｐゴシック"/>
              </a:rPr>
              <a:t>□北海道　　　□青森県　　　□岩手県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□宮城県　　　□秋田県　　　□山形県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□福島県　　　□茨城県　　　□栃木県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□群馬県　　　□埼玉県　　　□千葉県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□東京都　　　□神奈川県　 □新潟県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□富山県　　　□石川県　　　□福井県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□山梨県　　　□長野県　　　□岐阜県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□静岡県　　　□愛知県　　　□三重県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□滋賀県　　　□京都府　　　□大阪府</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□兵庫県　　　□奈良県　　　□和歌山県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□鳥取県　　　□島根県　　　□岡山県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□広島県　　　□山口県　　　□徳島県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□香川県　　　□愛媛県　　　□高知県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□福岡県　　　□佐賀県　　　□長崎県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□熊本県　　　□大分県　　　□宮崎県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□鹿児島県　 □沖縄県</a:t>
            </a:r>
            <a:endParaRPr lang="ja-JP" altLang="en-US" sz="800" dirty="0"/>
          </a:p>
        </p:txBody>
      </p:sp>
      <p:sp>
        <p:nvSpPr>
          <p:cNvPr id="24" name="右矢印 23"/>
          <p:cNvSpPr/>
          <p:nvPr/>
        </p:nvSpPr>
        <p:spPr>
          <a:xfrm>
            <a:off x="4241334" y="8832814"/>
            <a:ext cx="1682410" cy="360274"/>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Tree>
    <p:extLst>
      <p:ext uri="{BB962C8B-B14F-4D97-AF65-F5344CB8AC3E}">
        <p14:creationId xmlns:p14="http://schemas.microsoft.com/office/powerpoint/2010/main" val="2679560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280889" y="950439"/>
            <a:ext cx="4918139" cy="3303158"/>
            <a:chOff x="7280889" y="950439"/>
            <a:chExt cx="4918139" cy="3303158"/>
          </a:xfrm>
        </p:grpSpPr>
        <p:grpSp>
          <p:nvGrpSpPr>
            <p:cNvPr id="3" name="グループ化 2"/>
            <p:cNvGrpSpPr/>
            <p:nvPr/>
          </p:nvGrpSpPr>
          <p:grpSpPr>
            <a:xfrm>
              <a:off x="7280889"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618565" y="950439"/>
            <a:ext cx="4918139" cy="3303158"/>
            <a:chOff x="618565" y="950439"/>
            <a:chExt cx="4918139" cy="3303158"/>
          </a:xfrm>
        </p:grpSpPr>
        <p:grpSp>
          <p:nvGrpSpPr>
            <p:cNvPr id="11" name="グループ化 10"/>
            <p:cNvGrpSpPr/>
            <p:nvPr/>
          </p:nvGrpSpPr>
          <p:grpSpPr>
            <a:xfrm>
              <a:off x="618565" y="950439"/>
              <a:ext cx="4918139" cy="3303158"/>
              <a:chOff x="618565" y="1497732"/>
              <a:chExt cx="4918139" cy="3303158"/>
            </a:xfrm>
          </p:grpSpPr>
          <p:cxnSp>
            <p:nvCxnSpPr>
              <p:cNvPr id="13" name="直線コネクタ 1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12" name="直線コネクタ 1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8" name="テキスト ボックス 17"/>
          <p:cNvSpPr txBox="1"/>
          <p:nvPr/>
        </p:nvSpPr>
        <p:spPr>
          <a:xfrm>
            <a:off x="8560548" y="1632828"/>
            <a:ext cx="1045479" cy="215444"/>
          </a:xfrm>
          <a:prstGeom prst="rect">
            <a:avLst/>
          </a:prstGeom>
          <a:noFill/>
        </p:spPr>
        <p:txBody>
          <a:bodyPr wrap="none" rtlCol="0">
            <a:spAutoFit/>
          </a:bodyPr>
          <a:lstStyle/>
          <a:p>
            <a:r>
              <a:rPr kumimoji="1" lang="ja-JP" altLang="en-US" sz="800" dirty="0" smtClean="0"/>
              <a:t>会員情報閲覧</a:t>
            </a:r>
            <a:r>
              <a:rPr kumimoji="1" lang="en-US" altLang="ja-JP" sz="800" dirty="0" smtClean="0"/>
              <a:t>/</a:t>
            </a:r>
            <a:r>
              <a:rPr kumimoji="1" lang="ja-JP" altLang="en-US" sz="800" dirty="0" smtClean="0"/>
              <a:t>変更</a:t>
            </a:r>
            <a:endParaRPr kumimoji="1" lang="ja-JP" altLang="en-US" sz="800" dirty="0"/>
          </a:p>
        </p:txBody>
      </p:sp>
      <p:sp>
        <p:nvSpPr>
          <p:cNvPr id="21" name="テキスト ボックス 20"/>
          <p:cNvSpPr txBox="1"/>
          <p:nvPr/>
        </p:nvSpPr>
        <p:spPr>
          <a:xfrm>
            <a:off x="191944" y="480120"/>
            <a:ext cx="2029723" cy="246221"/>
          </a:xfrm>
          <a:prstGeom prst="rect">
            <a:avLst/>
          </a:prstGeom>
          <a:noFill/>
        </p:spPr>
        <p:txBody>
          <a:bodyPr wrap="none" rtlCol="0">
            <a:spAutoFit/>
          </a:bodyPr>
          <a:lstStyle/>
          <a:p>
            <a:r>
              <a:rPr kumimoji="1" lang="en-US" altLang="ja-JP" sz="1000" dirty="0" smtClean="0"/>
              <a:t>【</a:t>
            </a:r>
            <a:r>
              <a:rPr kumimoji="1" lang="ja-JP" altLang="en-US" sz="1000" dirty="0" smtClean="0"/>
              <a:t>会員管理－会員情報閲覧</a:t>
            </a:r>
            <a:r>
              <a:rPr kumimoji="1" lang="en-US" altLang="ja-JP" sz="1000" dirty="0" smtClean="0"/>
              <a:t>/</a:t>
            </a:r>
            <a:r>
              <a:rPr kumimoji="1" lang="ja-JP" altLang="en-US" sz="1000" dirty="0" smtClean="0"/>
              <a:t>変更</a:t>
            </a:r>
            <a:r>
              <a:rPr kumimoji="1" lang="en-US" altLang="ja-JP" sz="1000" dirty="0" smtClean="0"/>
              <a:t>】</a:t>
            </a:r>
            <a:endParaRPr kumimoji="1" lang="ja-JP" altLang="en-US" sz="1000" dirty="0"/>
          </a:p>
        </p:txBody>
      </p:sp>
      <p:sp>
        <p:nvSpPr>
          <p:cNvPr id="22" name="テキスト ボックス 21"/>
          <p:cNvSpPr txBox="1"/>
          <p:nvPr/>
        </p:nvSpPr>
        <p:spPr>
          <a:xfrm>
            <a:off x="1898224" y="1632828"/>
            <a:ext cx="1045479" cy="215444"/>
          </a:xfrm>
          <a:prstGeom prst="rect">
            <a:avLst/>
          </a:prstGeom>
          <a:noFill/>
        </p:spPr>
        <p:txBody>
          <a:bodyPr wrap="none" rtlCol="0">
            <a:spAutoFit/>
          </a:bodyPr>
          <a:lstStyle/>
          <a:p>
            <a:r>
              <a:rPr kumimoji="1" lang="ja-JP" altLang="en-US" sz="800" dirty="0" smtClean="0"/>
              <a:t>会員情報閲覧</a:t>
            </a:r>
            <a:r>
              <a:rPr kumimoji="1" lang="en-US" altLang="ja-JP" sz="800" dirty="0" smtClean="0"/>
              <a:t>/</a:t>
            </a:r>
            <a:r>
              <a:rPr kumimoji="1" lang="ja-JP" altLang="en-US" sz="800" dirty="0" smtClean="0"/>
              <a:t>変更</a:t>
            </a:r>
            <a:endParaRPr kumimoji="1" lang="ja-JP" altLang="en-US" sz="800" dirty="0"/>
          </a:p>
        </p:txBody>
      </p:sp>
      <p:cxnSp>
        <p:nvCxnSpPr>
          <p:cNvPr id="26" name="直線コネクタ 2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4572749" y="3746177"/>
            <a:ext cx="441146" cy="246221"/>
          </a:xfrm>
          <a:prstGeom prst="rect">
            <a:avLst/>
          </a:prstGeom>
          <a:noFill/>
        </p:spPr>
        <p:txBody>
          <a:bodyPr wrap="none" rtlCol="0">
            <a:spAutoFit/>
          </a:bodyPr>
          <a:lstStyle/>
          <a:p>
            <a:pPr algn="r"/>
            <a:r>
              <a:rPr kumimoji="1" lang="ja-JP" altLang="en-US" sz="1000" dirty="0" smtClean="0"/>
              <a:t>検索</a:t>
            </a:r>
          </a:p>
        </p:txBody>
      </p:sp>
      <p:sp>
        <p:nvSpPr>
          <p:cNvPr id="40" name="テキスト ボックス 39"/>
          <p:cNvSpPr txBox="1"/>
          <p:nvPr/>
        </p:nvSpPr>
        <p:spPr>
          <a:xfrm>
            <a:off x="5845636" y="4906870"/>
            <a:ext cx="697627" cy="246221"/>
          </a:xfrm>
          <a:prstGeom prst="rect">
            <a:avLst/>
          </a:prstGeom>
          <a:noFill/>
        </p:spPr>
        <p:txBody>
          <a:bodyPr wrap="none" rtlCol="0">
            <a:spAutoFit/>
          </a:bodyPr>
          <a:lstStyle/>
          <a:p>
            <a:r>
              <a:rPr kumimoji="1" lang="ja-JP" altLang="en-US" sz="1000" dirty="0" smtClean="0"/>
              <a:t>会員詳細</a:t>
            </a:r>
          </a:p>
        </p:txBody>
      </p:sp>
      <p:sp>
        <p:nvSpPr>
          <p:cNvPr id="51" name="テキスト ボックス 50"/>
          <p:cNvSpPr txBox="1"/>
          <p:nvPr/>
        </p:nvSpPr>
        <p:spPr>
          <a:xfrm>
            <a:off x="2376026" y="2677524"/>
            <a:ext cx="492443" cy="215444"/>
          </a:xfrm>
          <a:prstGeom prst="rect">
            <a:avLst/>
          </a:prstGeom>
          <a:noFill/>
        </p:spPr>
        <p:txBody>
          <a:bodyPr wrap="none" rtlCol="0">
            <a:spAutoFit/>
          </a:bodyPr>
          <a:lstStyle/>
          <a:p>
            <a:r>
              <a:rPr kumimoji="1" lang="ja-JP" altLang="en-US" sz="800" dirty="0" smtClean="0"/>
              <a:t>会社名</a:t>
            </a:r>
          </a:p>
        </p:txBody>
      </p:sp>
      <p:sp>
        <p:nvSpPr>
          <p:cNvPr id="52" name="正方形/長方形 51"/>
          <p:cNvSpPr/>
          <p:nvPr/>
        </p:nvSpPr>
        <p:spPr>
          <a:xfrm>
            <a:off x="2944416" y="2731385"/>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2944416" y="2949029"/>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54" name="テキスト ボックス 53"/>
          <p:cNvSpPr txBox="1"/>
          <p:nvPr/>
        </p:nvSpPr>
        <p:spPr>
          <a:xfrm>
            <a:off x="2170768" y="3217004"/>
            <a:ext cx="2823209" cy="215444"/>
          </a:xfrm>
          <a:prstGeom prst="rect">
            <a:avLst/>
          </a:prstGeom>
          <a:noFill/>
        </p:spPr>
        <p:txBody>
          <a:bodyPr wrap="none" rtlCol="0">
            <a:spAutoFit/>
          </a:bodyPr>
          <a:lstStyle/>
          <a:p>
            <a:r>
              <a:rPr kumimoji="1" lang="ja-JP" altLang="en-US" sz="800" dirty="0" smtClean="0"/>
              <a:t>一覧表示をしたい場合は空白のまま</a:t>
            </a:r>
            <a:r>
              <a:rPr kumimoji="1" lang="en-US" altLang="ja-JP" sz="800" dirty="0" smtClean="0"/>
              <a:t>〔</a:t>
            </a:r>
            <a:r>
              <a:rPr kumimoji="1" lang="ja-JP" altLang="en-US" sz="800" dirty="0" smtClean="0"/>
              <a:t>検索</a:t>
            </a:r>
            <a:r>
              <a:rPr kumimoji="1" lang="en-US" altLang="ja-JP" sz="800" dirty="0" smtClean="0"/>
              <a:t>〕</a:t>
            </a:r>
            <a:r>
              <a:rPr kumimoji="1" lang="ja-JP" altLang="en-US" sz="800" dirty="0" smtClean="0"/>
              <a:t>を押してください。</a:t>
            </a:r>
          </a:p>
        </p:txBody>
      </p:sp>
      <p:sp>
        <p:nvSpPr>
          <p:cNvPr id="67" name="テキスト ボックス 66"/>
          <p:cNvSpPr txBox="1"/>
          <p:nvPr/>
        </p:nvSpPr>
        <p:spPr>
          <a:xfrm>
            <a:off x="8849072" y="2008921"/>
            <a:ext cx="2836033" cy="338554"/>
          </a:xfrm>
          <a:prstGeom prst="rect">
            <a:avLst/>
          </a:prstGeom>
          <a:noFill/>
        </p:spPr>
        <p:txBody>
          <a:bodyPr wrap="none" rtlCol="0">
            <a:spAutoFit/>
          </a:bodyPr>
          <a:lstStyle/>
          <a:p>
            <a:r>
              <a:rPr kumimoji="1" lang="ja-JP" altLang="en-US" sz="800" dirty="0" smtClean="0"/>
              <a:t>登録内容を変更する場合は、変更箇所を訂正し</a:t>
            </a:r>
            <a:r>
              <a:rPr lang="en-US" altLang="ja-JP" sz="800" dirty="0"/>
              <a:t>〔</a:t>
            </a:r>
            <a:r>
              <a:rPr kumimoji="1" lang="ja-JP" altLang="en-US" sz="800" dirty="0" smtClean="0"/>
              <a:t>入力確認</a:t>
            </a:r>
            <a:r>
              <a:rPr kumimoji="1" lang="en-US" altLang="ja-JP" sz="800" dirty="0" smtClean="0"/>
              <a:t>〕</a:t>
            </a:r>
            <a:r>
              <a:rPr kumimoji="1" lang="ja-JP" altLang="en-US" sz="800" dirty="0" smtClean="0"/>
              <a:t>を</a:t>
            </a:r>
            <a:endParaRPr kumimoji="1" lang="en-US" altLang="ja-JP" sz="800" dirty="0" smtClean="0"/>
          </a:p>
          <a:p>
            <a:r>
              <a:rPr kumimoji="1" lang="ja-JP" altLang="en-US" sz="800" dirty="0" smtClean="0"/>
              <a:t>押してください。</a:t>
            </a:r>
          </a:p>
        </p:txBody>
      </p:sp>
      <p:sp>
        <p:nvSpPr>
          <p:cNvPr id="106" name="正方形/長方形 105"/>
          <p:cNvSpPr/>
          <p:nvPr/>
        </p:nvSpPr>
        <p:spPr>
          <a:xfrm>
            <a:off x="9853136" y="9144909"/>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入力確認</a:t>
            </a:r>
            <a:endParaRPr kumimoji="1" lang="ja-JP" altLang="en-US" sz="600" dirty="0">
              <a:solidFill>
                <a:schemeClr val="tx1"/>
              </a:solidFill>
            </a:endParaRPr>
          </a:p>
        </p:txBody>
      </p:sp>
      <p:sp>
        <p:nvSpPr>
          <p:cNvPr id="120" name="テキスト ボックス 119"/>
          <p:cNvSpPr txBox="1"/>
          <p:nvPr/>
        </p:nvSpPr>
        <p:spPr>
          <a:xfrm>
            <a:off x="7291066" y="9090883"/>
            <a:ext cx="954107" cy="246221"/>
          </a:xfrm>
          <a:prstGeom prst="rect">
            <a:avLst/>
          </a:prstGeom>
          <a:noFill/>
          <a:ln>
            <a:solidFill>
              <a:schemeClr val="tx1"/>
            </a:solidFill>
          </a:ln>
        </p:spPr>
        <p:txBody>
          <a:bodyPr wrap="none" rtlCol="0">
            <a:spAutoFit/>
          </a:bodyPr>
          <a:lstStyle/>
          <a:p>
            <a:r>
              <a:rPr kumimoji="1" lang="ja-JP" altLang="en-US" sz="1000" dirty="0" smtClean="0"/>
              <a:t>入力内容確認</a:t>
            </a:r>
          </a:p>
        </p:txBody>
      </p:sp>
      <p:sp>
        <p:nvSpPr>
          <p:cNvPr id="121" name="テキスト ボックス 120"/>
          <p:cNvSpPr txBox="1"/>
          <p:nvPr/>
        </p:nvSpPr>
        <p:spPr>
          <a:xfrm>
            <a:off x="6040760" y="9087545"/>
            <a:ext cx="954106" cy="246221"/>
          </a:xfrm>
          <a:prstGeom prst="rect">
            <a:avLst/>
          </a:prstGeom>
          <a:noFill/>
          <a:ln>
            <a:solidFill>
              <a:schemeClr val="tx1"/>
            </a:solidFill>
          </a:ln>
        </p:spPr>
        <p:txBody>
          <a:bodyPr wrap="square" rtlCol="0">
            <a:spAutoFit/>
          </a:bodyPr>
          <a:lstStyle/>
          <a:p>
            <a:pPr algn="ctr"/>
            <a:r>
              <a:rPr kumimoji="1" lang="ja-JP" altLang="en-US" sz="1000" dirty="0" smtClean="0"/>
              <a:t>変更完了</a:t>
            </a:r>
          </a:p>
        </p:txBody>
      </p:sp>
      <p:cxnSp>
        <p:nvCxnSpPr>
          <p:cNvPr id="123" name="直線矢印コネクタ 122"/>
          <p:cNvCxnSpPr>
            <a:stCxn id="106" idx="1"/>
            <a:endCxn id="120" idx="3"/>
          </p:cNvCxnSpPr>
          <p:nvPr/>
        </p:nvCxnSpPr>
        <p:spPr>
          <a:xfrm flipH="1">
            <a:off x="8245173" y="9198770"/>
            <a:ext cx="1607963" cy="15224"/>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120" idx="1"/>
            <a:endCxn id="121" idx="3"/>
          </p:cNvCxnSpPr>
          <p:nvPr/>
        </p:nvCxnSpPr>
        <p:spPr>
          <a:xfrm flipH="1" flipV="1">
            <a:off x="6994866" y="9210656"/>
            <a:ext cx="296200" cy="3338"/>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68" name="テキスト ボックス 67"/>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smtClean="0"/>
              <a:t>   </a:t>
            </a:r>
            <a:r>
              <a:rPr lang="ja-JP" altLang="en-US" sz="800" dirty="0"/>
              <a:t>┗物件情報閲覧</a:t>
            </a:r>
            <a:r>
              <a:rPr lang="en-US" altLang="ja-JP" sz="800" dirty="0"/>
              <a:t>/</a:t>
            </a:r>
            <a:r>
              <a:rPr lang="ja-JP" altLang="en-US" sz="800" dirty="0" smtClean="0"/>
              <a:t>変更</a:t>
            </a:r>
            <a:endParaRPr lang="en-US" altLang="ja-JP" sz="800" dirty="0" smtClean="0"/>
          </a:p>
          <a:p>
            <a:r>
              <a:rPr lang="ja-JP" altLang="en-US" sz="800" dirty="0"/>
              <a:t>　</a:t>
            </a:r>
            <a:endParaRPr lang="en-US" altLang="ja-JP" sz="800" dirty="0"/>
          </a:p>
          <a:p>
            <a:r>
              <a:rPr lang="ja-JP" altLang="en-US" sz="800" dirty="0"/>
              <a:t>・請求管理</a:t>
            </a:r>
            <a:endParaRPr lang="en-US" altLang="ja-JP" sz="800" dirty="0"/>
          </a:p>
          <a:p>
            <a:r>
              <a:rPr lang="ja-JP" altLang="en-US" sz="800" dirty="0"/>
              <a:t>　┗請求対象</a:t>
            </a:r>
            <a:r>
              <a:rPr lang="ja-JP" altLang="en-US" sz="800" dirty="0" smtClean="0"/>
              <a:t>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69" name="テキスト ボックス 68"/>
          <p:cNvSpPr txBox="1"/>
          <p:nvPr/>
        </p:nvSpPr>
        <p:spPr>
          <a:xfrm>
            <a:off x="7230476" y="170425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smtClean="0"/>
              <a:t>   </a:t>
            </a:r>
            <a:r>
              <a:rPr lang="ja-JP" altLang="en-US" sz="800" dirty="0"/>
              <a:t>┗物件情報閲覧</a:t>
            </a:r>
            <a:r>
              <a:rPr lang="en-US" altLang="ja-JP" sz="800" dirty="0"/>
              <a:t>/</a:t>
            </a:r>
            <a:r>
              <a:rPr lang="ja-JP" altLang="en-US" sz="800" dirty="0" smtClean="0"/>
              <a:t>変更</a:t>
            </a:r>
            <a:endParaRPr lang="en-US" altLang="ja-JP" sz="800" dirty="0" smtClean="0"/>
          </a:p>
          <a:p>
            <a:r>
              <a:rPr lang="ja-JP" altLang="en-US" sz="800" dirty="0"/>
              <a:t>　</a:t>
            </a:r>
            <a:endParaRPr lang="en-US" altLang="ja-JP" sz="800" dirty="0"/>
          </a:p>
          <a:p>
            <a:r>
              <a:rPr lang="ja-JP" altLang="en-US" sz="800" dirty="0"/>
              <a:t>・請求管理</a:t>
            </a:r>
            <a:endParaRPr lang="en-US" altLang="ja-JP" sz="800" dirty="0"/>
          </a:p>
          <a:p>
            <a:r>
              <a:rPr lang="ja-JP" altLang="en-US" sz="800" dirty="0"/>
              <a:t>　┗請求対象</a:t>
            </a:r>
            <a:r>
              <a:rPr lang="ja-JP" altLang="en-US" sz="800" dirty="0" smtClean="0"/>
              <a:t>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70" name="テキスト ボックス 69"/>
          <p:cNvSpPr txBox="1"/>
          <p:nvPr/>
        </p:nvSpPr>
        <p:spPr>
          <a:xfrm>
            <a:off x="8849072" y="3432448"/>
            <a:ext cx="492443" cy="215444"/>
          </a:xfrm>
          <a:prstGeom prst="rect">
            <a:avLst/>
          </a:prstGeom>
          <a:noFill/>
        </p:spPr>
        <p:txBody>
          <a:bodyPr wrap="none" rtlCol="0">
            <a:spAutoFit/>
          </a:bodyPr>
          <a:lstStyle/>
          <a:p>
            <a:r>
              <a:rPr kumimoji="1" lang="ja-JP" altLang="en-US" sz="800" dirty="0" smtClean="0"/>
              <a:t>会社名</a:t>
            </a:r>
          </a:p>
        </p:txBody>
      </p:sp>
      <p:sp>
        <p:nvSpPr>
          <p:cNvPr id="71" name="正方形/長方形 70"/>
          <p:cNvSpPr/>
          <p:nvPr/>
        </p:nvSpPr>
        <p:spPr>
          <a:xfrm>
            <a:off x="9838744" y="3486309"/>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株式会社□ □</a:t>
            </a:r>
            <a:r>
              <a:rPr lang="ja-JP" altLang="en-US" sz="600" dirty="0">
                <a:solidFill>
                  <a:schemeClr val="tx1"/>
                </a:solidFill>
              </a:rPr>
              <a:t> </a:t>
            </a:r>
            <a:r>
              <a:rPr lang="ja-JP" altLang="en-US" sz="600" dirty="0" smtClean="0">
                <a:solidFill>
                  <a:schemeClr val="tx1"/>
                </a:solidFill>
              </a:rPr>
              <a:t>□</a:t>
            </a:r>
            <a:r>
              <a:rPr lang="ja-JP" altLang="en-US" sz="600" dirty="0">
                <a:solidFill>
                  <a:schemeClr val="tx1"/>
                </a:solidFill>
              </a:rPr>
              <a:t> </a:t>
            </a:r>
            <a:r>
              <a:rPr lang="ja-JP" altLang="en-US" sz="600" dirty="0" smtClean="0">
                <a:solidFill>
                  <a:schemeClr val="tx1"/>
                </a:solidFill>
              </a:rPr>
              <a:t>□</a:t>
            </a:r>
            <a:r>
              <a:rPr lang="ja-JP" altLang="en-US" sz="600" dirty="0">
                <a:solidFill>
                  <a:schemeClr val="tx1"/>
                </a:solidFill>
              </a:rPr>
              <a:t> □</a:t>
            </a:r>
          </a:p>
        </p:txBody>
      </p:sp>
      <p:sp>
        <p:nvSpPr>
          <p:cNvPr id="72" name="テキスト ボックス 71"/>
          <p:cNvSpPr txBox="1"/>
          <p:nvPr/>
        </p:nvSpPr>
        <p:spPr>
          <a:xfrm>
            <a:off x="8849072" y="4079360"/>
            <a:ext cx="389850" cy="215444"/>
          </a:xfrm>
          <a:prstGeom prst="rect">
            <a:avLst/>
          </a:prstGeom>
          <a:noFill/>
        </p:spPr>
        <p:txBody>
          <a:bodyPr wrap="none" rtlCol="0">
            <a:spAutoFit/>
          </a:bodyPr>
          <a:lstStyle/>
          <a:p>
            <a:r>
              <a:rPr kumimoji="1" lang="ja-JP" altLang="en-US" sz="800" dirty="0" smtClean="0"/>
              <a:t>住所</a:t>
            </a:r>
          </a:p>
        </p:txBody>
      </p:sp>
      <p:sp>
        <p:nvSpPr>
          <p:cNvPr id="73" name="正方形/長方形 72"/>
          <p:cNvSpPr/>
          <p:nvPr/>
        </p:nvSpPr>
        <p:spPr>
          <a:xfrm>
            <a:off x="9838744" y="4133801"/>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愛知県名古屋市中区栄</a:t>
            </a:r>
            <a:r>
              <a:rPr kumimoji="1" lang="en-US" altLang="ja-JP" sz="600" dirty="0" smtClean="0">
                <a:solidFill>
                  <a:schemeClr val="tx1"/>
                </a:solidFill>
              </a:rPr>
              <a:t>1-1-1</a:t>
            </a:r>
            <a:endParaRPr kumimoji="1" lang="ja-JP" altLang="en-US" sz="600" dirty="0">
              <a:solidFill>
                <a:schemeClr val="tx1"/>
              </a:solidFill>
            </a:endParaRPr>
          </a:p>
        </p:txBody>
      </p:sp>
      <p:sp>
        <p:nvSpPr>
          <p:cNvPr id="74" name="正方形/長方形 73"/>
          <p:cNvSpPr/>
          <p:nvPr/>
        </p:nvSpPr>
        <p:spPr>
          <a:xfrm>
            <a:off x="9838743" y="4349825"/>
            <a:ext cx="925581"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052-111-2222</a:t>
            </a:r>
            <a:endParaRPr kumimoji="1" lang="ja-JP" altLang="en-US" sz="600" dirty="0">
              <a:solidFill>
                <a:schemeClr val="tx1"/>
              </a:solidFill>
            </a:endParaRPr>
          </a:p>
        </p:txBody>
      </p:sp>
      <p:sp>
        <p:nvSpPr>
          <p:cNvPr id="75" name="テキスト ボックス 74"/>
          <p:cNvSpPr txBox="1"/>
          <p:nvPr/>
        </p:nvSpPr>
        <p:spPr>
          <a:xfrm>
            <a:off x="8849072" y="4296480"/>
            <a:ext cx="595035" cy="215444"/>
          </a:xfrm>
          <a:prstGeom prst="rect">
            <a:avLst/>
          </a:prstGeom>
          <a:noFill/>
        </p:spPr>
        <p:txBody>
          <a:bodyPr wrap="none" rtlCol="0">
            <a:spAutoFit/>
          </a:bodyPr>
          <a:lstStyle/>
          <a:p>
            <a:r>
              <a:rPr kumimoji="1" lang="ja-JP" altLang="en-US" sz="800" dirty="0" smtClean="0"/>
              <a:t>電話番号</a:t>
            </a:r>
          </a:p>
        </p:txBody>
      </p:sp>
      <p:sp>
        <p:nvSpPr>
          <p:cNvPr id="76" name="テキスト ボックス 75"/>
          <p:cNvSpPr txBox="1"/>
          <p:nvPr/>
        </p:nvSpPr>
        <p:spPr>
          <a:xfrm>
            <a:off x="8849072" y="4511687"/>
            <a:ext cx="548548" cy="215444"/>
          </a:xfrm>
          <a:prstGeom prst="rect">
            <a:avLst/>
          </a:prstGeom>
          <a:noFill/>
        </p:spPr>
        <p:txBody>
          <a:bodyPr wrap="none" rtlCol="0">
            <a:spAutoFit/>
          </a:bodyPr>
          <a:lstStyle/>
          <a:p>
            <a:r>
              <a:rPr kumimoji="1" lang="en-US" altLang="ja-JP" sz="800" dirty="0" smtClean="0"/>
              <a:t>FAX</a:t>
            </a:r>
            <a:r>
              <a:rPr kumimoji="1" lang="ja-JP" altLang="en-US" sz="800" dirty="0" smtClean="0"/>
              <a:t>番号</a:t>
            </a:r>
          </a:p>
        </p:txBody>
      </p:sp>
      <p:sp>
        <p:nvSpPr>
          <p:cNvPr id="77" name="正方形/長方形 76"/>
          <p:cNvSpPr/>
          <p:nvPr/>
        </p:nvSpPr>
        <p:spPr>
          <a:xfrm>
            <a:off x="9838744" y="4997897"/>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abcdef@opqrs.co.jp</a:t>
            </a:r>
            <a:endParaRPr kumimoji="1" lang="ja-JP" altLang="en-US" sz="600" dirty="0">
              <a:solidFill>
                <a:schemeClr val="tx1"/>
              </a:solidFill>
            </a:endParaRPr>
          </a:p>
        </p:txBody>
      </p:sp>
      <p:sp>
        <p:nvSpPr>
          <p:cNvPr id="78" name="テキスト ボックス 77"/>
          <p:cNvSpPr txBox="1"/>
          <p:nvPr/>
        </p:nvSpPr>
        <p:spPr>
          <a:xfrm>
            <a:off x="8849072" y="4944036"/>
            <a:ext cx="806631" cy="215444"/>
          </a:xfrm>
          <a:prstGeom prst="rect">
            <a:avLst/>
          </a:prstGeom>
          <a:noFill/>
        </p:spPr>
        <p:txBody>
          <a:bodyPr wrap="none" rtlCol="0">
            <a:spAutoFit/>
          </a:bodyPr>
          <a:lstStyle/>
          <a:p>
            <a:r>
              <a:rPr kumimoji="1" lang="ja-JP" altLang="en-US" sz="800" dirty="0" smtClean="0"/>
              <a:t>メールアド</a:t>
            </a:r>
            <a:r>
              <a:rPr lang="ja-JP" altLang="en-US" sz="800" dirty="0"/>
              <a:t>レス</a:t>
            </a:r>
            <a:endParaRPr kumimoji="1" lang="ja-JP" altLang="en-US" sz="800" dirty="0" smtClean="0"/>
          </a:p>
        </p:txBody>
      </p:sp>
      <p:sp>
        <p:nvSpPr>
          <p:cNvPr id="81" name="正方形/長方形 80"/>
          <p:cNvSpPr/>
          <p:nvPr/>
        </p:nvSpPr>
        <p:spPr>
          <a:xfrm>
            <a:off x="9838743" y="4565849"/>
            <a:ext cx="925581"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052-222-2223</a:t>
            </a:r>
            <a:endParaRPr kumimoji="1" lang="ja-JP" altLang="en-US" sz="600" dirty="0">
              <a:solidFill>
                <a:schemeClr val="tx1"/>
              </a:solidFill>
            </a:endParaRPr>
          </a:p>
        </p:txBody>
      </p:sp>
      <p:sp>
        <p:nvSpPr>
          <p:cNvPr id="99" name="テキスト ボックス 98"/>
          <p:cNvSpPr txBox="1"/>
          <p:nvPr/>
        </p:nvSpPr>
        <p:spPr>
          <a:xfrm>
            <a:off x="8849072" y="3647892"/>
            <a:ext cx="492443" cy="215444"/>
          </a:xfrm>
          <a:prstGeom prst="rect">
            <a:avLst/>
          </a:prstGeom>
          <a:noFill/>
        </p:spPr>
        <p:txBody>
          <a:bodyPr wrap="none" rtlCol="0">
            <a:spAutoFit/>
          </a:bodyPr>
          <a:lstStyle/>
          <a:p>
            <a:r>
              <a:rPr kumimoji="1" lang="ja-JP" altLang="en-US" sz="800" dirty="0" smtClean="0"/>
              <a:t>代表者</a:t>
            </a:r>
          </a:p>
        </p:txBody>
      </p:sp>
      <p:sp>
        <p:nvSpPr>
          <p:cNvPr id="100" name="正方形/長方形 99"/>
          <p:cNvSpPr/>
          <p:nvPr/>
        </p:nvSpPr>
        <p:spPr>
          <a:xfrm>
            <a:off x="9838744" y="3702333"/>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a:t>
            </a:r>
            <a:r>
              <a:rPr lang="ja-JP" altLang="en-US" sz="600" dirty="0">
                <a:solidFill>
                  <a:schemeClr val="tx1"/>
                </a:solidFill>
              </a:rPr>
              <a:t>太郎</a:t>
            </a:r>
            <a:endParaRPr kumimoji="1" lang="ja-JP" altLang="en-US" sz="600" dirty="0">
              <a:solidFill>
                <a:schemeClr val="tx1"/>
              </a:solidFill>
            </a:endParaRPr>
          </a:p>
        </p:txBody>
      </p:sp>
      <p:sp>
        <p:nvSpPr>
          <p:cNvPr id="101" name="正方形/長方形 100"/>
          <p:cNvSpPr/>
          <p:nvPr/>
        </p:nvSpPr>
        <p:spPr>
          <a:xfrm>
            <a:off x="9838744" y="4781293"/>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愛知花子</a:t>
            </a:r>
            <a:endParaRPr kumimoji="1" lang="ja-JP" altLang="en-US" sz="600" dirty="0">
              <a:solidFill>
                <a:schemeClr val="tx1"/>
              </a:solidFill>
            </a:endParaRPr>
          </a:p>
        </p:txBody>
      </p:sp>
      <p:sp>
        <p:nvSpPr>
          <p:cNvPr id="102" name="テキスト ボックス 101"/>
          <p:cNvSpPr txBox="1"/>
          <p:nvPr/>
        </p:nvSpPr>
        <p:spPr>
          <a:xfrm>
            <a:off x="8849072" y="4727432"/>
            <a:ext cx="697627" cy="215444"/>
          </a:xfrm>
          <a:prstGeom prst="rect">
            <a:avLst/>
          </a:prstGeom>
          <a:noFill/>
        </p:spPr>
        <p:txBody>
          <a:bodyPr wrap="none" rtlCol="0">
            <a:spAutoFit/>
          </a:bodyPr>
          <a:lstStyle/>
          <a:p>
            <a:r>
              <a:rPr kumimoji="1" lang="ja-JP" altLang="en-US" sz="800" dirty="0" smtClean="0"/>
              <a:t>連絡担当者</a:t>
            </a:r>
          </a:p>
        </p:txBody>
      </p:sp>
      <p:sp>
        <p:nvSpPr>
          <p:cNvPr id="103" name="テキスト ボックス 102"/>
          <p:cNvSpPr txBox="1"/>
          <p:nvPr/>
        </p:nvSpPr>
        <p:spPr>
          <a:xfrm>
            <a:off x="8849072" y="2730765"/>
            <a:ext cx="492443" cy="215444"/>
          </a:xfrm>
          <a:prstGeom prst="rect">
            <a:avLst/>
          </a:prstGeom>
          <a:noFill/>
        </p:spPr>
        <p:txBody>
          <a:bodyPr wrap="none" rtlCol="0">
            <a:spAutoFit/>
          </a:bodyPr>
          <a:lstStyle/>
          <a:p>
            <a:r>
              <a:rPr kumimoji="1" lang="ja-JP" altLang="en-US" sz="800" dirty="0" smtClean="0"/>
              <a:t>加入日</a:t>
            </a:r>
          </a:p>
        </p:txBody>
      </p:sp>
      <p:sp>
        <p:nvSpPr>
          <p:cNvPr id="104" name="正方形/長方形 103"/>
          <p:cNvSpPr/>
          <p:nvPr/>
        </p:nvSpPr>
        <p:spPr>
          <a:xfrm>
            <a:off x="9838744" y="2750426"/>
            <a:ext cx="40953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2013</a:t>
            </a:r>
            <a:endParaRPr kumimoji="1" lang="ja-JP" altLang="en-US" sz="600" dirty="0">
              <a:solidFill>
                <a:schemeClr val="tx1"/>
              </a:solidFill>
            </a:endParaRPr>
          </a:p>
        </p:txBody>
      </p:sp>
      <p:sp>
        <p:nvSpPr>
          <p:cNvPr id="105" name="テキスト ボックス 104"/>
          <p:cNvSpPr txBox="1"/>
          <p:nvPr/>
        </p:nvSpPr>
        <p:spPr>
          <a:xfrm>
            <a:off x="10199558" y="2696565"/>
            <a:ext cx="287258" cy="215444"/>
          </a:xfrm>
          <a:prstGeom prst="rect">
            <a:avLst/>
          </a:prstGeom>
          <a:noFill/>
        </p:spPr>
        <p:txBody>
          <a:bodyPr wrap="none" rtlCol="0">
            <a:spAutoFit/>
          </a:bodyPr>
          <a:lstStyle/>
          <a:p>
            <a:r>
              <a:rPr kumimoji="1" lang="ja-JP" altLang="en-US" sz="800" dirty="0" smtClean="0"/>
              <a:t>年</a:t>
            </a:r>
          </a:p>
        </p:txBody>
      </p:sp>
      <p:sp>
        <p:nvSpPr>
          <p:cNvPr id="107" name="正方形/長方形 106"/>
          <p:cNvSpPr/>
          <p:nvPr/>
        </p:nvSpPr>
        <p:spPr>
          <a:xfrm>
            <a:off x="10415582" y="2750426"/>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6</a:t>
            </a:r>
            <a:endParaRPr kumimoji="1" lang="ja-JP" altLang="en-US" sz="600" dirty="0">
              <a:solidFill>
                <a:schemeClr val="tx1"/>
              </a:solidFill>
            </a:endParaRPr>
          </a:p>
        </p:txBody>
      </p:sp>
      <p:sp>
        <p:nvSpPr>
          <p:cNvPr id="108" name="テキスト ボックス 107"/>
          <p:cNvSpPr txBox="1"/>
          <p:nvPr/>
        </p:nvSpPr>
        <p:spPr>
          <a:xfrm>
            <a:off x="10559598" y="2696565"/>
            <a:ext cx="261610" cy="184666"/>
          </a:xfrm>
          <a:prstGeom prst="rect">
            <a:avLst/>
          </a:prstGeom>
          <a:noFill/>
        </p:spPr>
        <p:txBody>
          <a:bodyPr wrap="none" rtlCol="0">
            <a:spAutoFit/>
          </a:bodyPr>
          <a:lstStyle/>
          <a:p>
            <a:r>
              <a:rPr kumimoji="1" lang="ja-JP" altLang="en-US" sz="600" dirty="0" smtClean="0"/>
              <a:t>月</a:t>
            </a:r>
          </a:p>
        </p:txBody>
      </p:sp>
      <p:sp>
        <p:nvSpPr>
          <p:cNvPr id="109" name="正方形/長方形 108"/>
          <p:cNvSpPr/>
          <p:nvPr/>
        </p:nvSpPr>
        <p:spPr>
          <a:xfrm>
            <a:off x="10775622" y="2750426"/>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1</a:t>
            </a:r>
            <a:endParaRPr kumimoji="1" lang="ja-JP" altLang="en-US" sz="600" dirty="0">
              <a:solidFill>
                <a:schemeClr val="tx1"/>
              </a:solidFill>
            </a:endParaRPr>
          </a:p>
        </p:txBody>
      </p:sp>
      <p:sp>
        <p:nvSpPr>
          <p:cNvPr id="110" name="テキスト ボックス 109"/>
          <p:cNvSpPr txBox="1"/>
          <p:nvPr/>
        </p:nvSpPr>
        <p:spPr>
          <a:xfrm>
            <a:off x="10919638" y="2696565"/>
            <a:ext cx="287258" cy="215444"/>
          </a:xfrm>
          <a:prstGeom prst="rect">
            <a:avLst/>
          </a:prstGeom>
          <a:noFill/>
        </p:spPr>
        <p:txBody>
          <a:bodyPr wrap="none" rtlCol="0">
            <a:spAutoFit/>
          </a:bodyPr>
          <a:lstStyle/>
          <a:p>
            <a:r>
              <a:rPr kumimoji="1" lang="ja-JP" altLang="en-US" sz="800" dirty="0" smtClean="0"/>
              <a:t>日</a:t>
            </a:r>
          </a:p>
        </p:txBody>
      </p:sp>
      <p:sp>
        <p:nvSpPr>
          <p:cNvPr id="115" name="テキスト ボックス 114"/>
          <p:cNvSpPr txBox="1"/>
          <p:nvPr/>
        </p:nvSpPr>
        <p:spPr>
          <a:xfrm>
            <a:off x="8849072" y="2931316"/>
            <a:ext cx="595035" cy="215444"/>
          </a:xfrm>
          <a:prstGeom prst="rect">
            <a:avLst/>
          </a:prstGeom>
          <a:noFill/>
        </p:spPr>
        <p:txBody>
          <a:bodyPr wrap="none" rtlCol="0">
            <a:spAutoFit/>
          </a:bodyPr>
          <a:lstStyle/>
          <a:p>
            <a:r>
              <a:rPr lang="ja-JP" altLang="en-US" sz="800" dirty="0"/>
              <a:t>登録</a:t>
            </a:r>
            <a:r>
              <a:rPr kumimoji="1" lang="ja-JP" altLang="en-US" sz="800" dirty="0" smtClean="0"/>
              <a:t>区分</a:t>
            </a:r>
          </a:p>
        </p:txBody>
      </p:sp>
      <p:sp>
        <p:nvSpPr>
          <p:cNvPr id="135" name="テキスト ボックス 134"/>
          <p:cNvSpPr txBox="1"/>
          <p:nvPr/>
        </p:nvSpPr>
        <p:spPr>
          <a:xfrm>
            <a:off x="9766736" y="2931316"/>
            <a:ext cx="1107996" cy="584775"/>
          </a:xfrm>
          <a:prstGeom prst="rect">
            <a:avLst/>
          </a:prstGeom>
          <a:noFill/>
        </p:spPr>
        <p:txBody>
          <a:bodyPr wrap="none" rtlCol="0">
            <a:spAutoFit/>
          </a:bodyPr>
          <a:lstStyle/>
          <a:p>
            <a:r>
              <a:rPr kumimoji="1" lang="ja-JP" altLang="en-US" sz="800" dirty="0" smtClean="0"/>
              <a:t>○一般指定施工会社</a:t>
            </a:r>
            <a:endParaRPr lang="en-US" altLang="ja-JP" sz="800" dirty="0"/>
          </a:p>
          <a:p>
            <a:r>
              <a:rPr kumimoji="1" lang="ja-JP" altLang="en-US" sz="800" dirty="0" smtClean="0"/>
              <a:t>●理事会社</a:t>
            </a:r>
            <a:endParaRPr kumimoji="1" lang="en-US" altLang="ja-JP" sz="800" dirty="0" smtClean="0"/>
          </a:p>
          <a:p>
            <a:r>
              <a:rPr lang="ja-JP" altLang="en-US" sz="800" dirty="0"/>
              <a:t>○共同開発会社</a:t>
            </a:r>
            <a:endParaRPr lang="en-US" altLang="ja-JP" sz="800" dirty="0"/>
          </a:p>
          <a:p>
            <a:endParaRPr kumimoji="1" lang="en-US" altLang="ja-JP" sz="800" dirty="0" smtClean="0"/>
          </a:p>
        </p:txBody>
      </p:sp>
      <p:sp>
        <p:nvSpPr>
          <p:cNvPr id="86" name="正方形/長方形 85"/>
          <p:cNvSpPr/>
          <p:nvPr/>
        </p:nvSpPr>
        <p:spPr>
          <a:xfrm>
            <a:off x="9866664" y="7734781"/>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12345</a:t>
            </a:r>
            <a:endParaRPr kumimoji="1" lang="ja-JP" altLang="en-US" sz="600" dirty="0">
              <a:solidFill>
                <a:schemeClr val="tx1"/>
              </a:solidFill>
            </a:endParaRPr>
          </a:p>
        </p:txBody>
      </p:sp>
      <p:sp>
        <p:nvSpPr>
          <p:cNvPr id="87" name="テキスト ボックス 86"/>
          <p:cNvSpPr txBox="1"/>
          <p:nvPr/>
        </p:nvSpPr>
        <p:spPr>
          <a:xfrm>
            <a:off x="8876992" y="7680920"/>
            <a:ext cx="647934" cy="215444"/>
          </a:xfrm>
          <a:prstGeom prst="rect">
            <a:avLst/>
          </a:prstGeom>
          <a:noFill/>
        </p:spPr>
        <p:txBody>
          <a:bodyPr wrap="none" rtlCol="0">
            <a:spAutoFit/>
          </a:bodyPr>
          <a:lstStyle/>
          <a:p>
            <a:r>
              <a:rPr kumimoji="1" lang="ja-JP" altLang="en-US" sz="800" dirty="0" smtClean="0"/>
              <a:t>パスワード</a:t>
            </a:r>
          </a:p>
        </p:txBody>
      </p:sp>
      <p:sp>
        <p:nvSpPr>
          <p:cNvPr id="88" name="正方形/長方形 87"/>
          <p:cNvSpPr/>
          <p:nvPr/>
        </p:nvSpPr>
        <p:spPr>
          <a:xfrm>
            <a:off x="9866664" y="7593648"/>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err="1" smtClean="0">
                <a:solidFill>
                  <a:schemeClr val="tx1"/>
                </a:solidFill>
              </a:rPr>
              <a:t>abcde</a:t>
            </a:r>
            <a:endParaRPr kumimoji="1" lang="ja-JP" altLang="en-US" sz="600" dirty="0">
              <a:solidFill>
                <a:schemeClr val="tx1"/>
              </a:solidFill>
            </a:endParaRPr>
          </a:p>
        </p:txBody>
      </p:sp>
      <p:sp>
        <p:nvSpPr>
          <p:cNvPr id="89" name="テキスト ボックス 88"/>
          <p:cNvSpPr txBox="1"/>
          <p:nvPr/>
        </p:nvSpPr>
        <p:spPr>
          <a:xfrm>
            <a:off x="8876992" y="7539787"/>
            <a:ext cx="272832" cy="215444"/>
          </a:xfrm>
          <a:prstGeom prst="rect">
            <a:avLst/>
          </a:prstGeom>
          <a:noFill/>
        </p:spPr>
        <p:txBody>
          <a:bodyPr wrap="none" rtlCol="0">
            <a:spAutoFit/>
          </a:bodyPr>
          <a:lstStyle/>
          <a:p>
            <a:r>
              <a:rPr kumimoji="1" lang="en-US" altLang="ja-JP" sz="800" dirty="0" smtClean="0"/>
              <a:t>ID</a:t>
            </a:r>
            <a:endParaRPr kumimoji="1" lang="ja-JP" altLang="en-US" sz="800" dirty="0" smtClean="0"/>
          </a:p>
        </p:txBody>
      </p:sp>
      <p:sp>
        <p:nvSpPr>
          <p:cNvPr id="90" name="テキスト ボックス 89"/>
          <p:cNvSpPr txBox="1"/>
          <p:nvPr/>
        </p:nvSpPr>
        <p:spPr>
          <a:xfrm>
            <a:off x="8858552" y="7393468"/>
            <a:ext cx="1792478" cy="215444"/>
          </a:xfrm>
          <a:prstGeom prst="rect">
            <a:avLst/>
          </a:prstGeom>
          <a:noFill/>
        </p:spPr>
        <p:txBody>
          <a:bodyPr wrap="none" rtlCol="0">
            <a:spAutoFit/>
          </a:bodyPr>
          <a:lstStyle/>
          <a:p>
            <a:r>
              <a:rPr kumimoji="1" lang="en-US" altLang="ja-JP" sz="800" dirty="0" smtClean="0"/>
              <a:t>【</a:t>
            </a:r>
            <a:r>
              <a:rPr kumimoji="1" lang="ja-JP" altLang="en-US" sz="800" dirty="0" smtClean="0"/>
              <a:t>指定施工会社用ログインアカウント</a:t>
            </a:r>
            <a:r>
              <a:rPr lang="en-US" altLang="ja-JP" sz="800" dirty="0" smtClean="0"/>
              <a:t>】</a:t>
            </a:r>
            <a:endParaRPr kumimoji="1" lang="ja-JP" altLang="en-US" sz="800" dirty="0" smtClean="0"/>
          </a:p>
        </p:txBody>
      </p:sp>
      <p:sp>
        <p:nvSpPr>
          <p:cNvPr id="91" name="正方形/長方形 90"/>
          <p:cNvSpPr/>
          <p:nvPr/>
        </p:nvSpPr>
        <p:spPr>
          <a:xfrm>
            <a:off x="9866664" y="8310845"/>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600" dirty="0" smtClean="0">
                <a:solidFill>
                  <a:schemeClr val="tx1"/>
                </a:solidFill>
              </a:rPr>
              <a:t>67890</a:t>
            </a:r>
            <a:endParaRPr kumimoji="1" lang="ja-JP" altLang="en-US" sz="600" dirty="0">
              <a:solidFill>
                <a:schemeClr val="tx1"/>
              </a:solidFill>
            </a:endParaRPr>
          </a:p>
        </p:txBody>
      </p:sp>
      <p:sp>
        <p:nvSpPr>
          <p:cNvPr id="92" name="テキスト ボックス 91"/>
          <p:cNvSpPr txBox="1"/>
          <p:nvPr/>
        </p:nvSpPr>
        <p:spPr>
          <a:xfrm>
            <a:off x="8876992" y="8256984"/>
            <a:ext cx="647934" cy="215444"/>
          </a:xfrm>
          <a:prstGeom prst="rect">
            <a:avLst/>
          </a:prstGeom>
          <a:noFill/>
        </p:spPr>
        <p:txBody>
          <a:bodyPr wrap="none" rtlCol="0">
            <a:spAutoFit/>
          </a:bodyPr>
          <a:lstStyle/>
          <a:p>
            <a:r>
              <a:rPr kumimoji="1" lang="ja-JP" altLang="en-US" sz="800" dirty="0" smtClean="0"/>
              <a:t>パスワード</a:t>
            </a:r>
          </a:p>
        </p:txBody>
      </p:sp>
      <p:sp>
        <p:nvSpPr>
          <p:cNvPr id="93" name="正方形/長方形 92"/>
          <p:cNvSpPr/>
          <p:nvPr/>
        </p:nvSpPr>
        <p:spPr>
          <a:xfrm>
            <a:off x="9866664" y="8169132"/>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err="1" smtClean="0">
                <a:solidFill>
                  <a:schemeClr val="tx1"/>
                </a:solidFill>
              </a:rPr>
              <a:t>aaaaa</a:t>
            </a:r>
            <a:endParaRPr kumimoji="1" lang="ja-JP" altLang="en-US" sz="600" dirty="0">
              <a:solidFill>
                <a:schemeClr val="tx1"/>
              </a:solidFill>
            </a:endParaRPr>
          </a:p>
        </p:txBody>
      </p:sp>
      <p:sp>
        <p:nvSpPr>
          <p:cNvPr id="94" name="テキスト ボックス 93"/>
          <p:cNvSpPr txBox="1"/>
          <p:nvPr/>
        </p:nvSpPr>
        <p:spPr>
          <a:xfrm>
            <a:off x="8876992" y="8115271"/>
            <a:ext cx="272832" cy="215444"/>
          </a:xfrm>
          <a:prstGeom prst="rect">
            <a:avLst/>
          </a:prstGeom>
          <a:noFill/>
        </p:spPr>
        <p:txBody>
          <a:bodyPr wrap="none" rtlCol="0">
            <a:spAutoFit/>
          </a:bodyPr>
          <a:lstStyle/>
          <a:p>
            <a:r>
              <a:rPr kumimoji="1" lang="en-US" altLang="ja-JP" sz="800" dirty="0" smtClean="0"/>
              <a:t>ID</a:t>
            </a:r>
            <a:endParaRPr kumimoji="1" lang="ja-JP" altLang="en-US" sz="800" dirty="0" smtClean="0"/>
          </a:p>
        </p:txBody>
      </p:sp>
      <p:sp>
        <p:nvSpPr>
          <p:cNvPr id="95" name="テキスト ボックス 94"/>
          <p:cNvSpPr txBox="1"/>
          <p:nvPr/>
        </p:nvSpPr>
        <p:spPr>
          <a:xfrm>
            <a:off x="8858552" y="7968952"/>
            <a:ext cx="3228769" cy="215444"/>
          </a:xfrm>
          <a:prstGeom prst="rect">
            <a:avLst/>
          </a:prstGeom>
          <a:noFill/>
        </p:spPr>
        <p:txBody>
          <a:bodyPr wrap="none" rtlCol="0">
            <a:spAutoFit/>
          </a:bodyPr>
          <a:lstStyle/>
          <a:p>
            <a:r>
              <a:rPr kumimoji="1" lang="en-US" altLang="ja-JP" sz="800" dirty="0" smtClean="0"/>
              <a:t>【</a:t>
            </a:r>
            <a:r>
              <a:rPr kumimoji="1" lang="ja-JP" altLang="en-US" sz="800" dirty="0" smtClean="0"/>
              <a:t>理事会社用ログインアカウント</a:t>
            </a:r>
            <a:r>
              <a:rPr lang="en-US" altLang="ja-JP" sz="800" dirty="0" smtClean="0"/>
              <a:t>】</a:t>
            </a:r>
            <a:r>
              <a:rPr lang="ja-JP" altLang="en-US" sz="800" dirty="0" smtClean="0"/>
              <a:t>（登録区分が「理事会社」の場合のみ）</a:t>
            </a:r>
            <a:endParaRPr kumimoji="1" lang="ja-JP" altLang="en-US" sz="800" dirty="0" smtClean="0"/>
          </a:p>
        </p:txBody>
      </p:sp>
      <p:sp>
        <p:nvSpPr>
          <p:cNvPr id="96" name="正方形/長方形 95"/>
          <p:cNvSpPr/>
          <p:nvPr/>
        </p:nvSpPr>
        <p:spPr>
          <a:xfrm>
            <a:off x="9866664" y="8887489"/>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13579</a:t>
            </a:r>
            <a:endParaRPr kumimoji="1" lang="ja-JP" altLang="en-US" sz="600" dirty="0">
              <a:solidFill>
                <a:schemeClr val="tx1"/>
              </a:solidFill>
            </a:endParaRPr>
          </a:p>
        </p:txBody>
      </p:sp>
      <p:sp>
        <p:nvSpPr>
          <p:cNvPr id="116" name="テキスト ボックス 115"/>
          <p:cNvSpPr txBox="1"/>
          <p:nvPr/>
        </p:nvSpPr>
        <p:spPr>
          <a:xfrm>
            <a:off x="8876992" y="8833628"/>
            <a:ext cx="647934" cy="215444"/>
          </a:xfrm>
          <a:prstGeom prst="rect">
            <a:avLst/>
          </a:prstGeom>
          <a:noFill/>
        </p:spPr>
        <p:txBody>
          <a:bodyPr wrap="none" rtlCol="0">
            <a:spAutoFit/>
          </a:bodyPr>
          <a:lstStyle/>
          <a:p>
            <a:r>
              <a:rPr kumimoji="1" lang="ja-JP" altLang="en-US" sz="800" dirty="0" smtClean="0"/>
              <a:t>パスワード</a:t>
            </a:r>
          </a:p>
        </p:txBody>
      </p:sp>
      <p:sp>
        <p:nvSpPr>
          <p:cNvPr id="117" name="正方形/長方形 116"/>
          <p:cNvSpPr/>
          <p:nvPr/>
        </p:nvSpPr>
        <p:spPr>
          <a:xfrm>
            <a:off x="9866664" y="8745776"/>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err="1" smtClean="0">
                <a:solidFill>
                  <a:schemeClr val="tx1"/>
                </a:solidFill>
              </a:rPr>
              <a:t>bbbbb</a:t>
            </a:r>
            <a:endParaRPr kumimoji="1" lang="ja-JP" altLang="en-US" sz="600" dirty="0">
              <a:solidFill>
                <a:schemeClr val="tx1"/>
              </a:solidFill>
            </a:endParaRPr>
          </a:p>
        </p:txBody>
      </p:sp>
      <p:sp>
        <p:nvSpPr>
          <p:cNvPr id="118" name="テキスト ボックス 117"/>
          <p:cNvSpPr txBox="1"/>
          <p:nvPr/>
        </p:nvSpPr>
        <p:spPr>
          <a:xfrm>
            <a:off x="8876992" y="8691915"/>
            <a:ext cx="272832" cy="215444"/>
          </a:xfrm>
          <a:prstGeom prst="rect">
            <a:avLst/>
          </a:prstGeom>
          <a:noFill/>
        </p:spPr>
        <p:txBody>
          <a:bodyPr wrap="none" rtlCol="0">
            <a:spAutoFit/>
          </a:bodyPr>
          <a:lstStyle/>
          <a:p>
            <a:r>
              <a:rPr kumimoji="1" lang="en-US" altLang="ja-JP" sz="800" dirty="0" smtClean="0"/>
              <a:t>ID</a:t>
            </a:r>
            <a:endParaRPr kumimoji="1" lang="ja-JP" altLang="en-US" sz="800" dirty="0" smtClean="0"/>
          </a:p>
        </p:txBody>
      </p:sp>
      <p:sp>
        <p:nvSpPr>
          <p:cNvPr id="119" name="テキスト ボックス 118"/>
          <p:cNvSpPr txBox="1"/>
          <p:nvPr/>
        </p:nvSpPr>
        <p:spPr>
          <a:xfrm>
            <a:off x="8858552" y="8545596"/>
            <a:ext cx="3518912" cy="215444"/>
          </a:xfrm>
          <a:prstGeom prst="rect">
            <a:avLst/>
          </a:prstGeom>
          <a:noFill/>
        </p:spPr>
        <p:txBody>
          <a:bodyPr wrap="none" rtlCol="0">
            <a:spAutoFit/>
          </a:bodyPr>
          <a:lstStyle/>
          <a:p>
            <a:r>
              <a:rPr kumimoji="1" lang="en-US" altLang="ja-JP" sz="800" dirty="0" smtClean="0"/>
              <a:t>【</a:t>
            </a:r>
            <a:r>
              <a:rPr kumimoji="1" lang="ja-JP" altLang="en-US" sz="800" dirty="0" smtClean="0"/>
              <a:t>パーツ出荷担当用ログインアカウント</a:t>
            </a:r>
            <a:r>
              <a:rPr lang="en-US" altLang="ja-JP" sz="800" dirty="0" smtClean="0"/>
              <a:t>】</a:t>
            </a:r>
            <a:r>
              <a:rPr lang="ja-JP" altLang="en-US" sz="800" dirty="0" smtClean="0"/>
              <a:t>（登録区分が「理事会社」の場合のみ）</a:t>
            </a:r>
            <a:endParaRPr kumimoji="1" lang="ja-JP" altLang="en-US" sz="800" dirty="0" smtClean="0"/>
          </a:p>
        </p:txBody>
      </p:sp>
      <p:sp>
        <p:nvSpPr>
          <p:cNvPr id="122" name="正方形/長方形 121"/>
          <p:cNvSpPr/>
          <p:nvPr/>
        </p:nvSpPr>
        <p:spPr>
          <a:xfrm>
            <a:off x="3916814" y="2731385"/>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24" name="テキスト ボックス 123"/>
          <p:cNvSpPr txBox="1"/>
          <p:nvPr/>
        </p:nvSpPr>
        <p:spPr>
          <a:xfrm>
            <a:off x="2324730" y="2424336"/>
            <a:ext cx="595035" cy="215444"/>
          </a:xfrm>
          <a:prstGeom prst="rect">
            <a:avLst/>
          </a:prstGeom>
          <a:noFill/>
        </p:spPr>
        <p:txBody>
          <a:bodyPr wrap="none" rtlCol="0">
            <a:spAutoFit/>
          </a:bodyPr>
          <a:lstStyle/>
          <a:p>
            <a:r>
              <a:rPr lang="ja-JP" altLang="en-US" sz="800" dirty="0"/>
              <a:t>会社</a:t>
            </a:r>
            <a:r>
              <a:rPr kumimoji="1" lang="ja-JP" altLang="en-US" sz="800" dirty="0" smtClean="0"/>
              <a:t>番号</a:t>
            </a:r>
          </a:p>
        </p:txBody>
      </p:sp>
      <p:sp>
        <p:nvSpPr>
          <p:cNvPr id="125" name="正方形/長方形 124"/>
          <p:cNvSpPr/>
          <p:nvPr/>
        </p:nvSpPr>
        <p:spPr>
          <a:xfrm>
            <a:off x="2944416" y="2478197"/>
            <a:ext cx="540060" cy="1085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5845636" y="5058435"/>
            <a:ext cx="1210588" cy="246221"/>
          </a:xfrm>
          <a:prstGeom prst="rect">
            <a:avLst/>
          </a:prstGeom>
          <a:noFill/>
        </p:spPr>
        <p:txBody>
          <a:bodyPr wrap="none" rtlCol="0">
            <a:spAutoFit/>
          </a:bodyPr>
          <a:lstStyle/>
          <a:p>
            <a:r>
              <a:rPr kumimoji="1" lang="ja-JP" altLang="en-US" sz="1000" dirty="0" smtClean="0"/>
              <a:t>指定施工会社詳細</a:t>
            </a:r>
          </a:p>
        </p:txBody>
      </p:sp>
      <p:graphicFrame>
        <p:nvGraphicFramePr>
          <p:cNvPr id="147" name="表 146"/>
          <p:cNvGraphicFramePr>
            <a:graphicFrameLocks noGrp="1"/>
          </p:cNvGraphicFramePr>
          <p:nvPr>
            <p:extLst>
              <p:ext uri="{D42A27DB-BD31-4B8C-83A1-F6EECF244321}">
                <p14:modId xmlns:p14="http://schemas.microsoft.com/office/powerpoint/2010/main" val="1770708984"/>
              </p:ext>
            </p:extLst>
          </p:nvPr>
        </p:nvGraphicFramePr>
        <p:xfrm>
          <a:off x="2080320" y="3753726"/>
          <a:ext cx="3149597" cy="1371600"/>
        </p:xfrm>
        <a:graphic>
          <a:graphicData uri="http://schemas.openxmlformats.org/drawingml/2006/table">
            <a:tbl>
              <a:tblPr>
                <a:tableStyleId>{5C22544A-7EE6-4342-B048-85BDC9FD1C3A}</a:tableStyleId>
              </a:tblPr>
              <a:tblGrid>
                <a:gridCol w="845344"/>
                <a:gridCol w="1008112"/>
                <a:gridCol w="792088"/>
                <a:gridCol w="504053"/>
              </a:tblGrid>
              <a:tr h="171450">
                <a:tc>
                  <a:txBody>
                    <a:bodyPr/>
                    <a:lstStyle/>
                    <a:p>
                      <a:pPr algn="l" fontAlgn="ctr"/>
                      <a:r>
                        <a:rPr lang="ja-JP" altLang="en-US" sz="800" u="none" strike="noStrike" dirty="0">
                          <a:effectLst/>
                        </a:rPr>
                        <a:t>会社名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住所</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電話番号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000-000-0000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9" name="右矢印 18"/>
          <p:cNvSpPr/>
          <p:nvPr/>
        </p:nvSpPr>
        <p:spPr>
          <a:xfrm>
            <a:off x="4816624" y="2714132"/>
            <a:ext cx="2304256" cy="43320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48" name="テキスト ボックス 147"/>
          <p:cNvSpPr txBox="1"/>
          <p:nvPr/>
        </p:nvSpPr>
        <p:spPr>
          <a:xfrm>
            <a:off x="5795506" y="3200598"/>
            <a:ext cx="697627" cy="246221"/>
          </a:xfrm>
          <a:prstGeom prst="rect">
            <a:avLst/>
          </a:prstGeom>
          <a:noFill/>
        </p:spPr>
        <p:txBody>
          <a:bodyPr wrap="none" rtlCol="0">
            <a:spAutoFit/>
          </a:bodyPr>
          <a:lstStyle/>
          <a:p>
            <a:r>
              <a:rPr kumimoji="1" lang="ja-JP" altLang="en-US" sz="1000" dirty="0" smtClean="0"/>
              <a:t>会員詳細</a:t>
            </a:r>
          </a:p>
        </p:txBody>
      </p:sp>
      <p:sp>
        <p:nvSpPr>
          <p:cNvPr id="149" name="テキスト ボックス 148"/>
          <p:cNvSpPr txBox="1"/>
          <p:nvPr/>
        </p:nvSpPr>
        <p:spPr>
          <a:xfrm>
            <a:off x="5795506" y="3352163"/>
            <a:ext cx="1210588" cy="246221"/>
          </a:xfrm>
          <a:prstGeom prst="rect">
            <a:avLst/>
          </a:prstGeom>
          <a:noFill/>
        </p:spPr>
        <p:txBody>
          <a:bodyPr wrap="none" rtlCol="0">
            <a:spAutoFit/>
          </a:bodyPr>
          <a:lstStyle/>
          <a:p>
            <a:r>
              <a:rPr kumimoji="1" lang="ja-JP" altLang="en-US" sz="1000" dirty="0" smtClean="0"/>
              <a:t>指定施工会社詳細</a:t>
            </a:r>
          </a:p>
        </p:txBody>
      </p:sp>
      <p:sp>
        <p:nvSpPr>
          <p:cNvPr id="150" name="右矢印 149"/>
          <p:cNvSpPr/>
          <p:nvPr/>
        </p:nvSpPr>
        <p:spPr>
          <a:xfrm>
            <a:off x="5398200" y="4329210"/>
            <a:ext cx="1733158" cy="43320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51" name="角丸四角形吹き出し 150"/>
          <p:cNvSpPr/>
          <p:nvPr/>
        </p:nvSpPr>
        <p:spPr>
          <a:xfrm>
            <a:off x="5155018" y="1974141"/>
            <a:ext cx="1156773" cy="504056"/>
          </a:xfrm>
          <a:prstGeom prst="wedgeRoundRectCallout">
            <a:avLst>
              <a:gd name="adj1" fmla="val -24755"/>
              <a:gd name="adj2" fmla="val 103139"/>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該当</a:t>
            </a:r>
            <a:r>
              <a:rPr kumimoji="1" lang="en-US" altLang="ja-JP" sz="800" dirty="0" smtClean="0">
                <a:solidFill>
                  <a:schemeClr val="tx1"/>
                </a:solidFill>
              </a:rPr>
              <a:t>1</a:t>
            </a:r>
            <a:r>
              <a:rPr kumimoji="1" lang="ja-JP" altLang="en-US" sz="800" dirty="0" smtClean="0">
                <a:solidFill>
                  <a:schemeClr val="tx1"/>
                </a:solidFill>
              </a:rPr>
              <a:t>件の場合</a:t>
            </a:r>
          </a:p>
        </p:txBody>
      </p:sp>
      <p:sp>
        <p:nvSpPr>
          <p:cNvPr id="152" name="テキスト ボックス 151"/>
          <p:cNvSpPr txBox="1"/>
          <p:nvPr/>
        </p:nvSpPr>
        <p:spPr>
          <a:xfrm>
            <a:off x="8849072" y="2496344"/>
            <a:ext cx="595035" cy="215444"/>
          </a:xfrm>
          <a:prstGeom prst="rect">
            <a:avLst/>
          </a:prstGeom>
          <a:noFill/>
        </p:spPr>
        <p:txBody>
          <a:bodyPr wrap="none" rtlCol="0">
            <a:spAutoFit/>
          </a:bodyPr>
          <a:lstStyle/>
          <a:p>
            <a:r>
              <a:rPr kumimoji="1" lang="ja-JP" altLang="en-US" sz="800" dirty="0" smtClean="0"/>
              <a:t>会社番号</a:t>
            </a:r>
          </a:p>
        </p:txBody>
      </p:sp>
      <p:sp>
        <p:nvSpPr>
          <p:cNvPr id="153" name="テキスト ボックス 152"/>
          <p:cNvSpPr txBox="1"/>
          <p:nvPr/>
        </p:nvSpPr>
        <p:spPr>
          <a:xfrm>
            <a:off x="9766736" y="2496344"/>
            <a:ext cx="338554" cy="215444"/>
          </a:xfrm>
          <a:prstGeom prst="rect">
            <a:avLst/>
          </a:prstGeom>
          <a:noFill/>
        </p:spPr>
        <p:txBody>
          <a:bodyPr wrap="none" rtlCol="0">
            <a:spAutoFit/>
          </a:bodyPr>
          <a:lstStyle/>
          <a:p>
            <a:r>
              <a:rPr kumimoji="1" lang="en-US" altLang="ja-JP" sz="800" dirty="0" smtClean="0"/>
              <a:t>101</a:t>
            </a:r>
          </a:p>
        </p:txBody>
      </p:sp>
      <p:sp>
        <p:nvSpPr>
          <p:cNvPr id="127" name="テキスト ボックス 126"/>
          <p:cNvSpPr txBox="1"/>
          <p:nvPr/>
        </p:nvSpPr>
        <p:spPr>
          <a:xfrm>
            <a:off x="8849072" y="3933580"/>
            <a:ext cx="287258" cy="215444"/>
          </a:xfrm>
          <a:prstGeom prst="rect">
            <a:avLst/>
          </a:prstGeom>
          <a:noFill/>
        </p:spPr>
        <p:txBody>
          <a:bodyPr wrap="none" rtlCol="0">
            <a:spAutoFit/>
          </a:bodyPr>
          <a:lstStyle/>
          <a:p>
            <a:r>
              <a:rPr kumimoji="1" lang="ja-JP" altLang="en-US" sz="800" dirty="0" smtClean="0"/>
              <a:t>〒</a:t>
            </a:r>
          </a:p>
        </p:txBody>
      </p:sp>
      <p:sp>
        <p:nvSpPr>
          <p:cNvPr id="131" name="正方形/長方形 130"/>
          <p:cNvSpPr/>
          <p:nvPr/>
        </p:nvSpPr>
        <p:spPr>
          <a:xfrm>
            <a:off x="9838744" y="3987441"/>
            <a:ext cx="31588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123</a:t>
            </a:r>
            <a:endParaRPr kumimoji="1" lang="ja-JP" altLang="en-US" sz="600" dirty="0">
              <a:solidFill>
                <a:schemeClr val="tx1"/>
              </a:solidFill>
            </a:endParaRPr>
          </a:p>
        </p:txBody>
      </p:sp>
      <p:sp>
        <p:nvSpPr>
          <p:cNvPr id="132" name="正方形/長方形 131"/>
          <p:cNvSpPr/>
          <p:nvPr/>
        </p:nvSpPr>
        <p:spPr>
          <a:xfrm>
            <a:off x="10256868" y="3987441"/>
            <a:ext cx="42104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4567</a:t>
            </a:r>
            <a:endParaRPr kumimoji="1" lang="ja-JP" altLang="en-US" sz="600" dirty="0">
              <a:solidFill>
                <a:schemeClr val="tx1"/>
              </a:solidFill>
            </a:endParaRPr>
          </a:p>
        </p:txBody>
      </p:sp>
      <p:sp>
        <p:nvSpPr>
          <p:cNvPr id="136" name="テキスト ボックス 135"/>
          <p:cNvSpPr txBox="1"/>
          <p:nvPr/>
        </p:nvSpPr>
        <p:spPr>
          <a:xfrm>
            <a:off x="10074403" y="3948969"/>
            <a:ext cx="261610" cy="184666"/>
          </a:xfrm>
          <a:prstGeom prst="rect">
            <a:avLst/>
          </a:prstGeom>
          <a:noFill/>
        </p:spPr>
        <p:txBody>
          <a:bodyPr wrap="none" rtlCol="0">
            <a:spAutoFit/>
          </a:bodyPr>
          <a:lstStyle/>
          <a:p>
            <a:r>
              <a:rPr kumimoji="1" lang="ja-JP" altLang="en-US" sz="600" dirty="0" smtClean="0"/>
              <a:t>－</a:t>
            </a:r>
          </a:p>
        </p:txBody>
      </p:sp>
      <p:sp>
        <p:nvSpPr>
          <p:cNvPr id="97" name="テキスト ボックス 96"/>
          <p:cNvSpPr txBox="1"/>
          <p:nvPr/>
        </p:nvSpPr>
        <p:spPr>
          <a:xfrm>
            <a:off x="11091916" y="1645894"/>
            <a:ext cx="1069524" cy="200055"/>
          </a:xfrm>
          <a:prstGeom prst="rect">
            <a:avLst/>
          </a:prstGeom>
          <a:noFill/>
        </p:spPr>
        <p:txBody>
          <a:bodyPr wrap="none" rtlCol="0">
            <a:spAutoFit/>
          </a:bodyPr>
          <a:lstStyle/>
          <a:p>
            <a:r>
              <a:rPr kumimoji="1" lang="ja-JP" altLang="en-US" sz="700" dirty="0" smtClean="0"/>
              <a:t>≪検索結果一覧へ戻る</a:t>
            </a:r>
          </a:p>
        </p:txBody>
      </p:sp>
      <p:sp>
        <p:nvSpPr>
          <p:cNvPr id="98" name="テキスト ボックス 97"/>
          <p:cNvSpPr txBox="1"/>
          <p:nvPr/>
        </p:nvSpPr>
        <p:spPr>
          <a:xfrm>
            <a:off x="8849072" y="5232648"/>
            <a:ext cx="651140" cy="215444"/>
          </a:xfrm>
          <a:prstGeom prst="rect">
            <a:avLst/>
          </a:prstGeom>
          <a:noFill/>
        </p:spPr>
        <p:txBody>
          <a:bodyPr wrap="none" rtlCol="0">
            <a:spAutoFit/>
          </a:bodyPr>
          <a:lstStyle/>
          <a:p>
            <a:r>
              <a:rPr kumimoji="1" lang="ja-JP" altLang="en-US" sz="800" dirty="0" smtClean="0"/>
              <a:t>施工エリア</a:t>
            </a:r>
          </a:p>
        </p:txBody>
      </p:sp>
      <p:sp>
        <p:nvSpPr>
          <p:cNvPr id="111" name="正方形/長方形 110"/>
          <p:cNvSpPr/>
          <p:nvPr/>
        </p:nvSpPr>
        <p:spPr>
          <a:xfrm>
            <a:off x="9766735" y="5232648"/>
            <a:ext cx="2164885" cy="2062103"/>
          </a:xfrm>
          <a:prstGeom prst="rect">
            <a:avLst/>
          </a:prstGeom>
        </p:spPr>
        <p:txBody>
          <a:bodyPr wrap="square">
            <a:spAutoFit/>
          </a:bodyPr>
          <a:lstStyle/>
          <a:p>
            <a:pPr fontAlgn="ctr">
              <a:defRPr/>
            </a:pPr>
            <a:r>
              <a:rPr lang="ja-JP" altLang="en-US" sz="800" dirty="0">
                <a:solidFill>
                  <a:srgbClr val="000000"/>
                </a:solidFill>
                <a:latin typeface="ＭＳ Ｐゴシック"/>
              </a:rPr>
              <a:t>□北海道　　　□青森県　　　□岩手県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□宮城県　　　□秋田県　　　□山形県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□福島県　　　□茨城県　　　□栃木県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□群馬県　　　□埼玉県　　　□千葉県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□東京都　　　□神奈川県　 □新潟県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□富山県　　　□石川県　　　□福井県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□山梨県　　　□長野県　　　□岐阜県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□静岡県　　　□愛知県　　　□三重県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□滋賀県　　　□京都府　　　□大阪府</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□兵庫県　　　□奈良県　　　□和歌山県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□鳥取県　　　□島根県　　　□岡山県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□広島県　　　□山口県　　　□徳島県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□香川県　　　□愛媛県　　　□高知県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□福岡県　　　□佐賀県　　　□長崎県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□熊本県　　　□大分県　　　□宮崎県</a:t>
            </a:r>
            <a:endParaRPr lang="en-US" altLang="ja-JP" sz="800" dirty="0">
              <a:solidFill>
                <a:srgbClr val="000000"/>
              </a:solidFill>
              <a:latin typeface="ＭＳ Ｐゴシック"/>
            </a:endParaRPr>
          </a:p>
          <a:p>
            <a:pPr fontAlgn="ctr">
              <a:defRPr/>
            </a:pPr>
            <a:r>
              <a:rPr lang="ja-JP" altLang="en-US" sz="800" dirty="0">
                <a:solidFill>
                  <a:srgbClr val="000000"/>
                </a:solidFill>
                <a:latin typeface="ＭＳ Ｐゴシック"/>
              </a:rPr>
              <a:t>□鹿児島県　 □沖縄県</a:t>
            </a:r>
            <a:endParaRPr lang="ja-JP" altLang="en-US" sz="800" dirty="0"/>
          </a:p>
        </p:txBody>
      </p:sp>
    </p:spTree>
    <p:extLst>
      <p:ext uri="{BB962C8B-B14F-4D97-AF65-F5344CB8AC3E}">
        <p14:creationId xmlns:p14="http://schemas.microsoft.com/office/powerpoint/2010/main" val="1095273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280889" y="950439"/>
            <a:ext cx="4918139" cy="3303158"/>
            <a:chOff x="7280889" y="950439"/>
            <a:chExt cx="4918139" cy="3303158"/>
          </a:xfrm>
        </p:grpSpPr>
        <p:grpSp>
          <p:nvGrpSpPr>
            <p:cNvPr id="3" name="グループ化 2"/>
            <p:cNvGrpSpPr/>
            <p:nvPr/>
          </p:nvGrpSpPr>
          <p:grpSpPr>
            <a:xfrm>
              <a:off x="7280889"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618565" y="950439"/>
            <a:ext cx="4918139" cy="3303158"/>
            <a:chOff x="618565" y="950439"/>
            <a:chExt cx="4918139" cy="3303158"/>
          </a:xfrm>
        </p:grpSpPr>
        <p:grpSp>
          <p:nvGrpSpPr>
            <p:cNvPr id="11" name="グループ化 10"/>
            <p:cNvGrpSpPr/>
            <p:nvPr/>
          </p:nvGrpSpPr>
          <p:grpSpPr>
            <a:xfrm>
              <a:off x="618565" y="950439"/>
              <a:ext cx="4918139" cy="3303158"/>
              <a:chOff x="618565" y="1497732"/>
              <a:chExt cx="4918139" cy="3303158"/>
            </a:xfrm>
          </p:grpSpPr>
          <p:cxnSp>
            <p:nvCxnSpPr>
              <p:cNvPr id="13" name="直線コネクタ 1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12" name="直線コネクタ 1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8" name="テキスト ボックス 17"/>
          <p:cNvSpPr txBox="1"/>
          <p:nvPr/>
        </p:nvSpPr>
        <p:spPr>
          <a:xfrm>
            <a:off x="8560548" y="1632828"/>
            <a:ext cx="1045479" cy="215444"/>
          </a:xfrm>
          <a:prstGeom prst="rect">
            <a:avLst/>
          </a:prstGeom>
          <a:noFill/>
        </p:spPr>
        <p:txBody>
          <a:bodyPr wrap="none" rtlCol="0">
            <a:spAutoFit/>
          </a:bodyPr>
          <a:lstStyle/>
          <a:p>
            <a:r>
              <a:rPr lang="ja-JP" altLang="en-US" sz="800" dirty="0"/>
              <a:t>受注情報閲覧</a:t>
            </a:r>
            <a:r>
              <a:rPr lang="en-US" altLang="ja-JP" sz="800" dirty="0"/>
              <a:t>/</a:t>
            </a:r>
            <a:r>
              <a:rPr lang="ja-JP" altLang="en-US" sz="800" dirty="0"/>
              <a:t>変更</a:t>
            </a:r>
          </a:p>
        </p:txBody>
      </p:sp>
      <p:sp>
        <p:nvSpPr>
          <p:cNvPr id="21" name="テキスト ボックス 20"/>
          <p:cNvSpPr txBox="1"/>
          <p:nvPr/>
        </p:nvSpPr>
        <p:spPr>
          <a:xfrm>
            <a:off x="191944" y="480120"/>
            <a:ext cx="2648482" cy="246221"/>
          </a:xfrm>
          <a:prstGeom prst="rect">
            <a:avLst/>
          </a:prstGeom>
          <a:noFill/>
        </p:spPr>
        <p:txBody>
          <a:bodyPr wrap="none" rtlCol="0">
            <a:spAutoFit/>
          </a:bodyPr>
          <a:lstStyle/>
          <a:p>
            <a:r>
              <a:rPr kumimoji="1" lang="en-US" altLang="ja-JP" sz="1000" dirty="0" smtClean="0"/>
              <a:t>【</a:t>
            </a:r>
            <a:r>
              <a:rPr kumimoji="1" lang="ja-JP" altLang="en-US" sz="1000" dirty="0" smtClean="0"/>
              <a:t>先端パーツ</a:t>
            </a:r>
            <a:r>
              <a:rPr lang="ja-JP" altLang="en-US" sz="1000" dirty="0" smtClean="0"/>
              <a:t>受注</a:t>
            </a:r>
            <a:r>
              <a:rPr lang="ja-JP" altLang="en-US" sz="1000" dirty="0"/>
              <a:t>管理</a:t>
            </a:r>
            <a:r>
              <a:rPr kumimoji="1" lang="ja-JP" altLang="en-US" sz="1000" dirty="0" smtClean="0"/>
              <a:t>－受注情報閲覧</a:t>
            </a:r>
            <a:r>
              <a:rPr kumimoji="1" lang="en-US" altLang="ja-JP" sz="1000" dirty="0" smtClean="0"/>
              <a:t>/</a:t>
            </a:r>
            <a:r>
              <a:rPr kumimoji="1" lang="ja-JP" altLang="en-US" sz="1000" dirty="0" smtClean="0"/>
              <a:t>変更</a:t>
            </a:r>
            <a:r>
              <a:rPr kumimoji="1" lang="en-US" altLang="ja-JP" sz="1000" dirty="0" smtClean="0"/>
              <a:t>】</a:t>
            </a:r>
            <a:endParaRPr kumimoji="1" lang="ja-JP" altLang="en-US" sz="1000" dirty="0"/>
          </a:p>
        </p:txBody>
      </p:sp>
      <p:sp>
        <p:nvSpPr>
          <p:cNvPr id="22" name="テキスト ボックス 21"/>
          <p:cNvSpPr txBox="1"/>
          <p:nvPr/>
        </p:nvSpPr>
        <p:spPr>
          <a:xfrm>
            <a:off x="1898224" y="1632828"/>
            <a:ext cx="1045479" cy="215444"/>
          </a:xfrm>
          <a:prstGeom prst="rect">
            <a:avLst/>
          </a:prstGeom>
          <a:noFill/>
        </p:spPr>
        <p:txBody>
          <a:bodyPr wrap="none" rtlCol="0">
            <a:spAutoFit/>
          </a:bodyPr>
          <a:lstStyle/>
          <a:p>
            <a:r>
              <a:rPr kumimoji="1" lang="ja-JP" altLang="en-US" sz="800" dirty="0" smtClean="0"/>
              <a:t>受注情報閲覧</a:t>
            </a:r>
            <a:r>
              <a:rPr kumimoji="1" lang="en-US" altLang="ja-JP" sz="800" dirty="0" smtClean="0"/>
              <a:t>/</a:t>
            </a:r>
            <a:r>
              <a:rPr kumimoji="1" lang="ja-JP" altLang="en-US" sz="800" dirty="0" smtClean="0"/>
              <a:t>変更</a:t>
            </a:r>
            <a:endParaRPr kumimoji="1" lang="ja-JP" altLang="en-US" sz="800" dirty="0"/>
          </a:p>
        </p:txBody>
      </p:sp>
      <p:cxnSp>
        <p:nvCxnSpPr>
          <p:cNvPr id="24" name="直線コネクタ 23"/>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11091916" y="1648217"/>
            <a:ext cx="1069524" cy="200055"/>
          </a:xfrm>
          <a:prstGeom prst="rect">
            <a:avLst/>
          </a:prstGeom>
          <a:noFill/>
        </p:spPr>
        <p:txBody>
          <a:bodyPr wrap="none" rtlCol="0">
            <a:spAutoFit/>
          </a:bodyPr>
          <a:lstStyle/>
          <a:p>
            <a:r>
              <a:rPr kumimoji="1" lang="ja-JP" altLang="en-US" sz="700" dirty="0" smtClean="0"/>
              <a:t>≪検索結果一覧へ戻る</a:t>
            </a:r>
          </a:p>
        </p:txBody>
      </p:sp>
      <p:sp>
        <p:nvSpPr>
          <p:cNvPr id="35" name="テキスト ボックス 34"/>
          <p:cNvSpPr txBox="1"/>
          <p:nvPr/>
        </p:nvSpPr>
        <p:spPr>
          <a:xfrm>
            <a:off x="5968752" y="3792488"/>
            <a:ext cx="697627" cy="246221"/>
          </a:xfrm>
          <a:prstGeom prst="rect">
            <a:avLst/>
          </a:prstGeom>
          <a:noFill/>
        </p:spPr>
        <p:txBody>
          <a:bodyPr wrap="none" rtlCol="0">
            <a:spAutoFit/>
          </a:bodyPr>
          <a:lstStyle/>
          <a:p>
            <a:r>
              <a:rPr lang="ja-JP" altLang="en-US" sz="1000" dirty="0"/>
              <a:t>受注</a:t>
            </a:r>
            <a:r>
              <a:rPr kumimoji="1" lang="ja-JP" altLang="en-US" sz="1000" dirty="0" smtClean="0"/>
              <a:t>詳細</a:t>
            </a:r>
          </a:p>
        </p:txBody>
      </p:sp>
      <p:sp>
        <p:nvSpPr>
          <p:cNvPr id="40" name="正方形/長方形 39"/>
          <p:cNvSpPr/>
          <p:nvPr/>
        </p:nvSpPr>
        <p:spPr>
          <a:xfrm>
            <a:off x="9820304" y="7429182"/>
            <a:ext cx="90097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入力確認</a:t>
            </a:r>
            <a:endParaRPr kumimoji="1" lang="ja-JP" altLang="en-US" sz="600" dirty="0">
              <a:solidFill>
                <a:schemeClr val="tx1"/>
              </a:solidFill>
            </a:endParaRPr>
          </a:p>
        </p:txBody>
      </p:sp>
      <p:sp>
        <p:nvSpPr>
          <p:cNvPr id="48" name="テキスト ボックス 47"/>
          <p:cNvSpPr txBox="1"/>
          <p:nvPr/>
        </p:nvSpPr>
        <p:spPr>
          <a:xfrm>
            <a:off x="8849072" y="2008921"/>
            <a:ext cx="2836033" cy="338554"/>
          </a:xfrm>
          <a:prstGeom prst="rect">
            <a:avLst/>
          </a:prstGeom>
          <a:noFill/>
        </p:spPr>
        <p:txBody>
          <a:bodyPr wrap="none" rtlCol="0">
            <a:spAutoFit/>
          </a:bodyPr>
          <a:lstStyle/>
          <a:p>
            <a:r>
              <a:rPr kumimoji="1" lang="ja-JP" altLang="en-US" sz="800" dirty="0" smtClean="0"/>
              <a:t>登録内容を変更する場合は、変更箇所を訂正し</a:t>
            </a:r>
            <a:r>
              <a:rPr lang="en-US" altLang="ja-JP" sz="800" dirty="0"/>
              <a:t>〔</a:t>
            </a:r>
            <a:r>
              <a:rPr kumimoji="1" lang="ja-JP" altLang="en-US" sz="800" dirty="0" smtClean="0"/>
              <a:t>入力確認</a:t>
            </a:r>
            <a:r>
              <a:rPr kumimoji="1" lang="en-US" altLang="ja-JP" sz="800" dirty="0" smtClean="0"/>
              <a:t>〕</a:t>
            </a:r>
            <a:r>
              <a:rPr kumimoji="1" lang="ja-JP" altLang="en-US" sz="800" dirty="0" smtClean="0"/>
              <a:t>を</a:t>
            </a:r>
            <a:endParaRPr kumimoji="1" lang="en-US" altLang="ja-JP" sz="800" dirty="0" smtClean="0"/>
          </a:p>
          <a:p>
            <a:r>
              <a:rPr kumimoji="1" lang="ja-JP" altLang="en-US" sz="800" dirty="0" smtClean="0"/>
              <a:t>押してください。</a:t>
            </a:r>
          </a:p>
        </p:txBody>
      </p:sp>
      <p:sp>
        <p:nvSpPr>
          <p:cNvPr id="76" name="テキスト ボックス 75"/>
          <p:cNvSpPr txBox="1"/>
          <p:nvPr/>
        </p:nvSpPr>
        <p:spPr>
          <a:xfrm>
            <a:off x="9795699" y="7939335"/>
            <a:ext cx="954107" cy="246221"/>
          </a:xfrm>
          <a:prstGeom prst="rect">
            <a:avLst/>
          </a:prstGeom>
          <a:noFill/>
          <a:ln>
            <a:solidFill>
              <a:schemeClr val="tx1"/>
            </a:solidFill>
          </a:ln>
        </p:spPr>
        <p:txBody>
          <a:bodyPr wrap="none" rtlCol="0">
            <a:spAutoFit/>
          </a:bodyPr>
          <a:lstStyle/>
          <a:p>
            <a:r>
              <a:rPr kumimoji="1" lang="ja-JP" altLang="en-US" sz="1000" dirty="0" smtClean="0"/>
              <a:t>入力内容確認</a:t>
            </a:r>
          </a:p>
        </p:txBody>
      </p:sp>
      <p:sp>
        <p:nvSpPr>
          <p:cNvPr id="77" name="テキスト ボックス 76"/>
          <p:cNvSpPr txBox="1"/>
          <p:nvPr/>
        </p:nvSpPr>
        <p:spPr>
          <a:xfrm>
            <a:off x="9795700" y="8659415"/>
            <a:ext cx="954106" cy="246221"/>
          </a:xfrm>
          <a:prstGeom prst="rect">
            <a:avLst/>
          </a:prstGeom>
          <a:noFill/>
          <a:ln>
            <a:solidFill>
              <a:schemeClr val="tx1"/>
            </a:solidFill>
          </a:ln>
        </p:spPr>
        <p:txBody>
          <a:bodyPr wrap="square" rtlCol="0">
            <a:spAutoFit/>
          </a:bodyPr>
          <a:lstStyle/>
          <a:p>
            <a:pPr algn="ctr"/>
            <a:r>
              <a:rPr kumimoji="1" lang="ja-JP" altLang="en-US" sz="1000" dirty="0" smtClean="0"/>
              <a:t>変更完了</a:t>
            </a:r>
          </a:p>
        </p:txBody>
      </p:sp>
      <p:cxnSp>
        <p:nvCxnSpPr>
          <p:cNvPr id="78" name="直線矢印コネクタ 77"/>
          <p:cNvCxnSpPr>
            <a:stCxn id="76" idx="2"/>
            <a:endCxn id="77" idx="0"/>
          </p:cNvCxnSpPr>
          <p:nvPr/>
        </p:nvCxnSpPr>
        <p:spPr>
          <a:xfrm>
            <a:off x="10272753" y="8185556"/>
            <a:ext cx="0" cy="473859"/>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9" name="テキスト ボックス 78"/>
          <p:cNvSpPr txBox="1"/>
          <p:nvPr/>
        </p:nvSpPr>
        <p:spPr>
          <a:xfrm>
            <a:off x="9120942" y="7579295"/>
            <a:ext cx="441146" cy="246221"/>
          </a:xfrm>
          <a:prstGeom prst="rect">
            <a:avLst/>
          </a:prstGeom>
          <a:noFill/>
        </p:spPr>
        <p:txBody>
          <a:bodyPr wrap="none" rtlCol="0">
            <a:spAutoFit/>
          </a:bodyPr>
          <a:lstStyle/>
          <a:p>
            <a:r>
              <a:rPr kumimoji="1" lang="ja-JP" altLang="en-US" sz="1000" dirty="0" smtClean="0"/>
              <a:t>遷移</a:t>
            </a:r>
          </a:p>
        </p:txBody>
      </p:sp>
      <p:sp>
        <p:nvSpPr>
          <p:cNvPr id="80" name="テキスト ボックス 79"/>
          <p:cNvSpPr txBox="1"/>
          <p:nvPr/>
        </p:nvSpPr>
        <p:spPr>
          <a:xfrm>
            <a:off x="10272753" y="8299375"/>
            <a:ext cx="441146" cy="246221"/>
          </a:xfrm>
          <a:prstGeom prst="rect">
            <a:avLst/>
          </a:prstGeom>
          <a:noFill/>
        </p:spPr>
        <p:txBody>
          <a:bodyPr wrap="none" rtlCol="0">
            <a:spAutoFit/>
          </a:bodyPr>
          <a:lstStyle/>
          <a:p>
            <a:r>
              <a:rPr kumimoji="1" lang="ja-JP" altLang="en-US" sz="1000" dirty="0" smtClean="0"/>
              <a:t>遷移</a:t>
            </a:r>
          </a:p>
        </p:txBody>
      </p:sp>
      <p:cxnSp>
        <p:nvCxnSpPr>
          <p:cNvPr id="82" name="カギ線コネクタ 81"/>
          <p:cNvCxnSpPr>
            <a:stCxn id="40" idx="1"/>
            <a:endCxn id="76" idx="1"/>
          </p:cNvCxnSpPr>
          <p:nvPr/>
        </p:nvCxnSpPr>
        <p:spPr>
          <a:xfrm rot="10800000" flipV="1">
            <a:off x="9795700" y="7483042"/>
            <a:ext cx="24605" cy="579403"/>
          </a:xfrm>
          <a:prstGeom prst="bentConnector3">
            <a:avLst>
              <a:gd name="adj1" fmla="val 1029079"/>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2152328" y="2568352"/>
            <a:ext cx="492443" cy="215444"/>
          </a:xfrm>
          <a:prstGeom prst="rect">
            <a:avLst/>
          </a:prstGeom>
          <a:noFill/>
        </p:spPr>
        <p:txBody>
          <a:bodyPr wrap="none" rtlCol="0">
            <a:spAutoFit/>
          </a:bodyPr>
          <a:lstStyle/>
          <a:p>
            <a:r>
              <a:rPr kumimoji="1" lang="ja-JP" altLang="en-US" sz="800" dirty="0" smtClean="0"/>
              <a:t>注文日</a:t>
            </a:r>
          </a:p>
        </p:txBody>
      </p:sp>
      <p:sp>
        <p:nvSpPr>
          <p:cNvPr id="59" name="正方形/長方形 58"/>
          <p:cNvSpPr/>
          <p:nvPr/>
        </p:nvSpPr>
        <p:spPr>
          <a:xfrm>
            <a:off x="2872408" y="26222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304456" y="3289012"/>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63" name="テキスト ボックス 62"/>
          <p:cNvSpPr txBox="1"/>
          <p:nvPr/>
        </p:nvSpPr>
        <p:spPr>
          <a:xfrm>
            <a:off x="3016424" y="2568352"/>
            <a:ext cx="287258" cy="215444"/>
          </a:xfrm>
          <a:prstGeom prst="rect">
            <a:avLst/>
          </a:prstGeom>
          <a:noFill/>
        </p:spPr>
        <p:txBody>
          <a:bodyPr wrap="none" rtlCol="0">
            <a:spAutoFit/>
          </a:bodyPr>
          <a:lstStyle/>
          <a:p>
            <a:r>
              <a:rPr kumimoji="1" lang="ja-JP" altLang="en-US" sz="800" dirty="0" smtClean="0"/>
              <a:t>年</a:t>
            </a:r>
          </a:p>
        </p:txBody>
      </p:sp>
      <p:sp>
        <p:nvSpPr>
          <p:cNvPr id="66" name="正方形/長方形 65"/>
          <p:cNvSpPr/>
          <p:nvPr/>
        </p:nvSpPr>
        <p:spPr>
          <a:xfrm>
            <a:off x="3232448" y="26222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3376464" y="2568352"/>
            <a:ext cx="287258" cy="215444"/>
          </a:xfrm>
          <a:prstGeom prst="rect">
            <a:avLst/>
          </a:prstGeom>
          <a:noFill/>
        </p:spPr>
        <p:txBody>
          <a:bodyPr wrap="none" rtlCol="0">
            <a:spAutoFit/>
          </a:bodyPr>
          <a:lstStyle/>
          <a:p>
            <a:r>
              <a:rPr kumimoji="1" lang="ja-JP" altLang="en-US" sz="800" dirty="0" smtClean="0"/>
              <a:t>月</a:t>
            </a:r>
          </a:p>
        </p:txBody>
      </p:sp>
      <p:sp>
        <p:nvSpPr>
          <p:cNvPr id="71" name="正方形/長方形 70"/>
          <p:cNvSpPr/>
          <p:nvPr/>
        </p:nvSpPr>
        <p:spPr>
          <a:xfrm>
            <a:off x="3592488" y="26222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3736504" y="2568352"/>
            <a:ext cx="287258" cy="215444"/>
          </a:xfrm>
          <a:prstGeom prst="rect">
            <a:avLst/>
          </a:prstGeom>
          <a:noFill/>
        </p:spPr>
        <p:txBody>
          <a:bodyPr wrap="none" rtlCol="0">
            <a:spAutoFit/>
          </a:bodyPr>
          <a:lstStyle/>
          <a:p>
            <a:r>
              <a:rPr kumimoji="1" lang="ja-JP" altLang="en-US" sz="800" dirty="0" smtClean="0"/>
              <a:t>日</a:t>
            </a:r>
          </a:p>
        </p:txBody>
      </p:sp>
      <p:sp>
        <p:nvSpPr>
          <p:cNvPr id="73" name="正方形/長方形 72"/>
          <p:cNvSpPr/>
          <p:nvPr/>
        </p:nvSpPr>
        <p:spPr>
          <a:xfrm>
            <a:off x="4109526" y="26222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4253542" y="2568352"/>
            <a:ext cx="287258" cy="215444"/>
          </a:xfrm>
          <a:prstGeom prst="rect">
            <a:avLst/>
          </a:prstGeom>
          <a:noFill/>
        </p:spPr>
        <p:txBody>
          <a:bodyPr wrap="none" rtlCol="0">
            <a:spAutoFit/>
          </a:bodyPr>
          <a:lstStyle/>
          <a:p>
            <a:r>
              <a:rPr kumimoji="1" lang="ja-JP" altLang="en-US" sz="800" dirty="0" smtClean="0"/>
              <a:t>年</a:t>
            </a:r>
          </a:p>
        </p:txBody>
      </p:sp>
      <p:sp>
        <p:nvSpPr>
          <p:cNvPr id="75" name="正方形/長方形 74"/>
          <p:cNvSpPr/>
          <p:nvPr/>
        </p:nvSpPr>
        <p:spPr>
          <a:xfrm>
            <a:off x="4469566" y="26222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4613582" y="2568352"/>
            <a:ext cx="287258" cy="215444"/>
          </a:xfrm>
          <a:prstGeom prst="rect">
            <a:avLst/>
          </a:prstGeom>
          <a:noFill/>
        </p:spPr>
        <p:txBody>
          <a:bodyPr wrap="none" rtlCol="0">
            <a:spAutoFit/>
          </a:bodyPr>
          <a:lstStyle/>
          <a:p>
            <a:r>
              <a:rPr kumimoji="1" lang="ja-JP" altLang="en-US" sz="800" dirty="0" smtClean="0"/>
              <a:t>月</a:t>
            </a:r>
          </a:p>
        </p:txBody>
      </p:sp>
      <p:sp>
        <p:nvSpPr>
          <p:cNvPr id="83" name="正方形/長方形 82"/>
          <p:cNvSpPr/>
          <p:nvPr/>
        </p:nvSpPr>
        <p:spPr>
          <a:xfrm>
            <a:off x="4829606" y="26222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p:cNvSpPr txBox="1"/>
          <p:nvPr/>
        </p:nvSpPr>
        <p:spPr>
          <a:xfrm>
            <a:off x="4973622" y="2568352"/>
            <a:ext cx="287258" cy="215444"/>
          </a:xfrm>
          <a:prstGeom prst="rect">
            <a:avLst/>
          </a:prstGeom>
          <a:noFill/>
        </p:spPr>
        <p:txBody>
          <a:bodyPr wrap="none" rtlCol="0">
            <a:spAutoFit/>
          </a:bodyPr>
          <a:lstStyle/>
          <a:p>
            <a:r>
              <a:rPr kumimoji="1" lang="ja-JP" altLang="en-US" sz="800" dirty="0" smtClean="0"/>
              <a:t>日</a:t>
            </a:r>
          </a:p>
        </p:txBody>
      </p:sp>
      <p:sp>
        <p:nvSpPr>
          <p:cNvPr id="85" name="テキスト ボックス 84"/>
          <p:cNvSpPr txBox="1"/>
          <p:nvPr/>
        </p:nvSpPr>
        <p:spPr>
          <a:xfrm>
            <a:off x="3865954" y="2568352"/>
            <a:ext cx="287258" cy="215444"/>
          </a:xfrm>
          <a:prstGeom prst="rect">
            <a:avLst/>
          </a:prstGeom>
          <a:noFill/>
        </p:spPr>
        <p:txBody>
          <a:bodyPr wrap="none" rtlCol="0">
            <a:spAutoFit/>
          </a:bodyPr>
          <a:lstStyle/>
          <a:p>
            <a:r>
              <a:rPr kumimoji="1" lang="ja-JP" altLang="en-US" sz="800" dirty="0" smtClean="0"/>
              <a:t>～</a:t>
            </a:r>
          </a:p>
        </p:txBody>
      </p:sp>
      <p:sp>
        <p:nvSpPr>
          <p:cNvPr id="91" name="正方形/長方形 90"/>
          <p:cNvSpPr/>
          <p:nvPr/>
        </p:nvSpPr>
        <p:spPr>
          <a:xfrm>
            <a:off x="9747062" y="3269769"/>
            <a:ext cx="144016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endParaRPr lang="ja-JP" altLang="en-US" sz="600" dirty="0">
              <a:solidFill>
                <a:schemeClr val="tx1"/>
              </a:solidFill>
              <a:latin typeface="ＭＳ Ｐゴシック"/>
            </a:endParaRPr>
          </a:p>
        </p:txBody>
      </p:sp>
      <p:sp>
        <p:nvSpPr>
          <p:cNvPr id="92" name="テキスト ボックス 91"/>
          <p:cNvSpPr txBox="1"/>
          <p:nvPr/>
        </p:nvSpPr>
        <p:spPr>
          <a:xfrm>
            <a:off x="8952459" y="3216424"/>
            <a:ext cx="595035" cy="215444"/>
          </a:xfrm>
          <a:prstGeom prst="rect">
            <a:avLst/>
          </a:prstGeom>
          <a:noFill/>
        </p:spPr>
        <p:txBody>
          <a:bodyPr wrap="none" rtlCol="0">
            <a:spAutoFit/>
          </a:bodyPr>
          <a:lstStyle/>
          <a:p>
            <a:r>
              <a:rPr kumimoji="1" lang="ja-JP" altLang="en-US" sz="800" dirty="0" smtClean="0"/>
              <a:t>納入場所</a:t>
            </a:r>
          </a:p>
        </p:txBody>
      </p:sp>
      <p:sp>
        <p:nvSpPr>
          <p:cNvPr id="93" name="正方形/長方形 92"/>
          <p:cNvSpPr/>
          <p:nvPr/>
        </p:nvSpPr>
        <p:spPr>
          <a:xfrm>
            <a:off x="9747062" y="3485793"/>
            <a:ext cx="144016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愛知県名古屋市中区栄１</a:t>
            </a:r>
            <a:r>
              <a:rPr lang="en-US" altLang="ja-JP" sz="600" dirty="0">
                <a:solidFill>
                  <a:schemeClr val="tx1"/>
                </a:solidFill>
              </a:rPr>
              <a:t>-</a:t>
            </a:r>
            <a:r>
              <a:rPr lang="ja-JP" altLang="en-US" sz="600" dirty="0">
                <a:solidFill>
                  <a:schemeClr val="tx1"/>
                </a:solidFill>
              </a:rPr>
              <a:t>１</a:t>
            </a:r>
            <a:r>
              <a:rPr lang="en-US" altLang="ja-JP" sz="600" dirty="0">
                <a:solidFill>
                  <a:schemeClr val="tx1"/>
                </a:solidFill>
              </a:rPr>
              <a:t>-</a:t>
            </a:r>
            <a:r>
              <a:rPr lang="ja-JP" altLang="en-US" sz="600" dirty="0">
                <a:solidFill>
                  <a:schemeClr val="tx1"/>
                </a:solidFill>
              </a:rPr>
              <a:t>１</a:t>
            </a:r>
            <a:endParaRPr lang="ja-JP" altLang="en-US" sz="600" dirty="0">
              <a:solidFill>
                <a:schemeClr val="tx1"/>
              </a:solidFill>
              <a:latin typeface="ＭＳ Ｐゴシック"/>
            </a:endParaRPr>
          </a:p>
        </p:txBody>
      </p:sp>
      <p:sp>
        <p:nvSpPr>
          <p:cNvPr id="94" name="テキスト ボックス 93"/>
          <p:cNvSpPr txBox="1"/>
          <p:nvPr/>
        </p:nvSpPr>
        <p:spPr>
          <a:xfrm>
            <a:off x="8952459" y="3431631"/>
            <a:ext cx="697627" cy="215444"/>
          </a:xfrm>
          <a:prstGeom prst="rect">
            <a:avLst/>
          </a:prstGeom>
          <a:noFill/>
        </p:spPr>
        <p:txBody>
          <a:bodyPr wrap="none" rtlCol="0">
            <a:spAutoFit/>
          </a:bodyPr>
          <a:lstStyle/>
          <a:p>
            <a:r>
              <a:rPr kumimoji="1" lang="ja-JP" altLang="en-US" sz="800" dirty="0" smtClean="0"/>
              <a:t>納入先住所</a:t>
            </a:r>
          </a:p>
        </p:txBody>
      </p:sp>
      <p:sp>
        <p:nvSpPr>
          <p:cNvPr id="95" name="正方形/長方形 94"/>
          <p:cNvSpPr/>
          <p:nvPr/>
        </p:nvSpPr>
        <p:spPr>
          <a:xfrm>
            <a:off x="9747062" y="3702333"/>
            <a:ext cx="43204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latin typeface="+mj-ea"/>
                <a:ea typeface="+mj-ea"/>
              </a:rPr>
              <a:t>2013</a:t>
            </a:r>
            <a:endParaRPr kumimoji="1" lang="ja-JP" altLang="en-US" sz="600" dirty="0">
              <a:solidFill>
                <a:schemeClr val="tx1"/>
              </a:solidFill>
              <a:latin typeface="+mj-ea"/>
              <a:ea typeface="+mj-ea"/>
            </a:endParaRPr>
          </a:p>
        </p:txBody>
      </p:sp>
      <p:sp>
        <p:nvSpPr>
          <p:cNvPr id="96" name="テキスト ボックス 95"/>
          <p:cNvSpPr txBox="1"/>
          <p:nvPr/>
        </p:nvSpPr>
        <p:spPr>
          <a:xfrm>
            <a:off x="8952459" y="3648472"/>
            <a:ext cx="697627" cy="215444"/>
          </a:xfrm>
          <a:prstGeom prst="rect">
            <a:avLst/>
          </a:prstGeom>
          <a:noFill/>
        </p:spPr>
        <p:txBody>
          <a:bodyPr wrap="none" rtlCol="0">
            <a:spAutoFit/>
          </a:bodyPr>
          <a:lstStyle/>
          <a:p>
            <a:r>
              <a:rPr kumimoji="1" lang="ja-JP" altLang="en-US" sz="800" dirty="0" smtClean="0"/>
              <a:t>納入希望日</a:t>
            </a:r>
          </a:p>
        </p:txBody>
      </p:sp>
      <p:sp>
        <p:nvSpPr>
          <p:cNvPr id="99" name="テキスト ボックス 98"/>
          <p:cNvSpPr txBox="1"/>
          <p:nvPr/>
        </p:nvSpPr>
        <p:spPr>
          <a:xfrm>
            <a:off x="10107876" y="3648472"/>
            <a:ext cx="287258" cy="215444"/>
          </a:xfrm>
          <a:prstGeom prst="rect">
            <a:avLst/>
          </a:prstGeom>
          <a:noFill/>
        </p:spPr>
        <p:txBody>
          <a:bodyPr wrap="none" rtlCol="0">
            <a:spAutoFit/>
          </a:bodyPr>
          <a:lstStyle/>
          <a:p>
            <a:r>
              <a:rPr kumimoji="1" lang="ja-JP" altLang="en-US" sz="800" dirty="0" smtClean="0"/>
              <a:t>年</a:t>
            </a:r>
          </a:p>
        </p:txBody>
      </p:sp>
      <p:sp>
        <p:nvSpPr>
          <p:cNvPr id="100" name="正方形/長方形 99"/>
          <p:cNvSpPr/>
          <p:nvPr/>
        </p:nvSpPr>
        <p:spPr>
          <a:xfrm>
            <a:off x="10323900" y="37023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latin typeface="+mj-ea"/>
                <a:ea typeface="+mj-ea"/>
              </a:rPr>
              <a:t>6</a:t>
            </a:r>
            <a:endParaRPr kumimoji="1" lang="ja-JP" altLang="en-US" sz="600" dirty="0">
              <a:solidFill>
                <a:schemeClr val="tx1"/>
              </a:solidFill>
              <a:latin typeface="+mj-ea"/>
              <a:ea typeface="+mj-ea"/>
            </a:endParaRPr>
          </a:p>
        </p:txBody>
      </p:sp>
      <p:sp>
        <p:nvSpPr>
          <p:cNvPr id="101" name="テキスト ボックス 100"/>
          <p:cNvSpPr txBox="1"/>
          <p:nvPr/>
        </p:nvSpPr>
        <p:spPr>
          <a:xfrm>
            <a:off x="10467916" y="3648472"/>
            <a:ext cx="287258" cy="215444"/>
          </a:xfrm>
          <a:prstGeom prst="rect">
            <a:avLst/>
          </a:prstGeom>
          <a:noFill/>
        </p:spPr>
        <p:txBody>
          <a:bodyPr wrap="none" rtlCol="0">
            <a:spAutoFit/>
          </a:bodyPr>
          <a:lstStyle/>
          <a:p>
            <a:r>
              <a:rPr kumimoji="1" lang="ja-JP" altLang="en-US" sz="800" dirty="0" smtClean="0"/>
              <a:t>月</a:t>
            </a:r>
          </a:p>
        </p:txBody>
      </p:sp>
      <p:sp>
        <p:nvSpPr>
          <p:cNvPr id="102" name="正方形/長方形 101"/>
          <p:cNvSpPr/>
          <p:nvPr/>
        </p:nvSpPr>
        <p:spPr>
          <a:xfrm>
            <a:off x="10683940" y="37023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latin typeface="+mj-ea"/>
                <a:ea typeface="+mj-ea"/>
              </a:rPr>
              <a:t>1</a:t>
            </a:r>
            <a:endParaRPr kumimoji="1" lang="ja-JP" altLang="en-US" sz="600" dirty="0">
              <a:solidFill>
                <a:schemeClr val="tx1"/>
              </a:solidFill>
              <a:latin typeface="+mj-ea"/>
              <a:ea typeface="+mj-ea"/>
            </a:endParaRPr>
          </a:p>
        </p:txBody>
      </p:sp>
      <p:sp>
        <p:nvSpPr>
          <p:cNvPr id="103" name="テキスト ボックス 102"/>
          <p:cNvSpPr txBox="1"/>
          <p:nvPr/>
        </p:nvSpPr>
        <p:spPr>
          <a:xfrm>
            <a:off x="10827956" y="3648472"/>
            <a:ext cx="287258" cy="215444"/>
          </a:xfrm>
          <a:prstGeom prst="rect">
            <a:avLst/>
          </a:prstGeom>
          <a:noFill/>
        </p:spPr>
        <p:txBody>
          <a:bodyPr wrap="none" rtlCol="0">
            <a:spAutoFit/>
          </a:bodyPr>
          <a:lstStyle/>
          <a:p>
            <a:r>
              <a:rPr kumimoji="1" lang="ja-JP" altLang="en-US" sz="800" dirty="0" smtClean="0"/>
              <a:t>日</a:t>
            </a:r>
          </a:p>
        </p:txBody>
      </p:sp>
      <p:sp>
        <p:nvSpPr>
          <p:cNvPr id="104" name="正方形/長方形 103"/>
          <p:cNvSpPr/>
          <p:nvPr/>
        </p:nvSpPr>
        <p:spPr>
          <a:xfrm>
            <a:off x="10197550" y="3989785"/>
            <a:ext cx="451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latin typeface="+mj-ea"/>
                <a:ea typeface="+mj-ea"/>
              </a:rPr>
              <a:t>350mm</a:t>
            </a:r>
            <a:endParaRPr kumimoji="1" lang="ja-JP" altLang="en-US" sz="600" dirty="0">
              <a:solidFill>
                <a:schemeClr val="tx1"/>
              </a:solidFill>
              <a:latin typeface="+mj-ea"/>
              <a:ea typeface="+mj-ea"/>
            </a:endParaRPr>
          </a:p>
        </p:txBody>
      </p:sp>
      <p:sp>
        <p:nvSpPr>
          <p:cNvPr id="105" name="テキスト ボックス 104"/>
          <p:cNvSpPr txBox="1"/>
          <p:nvPr/>
        </p:nvSpPr>
        <p:spPr>
          <a:xfrm>
            <a:off x="8952459" y="3935924"/>
            <a:ext cx="595035" cy="215444"/>
          </a:xfrm>
          <a:prstGeom prst="rect">
            <a:avLst/>
          </a:prstGeom>
          <a:noFill/>
        </p:spPr>
        <p:txBody>
          <a:bodyPr wrap="none" rtlCol="0">
            <a:spAutoFit/>
          </a:bodyPr>
          <a:lstStyle/>
          <a:p>
            <a:r>
              <a:rPr lang="ja-JP" altLang="en-US" sz="800" dirty="0"/>
              <a:t>受注</a:t>
            </a:r>
            <a:r>
              <a:rPr kumimoji="1" lang="ja-JP" altLang="en-US" sz="800" dirty="0" smtClean="0"/>
              <a:t>内容</a:t>
            </a:r>
          </a:p>
        </p:txBody>
      </p:sp>
      <p:sp>
        <p:nvSpPr>
          <p:cNvPr id="108" name="テキスト ボックス 107"/>
          <p:cNvSpPr txBox="1"/>
          <p:nvPr/>
        </p:nvSpPr>
        <p:spPr>
          <a:xfrm>
            <a:off x="9675054" y="3935924"/>
            <a:ext cx="595035" cy="215444"/>
          </a:xfrm>
          <a:prstGeom prst="rect">
            <a:avLst/>
          </a:prstGeom>
          <a:noFill/>
        </p:spPr>
        <p:txBody>
          <a:bodyPr wrap="none" rtlCol="0">
            <a:spAutoFit/>
          </a:bodyPr>
          <a:lstStyle/>
          <a:p>
            <a:r>
              <a:rPr kumimoji="1" lang="ja-JP" altLang="en-US" sz="800" dirty="0" smtClean="0"/>
              <a:t>先端翼径</a:t>
            </a:r>
          </a:p>
        </p:txBody>
      </p:sp>
      <p:sp>
        <p:nvSpPr>
          <p:cNvPr id="109" name="テキスト ボックス 108"/>
          <p:cNvSpPr txBox="1"/>
          <p:nvPr/>
        </p:nvSpPr>
        <p:spPr>
          <a:xfrm>
            <a:off x="10649272" y="3935924"/>
            <a:ext cx="389850" cy="215444"/>
          </a:xfrm>
          <a:prstGeom prst="rect">
            <a:avLst/>
          </a:prstGeom>
          <a:noFill/>
        </p:spPr>
        <p:txBody>
          <a:bodyPr wrap="none" rtlCol="0">
            <a:spAutoFit/>
          </a:bodyPr>
          <a:lstStyle/>
          <a:p>
            <a:r>
              <a:rPr kumimoji="1" lang="ja-JP" altLang="en-US" sz="800" dirty="0" smtClean="0"/>
              <a:t>本数</a:t>
            </a:r>
          </a:p>
        </p:txBody>
      </p:sp>
      <p:sp>
        <p:nvSpPr>
          <p:cNvPr id="110" name="正方形/長方形 109"/>
          <p:cNvSpPr/>
          <p:nvPr/>
        </p:nvSpPr>
        <p:spPr>
          <a:xfrm>
            <a:off x="10971089" y="3989785"/>
            <a:ext cx="326255"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latin typeface="+mj-ea"/>
                <a:ea typeface="+mj-ea"/>
              </a:rPr>
              <a:t>20</a:t>
            </a:r>
            <a:endParaRPr kumimoji="1" lang="ja-JP" altLang="en-US" sz="600" dirty="0">
              <a:solidFill>
                <a:schemeClr val="tx1"/>
              </a:solidFill>
              <a:latin typeface="+mj-ea"/>
              <a:ea typeface="+mj-ea"/>
            </a:endParaRPr>
          </a:p>
        </p:txBody>
      </p:sp>
      <p:sp>
        <p:nvSpPr>
          <p:cNvPr id="87" name="テキスト ボックス 86"/>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106" name="テキスト ボックス 105"/>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a:t>
            </a:r>
            <a:r>
              <a:rPr lang="ja-JP" altLang="en-US" sz="800" dirty="0" smtClean="0"/>
              <a:t>┗</a:t>
            </a:r>
            <a:r>
              <a:rPr lang="ja-JP" altLang="en-US" sz="800" dirty="0"/>
              <a:t>物件情報閲覧</a:t>
            </a:r>
            <a:r>
              <a:rPr lang="en-US" altLang="ja-JP" sz="800" dirty="0"/>
              <a:t>/</a:t>
            </a:r>
            <a:r>
              <a:rPr lang="ja-JP" altLang="en-US" sz="800" dirty="0"/>
              <a:t>変更</a:t>
            </a:r>
            <a:endParaRPr lang="en-US" altLang="ja-JP" sz="800" dirty="0"/>
          </a:p>
          <a:p>
            <a:r>
              <a:rPr lang="ja-JP" altLang="en-US" sz="800" dirty="0"/>
              <a:t>　</a:t>
            </a:r>
            <a:endParaRPr lang="en-US" altLang="ja-JP" sz="800" dirty="0"/>
          </a:p>
          <a:p>
            <a:r>
              <a:rPr lang="ja-JP" altLang="en-US" sz="800" dirty="0"/>
              <a:t>・請求管理</a:t>
            </a:r>
            <a:endParaRPr lang="en-US" altLang="ja-JP" sz="800" dirty="0"/>
          </a:p>
          <a:p>
            <a:r>
              <a:rPr lang="ja-JP" altLang="en-US" sz="800" dirty="0"/>
              <a:t>　┗請求対象</a:t>
            </a:r>
            <a:r>
              <a:rPr lang="ja-JP" altLang="en-US" sz="800" dirty="0" smtClean="0"/>
              <a:t>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107" name="テキスト ボックス 106"/>
          <p:cNvSpPr txBox="1"/>
          <p:nvPr/>
        </p:nvSpPr>
        <p:spPr>
          <a:xfrm>
            <a:off x="7230476" y="170425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a:t>
            </a:r>
            <a:r>
              <a:rPr lang="ja-JP" altLang="en-US" sz="800" dirty="0" smtClean="0"/>
              <a:t>┗</a:t>
            </a:r>
            <a:r>
              <a:rPr lang="ja-JP" altLang="en-US" sz="800" dirty="0"/>
              <a:t>物件情報閲覧</a:t>
            </a:r>
            <a:r>
              <a:rPr lang="en-US" altLang="ja-JP" sz="800" dirty="0"/>
              <a:t>/</a:t>
            </a:r>
            <a:r>
              <a:rPr lang="ja-JP" altLang="en-US" sz="800" dirty="0"/>
              <a:t>変更</a:t>
            </a:r>
            <a:endParaRPr lang="en-US" altLang="ja-JP" sz="800" dirty="0"/>
          </a:p>
          <a:p>
            <a:r>
              <a:rPr lang="ja-JP" altLang="en-US" sz="800" dirty="0"/>
              <a:t>　</a:t>
            </a:r>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113" name="テキスト ボックス 112"/>
          <p:cNvSpPr txBox="1"/>
          <p:nvPr/>
        </p:nvSpPr>
        <p:spPr>
          <a:xfrm>
            <a:off x="2152328" y="2062202"/>
            <a:ext cx="510076" cy="215444"/>
          </a:xfrm>
          <a:prstGeom prst="rect">
            <a:avLst/>
          </a:prstGeom>
          <a:noFill/>
        </p:spPr>
        <p:txBody>
          <a:bodyPr wrap="none" rtlCol="0">
            <a:spAutoFit/>
          </a:bodyPr>
          <a:lstStyle/>
          <a:p>
            <a:r>
              <a:rPr kumimoji="1" lang="ja-JP" altLang="en-US" sz="800" dirty="0" smtClean="0"/>
              <a:t>注文</a:t>
            </a:r>
            <a:r>
              <a:rPr kumimoji="1" lang="en-US" altLang="ja-JP" sz="800" dirty="0" smtClean="0"/>
              <a:t>No</a:t>
            </a:r>
            <a:endParaRPr kumimoji="1" lang="ja-JP" altLang="en-US" sz="800" dirty="0" smtClean="0"/>
          </a:p>
        </p:txBody>
      </p:sp>
      <p:sp>
        <p:nvSpPr>
          <p:cNvPr id="114" name="正方形/長方形 113"/>
          <p:cNvSpPr/>
          <p:nvPr/>
        </p:nvSpPr>
        <p:spPr>
          <a:xfrm>
            <a:off x="2872408" y="2116063"/>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a:off x="2152328" y="2280900"/>
            <a:ext cx="697627" cy="215444"/>
          </a:xfrm>
          <a:prstGeom prst="rect">
            <a:avLst/>
          </a:prstGeom>
          <a:noFill/>
        </p:spPr>
        <p:txBody>
          <a:bodyPr wrap="none" rtlCol="0">
            <a:spAutoFit/>
          </a:bodyPr>
          <a:lstStyle/>
          <a:p>
            <a:r>
              <a:rPr kumimoji="1" lang="ja-JP" altLang="en-US" sz="800" dirty="0" smtClean="0"/>
              <a:t>施工会社名</a:t>
            </a:r>
          </a:p>
        </p:txBody>
      </p:sp>
      <p:sp>
        <p:nvSpPr>
          <p:cNvPr id="116" name="正方形/長方形 115"/>
          <p:cNvSpPr/>
          <p:nvPr/>
        </p:nvSpPr>
        <p:spPr>
          <a:xfrm>
            <a:off x="2872408" y="2334761"/>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3844806" y="233476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5" name="テキスト ボックス 24"/>
          <p:cNvSpPr txBox="1"/>
          <p:nvPr/>
        </p:nvSpPr>
        <p:spPr>
          <a:xfrm>
            <a:off x="9008405" y="8977644"/>
            <a:ext cx="3246402" cy="215444"/>
          </a:xfrm>
          <a:prstGeom prst="rect">
            <a:avLst/>
          </a:prstGeom>
          <a:noFill/>
        </p:spPr>
        <p:txBody>
          <a:bodyPr wrap="none" rtlCol="0">
            <a:spAutoFit/>
          </a:bodyPr>
          <a:lstStyle/>
          <a:p>
            <a:r>
              <a:rPr kumimoji="1" lang="ja-JP" altLang="en-US" sz="800" dirty="0" smtClean="0">
                <a:solidFill>
                  <a:srgbClr val="FF0000"/>
                </a:solidFill>
              </a:rPr>
              <a:t>発送済みデータは変更できませんので、全項目は変更不可となります。</a:t>
            </a:r>
          </a:p>
        </p:txBody>
      </p:sp>
      <p:sp>
        <p:nvSpPr>
          <p:cNvPr id="119" name="テキスト ボックス 118"/>
          <p:cNvSpPr txBox="1"/>
          <p:nvPr/>
        </p:nvSpPr>
        <p:spPr>
          <a:xfrm>
            <a:off x="8952459" y="4800890"/>
            <a:ext cx="679994" cy="215444"/>
          </a:xfrm>
          <a:prstGeom prst="rect">
            <a:avLst/>
          </a:prstGeom>
          <a:noFill/>
        </p:spPr>
        <p:txBody>
          <a:bodyPr wrap="none" rtlCol="0">
            <a:spAutoFit/>
          </a:bodyPr>
          <a:lstStyle/>
          <a:p>
            <a:r>
              <a:rPr kumimoji="1" lang="ja-JP" altLang="en-US" sz="800" dirty="0" smtClean="0"/>
              <a:t>パーツ金額</a:t>
            </a:r>
          </a:p>
        </p:txBody>
      </p:sp>
      <p:sp>
        <p:nvSpPr>
          <p:cNvPr id="120" name="正方形/長方形 119"/>
          <p:cNvSpPr/>
          <p:nvPr/>
        </p:nvSpPr>
        <p:spPr>
          <a:xfrm>
            <a:off x="9747062" y="5189875"/>
            <a:ext cx="79208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altLang="ja-JP" sz="600" dirty="0" smtClean="0">
                <a:solidFill>
                  <a:schemeClr val="tx1"/>
                </a:solidFill>
                <a:latin typeface="ＭＳ Ｐゴシック"/>
              </a:rPr>
              <a:t>20000</a:t>
            </a:r>
            <a:endParaRPr lang="ja-JP" altLang="en-US" sz="600" dirty="0">
              <a:solidFill>
                <a:schemeClr val="tx1"/>
              </a:solidFill>
              <a:latin typeface="ＭＳ Ｐゴシック"/>
            </a:endParaRPr>
          </a:p>
        </p:txBody>
      </p:sp>
      <p:sp>
        <p:nvSpPr>
          <p:cNvPr id="121" name="テキスト ボックス 120"/>
          <p:cNvSpPr txBox="1"/>
          <p:nvPr/>
        </p:nvSpPr>
        <p:spPr>
          <a:xfrm>
            <a:off x="8952459" y="5136014"/>
            <a:ext cx="389850" cy="215444"/>
          </a:xfrm>
          <a:prstGeom prst="rect">
            <a:avLst/>
          </a:prstGeom>
          <a:noFill/>
        </p:spPr>
        <p:txBody>
          <a:bodyPr wrap="none" rtlCol="0">
            <a:spAutoFit/>
          </a:bodyPr>
          <a:lstStyle/>
          <a:p>
            <a:r>
              <a:rPr kumimoji="1" lang="ja-JP" altLang="en-US" sz="800" dirty="0" smtClean="0"/>
              <a:t>運賃</a:t>
            </a:r>
          </a:p>
        </p:txBody>
      </p:sp>
      <p:sp>
        <p:nvSpPr>
          <p:cNvPr id="122" name="テキスト ボックス 121"/>
          <p:cNvSpPr txBox="1"/>
          <p:nvPr/>
        </p:nvSpPr>
        <p:spPr>
          <a:xfrm>
            <a:off x="8952459" y="5896940"/>
            <a:ext cx="492443" cy="215444"/>
          </a:xfrm>
          <a:prstGeom prst="rect">
            <a:avLst/>
          </a:prstGeom>
          <a:noFill/>
        </p:spPr>
        <p:txBody>
          <a:bodyPr wrap="none" rtlCol="0">
            <a:spAutoFit/>
          </a:bodyPr>
          <a:lstStyle/>
          <a:p>
            <a:r>
              <a:rPr kumimoji="1" lang="ja-JP" altLang="en-US" sz="800" dirty="0" smtClean="0"/>
              <a:t>出荷日</a:t>
            </a:r>
          </a:p>
        </p:txBody>
      </p:sp>
      <p:sp>
        <p:nvSpPr>
          <p:cNvPr id="125" name="正方形/長方形 124"/>
          <p:cNvSpPr/>
          <p:nvPr/>
        </p:nvSpPr>
        <p:spPr>
          <a:xfrm>
            <a:off x="9765502" y="59508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p:cNvSpPr txBox="1"/>
          <p:nvPr/>
        </p:nvSpPr>
        <p:spPr>
          <a:xfrm>
            <a:off x="9909518" y="5896940"/>
            <a:ext cx="287258" cy="215444"/>
          </a:xfrm>
          <a:prstGeom prst="rect">
            <a:avLst/>
          </a:prstGeom>
          <a:noFill/>
        </p:spPr>
        <p:txBody>
          <a:bodyPr wrap="none" rtlCol="0">
            <a:spAutoFit/>
          </a:bodyPr>
          <a:lstStyle/>
          <a:p>
            <a:r>
              <a:rPr kumimoji="1" lang="ja-JP" altLang="en-US" sz="800" dirty="0" smtClean="0"/>
              <a:t>年</a:t>
            </a:r>
          </a:p>
        </p:txBody>
      </p:sp>
      <p:sp>
        <p:nvSpPr>
          <p:cNvPr id="127" name="正方形/長方形 126"/>
          <p:cNvSpPr/>
          <p:nvPr/>
        </p:nvSpPr>
        <p:spPr>
          <a:xfrm>
            <a:off x="10125542" y="59508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p:cNvSpPr txBox="1"/>
          <p:nvPr/>
        </p:nvSpPr>
        <p:spPr>
          <a:xfrm>
            <a:off x="10269558" y="5896940"/>
            <a:ext cx="287258" cy="215444"/>
          </a:xfrm>
          <a:prstGeom prst="rect">
            <a:avLst/>
          </a:prstGeom>
          <a:noFill/>
        </p:spPr>
        <p:txBody>
          <a:bodyPr wrap="none" rtlCol="0">
            <a:spAutoFit/>
          </a:bodyPr>
          <a:lstStyle/>
          <a:p>
            <a:r>
              <a:rPr kumimoji="1" lang="ja-JP" altLang="en-US" sz="800" dirty="0" smtClean="0"/>
              <a:t>月</a:t>
            </a:r>
          </a:p>
        </p:txBody>
      </p:sp>
      <p:sp>
        <p:nvSpPr>
          <p:cNvPr id="129" name="正方形/長方形 128"/>
          <p:cNvSpPr/>
          <p:nvPr/>
        </p:nvSpPr>
        <p:spPr>
          <a:xfrm>
            <a:off x="10485582" y="59508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p:cNvSpPr txBox="1"/>
          <p:nvPr/>
        </p:nvSpPr>
        <p:spPr>
          <a:xfrm>
            <a:off x="10629598" y="5896940"/>
            <a:ext cx="287258" cy="215444"/>
          </a:xfrm>
          <a:prstGeom prst="rect">
            <a:avLst/>
          </a:prstGeom>
          <a:noFill/>
        </p:spPr>
        <p:txBody>
          <a:bodyPr wrap="none" rtlCol="0">
            <a:spAutoFit/>
          </a:bodyPr>
          <a:lstStyle/>
          <a:p>
            <a:r>
              <a:rPr kumimoji="1" lang="ja-JP" altLang="en-US" sz="800" dirty="0" smtClean="0"/>
              <a:t>日</a:t>
            </a:r>
          </a:p>
        </p:txBody>
      </p:sp>
      <p:graphicFrame>
        <p:nvGraphicFramePr>
          <p:cNvPr id="111" name="表 110"/>
          <p:cNvGraphicFramePr>
            <a:graphicFrameLocks noGrp="1"/>
          </p:cNvGraphicFramePr>
          <p:nvPr>
            <p:extLst>
              <p:ext uri="{D42A27DB-BD31-4B8C-83A1-F6EECF244321}">
                <p14:modId xmlns:p14="http://schemas.microsoft.com/office/powerpoint/2010/main" val="873224465"/>
              </p:ext>
            </p:extLst>
          </p:nvPr>
        </p:nvGraphicFramePr>
        <p:xfrm>
          <a:off x="2070657" y="3819237"/>
          <a:ext cx="3149606" cy="1371600"/>
        </p:xfrm>
        <a:graphic>
          <a:graphicData uri="http://schemas.openxmlformats.org/drawingml/2006/table">
            <a:tbl>
              <a:tblPr>
                <a:tableStyleId>{5C22544A-7EE6-4342-B048-85BDC9FD1C3A}</a:tableStyleId>
              </a:tblPr>
              <a:tblGrid>
                <a:gridCol w="470676"/>
                <a:gridCol w="527797"/>
                <a:gridCol w="461822"/>
                <a:gridCol w="263898"/>
                <a:gridCol w="589726"/>
                <a:gridCol w="572413"/>
                <a:gridCol w="263274"/>
              </a:tblGrid>
              <a:tr h="171450">
                <a:tc>
                  <a:txBody>
                    <a:bodyPr/>
                    <a:lstStyle/>
                    <a:p>
                      <a:pPr algn="ctr" fontAlgn="ctr"/>
                      <a:r>
                        <a:rPr lang="ja-JP" altLang="en-US" sz="800" b="0" i="0" u="none" strike="noStrike" dirty="0" smtClean="0">
                          <a:solidFill>
                            <a:srgbClr val="000000"/>
                          </a:solidFill>
                          <a:effectLst/>
                          <a:latin typeface="ＭＳ Ｐゴシック"/>
                        </a:rPr>
                        <a:t>注文日</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品名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本数</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納入日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ステータス</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未出荷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未出荷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3" name="テキスト ボックス 132"/>
          <p:cNvSpPr txBox="1"/>
          <p:nvPr/>
        </p:nvSpPr>
        <p:spPr>
          <a:xfrm>
            <a:off x="2152328" y="2857544"/>
            <a:ext cx="595035" cy="215444"/>
          </a:xfrm>
          <a:prstGeom prst="rect">
            <a:avLst/>
          </a:prstGeom>
          <a:noFill/>
        </p:spPr>
        <p:txBody>
          <a:bodyPr wrap="none" rtlCol="0">
            <a:spAutoFit/>
          </a:bodyPr>
          <a:lstStyle/>
          <a:p>
            <a:r>
              <a:rPr kumimoji="1" lang="ja-JP" altLang="en-US" sz="800" dirty="0" smtClean="0"/>
              <a:t>検索区分</a:t>
            </a:r>
          </a:p>
        </p:txBody>
      </p:sp>
      <p:sp>
        <p:nvSpPr>
          <p:cNvPr id="134" name="正方形/長方形 133"/>
          <p:cNvSpPr/>
          <p:nvPr/>
        </p:nvSpPr>
        <p:spPr>
          <a:xfrm>
            <a:off x="2872408" y="2911405"/>
            <a:ext cx="10801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tx1"/>
                </a:solidFill>
              </a:rPr>
              <a:t>レ</a:t>
            </a:r>
            <a:endParaRPr kumimoji="1" lang="ja-JP" altLang="en-US" sz="900" dirty="0">
              <a:solidFill>
                <a:schemeClr val="tx1"/>
              </a:solidFill>
            </a:endParaRPr>
          </a:p>
        </p:txBody>
      </p:sp>
      <p:sp>
        <p:nvSpPr>
          <p:cNvPr id="135" name="テキスト ボックス 134"/>
          <p:cNvSpPr txBox="1"/>
          <p:nvPr/>
        </p:nvSpPr>
        <p:spPr>
          <a:xfrm>
            <a:off x="2924224" y="2857544"/>
            <a:ext cx="492443" cy="215444"/>
          </a:xfrm>
          <a:prstGeom prst="rect">
            <a:avLst/>
          </a:prstGeom>
          <a:noFill/>
        </p:spPr>
        <p:txBody>
          <a:bodyPr wrap="none" rtlCol="0">
            <a:spAutoFit/>
          </a:bodyPr>
          <a:lstStyle/>
          <a:p>
            <a:r>
              <a:rPr kumimoji="1" lang="ja-JP" altLang="en-US" sz="800" dirty="0" smtClean="0"/>
              <a:t>未出荷</a:t>
            </a:r>
          </a:p>
        </p:txBody>
      </p:sp>
      <p:sp>
        <p:nvSpPr>
          <p:cNvPr id="136" name="正方形/長方形 135"/>
          <p:cNvSpPr/>
          <p:nvPr/>
        </p:nvSpPr>
        <p:spPr>
          <a:xfrm>
            <a:off x="3480277" y="2910825"/>
            <a:ext cx="10801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37" name="テキスト ボックス 136"/>
          <p:cNvSpPr txBox="1"/>
          <p:nvPr/>
        </p:nvSpPr>
        <p:spPr>
          <a:xfrm>
            <a:off x="3532093" y="2856964"/>
            <a:ext cx="492443" cy="215444"/>
          </a:xfrm>
          <a:prstGeom prst="rect">
            <a:avLst/>
          </a:prstGeom>
          <a:noFill/>
        </p:spPr>
        <p:txBody>
          <a:bodyPr wrap="none" rtlCol="0">
            <a:spAutoFit/>
          </a:bodyPr>
          <a:lstStyle/>
          <a:p>
            <a:r>
              <a:rPr kumimoji="1" lang="ja-JP" altLang="en-US" sz="800" dirty="0" smtClean="0"/>
              <a:t>出荷済</a:t>
            </a:r>
          </a:p>
        </p:txBody>
      </p:sp>
      <p:sp>
        <p:nvSpPr>
          <p:cNvPr id="138" name="正方形/長方形 137"/>
          <p:cNvSpPr/>
          <p:nvPr/>
        </p:nvSpPr>
        <p:spPr>
          <a:xfrm>
            <a:off x="4096544" y="2910825"/>
            <a:ext cx="10801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39" name="テキスト ボックス 138"/>
          <p:cNvSpPr txBox="1"/>
          <p:nvPr/>
        </p:nvSpPr>
        <p:spPr>
          <a:xfrm>
            <a:off x="4148360" y="2856964"/>
            <a:ext cx="380232" cy="215444"/>
          </a:xfrm>
          <a:prstGeom prst="rect">
            <a:avLst/>
          </a:prstGeom>
          <a:noFill/>
        </p:spPr>
        <p:txBody>
          <a:bodyPr wrap="none" rtlCol="0">
            <a:spAutoFit/>
          </a:bodyPr>
          <a:lstStyle/>
          <a:p>
            <a:r>
              <a:rPr kumimoji="1" lang="ja-JP" altLang="en-US" sz="800" dirty="0" smtClean="0"/>
              <a:t>全て</a:t>
            </a:r>
          </a:p>
        </p:txBody>
      </p:sp>
      <p:sp>
        <p:nvSpPr>
          <p:cNvPr id="19" name="右矢印 18"/>
          <p:cNvSpPr/>
          <p:nvPr/>
        </p:nvSpPr>
        <p:spPr>
          <a:xfrm>
            <a:off x="5680720" y="3966701"/>
            <a:ext cx="1440160" cy="36004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40" name="テキスト ボックス 139"/>
          <p:cNvSpPr txBox="1"/>
          <p:nvPr/>
        </p:nvSpPr>
        <p:spPr>
          <a:xfrm>
            <a:off x="8952459" y="2424916"/>
            <a:ext cx="510076" cy="215444"/>
          </a:xfrm>
          <a:prstGeom prst="rect">
            <a:avLst/>
          </a:prstGeom>
          <a:noFill/>
        </p:spPr>
        <p:txBody>
          <a:bodyPr wrap="none" rtlCol="0">
            <a:spAutoFit/>
          </a:bodyPr>
          <a:lstStyle/>
          <a:p>
            <a:r>
              <a:rPr kumimoji="1" lang="ja-JP" altLang="en-US" sz="800" dirty="0" smtClean="0"/>
              <a:t>注文</a:t>
            </a:r>
            <a:r>
              <a:rPr kumimoji="1" lang="en-US" altLang="ja-JP" sz="800" dirty="0" smtClean="0"/>
              <a:t>No</a:t>
            </a:r>
            <a:endParaRPr kumimoji="1" lang="ja-JP" altLang="en-US" sz="800" dirty="0" smtClean="0"/>
          </a:p>
        </p:txBody>
      </p:sp>
      <p:sp>
        <p:nvSpPr>
          <p:cNvPr id="141" name="テキスト ボックス 140"/>
          <p:cNvSpPr txBox="1"/>
          <p:nvPr/>
        </p:nvSpPr>
        <p:spPr>
          <a:xfrm>
            <a:off x="9675054" y="2424916"/>
            <a:ext cx="492443" cy="215444"/>
          </a:xfrm>
          <a:prstGeom prst="rect">
            <a:avLst/>
          </a:prstGeom>
          <a:noFill/>
        </p:spPr>
        <p:txBody>
          <a:bodyPr wrap="none" rtlCol="0">
            <a:spAutoFit/>
          </a:bodyPr>
          <a:lstStyle/>
          <a:p>
            <a:r>
              <a:rPr kumimoji="1" lang="en-US" altLang="ja-JP" sz="800" dirty="0" smtClean="0"/>
              <a:t>999999</a:t>
            </a:r>
            <a:endParaRPr kumimoji="1" lang="ja-JP" altLang="en-US" sz="800" dirty="0" smtClean="0"/>
          </a:p>
        </p:txBody>
      </p:sp>
      <p:sp>
        <p:nvSpPr>
          <p:cNvPr id="144" name="正方形/長方形 143"/>
          <p:cNvSpPr/>
          <p:nvPr/>
        </p:nvSpPr>
        <p:spPr>
          <a:xfrm>
            <a:off x="9747062" y="5040137"/>
            <a:ext cx="144016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smtClean="0">
                <a:solidFill>
                  <a:schemeClr val="tx1"/>
                </a:solidFill>
                <a:latin typeface="ＭＳ Ｐゴシック"/>
              </a:rPr>
              <a:t>□□□□運輸</a:t>
            </a:r>
            <a:endParaRPr lang="ja-JP" altLang="en-US" sz="600" dirty="0">
              <a:solidFill>
                <a:schemeClr val="tx1"/>
              </a:solidFill>
              <a:latin typeface="ＭＳ Ｐゴシック"/>
            </a:endParaRPr>
          </a:p>
        </p:txBody>
      </p:sp>
      <p:sp>
        <p:nvSpPr>
          <p:cNvPr id="145" name="テキスト ボックス 144"/>
          <p:cNvSpPr txBox="1"/>
          <p:nvPr/>
        </p:nvSpPr>
        <p:spPr>
          <a:xfrm>
            <a:off x="8952459" y="4985696"/>
            <a:ext cx="595035" cy="215444"/>
          </a:xfrm>
          <a:prstGeom prst="rect">
            <a:avLst/>
          </a:prstGeom>
          <a:noFill/>
        </p:spPr>
        <p:txBody>
          <a:bodyPr wrap="none" rtlCol="0">
            <a:spAutoFit/>
          </a:bodyPr>
          <a:lstStyle/>
          <a:p>
            <a:r>
              <a:rPr kumimoji="1" lang="ja-JP" altLang="en-US" sz="800" dirty="0" smtClean="0"/>
              <a:t>運送会社</a:t>
            </a:r>
          </a:p>
        </p:txBody>
      </p:sp>
      <p:sp>
        <p:nvSpPr>
          <p:cNvPr id="112" name="テキスト ボックス 111"/>
          <p:cNvSpPr txBox="1"/>
          <p:nvPr/>
        </p:nvSpPr>
        <p:spPr>
          <a:xfrm>
            <a:off x="8952459" y="6600220"/>
            <a:ext cx="510076" cy="215444"/>
          </a:xfrm>
          <a:prstGeom prst="rect">
            <a:avLst/>
          </a:prstGeom>
          <a:noFill/>
        </p:spPr>
        <p:txBody>
          <a:bodyPr wrap="none" rtlCol="0">
            <a:spAutoFit/>
          </a:bodyPr>
          <a:lstStyle/>
          <a:p>
            <a:r>
              <a:rPr kumimoji="1" lang="ja-JP" altLang="en-US" sz="800" dirty="0" smtClean="0"/>
              <a:t>請求</a:t>
            </a:r>
            <a:r>
              <a:rPr kumimoji="1" lang="en-US" altLang="ja-JP" sz="800" dirty="0" smtClean="0"/>
              <a:t>No</a:t>
            </a:r>
            <a:endParaRPr kumimoji="1" lang="ja-JP" altLang="en-US" sz="800" dirty="0" smtClean="0"/>
          </a:p>
        </p:txBody>
      </p:sp>
      <p:sp>
        <p:nvSpPr>
          <p:cNvPr id="152" name="テキスト ボックス 151"/>
          <p:cNvSpPr txBox="1"/>
          <p:nvPr/>
        </p:nvSpPr>
        <p:spPr>
          <a:xfrm>
            <a:off x="8952459" y="2640940"/>
            <a:ext cx="639919" cy="215444"/>
          </a:xfrm>
          <a:prstGeom prst="rect">
            <a:avLst/>
          </a:prstGeom>
          <a:noFill/>
        </p:spPr>
        <p:txBody>
          <a:bodyPr wrap="none" rtlCol="0">
            <a:spAutoFit/>
          </a:bodyPr>
          <a:lstStyle/>
          <a:p>
            <a:r>
              <a:rPr kumimoji="1" lang="ja-JP" altLang="en-US" sz="800" dirty="0" smtClean="0"/>
              <a:t>ステータス</a:t>
            </a:r>
          </a:p>
        </p:txBody>
      </p:sp>
      <p:sp>
        <p:nvSpPr>
          <p:cNvPr id="153" name="正方形/長方形 152"/>
          <p:cNvSpPr/>
          <p:nvPr/>
        </p:nvSpPr>
        <p:spPr>
          <a:xfrm>
            <a:off x="9747062" y="2694801"/>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p:cNvSpPr/>
          <p:nvPr/>
        </p:nvSpPr>
        <p:spPr>
          <a:xfrm>
            <a:off x="10737900" y="269480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0" name="角丸四角形吹き出し 19"/>
          <p:cNvSpPr/>
          <p:nvPr/>
        </p:nvSpPr>
        <p:spPr>
          <a:xfrm>
            <a:off x="10833590" y="2277646"/>
            <a:ext cx="1280799" cy="541864"/>
          </a:xfrm>
          <a:prstGeom prst="wedgeRoundRectCallout">
            <a:avLst>
              <a:gd name="adj1" fmla="val -68429"/>
              <a:gd name="adj2" fmla="val 36493"/>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800" dirty="0" smtClean="0">
                <a:solidFill>
                  <a:schemeClr val="tx1"/>
                </a:solidFill>
              </a:rPr>
              <a:t>未出荷</a:t>
            </a:r>
            <a:r>
              <a:rPr lang="ja-JP" altLang="en-US" sz="800" dirty="0" smtClean="0">
                <a:solidFill>
                  <a:schemeClr val="tx1"/>
                </a:solidFill>
              </a:rPr>
              <a:t>（出荷手配中）</a:t>
            </a:r>
            <a:endParaRPr lang="en-US" altLang="ja-JP" sz="800" dirty="0" smtClean="0">
              <a:solidFill>
                <a:schemeClr val="tx1"/>
              </a:solidFill>
            </a:endParaRPr>
          </a:p>
          <a:p>
            <a:r>
              <a:rPr kumimoji="1" lang="ja-JP" altLang="en-US" sz="800" dirty="0" smtClean="0">
                <a:solidFill>
                  <a:schemeClr val="tx1"/>
                </a:solidFill>
              </a:rPr>
              <a:t>出荷済</a:t>
            </a:r>
            <a:endParaRPr kumimoji="1" lang="en-US" altLang="ja-JP" sz="800" dirty="0" smtClean="0">
              <a:solidFill>
                <a:schemeClr val="tx1"/>
              </a:solidFill>
            </a:endParaRPr>
          </a:p>
          <a:p>
            <a:r>
              <a:rPr lang="ja-JP" altLang="en-US" sz="800" dirty="0">
                <a:solidFill>
                  <a:schemeClr val="tx1"/>
                </a:solidFill>
              </a:rPr>
              <a:t>キャンセル</a:t>
            </a:r>
            <a:endParaRPr kumimoji="1" lang="ja-JP" altLang="en-US" sz="800" dirty="0" smtClean="0">
              <a:solidFill>
                <a:schemeClr val="tx1"/>
              </a:solidFill>
            </a:endParaRPr>
          </a:p>
        </p:txBody>
      </p:sp>
      <p:sp>
        <p:nvSpPr>
          <p:cNvPr id="155" name="テキスト ボックス 154"/>
          <p:cNvSpPr txBox="1"/>
          <p:nvPr/>
        </p:nvSpPr>
        <p:spPr>
          <a:xfrm>
            <a:off x="8952459" y="2928972"/>
            <a:ext cx="492443" cy="215444"/>
          </a:xfrm>
          <a:prstGeom prst="rect">
            <a:avLst/>
          </a:prstGeom>
          <a:noFill/>
        </p:spPr>
        <p:txBody>
          <a:bodyPr wrap="none" rtlCol="0">
            <a:spAutoFit/>
          </a:bodyPr>
          <a:lstStyle/>
          <a:p>
            <a:r>
              <a:rPr kumimoji="1" lang="ja-JP" altLang="en-US" sz="800" dirty="0" smtClean="0"/>
              <a:t>注文日</a:t>
            </a:r>
          </a:p>
        </p:txBody>
      </p:sp>
      <p:sp>
        <p:nvSpPr>
          <p:cNvPr id="156" name="正方形/長方形 155"/>
          <p:cNvSpPr/>
          <p:nvPr/>
        </p:nvSpPr>
        <p:spPr>
          <a:xfrm>
            <a:off x="9765502" y="29828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テキスト ボックス 156"/>
          <p:cNvSpPr txBox="1"/>
          <p:nvPr/>
        </p:nvSpPr>
        <p:spPr>
          <a:xfrm>
            <a:off x="9909518" y="2928972"/>
            <a:ext cx="287258" cy="215444"/>
          </a:xfrm>
          <a:prstGeom prst="rect">
            <a:avLst/>
          </a:prstGeom>
          <a:noFill/>
        </p:spPr>
        <p:txBody>
          <a:bodyPr wrap="none" rtlCol="0">
            <a:spAutoFit/>
          </a:bodyPr>
          <a:lstStyle/>
          <a:p>
            <a:r>
              <a:rPr kumimoji="1" lang="ja-JP" altLang="en-US" sz="800" dirty="0" smtClean="0"/>
              <a:t>年</a:t>
            </a:r>
          </a:p>
        </p:txBody>
      </p:sp>
      <p:sp>
        <p:nvSpPr>
          <p:cNvPr id="158" name="正方形/長方形 157"/>
          <p:cNvSpPr/>
          <p:nvPr/>
        </p:nvSpPr>
        <p:spPr>
          <a:xfrm>
            <a:off x="10125542" y="29828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テキスト ボックス 158"/>
          <p:cNvSpPr txBox="1"/>
          <p:nvPr/>
        </p:nvSpPr>
        <p:spPr>
          <a:xfrm>
            <a:off x="10269558" y="2928972"/>
            <a:ext cx="287258" cy="215444"/>
          </a:xfrm>
          <a:prstGeom prst="rect">
            <a:avLst/>
          </a:prstGeom>
          <a:noFill/>
        </p:spPr>
        <p:txBody>
          <a:bodyPr wrap="none" rtlCol="0">
            <a:spAutoFit/>
          </a:bodyPr>
          <a:lstStyle/>
          <a:p>
            <a:r>
              <a:rPr kumimoji="1" lang="ja-JP" altLang="en-US" sz="800" dirty="0" smtClean="0"/>
              <a:t>月</a:t>
            </a:r>
          </a:p>
        </p:txBody>
      </p:sp>
      <p:sp>
        <p:nvSpPr>
          <p:cNvPr id="160" name="正方形/長方形 159"/>
          <p:cNvSpPr/>
          <p:nvPr/>
        </p:nvSpPr>
        <p:spPr>
          <a:xfrm>
            <a:off x="10485582" y="29828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テキスト ボックス 160"/>
          <p:cNvSpPr txBox="1"/>
          <p:nvPr/>
        </p:nvSpPr>
        <p:spPr>
          <a:xfrm>
            <a:off x="10629598" y="2928972"/>
            <a:ext cx="287258" cy="215444"/>
          </a:xfrm>
          <a:prstGeom prst="rect">
            <a:avLst/>
          </a:prstGeom>
          <a:noFill/>
        </p:spPr>
        <p:txBody>
          <a:bodyPr wrap="none" rtlCol="0">
            <a:spAutoFit/>
          </a:bodyPr>
          <a:lstStyle/>
          <a:p>
            <a:r>
              <a:rPr kumimoji="1" lang="ja-JP" altLang="en-US" sz="800" dirty="0" smtClean="0"/>
              <a:t>日</a:t>
            </a:r>
          </a:p>
        </p:txBody>
      </p:sp>
      <p:sp>
        <p:nvSpPr>
          <p:cNvPr id="162" name="テキスト ボックス 161"/>
          <p:cNvSpPr txBox="1"/>
          <p:nvPr/>
        </p:nvSpPr>
        <p:spPr>
          <a:xfrm>
            <a:off x="9693494" y="6601380"/>
            <a:ext cx="492443" cy="215444"/>
          </a:xfrm>
          <a:prstGeom prst="rect">
            <a:avLst/>
          </a:prstGeom>
          <a:noFill/>
        </p:spPr>
        <p:txBody>
          <a:bodyPr wrap="none" rtlCol="0">
            <a:spAutoFit/>
          </a:bodyPr>
          <a:lstStyle/>
          <a:p>
            <a:r>
              <a:rPr kumimoji="1" lang="en-US" altLang="ja-JP" sz="800" dirty="0" smtClean="0"/>
              <a:t>999999</a:t>
            </a:r>
            <a:endParaRPr kumimoji="1" lang="ja-JP" altLang="en-US" sz="800" dirty="0" smtClean="0"/>
          </a:p>
        </p:txBody>
      </p:sp>
      <p:sp>
        <p:nvSpPr>
          <p:cNvPr id="163" name="テキスト ボックス 162"/>
          <p:cNvSpPr txBox="1"/>
          <p:nvPr/>
        </p:nvSpPr>
        <p:spPr>
          <a:xfrm>
            <a:off x="8952459" y="6752620"/>
            <a:ext cx="492443" cy="215444"/>
          </a:xfrm>
          <a:prstGeom prst="rect">
            <a:avLst/>
          </a:prstGeom>
          <a:noFill/>
        </p:spPr>
        <p:txBody>
          <a:bodyPr wrap="none" rtlCol="0">
            <a:spAutoFit/>
          </a:bodyPr>
          <a:lstStyle/>
          <a:p>
            <a:r>
              <a:rPr kumimoji="1" lang="ja-JP" altLang="en-US" sz="800" dirty="0" smtClean="0"/>
              <a:t>入金日</a:t>
            </a:r>
          </a:p>
        </p:txBody>
      </p:sp>
      <p:sp>
        <p:nvSpPr>
          <p:cNvPr id="164" name="テキスト ボックス 163"/>
          <p:cNvSpPr txBox="1"/>
          <p:nvPr/>
        </p:nvSpPr>
        <p:spPr>
          <a:xfrm>
            <a:off x="9693494" y="6753780"/>
            <a:ext cx="1107996" cy="215444"/>
          </a:xfrm>
          <a:prstGeom prst="rect">
            <a:avLst/>
          </a:prstGeom>
          <a:noFill/>
        </p:spPr>
        <p:txBody>
          <a:bodyPr wrap="none" rtlCol="0">
            <a:spAutoFit/>
          </a:bodyPr>
          <a:lstStyle/>
          <a:p>
            <a:r>
              <a:rPr lang="ja-JP" altLang="en-US" sz="800" dirty="0" smtClean="0"/>
              <a:t>○○○○年○月○日</a:t>
            </a:r>
            <a:endParaRPr kumimoji="1" lang="ja-JP" altLang="en-US" sz="800" dirty="0" smtClean="0"/>
          </a:p>
        </p:txBody>
      </p:sp>
      <p:sp>
        <p:nvSpPr>
          <p:cNvPr id="165" name="テキスト ボックス 164"/>
          <p:cNvSpPr txBox="1"/>
          <p:nvPr/>
        </p:nvSpPr>
        <p:spPr>
          <a:xfrm>
            <a:off x="8952459" y="6960260"/>
            <a:ext cx="755335" cy="215444"/>
          </a:xfrm>
          <a:prstGeom prst="rect">
            <a:avLst/>
          </a:prstGeom>
          <a:noFill/>
        </p:spPr>
        <p:txBody>
          <a:bodyPr wrap="none" rtlCol="0">
            <a:spAutoFit/>
          </a:bodyPr>
          <a:lstStyle/>
          <a:p>
            <a:r>
              <a:rPr kumimoji="1" lang="ja-JP" altLang="en-US" sz="800" dirty="0" smtClean="0"/>
              <a:t>キャンセル日</a:t>
            </a:r>
          </a:p>
        </p:txBody>
      </p:sp>
      <p:sp>
        <p:nvSpPr>
          <p:cNvPr id="166" name="テキスト ボックス 165"/>
          <p:cNvSpPr txBox="1"/>
          <p:nvPr/>
        </p:nvSpPr>
        <p:spPr>
          <a:xfrm>
            <a:off x="9693494" y="6961420"/>
            <a:ext cx="1107996" cy="215444"/>
          </a:xfrm>
          <a:prstGeom prst="rect">
            <a:avLst/>
          </a:prstGeom>
          <a:noFill/>
        </p:spPr>
        <p:txBody>
          <a:bodyPr wrap="none" rtlCol="0">
            <a:spAutoFit/>
          </a:bodyPr>
          <a:lstStyle/>
          <a:p>
            <a:r>
              <a:rPr lang="ja-JP" altLang="en-US" sz="800" dirty="0" smtClean="0"/>
              <a:t>○○○○年○月○日</a:t>
            </a:r>
            <a:endParaRPr kumimoji="1" lang="ja-JP" altLang="en-US" sz="800" dirty="0" smtClean="0"/>
          </a:p>
        </p:txBody>
      </p:sp>
      <p:sp>
        <p:nvSpPr>
          <p:cNvPr id="123" name="角丸四角形吹き出し 122"/>
          <p:cNvSpPr/>
          <p:nvPr/>
        </p:nvSpPr>
        <p:spPr>
          <a:xfrm>
            <a:off x="2980420" y="5432807"/>
            <a:ext cx="981880" cy="504056"/>
          </a:xfrm>
          <a:prstGeom prst="wedgeRoundRectCallout">
            <a:avLst>
              <a:gd name="adj1" fmla="val -19693"/>
              <a:gd name="adj2" fmla="val -89618"/>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先端翼径＋仕様</a:t>
            </a:r>
          </a:p>
        </p:txBody>
      </p:sp>
      <p:sp>
        <p:nvSpPr>
          <p:cNvPr id="124" name="正方形/長方形 123"/>
          <p:cNvSpPr/>
          <p:nvPr/>
        </p:nvSpPr>
        <p:spPr>
          <a:xfrm>
            <a:off x="10197550" y="4134381"/>
            <a:ext cx="68837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p:cNvSpPr/>
          <p:nvPr/>
        </p:nvSpPr>
        <p:spPr>
          <a:xfrm>
            <a:off x="10809908" y="413438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32" name="テキスト ボックス 131"/>
          <p:cNvSpPr txBox="1"/>
          <p:nvPr/>
        </p:nvSpPr>
        <p:spPr>
          <a:xfrm>
            <a:off x="9674523" y="4080520"/>
            <a:ext cx="527709" cy="215444"/>
          </a:xfrm>
          <a:prstGeom prst="rect">
            <a:avLst/>
          </a:prstGeom>
          <a:noFill/>
        </p:spPr>
        <p:txBody>
          <a:bodyPr wrap="none" rtlCol="0">
            <a:spAutoFit/>
          </a:bodyPr>
          <a:lstStyle/>
          <a:p>
            <a:r>
              <a:rPr kumimoji="1" lang="ja-JP" altLang="en-US" sz="800" dirty="0" smtClean="0"/>
              <a:t>仕　　様</a:t>
            </a:r>
          </a:p>
        </p:txBody>
      </p:sp>
      <p:sp>
        <p:nvSpPr>
          <p:cNvPr id="146" name="テキスト ボックス 145"/>
          <p:cNvSpPr txBox="1"/>
          <p:nvPr/>
        </p:nvSpPr>
        <p:spPr>
          <a:xfrm>
            <a:off x="10502132" y="4800600"/>
            <a:ext cx="415498" cy="184666"/>
          </a:xfrm>
          <a:prstGeom prst="rect">
            <a:avLst/>
          </a:prstGeom>
          <a:noFill/>
        </p:spPr>
        <p:txBody>
          <a:bodyPr wrap="none" rtlCol="0">
            <a:spAutoFit/>
          </a:bodyPr>
          <a:lstStyle/>
          <a:p>
            <a:r>
              <a:rPr kumimoji="1" lang="ja-JP" altLang="en-US" sz="600" dirty="0" smtClean="0"/>
              <a:t>（税抜）</a:t>
            </a:r>
          </a:p>
        </p:txBody>
      </p:sp>
      <p:sp>
        <p:nvSpPr>
          <p:cNvPr id="147" name="テキスト ボックス 146"/>
          <p:cNvSpPr txBox="1"/>
          <p:nvPr/>
        </p:nvSpPr>
        <p:spPr>
          <a:xfrm>
            <a:off x="10502132" y="5151403"/>
            <a:ext cx="415498" cy="184666"/>
          </a:xfrm>
          <a:prstGeom prst="rect">
            <a:avLst/>
          </a:prstGeom>
          <a:noFill/>
        </p:spPr>
        <p:txBody>
          <a:bodyPr wrap="none" rtlCol="0">
            <a:spAutoFit/>
          </a:bodyPr>
          <a:lstStyle/>
          <a:p>
            <a:r>
              <a:rPr kumimoji="1" lang="ja-JP" altLang="en-US" sz="600" dirty="0" smtClean="0"/>
              <a:t>（税抜）</a:t>
            </a:r>
          </a:p>
        </p:txBody>
      </p:sp>
      <p:sp>
        <p:nvSpPr>
          <p:cNvPr id="148" name="テキスト ボックス 147"/>
          <p:cNvSpPr txBox="1"/>
          <p:nvPr/>
        </p:nvSpPr>
        <p:spPr>
          <a:xfrm>
            <a:off x="8952459" y="5360985"/>
            <a:ext cx="492443" cy="215444"/>
          </a:xfrm>
          <a:prstGeom prst="rect">
            <a:avLst/>
          </a:prstGeom>
          <a:noFill/>
        </p:spPr>
        <p:txBody>
          <a:bodyPr wrap="none" rtlCol="0">
            <a:spAutoFit/>
          </a:bodyPr>
          <a:lstStyle/>
          <a:p>
            <a:r>
              <a:rPr kumimoji="1" lang="ja-JP" altLang="en-US" sz="800" dirty="0" smtClean="0"/>
              <a:t>消費税</a:t>
            </a:r>
          </a:p>
        </p:txBody>
      </p:sp>
      <p:sp>
        <p:nvSpPr>
          <p:cNvPr id="149" name="テキスト ボックス 148"/>
          <p:cNvSpPr txBox="1"/>
          <p:nvPr/>
        </p:nvSpPr>
        <p:spPr>
          <a:xfrm>
            <a:off x="9693494" y="5360985"/>
            <a:ext cx="466794" cy="215444"/>
          </a:xfrm>
          <a:prstGeom prst="rect">
            <a:avLst/>
          </a:prstGeom>
          <a:noFill/>
        </p:spPr>
        <p:txBody>
          <a:bodyPr wrap="none" rtlCol="0">
            <a:spAutoFit/>
          </a:bodyPr>
          <a:lstStyle/>
          <a:p>
            <a:r>
              <a:rPr kumimoji="1" lang="en-US" altLang="ja-JP" sz="800" dirty="0" smtClean="0"/>
              <a:t>\5,500</a:t>
            </a:r>
            <a:endParaRPr kumimoji="1" lang="ja-JP" altLang="en-US" sz="800" dirty="0" smtClean="0"/>
          </a:p>
        </p:txBody>
      </p:sp>
      <p:sp>
        <p:nvSpPr>
          <p:cNvPr id="150" name="テキスト ボックス 149"/>
          <p:cNvSpPr txBox="1"/>
          <p:nvPr/>
        </p:nvSpPr>
        <p:spPr>
          <a:xfrm>
            <a:off x="10502132" y="5600563"/>
            <a:ext cx="415498" cy="184666"/>
          </a:xfrm>
          <a:prstGeom prst="rect">
            <a:avLst/>
          </a:prstGeom>
          <a:noFill/>
        </p:spPr>
        <p:txBody>
          <a:bodyPr wrap="none" rtlCol="0">
            <a:spAutoFit/>
          </a:bodyPr>
          <a:lstStyle/>
          <a:p>
            <a:r>
              <a:rPr kumimoji="1" lang="ja-JP" altLang="en-US" sz="600" dirty="0" smtClean="0"/>
              <a:t>（税</a:t>
            </a:r>
            <a:r>
              <a:rPr lang="ja-JP" altLang="en-US" sz="600" dirty="0"/>
              <a:t>込</a:t>
            </a:r>
            <a:r>
              <a:rPr kumimoji="1" lang="ja-JP" altLang="en-US" sz="600" dirty="0" smtClean="0"/>
              <a:t>）</a:t>
            </a:r>
          </a:p>
        </p:txBody>
      </p:sp>
      <p:sp>
        <p:nvSpPr>
          <p:cNvPr id="151" name="テキスト ボックス 150"/>
          <p:cNvSpPr txBox="1"/>
          <p:nvPr/>
        </p:nvSpPr>
        <p:spPr>
          <a:xfrm>
            <a:off x="8952459" y="5577589"/>
            <a:ext cx="595035" cy="215444"/>
          </a:xfrm>
          <a:prstGeom prst="rect">
            <a:avLst/>
          </a:prstGeom>
          <a:noFill/>
        </p:spPr>
        <p:txBody>
          <a:bodyPr wrap="none" rtlCol="0">
            <a:spAutoFit/>
          </a:bodyPr>
          <a:lstStyle/>
          <a:p>
            <a:r>
              <a:rPr kumimoji="1" lang="ja-JP" altLang="en-US" sz="800" dirty="0" smtClean="0"/>
              <a:t>請求金額</a:t>
            </a:r>
          </a:p>
        </p:txBody>
      </p:sp>
      <p:sp>
        <p:nvSpPr>
          <p:cNvPr id="167" name="テキスト ボックス 166"/>
          <p:cNvSpPr txBox="1"/>
          <p:nvPr/>
        </p:nvSpPr>
        <p:spPr>
          <a:xfrm>
            <a:off x="9693494" y="5577589"/>
            <a:ext cx="569387" cy="215444"/>
          </a:xfrm>
          <a:prstGeom prst="rect">
            <a:avLst/>
          </a:prstGeom>
          <a:noFill/>
        </p:spPr>
        <p:txBody>
          <a:bodyPr wrap="none" rtlCol="0">
            <a:spAutoFit/>
          </a:bodyPr>
          <a:lstStyle/>
          <a:p>
            <a:r>
              <a:rPr kumimoji="1" lang="en-US" altLang="ja-JP" sz="800" dirty="0" smtClean="0"/>
              <a:t>\115,500</a:t>
            </a:r>
            <a:endParaRPr kumimoji="1" lang="ja-JP" altLang="en-US" sz="800" dirty="0" smtClean="0"/>
          </a:p>
        </p:txBody>
      </p:sp>
      <p:sp>
        <p:nvSpPr>
          <p:cNvPr id="168" name="テキスト ボックス 167"/>
          <p:cNvSpPr txBox="1"/>
          <p:nvPr/>
        </p:nvSpPr>
        <p:spPr>
          <a:xfrm>
            <a:off x="8952459" y="6049340"/>
            <a:ext cx="697627" cy="215444"/>
          </a:xfrm>
          <a:prstGeom prst="rect">
            <a:avLst/>
          </a:prstGeom>
          <a:noFill/>
        </p:spPr>
        <p:txBody>
          <a:bodyPr wrap="none" rtlCol="0">
            <a:spAutoFit/>
          </a:bodyPr>
          <a:lstStyle/>
          <a:p>
            <a:r>
              <a:rPr kumimoji="1" lang="ja-JP" altLang="en-US" sz="800" dirty="0" smtClean="0"/>
              <a:t>到着予定日</a:t>
            </a:r>
          </a:p>
        </p:txBody>
      </p:sp>
      <p:sp>
        <p:nvSpPr>
          <p:cNvPr id="169" name="正方形/長方形 168"/>
          <p:cNvSpPr/>
          <p:nvPr/>
        </p:nvSpPr>
        <p:spPr>
          <a:xfrm>
            <a:off x="9765502" y="61032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テキスト ボックス 169"/>
          <p:cNvSpPr txBox="1"/>
          <p:nvPr/>
        </p:nvSpPr>
        <p:spPr>
          <a:xfrm>
            <a:off x="9909518" y="6049340"/>
            <a:ext cx="287258" cy="215444"/>
          </a:xfrm>
          <a:prstGeom prst="rect">
            <a:avLst/>
          </a:prstGeom>
          <a:noFill/>
        </p:spPr>
        <p:txBody>
          <a:bodyPr wrap="none" rtlCol="0">
            <a:spAutoFit/>
          </a:bodyPr>
          <a:lstStyle/>
          <a:p>
            <a:r>
              <a:rPr kumimoji="1" lang="ja-JP" altLang="en-US" sz="800" dirty="0" smtClean="0"/>
              <a:t>年</a:t>
            </a:r>
          </a:p>
        </p:txBody>
      </p:sp>
      <p:sp>
        <p:nvSpPr>
          <p:cNvPr id="171" name="正方形/長方形 170"/>
          <p:cNvSpPr/>
          <p:nvPr/>
        </p:nvSpPr>
        <p:spPr>
          <a:xfrm>
            <a:off x="10125542" y="61032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テキスト ボックス 171"/>
          <p:cNvSpPr txBox="1"/>
          <p:nvPr/>
        </p:nvSpPr>
        <p:spPr>
          <a:xfrm>
            <a:off x="10269558" y="6049340"/>
            <a:ext cx="287258" cy="215444"/>
          </a:xfrm>
          <a:prstGeom prst="rect">
            <a:avLst/>
          </a:prstGeom>
          <a:noFill/>
        </p:spPr>
        <p:txBody>
          <a:bodyPr wrap="none" rtlCol="0">
            <a:spAutoFit/>
          </a:bodyPr>
          <a:lstStyle/>
          <a:p>
            <a:r>
              <a:rPr kumimoji="1" lang="ja-JP" altLang="en-US" sz="800" dirty="0" smtClean="0"/>
              <a:t>月</a:t>
            </a:r>
          </a:p>
        </p:txBody>
      </p:sp>
      <p:sp>
        <p:nvSpPr>
          <p:cNvPr id="173" name="正方形/長方形 172"/>
          <p:cNvSpPr/>
          <p:nvPr/>
        </p:nvSpPr>
        <p:spPr>
          <a:xfrm>
            <a:off x="10485582" y="61032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テキスト ボックス 173"/>
          <p:cNvSpPr txBox="1"/>
          <p:nvPr/>
        </p:nvSpPr>
        <p:spPr>
          <a:xfrm>
            <a:off x="10629598" y="6049340"/>
            <a:ext cx="287258" cy="215444"/>
          </a:xfrm>
          <a:prstGeom prst="rect">
            <a:avLst/>
          </a:prstGeom>
          <a:noFill/>
        </p:spPr>
        <p:txBody>
          <a:bodyPr wrap="none" rtlCol="0">
            <a:spAutoFit/>
          </a:bodyPr>
          <a:lstStyle/>
          <a:p>
            <a:r>
              <a:rPr kumimoji="1" lang="ja-JP" altLang="en-US" sz="800" dirty="0" smtClean="0"/>
              <a:t>日</a:t>
            </a:r>
          </a:p>
        </p:txBody>
      </p:sp>
      <p:sp>
        <p:nvSpPr>
          <p:cNvPr id="175" name="テキスト ボックス 174"/>
          <p:cNvSpPr txBox="1"/>
          <p:nvPr/>
        </p:nvSpPr>
        <p:spPr>
          <a:xfrm>
            <a:off x="8952459" y="4369132"/>
            <a:ext cx="595035" cy="215444"/>
          </a:xfrm>
          <a:prstGeom prst="rect">
            <a:avLst/>
          </a:prstGeom>
          <a:noFill/>
        </p:spPr>
        <p:txBody>
          <a:bodyPr wrap="none" rtlCol="0">
            <a:spAutoFit/>
          </a:bodyPr>
          <a:lstStyle/>
          <a:p>
            <a:r>
              <a:rPr kumimoji="1" lang="ja-JP" altLang="en-US" sz="800" dirty="0" smtClean="0"/>
              <a:t>発注単価</a:t>
            </a:r>
          </a:p>
        </p:txBody>
      </p:sp>
      <p:sp>
        <p:nvSpPr>
          <p:cNvPr id="176" name="テキスト ボックス 175"/>
          <p:cNvSpPr txBox="1"/>
          <p:nvPr/>
        </p:nvSpPr>
        <p:spPr>
          <a:xfrm>
            <a:off x="9693494" y="4369132"/>
            <a:ext cx="466794" cy="215444"/>
          </a:xfrm>
          <a:prstGeom prst="rect">
            <a:avLst/>
          </a:prstGeom>
          <a:noFill/>
        </p:spPr>
        <p:txBody>
          <a:bodyPr wrap="none" rtlCol="0">
            <a:spAutoFit/>
          </a:bodyPr>
          <a:lstStyle/>
          <a:p>
            <a:r>
              <a:rPr kumimoji="1" lang="en-US" altLang="ja-JP" sz="800" dirty="0" smtClean="0"/>
              <a:t>\4,000</a:t>
            </a:r>
            <a:endParaRPr kumimoji="1" lang="ja-JP" altLang="en-US" sz="800" dirty="0" smtClean="0"/>
          </a:p>
        </p:txBody>
      </p:sp>
      <p:sp>
        <p:nvSpPr>
          <p:cNvPr id="177" name="テキスト ボックス 176"/>
          <p:cNvSpPr txBox="1"/>
          <p:nvPr/>
        </p:nvSpPr>
        <p:spPr>
          <a:xfrm>
            <a:off x="8952459" y="4521532"/>
            <a:ext cx="595035" cy="215444"/>
          </a:xfrm>
          <a:prstGeom prst="rect">
            <a:avLst/>
          </a:prstGeom>
          <a:noFill/>
        </p:spPr>
        <p:txBody>
          <a:bodyPr wrap="none" rtlCol="0">
            <a:spAutoFit/>
          </a:bodyPr>
          <a:lstStyle/>
          <a:p>
            <a:r>
              <a:rPr kumimoji="1" lang="ja-JP" altLang="en-US" sz="800" dirty="0" smtClean="0"/>
              <a:t>販売単価</a:t>
            </a:r>
          </a:p>
        </p:txBody>
      </p:sp>
      <p:sp>
        <p:nvSpPr>
          <p:cNvPr id="178" name="テキスト ボックス 177"/>
          <p:cNvSpPr txBox="1"/>
          <p:nvPr/>
        </p:nvSpPr>
        <p:spPr>
          <a:xfrm>
            <a:off x="9693494" y="4521532"/>
            <a:ext cx="466794" cy="215444"/>
          </a:xfrm>
          <a:prstGeom prst="rect">
            <a:avLst/>
          </a:prstGeom>
          <a:noFill/>
        </p:spPr>
        <p:txBody>
          <a:bodyPr wrap="none" rtlCol="0">
            <a:spAutoFit/>
          </a:bodyPr>
          <a:lstStyle/>
          <a:p>
            <a:r>
              <a:rPr kumimoji="1" lang="en-US" altLang="ja-JP" sz="800" dirty="0" smtClean="0"/>
              <a:t>\4,500</a:t>
            </a:r>
            <a:endParaRPr kumimoji="1" lang="ja-JP" altLang="en-US" sz="800" dirty="0" smtClean="0"/>
          </a:p>
        </p:txBody>
      </p:sp>
      <p:sp>
        <p:nvSpPr>
          <p:cNvPr id="179" name="テキスト ボックス 178"/>
          <p:cNvSpPr txBox="1"/>
          <p:nvPr/>
        </p:nvSpPr>
        <p:spPr>
          <a:xfrm>
            <a:off x="9693494" y="4801180"/>
            <a:ext cx="518091" cy="215444"/>
          </a:xfrm>
          <a:prstGeom prst="rect">
            <a:avLst/>
          </a:prstGeom>
          <a:noFill/>
        </p:spPr>
        <p:txBody>
          <a:bodyPr wrap="none" rtlCol="0">
            <a:spAutoFit/>
          </a:bodyPr>
          <a:lstStyle/>
          <a:p>
            <a:r>
              <a:rPr kumimoji="1" lang="en-US" altLang="ja-JP" sz="800" dirty="0" smtClean="0"/>
              <a:t>\90,000</a:t>
            </a:r>
            <a:endParaRPr kumimoji="1" lang="ja-JP" altLang="en-US" sz="800" dirty="0" smtClean="0"/>
          </a:p>
        </p:txBody>
      </p:sp>
      <p:sp>
        <p:nvSpPr>
          <p:cNvPr id="180" name="正方形/長方形 179"/>
          <p:cNvSpPr/>
          <p:nvPr/>
        </p:nvSpPr>
        <p:spPr>
          <a:xfrm>
            <a:off x="9747062" y="6295200"/>
            <a:ext cx="1440160" cy="16158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altLang="ja-JP" sz="600" dirty="0" smtClean="0">
                <a:solidFill>
                  <a:schemeClr val="tx1"/>
                </a:solidFill>
                <a:latin typeface="ＭＳ Ｐゴシック"/>
              </a:rPr>
              <a:t>XXXX-XXXX-XXXX</a:t>
            </a:r>
            <a:endParaRPr lang="ja-JP" altLang="en-US" sz="600" dirty="0">
              <a:solidFill>
                <a:schemeClr val="tx1"/>
              </a:solidFill>
              <a:latin typeface="ＭＳ Ｐゴシック"/>
            </a:endParaRPr>
          </a:p>
        </p:txBody>
      </p:sp>
      <p:sp>
        <p:nvSpPr>
          <p:cNvPr id="181" name="テキスト ボックス 180"/>
          <p:cNvSpPr txBox="1"/>
          <p:nvPr/>
        </p:nvSpPr>
        <p:spPr>
          <a:xfrm>
            <a:off x="8952459" y="6241340"/>
            <a:ext cx="813043" cy="215444"/>
          </a:xfrm>
          <a:prstGeom prst="rect">
            <a:avLst/>
          </a:prstGeom>
          <a:noFill/>
        </p:spPr>
        <p:txBody>
          <a:bodyPr wrap="none" rtlCol="0">
            <a:spAutoFit/>
          </a:bodyPr>
          <a:lstStyle/>
          <a:p>
            <a:r>
              <a:rPr kumimoji="1" lang="ja-JP" altLang="en-US" sz="800" dirty="0" smtClean="0"/>
              <a:t>問い合わせ</a:t>
            </a:r>
            <a:r>
              <a:rPr kumimoji="1" lang="en-US" altLang="ja-JP" sz="800" dirty="0" smtClean="0"/>
              <a:t>No</a:t>
            </a:r>
            <a:endParaRPr kumimoji="1" lang="ja-JP" altLang="en-US" sz="800" dirty="0" smtClean="0"/>
          </a:p>
        </p:txBody>
      </p:sp>
      <p:sp>
        <p:nvSpPr>
          <p:cNvPr id="142" name="角丸四角形吹き出し 141"/>
          <p:cNvSpPr/>
          <p:nvPr/>
        </p:nvSpPr>
        <p:spPr>
          <a:xfrm>
            <a:off x="10631606" y="4328552"/>
            <a:ext cx="1932257" cy="512047"/>
          </a:xfrm>
          <a:prstGeom prst="wedgeRoundRectCallout">
            <a:avLst>
              <a:gd name="adj1" fmla="val -36281"/>
              <a:gd name="adj2" fmla="val -68485"/>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800" dirty="0" smtClean="0">
                <a:solidFill>
                  <a:schemeClr val="tx1"/>
                </a:solidFill>
              </a:rPr>
              <a:t>逆回転仕様</a:t>
            </a:r>
            <a:r>
              <a:rPr kumimoji="1" lang="en-US" altLang="ja-JP" sz="800" dirty="0" smtClean="0">
                <a:solidFill>
                  <a:schemeClr val="tx1"/>
                </a:solidFill>
              </a:rPr>
              <a:t>/</a:t>
            </a:r>
            <a:r>
              <a:rPr kumimoji="1" lang="ja-JP" altLang="en-US" sz="800" dirty="0" smtClean="0">
                <a:solidFill>
                  <a:schemeClr val="tx1"/>
                </a:solidFill>
              </a:rPr>
              <a:t>正回転仕様</a:t>
            </a:r>
            <a:r>
              <a:rPr kumimoji="1" lang="en-US" altLang="ja-JP" sz="800" dirty="0" smtClean="0">
                <a:solidFill>
                  <a:schemeClr val="tx1"/>
                </a:solidFill>
              </a:rPr>
              <a:t>/</a:t>
            </a:r>
            <a:r>
              <a:rPr kumimoji="1" lang="ja-JP" altLang="en-US" sz="800" dirty="0" smtClean="0">
                <a:solidFill>
                  <a:schemeClr val="tx1"/>
                </a:solidFill>
              </a:rPr>
              <a:t>接合なし</a:t>
            </a:r>
            <a:endParaRPr kumimoji="1" lang="en-US" altLang="ja-JP" sz="800" dirty="0" smtClean="0">
              <a:solidFill>
                <a:schemeClr val="tx1"/>
              </a:solidFill>
            </a:endParaRPr>
          </a:p>
          <a:p>
            <a:pPr algn="ctr"/>
            <a:r>
              <a:rPr lang="en-US" altLang="ja-JP" sz="800" dirty="0" smtClean="0">
                <a:solidFill>
                  <a:srgbClr val="FF0000"/>
                </a:solidFill>
              </a:rPr>
              <a:t>※</a:t>
            </a:r>
            <a:r>
              <a:rPr lang="ja-JP" altLang="en-US" sz="800" dirty="0" smtClean="0">
                <a:solidFill>
                  <a:srgbClr val="FF0000"/>
                </a:solidFill>
              </a:rPr>
              <a:t>既定値は「逆回転仕様」</a:t>
            </a:r>
            <a:endParaRPr kumimoji="1" lang="ja-JP" altLang="en-US" sz="800" dirty="0" smtClean="0">
              <a:solidFill>
                <a:srgbClr val="FF0000"/>
              </a:solidFill>
            </a:endParaRPr>
          </a:p>
        </p:txBody>
      </p:sp>
    </p:spTree>
    <p:extLst>
      <p:ext uri="{BB962C8B-B14F-4D97-AF65-F5344CB8AC3E}">
        <p14:creationId xmlns:p14="http://schemas.microsoft.com/office/powerpoint/2010/main" val="1837367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グループ化 82"/>
          <p:cNvGrpSpPr/>
          <p:nvPr/>
        </p:nvGrpSpPr>
        <p:grpSpPr>
          <a:xfrm>
            <a:off x="7280889" y="950439"/>
            <a:ext cx="4918139" cy="3303158"/>
            <a:chOff x="7280889" y="950439"/>
            <a:chExt cx="4918139" cy="3303158"/>
          </a:xfrm>
        </p:grpSpPr>
        <p:grpSp>
          <p:nvGrpSpPr>
            <p:cNvPr id="84" name="グループ化 83"/>
            <p:cNvGrpSpPr/>
            <p:nvPr/>
          </p:nvGrpSpPr>
          <p:grpSpPr>
            <a:xfrm>
              <a:off x="7280889" y="950439"/>
              <a:ext cx="4918139" cy="3303158"/>
              <a:chOff x="618565" y="1497732"/>
              <a:chExt cx="4918139" cy="3303158"/>
            </a:xfrm>
          </p:grpSpPr>
          <p:cxnSp>
            <p:nvCxnSpPr>
              <p:cNvPr id="86" name="直線コネクタ 85"/>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85" name="直線コネクタ 84"/>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94" name="グループ化 93"/>
          <p:cNvGrpSpPr/>
          <p:nvPr/>
        </p:nvGrpSpPr>
        <p:grpSpPr>
          <a:xfrm>
            <a:off x="618565" y="950439"/>
            <a:ext cx="4918139" cy="3303158"/>
            <a:chOff x="618565" y="950439"/>
            <a:chExt cx="4918139" cy="3303158"/>
          </a:xfrm>
        </p:grpSpPr>
        <p:grpSp>
          <p:nvGrpSpPr>
            <p:cNvPr id="96" name="グループ化 95"/>
            <p:cNvGrpSpPr/>
            <p:nvPr/>
          </p:nvGrpSpPr>
          <p:grpSpPr>
            <a:xfrm>
              <a:off x="618565" y="950439"/>
              <a:ext cx="4918139" cy="3303158"/>
              <a:chOff x="618565" y="1497732"/>
              <a:chExt cx="4918139" cy="3303158"/>
            </a:xfrm>
          </p:grpSpPr>
          <p:cxnSp>
            <p:nvCxnSpPr>
              <p:cNvPr id="104" name="直線コネクタ 103"/>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テキスト ボックス 124"/>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98" name="直線コネクタ 97"/>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3" name="テキスト ボックス 132"/>
          <p:cNvSpPr txBox="1"/>
          <p:nvPr/>
        </p:nvSpPr>
        <p:spPr>
          <a:xfrm>
            <a:off x="8560548" y="1632828"/>
            <a:ext cx="885179" cy="215444"/>
          </a:xfrm>
          <a:prstGeom prst="rect">
            <a:avLst/>
          </a:prstGeom>
          <a:noFill/>
        </p:spPr>
        <p:txBody>
          <a:bodyPr wrap="none" rtlCol="0">
            <a:spAutoFit/>
          </a:bodyPr>
          <a:lstStyle/>
          <a:p>
            <a:r>
              <a:rPr lang="ja-JP" altLang="en-US" sz="800" dirty="0"/>
              <a:t>パーツ</a:t>
            </a:r>
            <a:r>
              <a:rPr lang="ja-JP" altLang="en-US" sz="800" dirty="0" smtClean="0"/>
              <a:t>代金精算</a:t>
            </a:r>
            <a:endParaRPr lang="ja-JP" altLang="en-US" sz="800" dirty="0"/>
          </a:p>
        </p:txBody>
      </p:sp>
      <p:sp>
        <p:nvSpPr>
          <p:cNvPr id="134" name="テキスト ボックス 133"/>
          <p:cNvSpPr txBox="1"/>
          <p:nvPr/>
        </p:nvSpPr>
        <p:spPr>
          <a:xfrm>
            <a:off x="191944" y="480120"/>
            <a:ext cx="2704587" cy="246221"/>
          </a:xfrm>
          <a:prstGeom prst="rect">
            <a:avLst/>
          </a:prstGeom>
          <a:noFill/>
        </p:spPr>
        <p:txBody>
          <a:bodyPr wrap="none" rtlCol="0">
            <a:spAutoFit/>
          </a:bodyPr>
          <a:lstStyle/>
          <a:p>
            <a:r>
              <a:rPr kumimoji="1" lang="en-US" altLang="ja-JP" sz="1000" dirty="0" smtClean="0"/>
              <a:t>【</a:t>
            </a:r>
            <a:r>
              <a:rPr lang="ja-JP" altLang="en-US" sz="1000" dirty="0"/>
              <a:t>先端パーツ受注管理</a:t>
            </a:r>
            <a:r>
              <a:rPr kumimoji="1" lang="ja-JP" altLang="en-US" sz="1000" dirty="0" smtClean="0"/>
              <a:t>－パーツ代金請求検索</a:t>
            </a:r>
            <a:r>
              <a:rPr kumimoji="1" lang="en-US" altLang="ja-JP" sz="1000" dirty="0" smtClean="0"/>
              <a:t>】</a:t>
            </a:r>
            <a:endParaRPr kumimoji="1" lang="ja-JP" altLang="en-US" sz="1000" dirty="0"/>
          </a:p>
        </p:txBody>
      </p:sp>
      <p:sp>
        <p:nvSpPr>
          <p:cNvPr id="135" name="テキスト ボックス 134"/>
          <p:cNvSpPr txBox="1"/>
          <p:nvPr/>
        </p:nvSpPr>
        <p:spPr>
          <a:xfrm>
            <a:off x="1898224" y="1632828"/>
            <a:ext cx="885179" cy="215444"/>
          </a:xfrm>
          <a:prstGeom prst="rect">
            <a:avLst/>
          </a:prstGeom>
          <a:noFill/>
        </p:spPr>
        <p:txBody>
          <a:bodyPr wrap="none" rtlCol="0">
            <a:spAutoFit/>
          </a:bodyPr>
          <a:lstStyle/>
          <a:p>
            <a:r>
              <a:rPr kumimoji="1" lang="ja-JP" altLang="en-US" sz="800" dirty="0" smtClean="0"/>
              <a:t>パーツ代金精算</a:t>
            </a:r>
            <a:endParaRPr kumimoji="1" lang="ja-JP" altLang="en-US" sz="800" dirty="0"/>
          </a:p>
        </p:txBody>
      </p:sp>
      <p:cxnSp>
        <p:nvCxnSpPr>
          <p:cNvPr id="137" name="直線コネクタ 136"/>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テキスト ボックス 141"/>
          <p:cNvSpPr txBox="1"/>
          <p:nvPr/>
        </p:nvSpPr>
        <p:spPr>
          <a:xfrm>
            <a:off x="5634771" y="2136304"/>
            <a:ext cx="441146" cy="246221"/>
          </a:xfrm>
          <a:prstGeom prst="rect">
            <a:avLst/>
          </a:prstGeom>
          <a:noFill/>
        </p:spPr>
        <p:txBody>
          <a:bodyPr wrap="none" rtlCol="0">
            <a:spAutoFit/>
          </a:bodyPr>
          <a:lstStyle/>
          <a:p>
            <a:r>
              <a:rPr kumimoji="1" lang="ja-JP" altLang="en-US" sz="1000" dirty="0" smtClean="0"/>
              <a:t>検索</a:t>
            </a:r>
          </a:p>
        </p:txBody>
      </p:sp>
      <p:sp>
        <p:nvSpPr>
          <p:cNvPr id="157" name="テキスト ボックス 156"/>
          <p:cNvSpPr txBox="1"/>
          <p:nvPr/>
        </p:nvSpPr>
        <p:spPr>
          <a:xfrm>
            <a:off x="2386792" y="2424336"/>
            <a:ext cx="595035" cy="215444"/>
          </a:xfrm>
          <a:prstGeom prst="rect">
            <a:avLst/>
          </a:prstGeom>
          <a:noFill/>
        </p:spPr>
        <p:txBody>
          <a:bodyPr wrap="none" rtlCol="0">
            <a:spAutoFit/>
          </a:bodyPr>
          <a:lstStyle/>
          <a:p>
            <a:r>
              <a:rPr kumimoji="1" lang="ja-JP" altLang="en-US" sz="800" dirty="0" smtClean="0"/>
              <a:t>精算年月</a:t>
            </a:r>
          </a:p>
        </p:txBody>
      </p:sp>
      <p:sp>
        <p:nvSpPr>
          <p:cNvPr id="158" name="正方形/長方形 157"/>
          <p:cNvSpPr/>
          <p:nvPr/>
        </p:nvSpPr>
        <p:spPr>
          <a:xfrm>
            <a:off x="3088432" y="2478197"/>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p:cNvSpPr/>
          <p:nvPr/>
        </p:nvSpPr>
        <p:spPr>
          <a:xfrm>
            <a:off x="3952528" y="2478197"/>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160" name="テキスト ボックス 159"/>
          <p:cNvSpPr txBox="1"/>
          <p:nvPr/>
        </p:nvSpPr>
        <p:spPr>
          <a:xfrm>
            <a:off x="3232448" y="2424336"/>
            <a:ext cx="287258" cy="215444"/>
          </a:xfrm>
          <a:prstGeom prst="rect">
            <a:avLst/>
          </a:prstGeom>
          <a:noFill/>
        </p:spPr>
        <p:txBody>
          <a:bodyPr wrap="none" rtlCol="0">
            <a:spAutoFit/>
          </a:bodyPr>
          <a:lstStyle/>
          <a:p>
            <a:r>
              <a:rPr kumimoji="1" lang="ja-JP" altLang="en-US" sz="800" dirty="0" smtClean="0"/>
              <a:t>年</a:t>
            </a:r>
          </a:p>
        </p:txBody>
      </p:sp>
      <p:sp>
        <p:nvSpPr>
          <p:cNvPr id="161" name="正方形/長方形 160"/>
          <p:cNvSpPr/>
          <p:nvPr/>
        </p:nvSpPr>
        <p:spPr>
          <a:xfrm>
            <a:off x="3448472" y="2478197"/>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テキスト ボックス 161"/>
          <p:cNvSpPr txBox="1"/>
          <p:nvPr/>
        </p:nvSpPr>
        <p:spPr>
          <a:xfrm>
            <a:off x="3592488" y="2424336"/>
            <a:ext cx="287258" cy="215444"/>
          </a:xfrm>
          <a:prstGeom prst="rect">
            <a:avLst/>
          </a:prstGeom>
          <a:noFill/>
        </p:spPr>
        <p:txBody>
          <a:bodyPr wrap="none" rtlCol="0">
            <a:spAutoFit/>
          </a:bodyPr>
          <a:lstStyle/>
          <a:p>
            <a:r>
              <a:rPr kumimoji="1" lang="ja-JP" altLang="en-US" sz="800" dirty="0" smtClean="0"/>
              <a:t>月</a:t>
            </a:r>
          </a:p>
        </p:txBody>
      </p:sp>
      <p:sp>
        <p:nvSpPr>
          <p:cNvPr id="163" name="テキスト ボックス 162"/>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164" name="テキスト ボックス 163"/>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165" name="テキスト ボックス 164"/>
          <p:cNvSpPr txBox="1"/>
          <p:nvPr/>
        </p:nvSpPr>
        <p:spPr>
          <a:xfrm>
            <a:off x="7230476" y="170425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┗消費税設定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4" name="右矢印 3"/>
          <p:cNvSpPr/>
          <p:nvPr/>
        </p:nvSpPr>
        <p:spPr>
          <a:xfrm>
            <a:off x="5680720" y="2352328"/>
            <a:ext cx="1440160" cy="233591"/>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60" name="テキスト ボックス 59"/>
          <p:cNvSpPr txBox="1"/>
          <p:nvPr/>
        </p:nvSpPr>
        <p:spPr>
          <a:xfrm>
            <a:off x="11091916" y="1648217"/>
            <a:ext cx="1069524" cy="200055"/>
          </a:xfrm>
          <a:prstGeom prst="rect">
            <a:avLst/>
          </a:prstGeom>
          <a:noFill/>
        </p:spPr>
        <p:txBody>
          <a:bodyPr wrap="none" rtlCol="0">
            <a:spAutoFit/>
          </a:bodyPr>
          <a:lstStyle/>
          <a:p>
            <a:r>
              <a:rPr kumimoji="1" lang="ja-JP" altLang="en-US" sz="700" dirty="0" smtClean="0"/>
              <a:t>≪検索結果一覧へ戻る</a:t>
            </a:r>
          </a:p>
        </p:txBody>
      </p:sp>
      <p:graphicFrame>
        <p:nvGraphicFramePr>
          <p:cNvPr id="66" name="表 65"/>
          <p:cNvGraphicFramePr>
            <a:graphicFrameLocks noGrp="1"/>
          </p:cNvGraphicFramePr>
          <p:nvPr>
            <p:extLst>
              <p:ext uri="{D42A27DB-BD31-4B8C-83A1-F6EECF244321}">
                <p14:modId xmlns:p14="http://schemas.microsoft.com/office/powerpoint/2010/main" val="3990147774"/>
              </p:ext>
            </p:extLst>
          </p:nvPr>
        </p:nvGraphicFramePr>
        <p:xfrm>
          <a:off x="8758093" y="3501008"/>
          <a:ext cx="3133751" cy="1371600"/>
        </p:xfrm>
        <a:graphic>
          <a:graphicData uri="http://schemas.openxmlformats.org/drawingml/2006/table">
            <a:tbl>
              <a:tblPr>
                <a:tableStyleId>{5C22544A-7EE6-4342-B048-85BDC9FD1C3A}</a:tableStyleId>
              </a:tblPr>
              <a:tblGrid>
                <a:gridCol w="352121"/>
                <a:gridCol w="604434"/>
                <a:gridCol w="564457"/>
                <a:gridCol w="686789"/>
                <a:gridCol w="603401"/>
                <a:gridCol w="322549"/>
              </a:tblGrid>
              <a:tr h="171450">
                <a:tc>
                  <a:txBody>
                    <a:bodyPr/>
                    <a:lstStyle/>
                    <a:p>
                      <a:pPr algn="ctr" fontAlgn="ctr"/>
                      <a:r>
                        <a:rPr lang="ja-JP" altLang="en-US" sz="800" b="0" i="0" u="none" strike="noStrike" dirty="0" smtClean="0">
                          <a:solidFill>
                            <a:srgbClr val="000000"/>
                          </a:solidFill>
                          <a:effectLst/>
                          <a:latin typeface="ＭＳ Ｐゴシック"/>
                        </a:rPr>
                        <a:t>月日</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注文</a:t>
                      </a:r>
                      <a:r>
                        <a:rPr lang="en-US" altLang="ja-JP" sz="800" b="0" i="0" u="none" strike="noStrike" dirty="0" smtClean="0">
                          <a:solidFill>
                            <a:srgbClr val="000000"/>
                          </a:solidFill>
                          <a:effectLst/>
                          <a:latin typeface="ＭＳ Ｐゴシック"/>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金額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指定施工会社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納入先</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7" name="テキスト ボックス 66"/>
          <p:cNvSpPr txBox="1"/>
          <p:nvPr/>
        </p:nvSpPr>
        <p:spPr>
          <a:xfrm>
            <a:off x="8735147" y="2473151"/>
            <a:ext cx="800219" cy="215444"/>
          </a:xfrm>
          <a:prstGeom prst="rect">
            <a:avLst/>
          </a:prstGeom>
          <a:noFill/>
        </p:spPr>
        <p:txBody>
          <a:bodyPr wrap="none" rtlCol="0">
            <a:spAutoFit/>
          </a:bodyPr>
          <a:lstStyle/>
          <a:p>
            <a:r>
              <a:rPr kumimoji="1" lang="ja-JP" altLang="en-US" sz="800" dirty="0" smtClean="0"/>
              <a:t>発注金額合計</a:t>
            </a:r>
          </a:p>
        </p:txBody>
      </p:sp>
      <p:sp>
        <p:nvSpPr>
          <p:cNvPr id="68" name="正方形/長方形 67"/>
          <p:cNvSpPr/>
          <p:nvPr/>
        </p:nvSpPr>
        <p:spPr>
          <a:xfrm>
            <a:off x="9527485" y="2457763"/>
            <a:ext cx="676788" cy="246221"/>
          </a:xfrm>
          <a:prstGeom prst="rect">
            <a:avLst/>
          </a:prstGeom>
        </p:spPr>
        <p:txBody>
          <a:bodyPr wrap="none">
            <a:spAutoFit/>
          </a:bodyPr>
          <a:lstStyle/>
          <a:p>
            <a:pPr fontAlgn="ctr">
              <a:defRPr/>
            </a:pPr>
            <a:r>
              <a:rPr lang="en-US" altLang="ja-JP" sz="1000" dirty="0"/>
              <a:t>¥</a:t>
            </a:r>
            <a:r>
              <a:rPr lang="en-US" altLang="ja-JP" sz="1000" dirty="0" smtClean="0"/>
              <a:t>999,999</a:t>
            </a:r>
            <a:endParaRPr lang="en-US" altLang="ja-JP" sz="1000" dirty="0">
              <a:solidFill>
                <a:srgbClr val="000000"/>
              </a:solidFill>
              <a:latin typeface="ＭＳ Ｐゴシック"/>
            </a:endParaRPr>
          </a:p>
        </p:txBody>
      </p:sp>
      <p:sp>
        <p:nvSpPr>
          <p:cNvPr id="69" name="テキスト ボックス 68"/>
          <p:cNvSpPr txBox="1"/>
          <p:nvPr/>
        </p:nvSpPr>
        <p:spPr>
          <a:xfrm>
            <a:off x="8705056" y="3288432"/>
            <a:ext cx="723275" cy="200055"/>
          </a:xfrm>
          <a:prstGeom prst="rect">
            <a:avLst/>
          </a:prstGeom>
          <a:noFill/>
        </p:spPr>
        <p:txBody>
          <a:bodyPr wrap="none" rtlCol="0">
            <a:spAutoFit/>
          </a:bodyPr>
          <a:lstStyle/>
          <a:p>
            <a:r>
              <a:rPr lang="ja-JP" altLang="en-US" sz="700" dirty="0" smtClean="0"/>
              <a:t>発注内容</a:t>
            </a:r>
            <a:r>
              <a:rPr lang="ja-JP" altLang="en-US" sz="700" dirty="0"/>
              <a:t>内訳</a:t>
            </a:r>
            <a:endParaRPr kumimoji="1" lang="ja-JP" altLang="en-US" sz="700" dirty="0" smtClean="0"/>
          </a:p>
        </p:txBody>
      </p:sp>
      <p:pic>
        <p:nvPicPr>
          <p:cNvPr id="77"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6180" y="7620572"/>
            <a:ext cx="564404" cy="564404"/>
          </a:xfrm>
          <a:prstGeom prst="rect">
            <a:avLst/>
          </a:prstGeom>
          <a:noFill/>
          <a:extLst>
            <a:ext uri="{909E8E84-426E-40DD-AFC4-6F175D3DCCD1}">
              <a14:hiddenFill xmlns:a14="http://schemas.microsoft.com/office/drawing/2010/main">
                <a:solidFill>
                  <a:srgbClr val="FFFFFF"/>
                </a:solidFill>
              </a14:hiddenFill>
            </a:ext>
          </a:extLst>
        </p:spPr>
      </p:pic>
      <p:sp>
        <p:nvSpPr>
          <p:cNvPr id="78" name="テキスト ボックス 77"/>
          <p:cNvSpPr txBox="1"/>
          <p:nvPr/>
        </p:nvSpPr>
        <p:spPr>
          <a:xfrm>
            <a:off x="10001200" y="7779663"/>
            <a:ext cx="1059906" cy="246221"/>
          </a:xfrm>
          <a:prstGeom prst="rect">
            <a:avLst/>
          </a:prstGeom>
          <a:noFill/>
        </p:spPr>
        <p:txBody>
          <a:bodyPr wrap="none" rtlCol="0">
            <a:spAutoFit/>
          </a:bodyPr>
          <a:lstStyle/>
          <a:p>
            <a:r>
              <a:rPr kumimoji="1" lang="en-US" altLang="ja-JP" sz="1000" dirty="0" smtClean="0"/>
              <a:t>CSV</a:t>
            </a:r>
            <a:r>
              <a:rPr kumimoji="1" lang="ja-JP" altLang="en-US" sz="1000" dirty="0" smtClean="0"/>
              <a:t>ダウンロード</a:t>
            </a:r>
          </a:p>
        </p:txBody>
      </p:sp>
      <p:cxnSp>
        <p:nvCxnSpPr>
          <p:cNvPr id="154" name="カギ線コネクタ 153"/>
          <p:cNvCxnSpPr>
            <a:stCxn id="53" idx="3"/>
            <a:endCxn id="77" idx="0"/>
          </p:cNvCxnSpPr>
          <p:nvPr/>
        </p:nvCxnSpPr>
        <p:spPr>
          <a:xfrm flipH="1">
            <a:off x="11258382" y="2982253"/>
            <a:ext cx="615026" cy="4638319"/>
          </a:xfrm>
          <a:prstGeom prst="bentConnector4">
            <a:avLst>
              <a:gd name="adj1" fmla="val -37169"/>
              <a:gd name="adj2" fmla="val 89085"/>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8735147" y="2257417"/>
            <a:ext cx="595035" cy="215444"/>
          </a:xfrm>
          <a:prstGeom prst="rect">
            <a:avLst/>
          </a:prstGeom>
          <a:noFill/>
        </p:spPr>
        <p:txBody>
          <a:bodyPr wrap="none" rtlCol="0">
            <a:spAutoFit/>
          </a:bodyPr>
          <a:lstStyle/>
          <a:p>
            <a:r>
              <a:rPr kumimoji="1" lang="ja-JP" altLang="en-US" sz="800" dirty="0" smtClean="0"/>
              <a:t>精算年月</a:t>
            </a:r>
          </a:p>
        </p:txBody>
      </p:sp>
      <p:sp>
        <p:nvSpPr>
          <p:cNvPr id="93" name="正方形/長方形 92"/>
          <p:cNvSpPr/>
          <p:nvPr/>
        </p:nvSpPr>
        <p:spPr>
          <a:xfrm>
            <a:off x="9527485" y="2249723"/>
            <a:ext cx="761747" cy="230832"/>
          </a:xfrm>
          <a:prstGeom prst="rect">
            <a:avLst/>
          </a:prstGeom>
        </p:spPr>
        <p:txBody>
          <a:bodyPr wrap="none">
            <a:spAutoFit/>
          </a:bodyPr>
          <a:lstStyle/>
          <a:p>
            <a:pPr fontAlgn="ctr">
              <a:defRPr/>
            </a:pPr>
            <a:r>
              <a:rPr lang="ja-JP" altLang="en-US" sz="900" dirty="0" smtClean="0">
                <a:solidFill>
                  <a:srgbClr val="000000"/>
                </a:solidFill>
                <a:latin typeface="ＭＳ Ｐゴシック"/>
              </a:rPr>
              <a:t>○○年○月</a:t>
            </a:r>
            <a:endParaRPr lang="en-US" altLang="ja-JP" sz="900" dirty="0">
              <a:solidFill>
                <a:srgbClr val="000000"/>
              </a:solidFill>
              <a:latin typeface="ＭＳ Ｐゴシック"/>
            </a:endParaRPr>
          </a:p>
        </p:txBody>
      </p:sp>
      <p:sp>
        <p:nvSpPr>
          <p:cNvPr id="53" name="正方形/長方形 52"/>
          <p:cNvSpPr/>
          <p:nvPr/>
        </p:nvSpPr>
        <p:spPr>
          <a:xfrm>
            <a:off x="11297344" y="2928392"/>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CSV</a:t>
            </a:r>
            <a:r>
              <a:rPr kumimoji="1" lang="ja-JP" altLang="en-US" sz="600" dirty="0" smtClean="0">
                <a:solidFill>
                  <a:schemeClr val="tx1"/>
                </a:solidFill>
              </a:rPr>
              <a:t>出力</a:t>
            </a:r>
            <a:endParaRPr kumimoji="1" lang="ja-JP" altLang="en-US" sz="600" dirty="0">
              <a:solidFill>
                <a:schemeClr val="tx1"/>
              </a:solidFill>
            </a:endParaRPr>
          </a:p>
        </p:txBody>
      </p:sp>
      <p:sp>
        <p:nvSpPr>
          <p:cNvPr id="55" name="角丸四角形吹き出し 54"/>
          <p:cNvSpPr/>
          <p:nvPr/>
        </p:nvSpPr>
        <p:spPr>
          <a:xfrm>
            <a:off x="9424089" y="3180130"/>
            <a:ext cx="2430474" cy="238363"/>
          </a:xfrm>
          <a:prstGeom prst="wedgeRoundRectCallout">
            <a:avLst>
              <a:gd name="adj1" fmla="val -19642"/>
              <a:gd name="adj2" fmla="val 114446"/>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lang="ja-JP" altLang="en-US" sz="800" dirty="0" smtClean="0">
                <a:solidFill>
                  <a:schemeClr val="tx1"/>
                </a:solidFill>
              </a:rPr>
              <a:t>（（</a:t>
            </a:r>
            <a:r>
              <a:rPr kumimoji="1" lang="ja-JP" altLang="en-US" sz="800" dirty="0" smtClean="0">
                <a:solidFill>
                  <a:schemeClr val="tx1"/>
                </a:solidFill>
              </a:rPr>
              <a:t>発注用単価</a:t>
            </a:r>
            <a:r>
              <a:rPr kumimoji="1" lang="en-US" altLang="ja-JP" sz="800" dirty="0" smtClean="0">
                <a:solidFill>
                  <a:schemeClr val="tx1"/>
                </a:solidFill>
              </a:rPr>
              <a:t>×</a:t>
            </a:r>
            <a:r>
              <a:rPr kumimoji="1" lang="ja-JP" altLang="en-US" sz="800" dirty="0" smtClean="0">
                <a:solidFill>
                  <a:schemeClr val="tx1"/>
                </a:solidFill>
              </a:rPr>
              <a:t>本数）＋運賃）</a:t>
            </a:r>
            <a:r>
              <a:rPr kumimoji="1" lang="en-US" altLang="ja-JP" sz="800" dirty="0" smtClean="0">
                <a:solidFill>
                  <a:schemeClr val="tx1"/>
                </a:solidFill>
              </a:rPr>
              <a:t>×</a:t>
            </a:r>
            <a:r>
              <a:rPr kumimoji="1" lang="ja-JP" altLang="en-US" sz="800" dirty="0" smtClean="0">
                <a:solidFill>
                  <a:schemeClr val="tx1"/>
                </a:solidFill>
              </a:rPr>
              <a:t>（</a:t>
            </a:r>
            <a:r>
              <a:rPr kumimoji="1" lang="en-US" altLang="ja-JP" sz="800" dirty="0" smtClean="0">
                <a:solidFill>
                  <a:schemeClr val="tx1"/>
                </a:solidFill>
              </a:rPr>
              <a:t>1+</a:t>
            </a:r>
            <a:r>
              <a:rPr kumimoji="1" lang="ja-JP" altLang="en-US" sz="800" dirty="0" smtClean="0">
                <a:solidFill>
                  <a:schemeClr val="tx1"/>
                </a:solidFill>
              </a:rPr>
              <a:t>消費税率</a:t>
            </a:r>
            <a:r>
              <a:rPr kumimoji="1" lang="en-US" altLang="ja-JP" sz="800" dirty="0" smtClean="0">
                <a:solidFill>
                  <a:schemeClr val="tx1"/>
                </a:solidFill>
              </a:rPr>
              <a:t>/100</a:t>
            </a:r>
            <a:r>
              <a:rPr kumimoji="1" lang="ja-JP" altLang="en-US" sz="800" dirty="0" smtClean="0">
                <a:solidFill>
                  <a:schemeClr val="tx1"/>
                </a:solidFill>
              </a:rPr>
              <a:t>）</a:t>
            </a:r>
          </a:p>
        </p:txBody>
      </p:sp>
      <p:sp>
        <p:nvSpPr>
          <p:cNvPr id="57" name="テキスト ボックス 56"/>
          <p:cNvSpPr txBox="1"/>
          <p:nvPr/>
        </p:nvSpPr>
        <p:spPr>
          <a:xfrm>
            <a:off x="8705056" y="5016624"/>
            <a:ext cx="813043" cy="200055"/>
          </a:xfrm>
          <a:prstGeom prst="rect">
            <a:avLst/>
          </a:prstGeom>
          <a:noFill/>
        </p:spPr>
        <p:txBody>
          <a:bodyPr wrap="none" rtlCol="0">
            <a:spAutoFit/>
          </a:bodyPr>
          <a:lstStyle/>
          <a:p>
            <a:r>
              <a:rPr lang="ja-JP" altLang="en-US" sz="700" dirty="0" smtClean="0"/>
              <a:t>請求書内容</a:t>
            </a:r>
            <a:r>
              <a:rPr lang="ja-JP" altLang="en-US" sz="700" dirty="0"/>
              <a:t>内訳</a:t>
            </a:r>
            <a:endParaRPr kumimoji="1" lang="ja-JP" altLang="en-US" sz="700" dirty="0" smtClean="0"/>
          </a:p>
        </p:txBody>
      </p:sp>
      <p:sp>
        <p:nvSpPr>
          <p:cNvPr id="3" name="右矢印 2"/>
          <p:cNvSpPr/>
          <p:nvPr/>
        </p:nvSpPr>
        <p:spPr>
          <a:xfrm>
            <a:off x="12012714" y="3638284"/>
            <a:ext cx="657493" cy="36683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600" dirty="0" smtClean="0">
                <a:solidFill>
                  <a:schemeClr val="tx1"/>
                </a:solidFill>
              </a:rPr>
              <a:t>受注詳細へ</a:t>
            </a:r>
          </a:p>
        </p:txBody>
      </p:sp>
      <p:sp>
        <p:nvSpPr>
          <p:cNvPr id="5" name="角丸四角形吹き出し 4"/>
          <p:cNvSpPr/>
          <p:nvPr/>
        </p:nvSpPr>
        <p:spPr>
          <a:xfrm>
            <a:off x="10418570" y="1873434"/>
            <a:ext cx="1440160" cy="406886"/>
          </a:xfrm>
          <a:prstGeom prst="wedgeRoundRectCallout">
            <a:avLst>
              <a:gd name="adj1" fmla="val -63822"/>
              <a:gd name="adj2" fmla="val -3757"/>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800" dirty="0" smtClean="0">
                <a:solidFill>
                  <a:schemeClr val="tx1"/>
                </a:solidFill>
              </a:rPr>
              <a:t>パーツ発注場所会社名</a:t>
            </a:r>
            <a:endParaRPr kumimoji="1" lang="en-US" altLang="ja-JP" sz="800" dirty="0" smtClean="0">
              <a:solidFill>
                <a:schemeClr val="tx1"/>
              </a:solidFill>
            </a:endParaRPr>
          </a:p>
          <a:p>
            <a:r>
              <a:rPr lang="ja-JP" altLang="en-US" sz="800" dirty="0" smtClean="0">
                <a:solidFill>
                  <a:schemeClr val="tx1"/>
                </a:solidFill>
              </a:rPr>
              <a:t>（株式会社コクエイ）</a:t>
            </a:r>
            <a:endParaRPr kumimoji="1" lang="ja-JP" altLang="en-US" sz="800" dirty="0" smtClean="0">
              <a:solidFill>
                <a:schemeClr val="tx1"/>
              </a:solidFill>
            </a:endParaRPr>
          </a:p>
        </p:txBody>
      </p:sp>
      <p:sp>
        <p:nvSpPr>
          <p:cNvPr id="61" name="右矢印 60"/>
          <p:cNvSpPr/>
          <p:nvPr/>
        </p:nvSpPr>
        <p:spPr>
          <a:xfrm>
            <a:off x="12017424" y="5376664"/>
            <a:ext cx="657493" cy="36683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ja-JP" altLang="en-US" sz="600" dirty="0">
                <a:solidFill>
                  <a:schemeClr val="tx1"/>
                </a:solidFill>
              </a:rPr>
              <a:t>受注</a:t>
            </a:r>
            <a:r>
              <a:rPr kumimoji="1" lang="ja-JP" altLang="en-US" sz="600" dirty="0" smtClean="0">
                <a:solidFill>
                  <a:schemeClr val="tx1"/>
                </a:solidFill>
              </a:rPr>
              <a:t>詳細へ</a:t>
            </a:r>
          </a:p>
        </p:txBody>
      </p:sp>
      <p:sp>
        <p:nvSpPr>
          <p:cNvPr id="63" name="テキスト ボックス 62"/>
          <p:cNvSpPr txBox="1"/>
          <p:nvPr/>
        </p:nvSpPr>
        <p:spPr>
          <a:xfrm>
            <a:off x="8735147" y="2617167"/>
            <a:ext cx="697627" cy="215444"/>
          </a:xfrm>
          <a:prstGeom prst="rect">
            <a:avLst/>
          </a:prstGeom>
          <a:noFill/>
        </p:spPr>
        <p:txBody>
          <a:bodyPr wrap="none" rtlCol="0">
            <a:spAutoFit/>
          </a:bodyPr>
          <a:lstStyle/>
          <a:p>
            <a:r>
              <a:rPr kumimoji="1" lang="ja-JP" altLang="en-US" sz="800" dirty="0" smtClean="0"/>
              <a:t>請求書合計</a:t>
            </a:r>
          </a:p>
        </p:txBody>
      </p:sp>
      <p:sp>
        <p:nvSpPr>
          <p:cNvPr id="64" name="正方形/長方形 63"/>
          <p:cNvSpPr/>
          <p:nvPr/>
        </p:nvSpPr>
        <p:spPr>
          <a:xfrm>
            <a:off x="9527485" y="2601779"/>
            <a:ext cx="676788" cy="246221"/>
          </a:xfrm>
          <a:prstGeom prst="rect">
            <a:avLst/>
          </a:prstGeom>
        </p:spPr>
        <p:txBody>
          <a:bodyPr wrap="none">
            <a:spAutoFit/>
          </a:bodyPr>
          <a:lstStyle/>
          <a:p>
            <a:pPr fontAlgn="ctr">
              <a:defRPr/>
            </a:pPr>
            <a:r>
              <a:rPr lang="en-US" altLang="ja-JP" sz="1000" dirty="0"/>
              <a:t>¥</a:t>
            </a:r>
            <a:r>
              <a:rPr lang="en-US" altLang="ja-JP" sz="1000" dirty="0" smtClean="0"/>
              <a:t>999,999</a:t>
            </a:r>
            <a:endParaRPr lang="en-US" altLang="ja-JP" sz="1000" dirty="0">
              <a:solidFill>
                <a:srgbClr val="000000"/>
              </a:solidFill>
              <a:latin typeface="ＭＳ Ｐゴシック"/>
            </a:endParaRPr>
          </a:p>
        </p:txBody>
      </p:sp>
      <p:sp>
        <p:nvSpPr>
          <p:cNvPr id="65" name="テキスト ボックス 64"/>
          <p:cNvSpPr txBox="1"/>
          <p:nvPr/>
        </p:nvSpPr>
        <p:spPr>
          <a:xfrm>
            <a:off x="8735147" y="2841575"/>
            <a:ext cx="595035" cy="215444"/>
          </a:xfrm>
          <a:prstGeom prst="rect">
            <a:avLst/>
          </a:prstGeom>
          <a:noFill/>
        </p:spPr>
        <p:txBody>
          <a:bodyPr wrap="none" rtlCol="0">
            <a:spAutoFit/>
          </a:bodyPr>
          <a:lstStyle/>
          <a:p>
            <a:r>
              <a:rPr lang="ja-JP" altLang="en-US" sz="800" dirty="0"/>
              <a:t>精算</a:t>
            </a:r>
            <a:r>
              <a:rPr kumimoji="1" lang="ja-JP" altLang="en-US" sz="800" dirty="0" smtClean="0"/>
              <a:t>金額</a:t>
            </a:r>
          </a:p>
        </p:txBody>
      </p:sp>
      <p:sp>
        <p:nvSpPr>
          <p:cNvPr id="73" name="正方形/長方形 72"/>
          <p:cNvSpPr/>
          <p:nvPr/>
        </p:nvSpPr>
        <p:spPr>
          <a:xfrm>
            <a:off x="9527485" y="2826187"/>
            <a:ext cx="676788" cy="246221"/>
          </a:xfrm>
          <a:prstGeom prst="rect">
            <a:avLst/>
          </a:prstGeom>
        </p:spPr>
        <p:txBody>
          <a:bodyPr wrap="none">
            <a:spAutoFit/>
          </a:bodyPr>
          <a:lstStyle/>
          <a:p>
            <a:pPr fontAlgn="ctr">
              <a:defRPr/>
            </a:pPr>
            <a:r>
              <a:rPr lang="en-US" altLang="ja-JP" sz="1000" dirty="0"/>
              <a:t>¥</a:t>
            </a:r>
            <a:r>
              <a:rPr lang="en-US" altLang="ja-JP" sz="1000" dirty="0" smtClean="0"/>
              <a:t>999,999</a:t>
            </a:r>
            <a:endParaRPr lang="en-US" altLang="ja-JP" sz="1000" dirty="0">
              <a:solidFill>
                <a:srgbClr val="000000"/>
              </a:solidFill>
              <a:latin typeface="ＭＳ Ｐゴシック"/>
            </a:endParaRPr>
          </a:p>
        </p:txBody>
      </p:sp>
      <p:sp>
        <p:nvSpPr>
          <p:cNvPr id="74" name="テキスト ボックス 73"/>
          <p:cNvSpPr txBox="1"/>
          <p:nvPr/>
        </p:nvSpPr>
        <p:spPr>
          <a:xfrm>
            <a:off x="8735147" y="1999982"/>
            <a:ext cx="492443" cy="215444"/>
          </a:xfrm>
          <a:prstGeom prst="rect">
            <a:avLst/>
          </a:prstGeom>
          <a:noFill/>
        </p:spPr>
        <p:txBody>
          <a:bodyPr wrap="none" rtlCol="0">
            <a:spAutoFit/>
          </a:bodyPr>
          <a:lstStyle/>
          <a:p>
            <a:r>
              <a:rPr lang="ja-JP" altLang="en-US" sz="800" dirty="0"/>
              <a:t>会社名</a:t>
            </a:r>
            <a:endParaRPr kumimoji="1" lang="ja-JP" altLang="en-US" sz="800" dirty="0" smtClean="0"/>
          </a:p>
        </p:txBody>
      </p:sp>
      <p:sp>
        <p:nvSpPr>
          <p:cNvPr id="79" name="正方形/長方形 78"/>
          <p:cNvSpPr/>
          <p:nvPr/>
        </p:nvSpPr>
        <p:spPr>
          <a:xfrm>
            <a:off x="9527485" y="1992288"/>
            <a:ext cx="761747" cy="230832"/>
          </a:xfrm>
          <a:prstGeom prst="rect">
            <a:avLst/>
          </a:prstGeom>
        </p:spPr>
        <p:txBody>
          <a:bodyPr wrap="none">
            <a:spAutoFit/>
          </a:bodyPr>
          <a:lstStyle/>
          <a:p>
            <a:pPr fontAlgn="ctr">
              <a:defRPr/>
            </a:pPr>
            <a:r>
              <a:rPr lang="ja-JP" altLang="en-US" sz="900" dirty="0" smtClean="0">
                <a:solidFill>
                  <a:srgbClr val="000000"/>
                </a:solidFill>
                <a:latin typeface="ＭＳ Ｐゴシック"/>
              </a:rPr>
              <a:t>□□□□□</a:t>
            </a:r>
            <a:endParaRPr lang="en-US" altLang="ja-JP" sz="900" dirty="0">
              <a:solidFill>
                <a:srgbClr val="000000"/>
              </a:solidFill>
              <a:latin typeface="ＭＳ Ｐゴシック"/>
            </a:endParaRPr>
          </a:p>
        </p:txBody>
      </p:sp>
      <p:sp>
        <p:nvSpPr>
          <p:cNvPr id="80" name="角丸四角形吹き出し 79"/>
          <p:cNvSpPr/>
          <p:nvPr/>
        </p:nvSpPr>
        <p:spPr>
          <a:xfrm>
            <a:off x="10289232" y="2364221"/>
            <a:ext cx="1201323" cy="238363"/>
          </a:xfrm>
          <a:prstGeom prst="wedgeRoundRectCallout">
            <a:avLst>
              <a:gd name="adj1" fmla="val -62169"/>
              <a:gd name="adj2" fmla="val 22602"/>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kumimoji="1" lang="ja-JP" altLang="en-US" sz="800" dirty="0" smtClean="0">
                <a:solidFill>
                  <a:schemeClr val="tx1"/>
                </a:solidFill>
              </a:rPr>
              <a:t>発注依頼した金額合計</a:t>
            </a:r>
          </a:p>
        </p:txBody>
      </p:sp>
      <p:sp>
        <p:nvSpPr>
          <p:cNvPr id="81" name="角丸四角形吹き出し 80"/>
          <p:cNvSpPr/>
          <p:nvPr/>
        </p:nvSpPr>
        <p:spPr>
          <a:xfrm>
            <a:off x="10289232" y="2618021"/>
            <a:ext cx="1359869" cy="238363"/>
          </a:xfrm>
          <a:prstGeom prst="wedgeRoundRectCallout">
            <a:avLst>
              <a:gd name="adj1" fmla="val -61863"/>
              <a:gd name="adj2" fmla="val -9366"/>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kumimoji="1" lang="ja-JP" altLang="en-US" sz="800" dirty="0" smtClean="0">
                <a:solidFill>
                  <a:schemeClr val="tx1"/>
                </a:solidFill>
              </a:rPr>
              <a:t>コクエイへの請求書の金額</a:t>
            </a:r>
          </a:p>
        </p:txBody>
      </p:sp>
      <p:sp>
        <p:nvSpPr>
          <p:cNvPr id="99" name="角丸四角形吹き出し 98"/>
          <p:cNvSpPr/>
          <p:nvPr/>
        </p:nvSpPr>
        <p:spPr>
          <a:xfrm>
            <a:off x="10289232" y="2906053"/>
            <a:ext cx="790446" cy="238363"/>
          </a:xfrm>
          <a:prstGeom prst="wedgeRoundRectCallout">
            <a:avLst>
              <a:gd name="adj1" fmla="val -69871"/>
              <a:gd name="adj2" fmla="val -27348"/>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kumimoji="1" lang="ja-JP" altLang="en-US" sz="800" dirty="0" smtClean="0">
                <a:solidFill>
                  <a:schemeClr val="tx1"/>
                </a:solidFill>
              </a:rPr>
              <a:t>差引した金額</a:t>
            </a:r>
          </a:p>
        </p:txBody>
      </p:sp>
      <p:graphicFrame>
        <p:nvGraphicFramePr>
          <p:cNvPr id="100" name="表 99"/>
          <p:cNvGraphicFramePr>
            <a:graphicFrameLocks noGrp="1"/>
          </p:cNvGraphicFramePr>
          <p:nvPr>
            <p:extLst>
              <p:ext uri="{D42A27DB-BD31-4B8C-83A1-F6EECF244321}">
                <p14:modId xmlns:p14="http://schemas.microsoft.com/office/powerpoint/2010/main" val="3199338305"/>
              </p:ext>
            </p:extLst>
          </p:nvPr>
        </p:nvGraphicFramePr>
        <p:xfrm>
          <a:off x="8747932" y="5232648"/>
          <a:ext cx="3143912" cy="1435991"/>
        </p:xfrm>
        <a:graphic>
          <a:graphicData uri="http://schemas.openxmlformats.org/drawingml/2006/table">
            <a:tbl>
              <a:tblPr>
                <a:tableStyleId>{5C22544A-7EE6-4342-B048-85BDC9FD1C3A}</a:tableStyleId>
              </a:tblPr>
              <a:tblGrid>
                <a:gridCol w="314442"/>
                <a:gridCol w="539756"/>
                <a:gridCol w="417500"/>
                <a:gridCol w="432048"/>
                <a:gridCol w="504057"/>
                <a:gridCol w="648075"/>
                <a:gridCol w="288034"/>
              </a:tblGrid>
              <a:tr h="171450">
                <a:tc>
                  <a:txBody>
                    <a:bodyPr/>
                    <a:lstStyle/>
                    <a:p>
                      <a:pPr algn="ctr" fontAlgn="ctr"/>
                      <a:r>
                        <a:rPr lang="ja-JP" altLang="en-US" sz="800" b="0" i="0" u="none" strike="noStrike" dirty="0" smtClean="0">
                          <a:solidFill>
                            <a:srgbClr val="000000"/>
                          </a:solidFill>
                          <a:effectLst/>
                          <a:latin typeface="ＭＳ Ｐゴシック"/>
                        </a:rPr>
                        <a:t>月日</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品名</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数量</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単価</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金額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納入先</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5841">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1" name="メモ 100"/>
          <p:cNvSpPr/>
          <p:nvPr/>
        </p:nvSpPr>
        <p:spPr>
          <a:xfrm>
            <a:off x="7348444" y="6930643"/>
            <a:ext cx="2524953" cy="1326341"/>
          </a:xfrm>
          <a:prstGeom prst="foldedCorner">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800" dirty="0" smtClean="0">
                <a:solidFill>
                  <a:schemeClr val="tx1"/>
                </a:solidFill>
              </a:rPr>
              <a:t>品名の編集</a:t>
            </a:r>
            <a:endParaRPr lang="en-US" altLang="ja-JP" sz="800" dirty="0">
              <a:solidFill>
                <a:schemeClr val="tx1"/>
              </a:solidFill>
            </a:endParaRPr>
          </a:p>
          <a:p>
            <a:r>
              <a:rPr lang="ja-JP" altLang="en-US" sz="800" dirty="0" smtClean="0">
                <a:solidFill>
                  <a:schemeClr val="tx1"/>
                </a:solidFill>
              </a:rPr>
              <a:t>・パーツ</a:t>
            </a:r>
            <a:r>
              <a:rPr lang="ja-JP" altLang="en-US" sz="800" dirty="0">
                <a:solidFill>
                  <a:schemeClr val="tx1"/>
                </a:solidFill>
              </a:rPr>
              <a:t>代金の</a:t>
            </a:r>
            <a:r>
              <a:rPr lang="ja-JP" altLang="en-US" sz="800" dirty="0" smtClean="0">
                <a:solidFill>
                  <a:schemeClr val="tx1"/>
                </a:solidFill>
              </a:rPr>
              <a:t>場合：</a:t>
            </a:r>
            <a:endParaRPr lang="en-US" altLang="ja-JP" sz="800" dirty="0">
              <a:solidFill>
                <a:schemeClr val="tx1"/>
              </a:solidFill>
            </a:endParaRPr>
          </a:p>
          <a:p>
            <a:r>
              <a:rPr lang="en-US" altLang="ja-JP" sz="800" dirty="0">
                <a:solidFill>
                  <a:schemeClr val="tx1"/>
                </a:solidFill>
              </a:rPr>
              <a:t>“SSW-Pile</a:t>
            </a:r>
            <a:r>
              <a:rPr lang="ja-JP" altLang="en-US" sz="800" dirty="0">
                <a:solidFill>
                  <a:schemeClr val="tx1"/>
                </a:solidFill>
              </a:rPr>
              <a:t>先端翼</a:t>
            </a:r>
            <a:r>
              <a:rPr lang="en-US" altLang="ja-JP" sz="800" dirty="0">
                <a:solidFill>
                  <a:schemeClr val="tx1"/>
                </a:solidFill>
              </a:rPr>
              <a:t>”</a:t>
            </a:r>
            <a:r>
              <a:rPr lang="ja-JP" altLang="en-US" sz="800" dirty="0">
                <a:solidFill>
                  <a:schemeClr val="tx1"/>
                </a:solidFill>
              </a:rPr>
              <a:t>＋</a:t>
            </a:r>
            <a:r>
              <a:rPr lang="ja-JP" altLang="en-US" sz="800" dirty="0" smtClean="0">
                <a:solidFill>
                  <a:schemeClr val="tx1"/>
                </a:solidFill>
              </a:rPr>
              <a:t>先端翼径＋仕様</a:t>
            </a:r>
            <a:endParaRPr lang="en-US" altLang="ja-JP" sz="800" dirty="0">
              <a:solidFill>
                <a:schemeClr val="tx1"/>
              </a:solidFill>
            </a:endParaRPr>
          </a:p>
          <a:p>
            <a:endParaRPr lang="en-US" altLang="ja-JP" sz="800" dirty="0" smtClean="0">
              <a:solidFill>
                <a:schemeClr val="tx1"/>
              </a:solidFill>
            </a:endParaRPr>
          </a:p>
          <a:p>
            <a:r>
              <a:rPr lang="ja-JP" altLang="en-US" sz="800" dirty="0" smtClean="0">
                <a:solidFill>
                  <a:schemeClr val="tx1"/>
                </a:solidFill>
              </a:rPr>
              <a:t>・運賃の場合：</a:t>
            </a:r>
            <a:r>
              <a:rPr lang="en-US" altLang="ja-JP" sz="800" dirty="0" smtClean="0">
                <a:solidFill>
                  <a:schemeClr val="tx1"/>
                </a:solidFill>
              </a:rPr>
              <a:t>”</a:t>
            </a:r>
            <a:r>
              <a:rPr lang="ja-JP" altLang="en-US" sz="800" dirty="0" smtClean="0">
                <a:solidFill>
                  <a:schemeClr val="tx1"/>
                </a:solidFill>
              </a:rPr>
              <a:t>運賃</a:t>
            </a:r>
            <a:r>
              <a:rPr lang="en-US" altLang="ja-JP" sz="800" dirty="0" smtClean="0">
                <a:solidFill>
                  <a:schemeClr val="tx1"/>
                </a:solidFill>
              </a:rPr>
              <a:t>”</a:t>
            </a:r>
          </a:p>
          <a:p>
            <a:endParaRPr lang="en-US" altLang="ja-JP" sz="800" dirty="0">
              <a:solidFill>
                <a:schemeClr val="tx1"/>
              </a:solidFill>
            </a:endParaRPr>
          </a:p>
          <a:p>
            <a:r>
              <a:rPr lang="ja-JP" altLang="en-US" sz="800" dirty="0" smtClean="0">
                <a:solidFill>
                  <a:schemeClr val="tx1"/>
                </a:solidFill>
              </a:rPr>
              <a:t>・工法使用料の場合：</a:t>
            </a:r>
            <a:r>
              <a:rPr lang="en-US" altLang="ja-JP" sz="800" dirty="0" smtClean="0">
                <a:solidFill>
                  <a:schemeClr val="tx1"/>
                </a:solidFill>
              </a:rPr>
              <a:t>”SSW-Pile</a:t>
            </a:r>
            <a:r>
              <a:rPr lang="ja-JP" altLang="en-US" sz="800" dirty="0" smtClean="0">
                <a:solidFill>
                  <a:schemeClr val="tx1"/>
                </a:solidFill>
              </a:rPr>
              <a:t>工法使用料</a:t>
            </a:r>
            <a:r>
              <a:rPr lang="en-US" altLang="ja-JP" sz="800" dirty="0" smtClean="0">
                <a:solidFill>
                  <a:schemeClr val="tx1"/>
                </a:solidFill>
              </a:rPr>
              <a:t>”</a:t>
            </a:r>
            <a:endParaRPr lang="ja-JP" altLang="en-US" sz="800" dirty="0">
              <a:solidFill>
                <a:schemeClr val="tx1"/>
              </a:solidFill>
            </a:endParaRPr>
          </a:p>
          <a:p>
            <a:endParaRPr kumimoji="1" lang="en-US" altLang="ja-JP" sz="800" dirty="0" smtClean="0">
              <a:solidFill>
                <a:schemeClr val="tx1"/>
              </a:solidFill>
            </a:endParaRPr>
          </a:p>
          <a:p>
            <a:r>
              <a:rPr lang="en-US" altLang="ja-JP" sz="800" dirty="0" smtClean="0">
                <a:solidFill>
                  <a:schemeClr val="tx1"/>
                </a:solidFill>
              </a:rPr>
              <a:t>※</a:t>
            </a:r>
            <a:r>
              <a:rPr lang="ja-JP" altLang="en-US" sz="800" dirty="0" smtClean="0">
                <a:solidFill>
                  <a:schemeClr val="tx1"/>
                </a:solidFill>
              </a:rPr>
              <a:t>工法使用料以外の場合は「詳細」画面あり</a:t>
            </a:r>
            <a:endParaRPr kumimoji="1" lang="ja-JP" altLang="en-US" sz="800" dirty="0" smtClean="0">
              <a:solidFill>
                <a:schemeClr val="tx1"/>
              </a:solidFill>
            </a:endParaRPr>
          </a:p>
        </p:txBody>
      </p:sp>
      <p:sp>
        <p:nvSpPr>
          <p:cNvPr id="102" name="メモ 101"/>
          <p:cNvSpPr/>
          <p:nvPr/>
        </p:nvSpPr>
        <p:spPr>
          <a:xfrm>
            <a:off x="2177167" y="3836205"/>
            <a:ext cx="2524953" cy="1326341"/>
          </a:xfrm>
          <a:prstGeom prst="foldedCorner">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800" dirty="0" smtClean="0">
                <a:solidFill>
                  <a:schemeClr val="tx1"/>
                </a:solidFill>
              </a:rPr>
              <a:t>パーツ出荷会社（コクエイ）へは請求書は送らず、</a:t>
            </a:r>
            <a:endParaRPr kumimoji="1" lang="en-US" altLang="ja-JP" sz="800" dirty="0" smtClean="0">
              <a:solidFill>
                <a:schemeClr val="tx1"/>
              </a:solidFill>
            </a:endParaRPr>
          </a:p>
          <a:p>
            <a:r>
              <a:rPr lang="ja-JP" altLang="en-US" sz="800" dirty="0" smtClean="0">
                <a:solidFill>
                  <a:schemeClr val="tx1"/>
                </a:solidFill>
              </a:rPr>
              <a:t>パーツ発注代金と相殺する。</a:t>
            </a:r>
            <a:endParaRPr lang="en-US" altLang="ja-JP" sz="800" dirty="0" smtClean="0">
              <a:solidFill>
                <a:schemeClr val="tx1"/>
              </a:solidFill>
            </a:endParaRPr>
          </a:p>
          <a:p>
            <a:endParaRPr kumimoji="1" lang="en-US" altLang="ja-JP" sz="800" dirty="0">
              <a:solidFill>
                <a:schemeClr val="tx1"/>
              </a:solidFill>
            </a:endParaRPr>
          </a:p>
          <a:p>
            <a:r>
              <a:rPr lang="ja-JP" altLang="en-US" sz="800" dirty="0" smtClean="0">
                <a:solidFill>
                  <a:schemeClr val="tx1"/>
                </a:solidFill>
              </a:rPr>
              <a:t>コクエイ側</a:t>
            </a:r>
            <a:r>
              <a:rPr lang="ja-JP" altLang="en-US" sz="800" dirty="0">
                <a:solidFill>
                  <a:schemeClr val="tx1"/>
                </a:solidFill>
              </a:rPr>
              <a:t>から</a:t>
            </a:r>
            <a:r>
              <a:rPr lang="ja-JP" altLang="en-US" sz="800" dirty="0" smtClean="0">
                <a:solidFill>
                  <a:schemeClr val="tx1"/>
                </a:solidFill>
              </a:rPr>
              <a:t>の請求明細と突合するため、</a:t>
            </a:r>
            <a:endParaRPr lang="en-US" altLang="ja-JP" sz="800" dirty="0" smtClean="0">
              <a:solidFill>
                <a:schemeClr val="tx1"/>
              </a:solidFill>
            </a:endParaRPr>
          </a:p>
          <a:p>
            <a:r>
              <a:rPr kumimoji="1" lang="ja-JP" altLang="en-US" sz="800" dirty="0" smtClean="0">
                <a:solidFill>
                  <a:schemeClr val="tx1"/>
                </a:solidFill>
              </a:rPr>
              <a:t>ＣＳＶ出力を行う。</a:t>
            </a:r>
            <a:endParaRPr kumimoji="1" lang="en-US" altLang="ja-JP" sz="800" dirty="0" smtClean="0">
              <a:solidFill>
                <a:schemeClr val="tx1"/>
              </a:solidFill>
            </a:endParaRPr>
          </a:p>
        </p:txBody>
      </p:sp>
      <p:sp>
        <p:nvSpPr>
          <p:cNvPr id="103" name="角丸四角形吹き出し 102"/>
          <p:cNvSpPr/>
          <p:nvPr/>
        </p:nvSpPr>
        <p:spPr>
          <a:xfrm>
            <a:off x="10361240" y="6744816"/>
            <a:ext cx="1636633" cy="238363"/>
          </a:xfrm>
          <a:prstGeom prst="wedgeRoundRectCallout">
            <a:avLst>
              <a:gd name="adj1" fmla="val 28953"/>
              <a:gd name="adj2" fmla="val -104590"/>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kumimoji="1" lang="ja-JP" altLang="en-US" sz="800" dirty="0" smtClean="0">
                <a:solidFill>
                  <a:schemeClr val="tx1"/>
                </a:solidFill>
              </a:rPr>
              <a:t>品名が「工法使用料」以外の場合</a:t>
            </a:r>
          </a:p>
        </p:txBody>
      </p:sp>
      <p:sp>
        <p:nvSpPr>
          <p:cNvPr id="105" name="角丸四角形吹き出し 104"/>
          <p:cNvSpPr/>
          <p:nvPr/>
        </p:nvSpPr>
        <p:spPr>
          <a:xfrm>
            <a:off x="6688832" y="5986279"/>
            <a:ext cx="1864731" cy="510778"/>
          </a:xfrm>
          <a:prstGeom prst="wedgeRoundRectCallout">
            <a:avLst>
              <a:gd name="adj1" fmla="val 61133"/>
              <a:gd name="adj2" fmla="val -18809"/>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kumimoji="1" lang="ja-JP" altLang="en-US" sz="800" dirty="0" smtClean="0">
                <a:solidFill>
                  <a:schemeClr val="tx1"/>
                </a:solidFill>
              </a:rPr>
              <a:t>協会基本情報で「パーツ出荷場所」に</a:t>
            </a:r>
            <a:endParaRPr kumimoji="1" lang="en-US" altLang="ja-JP" sz="800" dirty="0" smtClean="0">
              <a:solidFill>
                <a:schemeClr val="tx1"/>
              </a:solidFill>
            </a:endParaRPr>
          </a:p>
          <a:p>
            <a:r>
              <a:rPr kumimoji="1" lang="ja-JP" altLang="en-US" sz="800" dirty="0" smtClean="0">
                <a:solidFill>
                  <a:schemeClr val="tx1"/>
                </a:solidFill>
              </a:rPr>
              <a:t>指定されている会社コードと一致する</a:t>
            </a:r>
            <a:endParaRPr kumimoji="1" lang="en-US" altLang="ja-JP" sz="800" dirty="0" smtClean="0">
              <a:solidFill>
                <a:schemeClr val="tx1"/>
              </a:solidFill>
            </a:endParaRPr>
          </a:p>
          <a:p>
            <a:r>
              <a:rPr lang="ja-JP" altLang="en-US" sz="800" dirty="0" smtClean="0">
                <a:solidFill>
                  <a:schemeClr val="tx1"/>
                </a:solidFill>
              </a:rPr>
              <a:t>施工会社の注文情報を検索＆表示</a:t>
            </a:r>
            <a:endParaRPr kumimoji="1" lang="ja-JP" altLang="en-US" sz="800" dirty="0" smtClean="0">
              <a:solidFill>
                <a:schemeClr val="tx1"/>
              </a:solidFill>
            </a:endParaRPr>
          </a:p>
        </p:txBody>
      </p:sp>
    </p:spTree>
    <p:extLst>
      <p:ext uri="{BB962C8B-B14F-4D97-AF65-F5344CB8AC3E}">
        <p14:creationId xmlns:p14="http://schemas.microsoft.com/office/powerpoint/2010/main" val="1243947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280889" y="950439"/>
            <a:ext cx="4918139" cy="3303158"/>
            <a:chOff x="7280889" y="950439"/>
            <a:chExt cx="4918139" cy="3303158"/>
          </a:xfrm>
        </p:grpSpPr>
        <p:grpSp>
          <p:nvGrpSpPr>
            <p:cNvPr id="3" name="グループ化 2"/>
            <p:cNvGrpSpPr/>
            <p:nvPr/>
          </p:nvGrpSpPr>
          <p:grpSpPr>
            <a:xfrm>
              <a:off x="7280889"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618565" y="950439"/>
            <a:ext cx="4918139" cy="3303158"/>
            <a:chOff x="618565" y="950439"/>
            <a:chExt cx="4918139" cy="3303158"/>
          </a:xfrm>
        </p:grpSpPr>
        <p:grpSp>
          <p:nvGrpSpPr>
            <p:cNvPr id="11" name="グループ化 10"/>
            <p:cNvGrpSpPr/>
            <p:nvPr/>
          </p:nvGrpSpPr>
          <p:grpSpPr>
            <a:xfrm>
              <a:off x="618565" y="950439"/>
              <a:ext cx="4918139" cy="3303158"/>
              <a:chOff x="618565" y="1497732"/>
              <a:chExt cx="4918139" cy="3303158"/>
            </a:xfrm>
          </p:grpSpPr>
          <p:cxnSp>
            <p:nvCxnSpPr>
              <p:cNvPr id="13" name="直線コネクタ 1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12" name="直線コネクタ 1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1" name="テキスト ボックス 20"/>
          <p:cNvSpPr txBox="1"/>
          <p:nvPr/>
        </p:nvSpPr>
        <p:spPr>
          <a:xfrm>
            <a:off x="191944" y="480120"/>
            <a:ext cx="1467068" cy="246221"/>
          </a:xfrm>
          <a:prstGeom prst="rect">
            <a:avLst/>
          </a:prstGeom>
          <a:noFill/>
        </p:spPr>
        <p:txBody>
          <a:bodyPr wrap="none" rtlCol="0">
            <a:spAutoFit/>
          </a:bodyPr>
          <a:lstStyle/>
          <a:p>
            <a:r>
              <a:rPr kumimoji="1" lang="en-US" altLang="ja-JP" sz="1000" dirty="0" smtClean="0"/>
              <a:t>【</a:t>
            </a:r>
            <a:r>
              <a:rPr lang="ja-JP" altLang="en-US" sz="1000" dirty="0"/>
              <a:t>物件</a:t>
            </a:r>
            <a:r>
              <a:rPr lang="ja-JP" altLang="en-US" sz="1000" dirty="0" smtClean="0"/>
              <a:t>管理</a:t>
            </a:r>
            <a:r>
              <a:rPr kumimoji="1" lang="ja-JP" altLang="en-US" sz="1000" dirty="0" smtClean="0"/>
              <a:t>－物件登録</a:t>
            </a:r>
            <a:r>
              <a:rPr kumimoji="1" lang="en-US" altLang="ja-JP" sz="1000" dirty="0" smtClean="0"/>
              <a:t>】</a:t>
            </a:r>
            <a:endParaRPr kumimoji="1" lang="ja-JP" altLang="en-US" sz="1000" dirty="0"/>
          </a:p>
        </p:txBody>
      </p:sp>
      <p:cxnSp>
        <p:nvCxnSpPr>
          <p:cNvPr id="24" name="直線コネクタ 23"/>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8560548" y="1632828"/>
            <a:ext cx="595035" cy="215444"/>
          </a:xfrm>
          <a:prstGeom prst="rect">
            <a:avLst/>
          </a:prstGeom>
          <a:noFill/>
        </p:spPr>
        <p:txBody>
          <a:bodyPr wrap="none" rtlCol="0">
            <a:spAutoFit/>
          </a:bodyPr>
          <a:lstStyle/>
          <a:p>
            <a:r>
              <a:rPr kumimoji="1" lang="ja-JP" altLang="en-US" sz="800" dirty="0" smtClean="0"/>
              <a:t>物件登録</a:t>
            </a:r>
            <a:endParaRPr kumimoji="1" lang="ja-JP" altLang="en-US" sz="800" dirty="0"/>
          </a:p>
        </p:txBody>
      </p:sp>
      <p:sp>
        <p:nvSpPr>
          <p:cNvPr id="58" name="テキスト ボックス 57"/>
          <p:cNvSpPr txBox="1"/>
          <p:nvPr/>
        </p:nvSpPr>
        <p:spPr>
          <a:xfrm>
            <a:off x="1898224" y="1632828"/>
            <a:ext cx="595035" cy="215444"/>
          </a:xfrm>
          <a:prstGeom prst="rect">
            <a:avLst/>
          </a:prstGeom>
          <a:noFill/>
        </p:spPr>
        <p:txBody>
          <a:bodyPr wrap="none" rtlCol="0">
            <a:spAutoFit/>
          </a:bodyPr>
          <a:lstStyle/>
          <a:p>
            <a:r>
              <a:rPr kumimoji="1" lang="ja-JP" altLang="en-US" sz="800" dirty="0" smtClean="0"/>
              <a:t>物件登録</a:t>
            </a:r>
            <a:endParaRPr kumimoji="1" lang="ja-JP" altLang="en-US" sz="800" dirty="0"/>
          </a:p>
        </p:txBody>
      </p:sp>
      <p:sp>
        <p:nvSpPr>
          <p:cNvPr id="72" name="テキスト ボックス 71"/>
          <p:cNvSpPr txBox="1"/>
          <p:nvPr/>
        </p:nvSpPr>
        <p:spPr>
          <a:xfrm>
            <a:off x="9667844" y="2367801"/>
            <a:ext cx="1314784" cy="215444"/>
          </a:xfrm>
          <a:prstGeom prst="rect">
            <a:avLst/>
          </a:prstGeom>
          <a:noFill/>
        </p:spPr>
        <p:txBody>
          <a:bodyPr wrap="none" rtlCol="0">
            <a:spAutoFit/>
          </a:bodyPr>
          <a:lstStyle/>
          <a:p>
            <a:r>
              <a:rPr kumimoji="1" lang="ja-JP" altLang="en-US" sz="800" dirty="0" smtClean="0"/>
              <a:t>物件登録が完了しまし</a:t>
            </a:r>
            <a:r>
              <a:rPr lang="ja-JP" altLang="en-US" sz="800" dirty="0" smtClean="0"/>
              <a:t>た。</a:t>
            </a:r>
            <a:endParaRPr kumimoji="1" lang="ja-JP" altLang="en-US" sz="800" dirty="0" smtClean="0"/>
          </a:p>
        </p:txBody>
      </p:sp>
      <p:sp>
        <p:nvSpPr>
          <p:cNvPr id="111" name="正方形/長方形 110"/>
          <p:cNvSpPr/>
          <p:nvPr/>
        </p:nvSpPr>
        <p:spPr>
          <a:xfrm>
            <a:off x="2948344" y="710485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入力確認</a:t>
            </a:r>
            <a:endParaRPr kumimoji="1" lang="ja-JP" altLang="en-US" sz="600" dirty="0">
              <a:solidFill>
                <a:schemeClr val="tx1"/>
              </a:solidFill>
            </a:endParaRPr>
          </a:p>
        </p:txBody>
      </p:sp>
      <p:sp>
        <p:nvSpPr>
          <p:cNvPr id="112" name="テキスト ボックス 111"/>
          <p:cNvSpPr txBox="1"/>
          <p:nvPr/>
        </p:nvSpPr>
        <p:spPr>
          <a:xfrm>
            <a:off x="5923744" y="8100541"/>
            <a:ext cx="954107" cy="246221"/>
          </a:xfrm>
          <a:prstGeom prst="rect">
            <a:avLst/>
          </a:prstGeom>
          <a:noFill/>
        </p:spPr>
        <p:txBody>
          <a:bodyPr wrap="none" rtlCol="0">
            <a:spAutoFit/>
          </a:bodyPr>
          <a:lstStyle/>
          <a:p>
            <a:pPr algn="ctr"/>
            <a:r>
              <a:rPr lang="ja-JP" altLang="en-US" sz="1000" dirty="0"/>
              <a:t>入力</a:t>
            </a:r>
            <a:r>
              <a:rPr kumimoji="1" lang="ja-JP" altLang="en-US" sz="1000" dirty="0" smtClean="0"/>
              <a:t>内容確認</a:t>
            </a:r>
          </a:p>
        </p:txBody>
      </p:sp>
      <p:sp>
        <p:nvSpPr>
          <p:cNvPr id="113" name="屈折矢印 112"/>
          <p:cNvSpPr/>
          <p:nvPr/>
        </p:nvSpPr>
        <p:spPr>
          <a:xfrm rot="5400000">
            <a:off x="4829370" y="7612367"/>
            <a:ext cx="847894" cy="729371"/>
          </a:xfrm>
          <a:prstGeom prst="bentUp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800" dirty="0" smtClean="0">
              <a:solidFill>
                <a:schemeClr val="tx1"/>
              </a:solidFill>
            </a:endParaRPr>
          </a:p>
        </p:txBody>
      </p:sp>
      <p:sp>
        <p:nvSpPr>
          <p:cNvPr id="114" name="屈折矢印 113"/>
          <p:cNvSpPr/>
          <p:nvPr/>
        </p:nvSpPr>
        <p:spPr>
          <a:xfrm>
            <a:off x="7120880" y="7575813"/>
            <a:ext cx="847894" cy="729371"/>
          </a:xfrm>
          <a:prstGeom prst="bentUp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800" dirty="0" smtClean="0">
              <a:solidFill>
                <a:schemeClr val="tx1"/>
              </a:solidFill>
            </a:endParaRPr>
          </a:p>
        </p:txBody>
      </p:sp>
      <p:sp>
        <p:nvSpPr>
          <p:cNvPr id="115" name="テキスト ボックス 114"/>
          <p:cNvSpPr txBox="1"/>
          <p:nvPr/>
        </p:nvSpPr>
        <p:spPr>
          <a:xfrm>
            <a:off x="4191004" y="7817387"/>
            <a:ext cx="697627" cy="246221"/>
          </a:xfrm>
          <a:prstGeom prst="rect">
            <a:avLst/>
          </a:prstGeom>
          <a:noFill/>
        </p:spPr>
        <p:txBody>
          <a:bodyPr wrap="none" rtlCol="0">
            <a:spAutoFit/>
          </a:bodyPr>
          <a:lstStyle/>
          <a:p>
            <a:pPr algn="r"/>
            <a:r>
              <a:rPr kumimoji="1" lang="ja-JP" altLang="en-US" sz="1000" dirty="0" smtClean="0"/>
              <a:t>入力確認</a:t>
            </a:r>
          </a:p>
        </p:txBody>
      </p:sp>
      <p:sp>
        <p:nvSpPr>
          <p:cNvPr id="116" name="テキスト ボックス 115"/>
          <p:cNvSpPr txBox="1"/>
          <p:nvPr/>
        </p:nvSpPr>
        <p:spPr>
          <a:xfrm>
            <a:off x="7903870" y="7817387"/>
            <a:ext cx="441146" cy="246221"/>
          </a:xfrm>
          <a:prstGeom prst="rect">
            <a:avLst/>
          </a:prstGeom>
          <a:noFill/>
        </p:spPr>
        <p:txBody>
          <a:bodyPr wrap="none" rtlCol="0">
            <a:spAutoFit/>
          </a:bodyPr>
          <a:lstStyle/>
          <a:p>
            <a:r>
              <a:rPr kumimoji="1" lang="ja-JP" altLang="en-US" sz="1000" dirty="0" smtClean="0"/>
              <a:t>登録</a:t>
            </a:r>
          </a:p>
        </p:txBody>
      </p:sp>
      <p:sp>
        <p:nvSpPr>
          <p:cNvPr id="69" name="テキスト ボックス 68"/>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70" name="テキスト ボックス 69"/>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71" name="テキスト ボックス 70"/>
          <p:cNvSpPr txBox="1"/>
          <p:nvPr/>
        </p:nvSpPr>
        <p:spPr>
          <a:xfrm>
            <a:off x="7230476" y="170425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130" name="テキスト ボックス 129"/>
          <p:cNvSpPr txBox="1"/>
          <p:nvPr/>
        </p:nvSpPr>
        <p:spPr>
          <a:xfrm>
            <a:off x="2029907" y="3302375"/>
            <a:ext cx="595035" cy="215444"/>
          </a:xfrm>
          <a:prstGeom prst="rect">
            <a:avLst/>
          </a:prstGeom>
          <a:noFill/>
        </p:spPr>
        <p:txBody>
          <a:bodyPr wrap="none" rtlCol="0">
            <a:spAutoFit/>
          </a:bodyPr>
          <a:lstStyle/>
          <a:p>
            <a:r>
              <a:rPr kumimoji="1" lang="ja-JP" altLang="en-US" sz="800" dirty="0" smtClean="0"/>
              <a:t>設計会社</a:t>
            </a:r>
          </a:p>
        </p:txBody>
      </p:sp>
      <p:sp>
        <p:nvSpPr>
          <p:cNvPr id="131" name="正方形/長方形 130"/>
          <p:cNvSpPr/>
          <p:nvPr/>
        </p:nvSpPr>
        <p:spPr>
          <a:xfrm>
            <a:off x="2948345" y="3356236"/>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endParaRPr lang="ja-JP" altLang="en-US" sz="600" dirty="0">
              <a:solidFill>
                <a:schemeClr val="tx1"/>
              </a:solidFill>
              <a:latin typeface="ＭＳ Ｐゴシック"/>
            </a:endParaRPr>
          </a:p>
        </p:txBody>
      </p:sp>
      <p:sp>
        <p:nvSpPr>
          <p:cNvPr id="141" name="テキスト ボックス 140"/>
          <p:cNvSpPr txBox="1"/>
          <p:nvPr/>
        </p:nvSpPr>
        <p:spPr>
          <a:xfrm>
            <a:off x="2029907" y="2637832"/>
            <a:ext cx="595035" cy="215444"/>
          </a:xfrm>
          <a:prstGeom prst="rect">
            <a:avLst/>
          </a:prstGeom>
          <a:noFill/>
        </p:spPr>
        <p:txBody>
          <a:bodyPr wrap="none" rtlCol="0">
            <a:spAutoFit/>
          </a:bodyPr>
          <a:lstStyle/>
          <a:p>
            <a:r>
              <a:rPr kumimoji="1" lang="ja-JP" altLang="en-US" sz="800" dirty="0" smtClean="0"/>
              <a:t>識別年度</a:t>
            </a:r>
          </a:p>
        </p:txBody>
      </p:sp>
      <p:sp>
        <p:nvSpPr>
          <p:cNvPr id="142" name="正方形/長方形 141"/>
          <p:cNvSpPr/>
          <p:nvPr/>
        </p:nvSpPr>
        <p:spPr>
          <a:xfrm>
            <a:off x="2948345" y="2692273"/>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12</a:t>
            </a:r>
            <a:endParaRPr kumimoji="1" lang="ja-JP" altLang="en-US" sz="600" dirty="0">
              <a:solidFill>
                <a:schemeClr val="tx1"/>
              </a:solidFill>
            </a:endParaRPr>
          </a:p>
        </p:txBody>
      </p:sp>
      <p:sp>
        <p:nvSpPr>
          <p:cNvPr id="169" name="テキスト ボックス 168"/>
          <p:cNvSpPr txBox="1"/>
          <p:nvPr/>
        </p:nvSpPr>
        <p:spPr>
          <a:xfrm>
            <a:off x="2029907" y="2798319"/>
            <a:ext cx="697627" cy="215444"/>
          </a:xfrm>
          <a:prstGeom prst="rect">
            <a:avLst/>
          </a:prstGeom>
          <a:noFill/>
        </p:spPr>
        <p:txBody>
          <a:bodyPr wrap="none" rtlCol="0">
            <a:spAutoFit/>
          </a:bodyPr>
          <a:lstStyle/>
          <a:p>
            <a:r>
              <a:rPr kumimoji="1" lang="ja-JP" altLang="en-US" sz="800" dirty="0" smtClean="0"/>
              <a:t>施工会社名</a:t>
            </a:r>
          </a:p>
        </p:txBody>
      </p:sp>
      <p:sp>
        <p:nvSpPr>
          <p:cNvPr id="170" name="正方形/長方形 169"/>
          <p:cNvSpPr/>
          <p:nvPr/>
        </p:nvSpPr>
        <p:spPr>
          <a:xfrm>
            <a:off x="2948345" y="3644569"/>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r>
              <a:rPr lang="ja-JP" altLang="en-US" sz="600" dirty="0" smtClean="0">
                <a:solidFill>
                  <a:schemeClr val="tx1"/>
                </a:solidFill>
              </a:rPr>
              <a:t>□</a:t>
            </a:r>
            <a:endParaRPr lang="ja-JP" altLang="en-US" sz="600" dirty="0">
              <a:solidFill>
                <a:schemeClr val="tx1"/>
              </a:solidFill>
              <a:latin typeface="ＭＳ Ｐゴシック"/>
            </a:endParaRPr>
          </a:p>
        </p:txBody>
      </p:sp>
      <p:sp>
        <p:nvSpPr>
          <p:cNvPr id="171" name="テキスト ボックス 170"/>
          <p:cNvSpPr txBox="1"/>
          <p:nvPr/>
        </p:nvSpPr>
        <p:spPr>
          <a:xfrm>
            <a:off x="2029907" y="3590407"/>
            <a:ext cx="492443" cy="215444"/>
          </a:xfrm>
          <a:prstGeom prst="rect">
            <a:avLst/>
          </a:prstGeom>
          <a:noFill/>
        </p:spPr>
        <p:txBody>
          <a:bodyPr wrap="none" rtlCol="0">
            <a:spAutoFit/>
          </a:bodyPr>
          <a:lstStyle/>
          <a:p>
            <a:r>
              <a:rPr kumimoji="1" lang="ja-JP" altLang="en-US" sz="800" dirty="0" smtClean="0"/>
              <a:t>発注元</a:t>
            </a:r>
          </a:p>
        </p:txBody>
      </p:sp>
      <p:sp>
        <p:nvSpPr>
          <p:cNvPr id="172" name="正方形/長方形 171"/>
          <p:cNvSpPr/>
          <p:nvPr/>
        </p:nvSpPr>
        <p:spPr>
          <a:xfrm>
            <a:off x="2948345" y="3932300"/>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□□□□□新築工事</a:t>
            </a:r>
            <a:endParaRPr lang="ja-JP" altLang="en-US" sz="600" dirty="0">
              <a:solidFill>
                <a:schemeClr val="tx1"/>
              </a:solidFill>
              <a:latin typeface="ＭＳ Ｐゴシック"/>
            </a:endParaRPr>
          </a:p>
        </p:txBody>
      </p:sp>
      <p:sp>
        <p:nvSpPr>
          <p:cNvPr id="173" name="テキスト ボックス 172"/>
          <p:cNvSpPr txBox="1"/>
          <p:nvPr/>
        </p:nvSpPr>
        <p:spPr>
          <a:xfrm>
            <a:off x="2029907" y="3878439"/>
            <a:ext cx="595035" cy="215444"/>
          </a:xfrm>
          <a:prstGeom prst="rect">
            <a:avLst/>
          </a:prstGeom>
          <a:noFill/>
        </p:spPr>
        <p:txBody>
          <a:bodyPr wrap="none" rtlCol="0">
            <a:spAutoFit/>
          </a:bodyPr>
          <a:lstStyle/>
          <a:p>
            <a:r>
              <a:rPr kumimoji="1" lang="ja-JP" altLang="en-US" sz="800" dirty="0" smtClean="0"/>
              <a:t>工事名称</a:t>
            </a:r>
          </a:p>
        </p:txBody>
      </p:sp>
      <p:sp>
        <p:nvSpPr>
          <p:cNvPr id="174" name="正方形/長方形 173"/>
          <p:cNvSpPr/>
          <p:nvPr/>
        </p:nvSpPr>
        <p:spPr>
          <a:xfrm>
            <a:off x="2948345" y="4148324"/>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a:solidFill>
                  <a:schemeClr val="tx1"/>
                </a:solidFill>
              </a:rPr>
              <a:t>名古屋市中区栄</a:t>
            </a:r>
            <a:r>
              <a:rPr lang="en-US" altLang="ja-JP" sz="600" dirty="0">
                <a:solidFill>
                  <a:schemeClr val="tx1"/>
                </a:solidFill>
              </a:rPr>
              <a:t>1-1-1</a:t>
            </a:r>
            <a:endParaRPr lang="ja-JP" altLang="en-US" sz="600" dirty="0">
              <a:solidFill>
                <a:schemeClr val="tx1"/>
              </a:solidFill>
            </a:endParaRPr>
          </a:p>
        </p:txBody>
      </p:sp>
      <p:sp>
        <p:nvSpPr>
          <p:cNvPr id="175" name="テキスト ボックス 174"/>
          <p:cNvSpPr txBox="1"/>
          <p:nvPr/>
        </p:nvSpPr>
        <p:spPr>
          <a:xfrm>
            <a:off x="2029907" y="4093883"/>
            <a:ext cx="595035" cy="215444"/>
          </a:xfrm>
          <a:prstGeom prst="rect">
            <a:avLst/>
          </a:prstGeom>
          <a:noFill/>
        </p:spPr>
        <p:txBody>
          <a:bodyPr wrap="none" rtlCol="0">
            <a:spAutoFit/>
          </a:bodyPr>
          <a:lstStyle/>
          <a:p>
            <a:r>
              <a:rPr kumimoji="1" lang="ja-JP" altLang="en-US" sz="800" dirty="0" smtClean="0"/>
              <a:t>工事場所</a:t>
            </a:r>
          </a:p>
        </p:txBody>
      </p:sp>
      <p:sp>
        <p:nvSpPr>
          <p:cNvPr id="176" name="テキスト ボックス 175"/>
          <p:cNvSpPr txBox="1"/>
          <p:nvPr/>
        </p:nvSpPr>
        <p:spPr>
          <a:xfrm>
            <a:off x="2029907" y="6614743"/>
            <a:ext cx="918841" cy="123111"/>
          </a:xfrm>
          <a:prstGeom prst="rect">
            <a:avLst/>
          </a:prstGeom>
          <a:noFill/>
        </p:spPr>
        <p:txBody>
          <a:bodyPr wrap="none" tIns="0" bIns="0" rtlCol="0">
            <a:spAutoFit/>
          </a:bodyPr>
          <a:lstStyle/>
          <a:p>
            <a:r>
              <a:rPr kumimoji="1" lang="ja-JP" altLang="en-US" sz="800" dirty="0" smtClean="0"/>
              <a:t>最大施工深さ</a:t>
            </a:r>
            <a:r>
              <a:rPr kumimoji="1" lang="en-US" altLang="ja-JP" sz="800" dirty="0" smtClean="0"/>
              <a:t>(m)</a:t>
            </a:r>
            <a:endParaRPr kumimoji="1" lang="ja-JP" altLang="en-US" sz="800" dirty="0" smtClean="0"/>
          </a:p>
        </p:txBody>
      </p:sp>
      <p:sp>
        <p:nvSpPr>
          <p:cNvPr id="177" name="正方形/長方形 176"/>
          <p:cNvSpPr/>
          <p:nvPr/>
        </p:nvSpPr>
        <p:spPr>
          <a:xfrm>
            <a:off x="2948345" y="6622437"/>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8.5</a:t>
            </a:r>
            <a:endParaRPr kumimoji="1" lang="ja-JP" altLang="en-US" sz="600" dirty="0">
              <a:solidFill>
                <a:schemeClr val="tx1"/>
              </a:solidFill>
            </a:endParaRPr>
          </a:p>
        </p:txBody>
      </p:sp>
      <p:sp>
        <p:nvSpPr>
          <p:cNvPr id="178" name="テキスト ボックス 177"/>
          <p:cNvSpPr txBox="1"/>
          <p:nvPr/>
        </p:nvSpPr>
        <p:spPr>
          <a:xfrm>
            <a:off x="2029907" y="5050093"/>
            <a:ext cx="593581" cy="123111"/>
          </a:xfrm>
          <a:prstGeom prst="rect">
            <a:avLst/>
          </a:prstGeom>
          <a:noFill/>
        </p:spPr>
        <p:txBody>
          <a:bodyPr wrap="none" lIns="90000" tIns="0" bIns="0" rtlCol="0">
            <a:spAutoFit/>
          </a:bodyPr>
          <a:lstStyle/>
          <a:p>
            <a:r>
              <a:rPr kumimoji="1" lang="ja-JP" altLang="en-US" sz="800" dirty="0" smtClean="0"/>
              <a:t>打設本数</a:t>
            </a:r>
          </a:p>
        </p:txBody>
      </p:sp>
      <p:sp>
        <p:nvSpPr>
          <p:cNvPr id="179" name="正方形/長方形 178"/>
          <p:cNvSpPr/>
          <p:nvPr/>
        </p:nvSpPr>
        <p:spPr>
          <a:xfrm>
            <a:off x="2948345" y="5057787"/>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a:t>
            </a:r>
            <a:endParaRPr kumimoji="1" lang="ja-JP" altLang="en-US" sz="600" dirty="0">
              <a:solidFill>
                <a:schemeClr val="tx1"/>
              </a:solidFill>
            </a:endParaRPr>
          </a:p>
        </p:txBody>
      </p:sp>
      <p:sp>
        <p:nvSpPr>
          <p:cNvPr id="180" name="テキスト ボックス 179"/>
          <p:cNvSpPr txBox="1"/>
          <p:nvPr/>
        </p:nvSpPr>
        <p:spPr>
          <a:xfrm>
            <a:off x="2029907" y="5194674"/>
            <a:ext cx="389850" cy="123111"/>
          </a:xfrm>
          <a:prstGeom prst="rect">
            <a:avLst/>
          </a:prstGeom>
          <a:noFill/>
        </p:spPr>
        <p:txBody>
          <a:bodyPr wrap="none" tIns="0" bIns="0" rtlCol="0">
            <a:spAutoFit/>
          </a:bodyPr>
          <a:lstStyle/>
          <a:p>
            <a:r>
              <a:rPr kumimoji="1" lang="ja-JP" altLang="en-US" sz="800" dirty="0" smtClean="0"/>
              <a:t>材種</a:t>
            </a:r>
          </a:p>
        </p:txBody>
      </p:sp>
      <p:sp>
        <p:nvSpPr>
          <p:cNvPr id="181" name="正方形/長方形 180"/>
          <p:cNvSpPr/>
          <p:nvPr/>
        </p:nvSpPr>
        <p:spPr>
          <a:xfrm>
            <a:off x="2948344" y="5201803"/>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モルタル</a:t>
            </a:r>
            <a:endParaRPr kumimoji="1" lang="ja-JP" altLang="en-US" sz="600" dirty="0">
              <a:solidFill>
                <a:schemeClr val="tx1"/>
              </a:solidFill>
            </a:endParaRPr>
          </a:p>
        </p:txBody>
      </p:sp>
      <p:sp>
        <p:nvSpPr>
          <p:cNvPr id="182" name="テキスト ボックス 181"/>
          <p:cNvSpPr txBox="1"/>
          <p:nvPr/>
        </p:nvSpPr>
        <p:spPr>
          <a:xfrm>
            <a:off x="2029907" y="4310487"/>
            <a:ext cx="492443" cy="215444"/>
          </a:xfrm>
          <a:prstGeom prst="rect">
            <a:avLst/>
          </a:prstGeom>
          <a:noFill/>
        </p:spPr>
        <p:txBody>
          <a:bodyPr wrap="none" rtlCol="0">
            <a:spAutoFit/>
          </a:bodyPr>
          <a:lstStyle/>
          <a:p>
            <a:r>
              <a:rPr kumimoji="1" lang="ja-JP" altLang="en-US" sz="800" dirty="0" smtClean="0"/>
              <a:t>着工日</a:t>
            </a:r>
          </a:p>
        </p:txBody>
      </p:sp>
      <p:sp>
        <p:nvSpPr>
          <p:cNvPr id="183" name="正方形/長方形 182"/>
          <p:cNvSpPr/>
          <p:nvPr/>
        </p:nvSpPr>
        <p:spPr>
          <a:xfrm>
            <a:off x="2948345" y="4364348"/>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184" name="テキスト ボックス 183"/>
          <p:cNvSpPr txBox="1"/>
          <p:nvPr/>
        </p:nvSpPr>
        <p:spPr>
          <a:xfrm>
            <a:off x="3262799" y="4310487"/>
            <a:ext cx="261610" cy="184666"/>
          </a:xfrm>
          <a:prstGeom prst="rect">
            <a:avLst/>
          </a:prstGeom>
          <a:noFill/>
        </p:spPr>
        <p:txBody>
          <a:bodyPr wrap="none" rtlCol="0">
            <a:spAutoFit/>
          </a:bodyPr>
          <a:lstStyle/>
          <a:p>
            <a:pPr algn="r"/>
            <a:r>
              <a:rPr kumimoji="1" lang="ja-JP" altLang="en-US" sz="600" dirty="0" smtClean="0"/>
              <a:t>年</a:t>
            </a:r>
          </a:p>
        </p:txBody>
      </p:sp>
      <p:sp>
        <p:nvSpPr>
          <p:cNvPr id="185" name="正方形/長方形 184"/>
          <p:cNvSpPr/>
          <p:nvPr/>
        </p:nvSpPr>
        <p:spPr>
          <a:xfrm>
            <a:off x="3478823" y="4364348"/>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186" name="テキスト ボックス 185"/>
          <p:cNvSpPr txBox="1"/>
          <p:nvPr/>
        </p:nvSpPr>
        <p:spPr>
          <a:xfrm>
            <a:off x="3622839" y="4310487"/>
            <a:ext cx="261610" cy="184666"/>
          </a:xfrm>
          <a:prstGeom prst="rect">
            <a:avLst/>
          </a:prstGeom>
          <a:noFill/>
        </p:spPr>
        <p:txBody>
          <a:bodyPr wrap="none" rtlCol="0">
            <a:spAutoFit/>
          </a:bodyPr>
          <a:lstStyle/>
          <a:p>
            <a:pPr algn="r"/>
            <a:r>
              <a:rPr kumimoji="1" lang="ja-JP" altLang="en-US" sz="600" dirty="0" smtClean="0"/>
              <a:t>月</a:t>
            </a:r>
          </a:p>
        </p:txBody>
      </p:sp>
      <p:sp>
        <p:nvSpPr>
          <p:cNvPr id="187" name="正方形/長方形 186"/>
          <p:cNvSpPr/>
          <p:nvPr/>
        </p:nvSpPr>
        <p:spPr>
          <a:xfrm>
            <a:off x="3838863" y="4364348"/>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188" name="テキスト ボックス 187"/>
          <p:cNvSpPr txBox="1"/>
          <p:nvPr/>
        </p:nvSpPr>
        <p:spPr>
          <a:xfrm>
            <a:off x="3982879" y="4310487"/>
            <a:ext cx="261610" cy="184666"/>
          </a:xfrm>
          <a:prstGeom prst="rect">
            <a:avLst/>
          </a:prstGeom>
          <a:noFill/>
        </p:spPr>
        <p:txBody>
          <a:bodyPr wrap="none" rtlCol="0">
            <a:spAutoFit/>
          </a:bodyPr>
          <a:lstStyle/>
          <a:p>
            <a:pPr algn="r"/>
            <a:r>
              <a:rPr kumimoji="1" lang="ja-JP" altLang="en-US" sz="600" dirty="0" smtClean="0"/>
              <a:t>日</a:t>
            </a:r>
          </a:p>
        </p:txBody>
      </p:sp>
      <p:sp>
        <p:nvSpPr>
          <p:cNvPr id="189" name="テキスト ボックス 188"/>
          <p:cNvSpPr txBox="1"/>
          <p:nvPr/>
        </p:nvSpPr>
        <p:spPr>
          <a:xfrm>
            <a:off x="2029907" y="4525931"/>
            <a:ext cx="492443" cy="215444"/>
          </a:xfrm>
          <a:prstGeom prst="rect">
            <a:avLst/>
          </a:prstGeom>
          <a:noFill/>
        </p:spPr>
        <p:txBody>
          <a:bodyPr wrap="none" rtlCol="0">
            <a:spAutoFit/>
          </a:bodyPr>
          <a:lstStyle/>
          <a:p>
            <a:r>
              <a:rPr kumimoji="1" lang="ja-JP" altLang="en-US" sz="800" dirty="0" smtClean="0"/>
              <a:t>完工日</a:t>
            </a:r>
          </a:p>
        </p:txBody>
      </p:sp>
      <p:sp>
        <p:nvSpPr>
          <p:cNvPr id="190" name="正方形/長方形 189"/>
          <p:cNvSpPr/>
          <p:nvPr/>
        </p:nvSpPr>
        <p:spPr>
          <a:xfrm>
            <a:off x="2948345" y="4579792"/>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191" name="テキスト ボックス 190"/>
          <p:cNvSpPr txBox="1"/>
          <p:nvPr/>
        </p:nvSpPr>
        <p:spPr>
          <a:xfrm>
            <a:off x="3262799" y="4525931"/>
            <a:ext cx="261610" cy="184666"/>
          </a:xfrm>
          <a:prstGeom prst="rect">
            <a:avLst/>
          </a:prstGeom>
          <a:noFill/>
        </p:spPr>
        <p:txBody>
          <a:bodyPr wrap="none" rtlCol="0">
            <a:spAutoFit/>
          </a:bodyPr>
          <a:lstStyle/>
          <a:p>
            <a:pPr algn="r"/>
            <a:r>
              <a:rPr kumimoji="1" lang="ja-JP" altLang="en-US" sz="600" dirty="0" smtClean="0"/>
              <a:t>年</a:t>
            </a:r>
          </a:p>
        </p:txBody>
      </p:sp>
      <p:sp>
        <p:nvSpPr>
          <p:cNvPr id="192" name="正方形/長方形 191"/>
          <p:cNvSpPr/>
          <p:nvPr/>
        </p:nvSpPr>
        <p:spPr>
          <a:xfrm>
            <a:off x="3478823" y="4579792"/>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193" name="テキスト ボックス 192"/>
          <p:cNvSpPr txBox="1"/>
          <p:nvPr/>
        </p:nvSpPr>
        <p:spPr>
          <a:xfrm>
            <a:off x="3622839" y="4525931"/>
            <a:ext cx="261610" cy="184666"/>
          </a:xfrm>
          <a:prstGeom prst="rect">
            <a:avLst/>
          </a:prstGeom>
          <a:noFill/>
        </p:spPr>
        <p:txBody>
          <a:bodyPr wrap="none" rtlCol="0">
            <a:spAutoFit/>
          </a:bodyPr>
          <a:lstStyle/>
          <a:p>
            <a:pPr algn="r"/>
            <a:r>
              <a:rPr kumimoji="1" lang="ja-JP" altLang="en-US" sz="600" dirty="0" smtClean="0"/>
              <a:t>月</a:t>
            </a:r>
          </a:p>
        </p:txBody>
      </p:sp>
      <p:sp>
        <p:nvSpPr>
          <p:cNvPr id="194" name="正方形/長方形 193"/>
          <p:cNvSpPr/>
          <p:nvPr/>
        </p:nvSpPr>
        <p:spPr>
          <a:xfrm>
            <a:off x="3838863" y="4579792"/>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195" name="テキスト ボックス 194"/>
          <p:cNvSpPr txBox="1"/>
          <p:nvPr/>
        </p:nvSpPr>
        <p:spPr>
          <a:xfrm>
            <a:off x="3982879" y="4525931"/>
            <a:ext cx="261610" cy="184666"/>
          </a:xfrm>
          <a:prstGeom prst="rect">
            <a:avLst/>
          </a:prstGeom>
          <a:noFill/>
        </p:spPr>
        <p:txBody>
          <a:bodyPr wrap="none" rtlCol="0">
            <a:spAutoFit/>
          </a:bodyPr>
          <a:lstStyle/>
          <a:p>
            <a:pPr algn="r"/>
            <a:r>
              <a:rPr kumimoji="1" lang="ja-JP" altLang="en-US" sz="600" dirty="0" smtClean="0"/>
              <a:t>日</a:t>
            </a:r>
          </a:p>
        </p:txBody>
      </p:sp>
      <p:sp>
        <p:nvSpPr>
          <p:cNvPr id="196" name="正方形/長方形 195"/>
          <p:cNvSpPr/>
          <p:nvPr/>
        </p:nvSpPr>
        <p:spPr>
          <a:xfrm>
            <a:off x="3920743" y="3356236"/>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97" name="正方形/長方形 196"/>
          <p:cNvSpPr/>
          <p:nvPr/>
        </p:nvSpPr>
        <p:spPr>
          <a:xfrm>
            <a:off x="3920743" y="364426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98" name="テキスト ボックス 197"/>
          <p:cNvSpPr txBox="1"/>
          <p:nvPr/>
        </p:nvSpPr>
        <p:spPr>
          <a:xfrm>
            <a:off x="2029907" y="2150247"/>
            <a:ext cx="595035" cy="215444"/>
          </a:xfrm>
          <a:prstGeom prst="rect">
            <a:avLst/>
          </a:prstGeom>
          <a:noFill/>
        </p:spPr>
        <p:txBody>
          <a:bodyPr wrap="none" rtlCol="0">
            <a:spAutoFit/>
          </a:bodyPr>
          <a:lstStyle/>
          <a:p>
            <a:r>
              <a:rPr kumimoji="1" lang="ja-JP" altLang="en-US" sz="800" dirty="0" smtClean="0"/>
              <a:t>認識番号</a:t>
            </a:r>
          </a:p>
        </p:txBody>
      </p:sp>
      <p:sp>
        <p:nvSpPr>
          <p:cNvPr id="199" name="テキスト ボックス 198"/>
          <p:cNvSpPr txBox="1"/>
          <p:nvPr/>
        </p:nvSpPr>
        <p:spPr>
          <a:xfrm>
            <a:off x="2029907" y="2368945"/>
            <a:ext cx="595035" cy="215444"/>
          </a:xfrm>
          <a:prstGeom prst="rect">
            <a:avLst/>
          </a:prstGeom>
          <a:noFill/>
        </p:spPr>
        <p:txBody>
          <a:bodyPr wrap="none" rtlCol="0">
            <a:spAutoFit/>
          </a:bodyPr>
          <a:lstStyle/>
          <a:p>
            <a:r>
              <a:rPr kumimoji="1" lang="ja-JP" altLang="en-US" sz="800" dirty="0" smtClean="0"/>
              <a:t>進捗状況</a:t>
            </a:r>
          </a:p>
        </p:txBody>
      </p:sp>
      <p:sp>
        <p:nvSpPr>
          <p:cNvPr id="200" name="正方形/長方形 199"/>
          <p:cNvSpPr/>
          <p:nvPr/>
        </p:nvSpPr>
        <p:spPr>
          <a:xfrm>
            <a:off x="2948344" y="2423386"/>
            <a:ext cx="647685"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確定</a:t>
            </a:r>
            <a:endParaRPr kumimoji="1" lang="ja-JP" altLang="en-US" sz="600" dirty="0">
              <a:solidFill>
                <a:schemeClr val="tx1"/>
              </a:solidFill>
            </a:endParaRPr>
          </a:p>
        </p:txBody>
      </p:sp>
      <p:sp>
        <p:nvSpPr>
          <p:cNvPr id="201" name="テキスト ボックス 200"/>
          <p:cNvSpPr txBox="1"/>
          <p:nvPr/>
        </p:nvSpPr>
        <p:spPr>
          <a:xfrm>
            <a:off x="2029907" y="3086351"/>
            <a:ext cx="595035" cy="215444"/>
          </a:xfrm>
          <a:prstGeom prst="rect">
            <a:avLst/>
          </a:prstGeom>
          <a:noFill/>
        </p:spPr>
        <p:txBody>
          <a:bodyPr wrap="none" rtlCol="0">
            <a:spAutoFit/>
          </a:bodyPr>
          <a:lstStyle/>
          <a:p>
            <a:r>
              <a:rPr kumimoji="1" lang="ja-JP" altLang="en-US" sz="800" dirty="0" smtClean="0"/>
              <a:t>会社通番</a:t>
            </a:r>
          </a:p>
        </p:txBody>
      </p:sp>
      <p:sp>
        <p:nvSpPr>
          <p:cNvPr id="202" name="テキスト ボックス 201"/>
          <p:cNvSpPr txBox="1"/>
          <p:nvPr/>
        </p:nvSpPr>
        <p:spPr>
          <a:xfrm>
            <a:off x="2029907" y="2942335"/>
            <a:ext cx="902811" cy="215444"/>
          </a:xfrm>
          <a:prstGeom prst="rect">
            <a:avLst/>
          </a:prstGeom>
          <a:noFill/>
        </p:spPr>
        <p:txBody>
          <a:bodyPr wrap="none" rtlCol="0">
            <a:spAutoFit/>
          </a:bodyPr>
          <a:lstStyle/>
          <a:p>
            <a:r>
              <a:rPr kumimoji="1" lang="ja-JP" altLang="en-US" sz="800" dirty="0" smtClean="0"/>
              <a:t>施工</a:t>
            </a:r>
            <a:r>
              <a:rPr lang="ja-JP" altLang="en-US" sz="800" dirty="0" smtClean="0"/>
              <a:t>管理</a:t>
            </a:r>
            <a:r>
              <a:rPr lang="ja-JP" altLang="en-US" sz="800" dirty="0"/>
              <a:t>技術者</a:t>
            </a:r>
            <a:endParaRPr kumimoji="1" lang="ja-JP" altLang="en-US" sz="800" dirty="0" smtClean="0"/>
          </a:p>
        </p:txBody>
      </p:sp>
      <p:sp>
        <p:nvSpPr>
          <p:cNvPr id="203" name="正方形/長方形 202"/>
          <p:cNvSpPr/>
          <p:nvPr/>
        </p:nvSpPr>
        <p:spPr>
          <a:xfrm>
            <a:off x="2948345" y="2996196"/>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a:t>
            </a:r>
            <a:endParaRPr kumimoji="1" lang="ja-JP" altLang="en-US" sz="600" dirty="0">
              <a:solidFill>
                <a:schemeClr val="tx1"/>
              </a:solidFill>
            </a:endParaRPr>
          </a:p>
        </p:txBody>
      </p:sp>
      <p:sp>
        <p:nvSpPr>
          <p:cNvPr id="204" name="テキスト ボックス 203"/>
          <p:cNvSpPr txBox="1"/>
          <p:nvPr/>
        </p:nvSpPr>
        <p:spPr>
          <a:xfrm>
            <a:off x="2029907" y="4748670"/>
            <a:ext cx="800219" cy="215444"/>
          </a:xfrm>
          <a:prstGeom prst="rect">
            <a:avLst/>
          </a:prstGeom>
          <a:noFill/>
        </p:spPr>
        <p:txBody>
          <a:bodyPr wrap="none" rtlCol="0">
            <a:spAutoFit/>
          </a:bodyPr>
          <a:lstStyle/>
          <a:p>
            <a:r>
              <a:rPr lang="ja-JP" altLang="en-US" sz="800" dirty="0" smtClean="0"/>
              <a:t>報告書承認</a:t>
            </a:r>
            <a:r>
              <a:rPr kumimoji="1" lang="ja-JP" altLang="en-US" sz="800" dirty="0" smtClean="0"/>
              <a:t>日</a:t>
            </a:r>
          </a:p>
        </p:txBody>
      </p:sp>
      <p:sp>
        <p:nvSpPr>
          <p:cNvPr id="205" name="正方形/長方形 204"/>
          <p:cNvSpPr/>
          <p:nvPr/>
        </p:nvSpPr>
        <p:spPr>
          <a:xfrm>
            <a:off x="2948345" y="4802531"/>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206" name="テキスト ボックス 205"/>
          <p:cNvSpPr txBox="1"/>
          <p:nvPr/>
        </p:nvSpPr>
        <p:spPr>
          <a:xfrm>
            <a:off x="3262799" y="4748670"/>
            <a:ext cx="261610" cy="184666"/>
          </a:xfrm>
          <a:prstGeom prst="rect">
            <a:avLst/>
          </a:prstGeom>
          <a:noFill/>
        </p:spPr>
        <p:txBody>
          <a:bodyPr wrap="none" rtlCol="0">
            <a:spAutoFit/>
          </a:bodyPr>
          <a:lstStyle/>
          <a:p>
            <a:pPr algn="r"/>
            <a:r>
              <a:rPr kumimoji="1" lang="ja-JP" altLang="en-US" sz="600" dirty="0" smtClean="0"/>
              <a:t>年</a:t>
            </a:r>
          </a:p>
        </p:txBody>
      </p:sp>
      <p:sp>
        <p:nvSpPr>
          <p:cNvPr id="207" name="正方形/長方形 206"/>
          <p:cNvSpPr/>
          <p:nvPr/>
        </p:nvSpPr>
        <p:spPr>
          <a:xfrm>
            <a:off x="3478823" y="480253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208" name="テキスト ボックス 207"/>
          <p:cNvSpPr txBox="1"/>
          <p:nvPr/>
        </p:nvSpPr>
        <p:spPr>
          <a:xfrm>
            <a:off x="3622839" y="4748670"/>
            <a:ext cx="261610" cy="184666"/>
          </a:xfrm>
          <a:prstGeom prst="rect">
            <a:avLst/>
          </a:prstGeom>
          <a:noFill/>
        </p:spPr>
        <p:txBody>
          <a:bodyPr wrap="none" rtlCol="0">
            <a:spAutoFit/>
          </a:bodyPr>
          <a:lstStyle/>
          <a:p>
            <a:pPr algn="r"/>
            <a:r>
              <a:rPr kumimoji="1" lang="ja-JP" altLang="en-US" sz="600" dirty="0" smtClean="0"/>
              <a:t>月</a:t>
            </a:r>
          </a:p>
        </p:txBody>
      </p:sp>
      <p:sp>
        <p:nvSpPr>
          <p:cNvPr id="209" name="正方形/長方形 208"/>
          <p:cNvSpPr/>
          <p:nvPr/>
        </p:nvSpPr>
        <p:spPr>
          <a:xfrm>
            <a:off x="3838863" y="480253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210" name="テキスト ボックス 209"/>
          <p:cNvSpPr txBox="1"/>
          <p:nvPr/>
        </p:nvSpPr>
        <p:spPr>
          <a:xfrm>
            <a:off x="2029907" y="5842181"/>
            <a:ext cx="389850" cy="123111"/>
          </a:xfrm>
          <a:prstGeom prst="rect">
            <a:avLst/>
          </a:prstGeom>
          <a:noFill/>
        </p:spPr>
        <p:txBody>
          <a:bodyPr wrap="none" tIns="0" bIns="0" rtlCol="0">
            <a:spAutoFit/>
          </a:bodyPr>
          <a:lstStyle/>
          <a:p>
            <a:r>
              <a:rPr kumimoji="1" lang="ja-JP" altLang="en-US" sz="800" dirty="0" smtClean="0"/>
              <a:t>用途</a:t>
            </a:r>
          </a:p>
        </p:txBody>
      </p:sp>
      <p:sp>
        <p:nvSpPr>
          <p:cNvPr id="211" name="正方形/長方形 210"/>
          <p:cNvSpPr/>
          <p:nvPr/>
        </p:nvSpPr>
        <p:spPr>
          <a:xfrm>
            <a:off x="2948345" y="5849875"/>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住宅</a:t>
            </a:r>
            <a:endParaRPr kumimoji="1" lang="ja-JP" altLang="en-US" sz="600" dirty="0">
              <a:solidFill>
                <a:schemeClr val="tx1"/>
              </a:solidFill>
            </a:endParaRPr>
          </a:p>
        </p:txBody>
      </p:sp>
      <p:sp>
        <p:nvSpPr>
          <p:cNvPr id="212" name="テキスト ボックス 211"/>
          <p:cNvSpPr txBox="1"/>
          <p:nvPr/>
        </p:nvSpPr>
        <p:spPr>
          <a:xfrm>
            <a:off x="3982879" y="4749537"/>
            <a:ext cx="261610" cy="184666"/>
          </a:xfrm>
          <a:prstGeom prst="rect">
            <a:avLst/>
          </a:prstGeom>
          <a:noFill/>
        </p:spPr>
        <p:txBody>
          <a:bodyPr wrap="none" rtlCol="0">
            <a:spAutoFit/>
          </a:bodyPr>
          <a:lstStyle/>
          <a:p>
            <a:pPr algn="r"/>
            <a:r>
              <a:rPr kumimoji="1" lang="ja-JP" altLang="en-US" sz="600" dirty="0" smtClean="0"/>
              <a:t>日</a:t>
            </a:r>
          </a:p>
        </p:txBody>
      </p:sp>
      <p:sp>
        <p:nvSpPr>
          <p:cNvPr id="213" name="正方形/長方形 212"/>
          <p:cNvSpPr/>
          <p:nvPr/>
        </p:nvSpPr>
        <p:spPr>
          <a:xfrm>
            <a:off x="3488307" y="2423386"/>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14" name="角丸四角形吹き出し 213"/>
          <p:cNvSpPr/>
          <p:nvPr/>
        </p:nvSpPr>
        <p:spPr>
          <a:xfrm>
            <a:off x="3712322" y="2336549"/>
            <a:ext cx="981880" cy="252028"/>
          </a:xfrm>
          <a:prstGeom prst="wedgeRoundRectCallout">
            <a:avLst>
              <a:gd name="adj1" fmla="val -62376"/>
              <a:gd name="adj2" fmla="val 1242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見込</a:t>
            </a:r>
            <a:r>
              <a:rPr kumimoji="1" lang="en-US" altLang="ja-JP" sz="800" dirty="0" smtClean="0">
                <a:solidFill>
                  <a:schemeClr val="tx1"/>
                </a:solidFill>
              </a:rPr>
              <a:t>/</a:t>
            </a:r>
            <a:r>
              <a:rPr kumimoji="1" lang="ja-JP" altLang="en-US" sz="800" dirty="0" smtClean="0">
                <a:solidFill>
                  <a:schemeClr val="tx1"/>
                </a:solidFill>
              </a:rPr>
              <a:t>確定</a:t>
            </a:r>
            <a:r>
              <a:rPr kumimoji="1" lang="en-US" altLang="ja-JP" sz="800" dirty="0" smtClean="0">
                <a:solidFill>
                  <a:schemeClr val="tx1"/>
                </a:solidFill>
              </a:rPr>
              <a:t>/</a:t>
            </a:r>
            <a:r>
              <a:rPr kumimoji="1" lang="ja-JP" altLang="en-US" sz="800" dirty="0" smtClean="0">
                <a:solidFill>
                  <a:schemeClr val="tx1"/>
                </a:solidFill>
              </a:rPr>
              <a:t>完了</a:t>
            </a:r>
          </a:p>
        </p:txBody>
      </p:sp>
      <p:sp>
        <p:nvSpPr>
          <p:cNvPr id="215" name="正方形/長方形 214"/>
          <p:cNvSpPr/>
          <p:nvPr/>
        </p:nvSpPr>
        <p:spPr>
          <a:xfrm>
            <a:off x="3645921" y="520236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16" name="正方形/長方形 215"/>
          <p:cNvSpPr/>
          <p:nvPr/>
        </p:nvSpPr>
        <p:spPr>
          <a:xfrm>
            <a:off x="2901902" y="2150827"/>
            <a:ext cx="784189" cy="215444"/>
          </a:xfrm>
          <a:prstGeom prst="rect">
            <a:avLst/>
          </a:prstGeom>
        </p:spPr>
        <p:txBody>
          <a:bodyPr wrap="none">
            <a:spAutoFit/>
          </a:bodyPr>
          <a:lstStyle/>
          <a:p>
            <a:pPr fontAlgn="ctr"/>
            <a:r>
              <a:rPr lang="en-US" altLang="ja-JP" sz="800" dirty="0"/>
              <a:t>w103-12-1001</a:t>
            </a:r>
            <a:endParaRPr lang="en-US" altLang="ja-JP" sz="800" dirty="0">
              <a:solidFill>
                <a:srgbClr val="000000"/>
              </a:solidFill>
              <a:latin typeface="ＭＳ Ｐゴシック"/>
            </a:endParaRPr>
          </a:p>
        </p:txBody>
      </p:sp>
      <p:sp>
        <p:nvSpPr>
          <p:cNvPr id="217" name="角丸四角形吹き出し 216"/>
          <p:cNvSpPr/>
          <p:nvPr/>
        </p:nvSpPr>
        <p:spPr>
          <a:xfrm>
            <a:off x="3736503" y="2044502"/>
            <a:ext cx="2448273" cy="216024"/>
          </a:xfrm>
          <a:prstGeom prst="wedgeRoundRectCallout">
            <a:avLst>
              <a:gd name="adj1" fmla="val -56780"/>
              <a:gd name="adj2" fmla="val 48265"/>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smtClean="0">
                <a:solidFill>
                  <a:schemeClr val="tx1"/>
                </a:solidFill>
              </a:rPr>
              <a:t>施工会社コード、識別年度、会社通番より自動表示</a:t>
            </a:r>
          </a:p>
        </p:txBody>
      </p:sp>
      <p:sp>
        <p:nvSpPr>
          <p:cNvPr id="218" name="正方形/長方形 217"/>
          <p:cNvSpPr/>
          <p:nvPr/>
        </p:nvSpPr>
        <p:spPr>
          <a:xfrm>
            <a:off x="3502675" y="2996196"/>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19" name="正方形/長方形 218"/>
          <p:cNvSpPr/>
          <p:nvPr/>
        </p:nvSpPr>
        <p:spPr>
          <a:xfrm>
            <a:off x="2894003" y="3086351"/>
            <a:ext cx="389850" cy="215444"/>
          </a:xfrm>
          <a:prstGeom prst="rect">
            <a:avLst/>
          </a:prstGeom>
        </p:spPr>
        <p:txBody>
          <a:bodyPr wrap="none">
            <a:spAutoFit/>
          </a:bodyPr>
          <a:lstStyle/>
          <a:p>
            <a:pPr fontAlgn="ctr"/>
            <a:r>
              <a:rPr lang="en-US" altLang="ja-JP" sz="800" dirty="0" smtClean="0"/>
              <a:t>1001</a:t>
            </a:r>
            <a:endParaRPr lang="en-US" altLang="ja-JP" sz="800" dirty="0">
              <a:solidFill>
                <a:srgbClr val="000000"/>
              </a:solidFill>
              <a:latin typeface="ＭＳ Ｐゴシック"/>
            </a:endParaRPr>
          </a:p>
        </p:txBody>
      </p:sp>
      <p:sp>
        <p:nvSpPr>
          <p:cNvPr id="220" name="テキスト ボックス 219"/>
          <p:cNvSpPr txBox="1"/>
          <p:nvPr/>
        </p:nvSpPr>
        <p:spPr>
          <a:xfrm>
            <a:off x="2029907" y="3446971"/>
            <a:ext cx="697627" cy="215444"/>
          </a:xfrm>
          <a:prstGeom prst="rect">
            <a:avLst/>
          </a:prstGeom>
          <a:noFill/>
        </p:spPr>
        <p:txBody>
          <a:bodyPr wrap="none" rtlCol="0">
            <a:spAutoFit/>
          </a:bodyPr>
          <a:lstStyle/>
          <a:p>
            <a:r>
              <a:rPr lang="ja-JP" altLang="en-US" sz="800" dirty="0" smtClean="0"/>
              <a:t>設計担当者</a:t>
            </a:r>
            <a:endParaRPr kumimoji="1" lang="ja-JP" altLang="en-US" sz="800" dirty="0" smtClean="0"/>
          </a:p>
        </p:txBody>
      </p:sp>
      <p:sp>
        <p:nvSpPr>
          <p:cNvPr id="221" name="正方形/長方形 220"/>
          <p:cNvSpPr/>
          <p:nvPr/>
        </p:nvSpPr>
        <p:spPr>
          <a:xfrm>
            <a:off x="2948345" y="3500832"/>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a:t>
            </a:r>
            <a:endParaRPr kumimoji="1" lang="ja-JP" altLang="en-US" sz="600" dirty="0">
              <a:solidFill>
                <a:schemeClr val="tx1"/>
              </a:solidFill>
            </a:endParaRPr>
          </a:p>
        </p:txBody>
      </p:sp>
      <p:sp>
        <p:nvSpPr>
          <p:cNvPr id="222" name="正方形/長方形 221"/>
          <p:cNvSpPr/>
          <p:nvPr/>
        </p:nvSpPr>
        <p:spPr>
          <a:xfrm>
            <a:off x="3502675" y="3500832"/>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23" name="テキスト ボックス 222"/>
          <p:cNvSpPr txBox="1"/>
          <p:nvPr/>
        </p:nvSpPr>
        <p:spPr>
          <a:xfrm>
            <a:off x="2029907" y="5347074"/>
            <a:ext cx="389850" cy="123111"/>
          </a:xfrm>
          <a:prstGeom prst="rect">
            <a:avLst/>
          </a:prstGeom>
          <a:noFill/>
        </p:spPr>
        <p:txBody>
          <a:bodyPr wrap="none" tIns="0" bIns="0" rtlCol="0">
            <a:spAutoFit/>
          </a:bodyPr>
          <a:lstStyle/>
          <a:p>
            <a:r>
              <a:rPr kumimoji="1" lang="ja-JP" altLang="en-US" sz="800" dirty="0" smtClean="0"/>
              <a:t>種別</a:t>
            </a:r>
          </a:p>
        </p:txBody>
      </p:sp>
      <p:sp>
        <p:nvSpPr>
          <p:cNvPr id="224" name="正方形/長方形 223"/>
          <p:cNvSpPr/>
          <p:nvPr/>
        </p:nvSpPr>
        <p:spPr>
          <a:xfrm>
            <a:off x="2948344" y="5354203"/>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四号建築物</a:t>
            </a:r>
            <a:endParaRPr kumimoji="1" lang="ja-JP" altLang="en-US" sz="600" dirty="0">
              <a:solidFill>
                <a:schemeClr val="tx1"/>
              </a:solidFill>
            </a:endParaRPr>
          </a:p>
        </p:txBody>
      </p:sp>
      <p:sp>
        <p:nvSpPr>
          <p:cNvPr id="225" name="正方形/長方形 224"/>
          <p:cNvSpPr/>
          <p:nvPr/>
        </p:nvSpPr>
        <p:spPr>
          <a:xfrm>
            <a:off x="3645921" y="535476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26" name="テキスト ボックス 225"/>
          <p:cNvSpPr txBox="1"/>
          <p:nvPr/>
        </p:nvSpPr>
        <p:spPr>
          <a:xfrm>
            <a:off x="2029907" y="5499474"/>
            <a:ext cx="441146" cy="123111"/>
          </a:xfrm>
          <a:prstGeom prst="rect">
            <a:avLst/>
          </a:prstGeom>
          <a:noFill/>
        </p:spPr>
        <p:txBody>
          <a:bodyPr wrap="none" tIns="0" bIns="0" rtlCol="0">
            <a:spAutoFit/>
          </a:bodyPr>
          <a:lstStyle/>
          <a:p>
            <a:r>
              <a:rPr kumimoji="1" lang="ja-JP" altLang="en-US" sz="800" dirty="0" smtClean="0"/>
              <a:t>種別</a:t>
            </a:r>
            <a:r>
              <a:rPr kumimoji="1" lang="en-US" altLang="ja-JP" sz="800" dirty="0" smtClean="0"/>
              <a:t>2</a:t>
            </a:r>
            <a:endParaRPr kumimoji="1" lang="ja-JP" altLang="en-US" sz="800" dirty="0" smtClean="0"/>
          </a:p>
        </p:txBody>
      </p:sp>
      <p:sp>
        <p:nvSpPr>
          <p:cNvPr id="227" name="正方形/長方形 226"/>
          <p:cNvSpPr/>
          <p:nvPr/>
        </p:nvSpPr>
        <p:spPr>
          <a:xfrm>
            <a:off x="2948344" y="5506603"/>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 </a:t>
            </a:r>
            <a:endParaRPr kumimoji="1" lang="ja-JP" altLang="en-US" sz="600" dirty="0">
              <a:solidFill>
                <a:schemeClr val="tx1"/>
              </a:solidFill>
            </a:endParaRPr>
          </a:p>
        </p:txBody>
      </p:sp>
      <p:sp>
        <p:nvSpPr>
          <p:cNvPr id="228" name="正方形/長方形 227"/>
          <p:cNvSpPr/>
          <p:nvPr/>
        </p:nvSpPr>
        <p:spPr>
          <a:xfrm>
            <a:off x="3645921" y="550716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29" name="テキスト ボックス 228"/>
          <p:cNvSpPr txBox="1"/>
          <p:nvPr/>
        </p:nvSpPr>
        <p:spPr>
          <a:xfrm>
            <a:off x="2029907" y="5678639"/>
            <a:ext cx="389850" cy="123111"/>
          </a:xfrm>
          <a:prstGeom prst="rect">
            <a:avLst/>
          </a:prstGeom>
          <a:noFill/>
        </p:spPr>
        <p:txBody>
          <a:bodyPr wrap="none" tIns="0" bIns="0" rtlCol="0">
            <a:spAutoFit/>
          </a:bodyPr>
          <a:lstStyle/>
          <a:p>
            <a:r>
              <a:rPr lang="ja-JP" altLang="en-US" sz="800" dirty="0"/>
              <a:t>構造</a:t>
            </a:r>
            <a:endParaRPr kumimoji="1" lang="en-US" altLang="ja-JP" sz="800" dirty="0" smtClean="0"/>
          </a:p>
        </p:txBody>
      </p:sp>
      <p:sp>
        <p:nvSpPr>
          <p:cNvPr id="230" name="正方形/長方形 229"/>
          <p:cNvSpPr/>
          <p:nvPr/>
        </p:nvSpPr>
        <p:spPr>
          <a:xfrm>
            <a:off x="2948344" y="5685768"/>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RC</a:t>
            </a:r>
            <a:r>
              <a:rPr kumimoji="1" lang="ja-JP" altLang="en-US" sz="600" dirty="0" smtClean="0">
                <a:solidFill>
                  <a:schemeClr val="tx1"/>
                </a:solidFill>
              </a:rPr>
              <a:t>造</a:t>
            </a:r>
            <a:endParaRPr kumimoji="1" lang="ja-JP" altLang="en-US" sz="600" dirty="0">
              <a:solidFill>
                <a:schemeClr val="tx1"/>
              </a:solidFill>
            </a:endParaRPr>
          </a:p>
        </p:txBody>
      </p:sp>
      <p:sp>
        <p:nvSpPr>
          <p:cNvPr id="231" name="正方形/長方形 230"/>
          <p:cNvSpPr/>
          <p:nvPr/>
        </p:nvSpPr>
        <p:spPr>
          <a:xfrm>
            <a:off x="3645921" y="568633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32" name="テキスト ボックス 231"/>
          <p:cNvSpPr txBox="1"/>
          <p:nvPr/>
        </p:nvSpPr>
        <p:spPr>
          <a:xfrm>
            <a:off x="2029907" y="5987576"/>
            <a:ext cx="595035" cy="123111"/>
          </a:xfrm>
          <a:prstGeom prst="rect">
            <a:avLst/>
          </a:prstGeom>
          <a:noFill/>
        </p:spPr>
        <p:txBody>
          <a:bodyPr wrap="none" tIns="0" bIns="0" rtlCol="0">
            <a:spAutoFit/>
          </a:bodyPr>
          <a:lstStyle/>
          <a:p>
            <a:r>
              <a:rPr kumimoji="1" lang="ja-JP" altLang="en-US" sz="800" dirty="0" smtClean="0"/>
              <a:t>基礎形式</a:t>
            </a:r>
          </a:p>
        </p:txBody>
      </p:sp>
      <p:sp>
        <p:nvSpPr>
          <p:cNvPr id="233" name="正方形/長方形 232"/>
          <p:cNvSpPr/>
          <p:nvPr/>
        </p:nvSpPr>
        <p:spPr>
          <a:xfrm>
            <a:off x="2948344" y="5994705"/>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布</a:t>
            </a:r>
            <a:r>
              <a:rPr kumimoji="1" lang="en-US" altLang="ja-JP" sz="600" dirty="0" smtClean="0">
                <a:solidFill>
                  <a:schemeClr val="tx1"/>
                </a:solidFill>
              </a:rPr>
              <a:t> </a:t>
            </a:r>
            <a:endParaRPr kumimoji="1" lang="ja-JP" altLang="en-US" sz="600" dirty="0">
              <a:solidFill>
                <a:schemeClr val="tx1"/>
              </a:solidFill>
            </a:endParaRPr>
          </a:p>
        </p:txBody>
      </p:sp>
      <p:sp>
        <p:nvSpPr>
          <p:cNvPr id="234" name="正方形/長方形 233"/>
          <p:cNvSpPr/>
          <p:nvPr/>
        </p:nvSpPr>
        <p:spPr>
          <a:xfrm>
            <a:off x="3645921" y="5995270"/>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35" name="テキスト ボックス 234"/>
          <p:cNvSpPr txBox="1"/>
          <p:nvPr/>
        </p:nvSpPr>
        <p:spPr>
          <a:xfrm>
            <a:off x="2029907" y="6131592"/>
            <a:ext cx="507018" cy="123111"/>
          </a:xfrm>
          <a:prstGeom prst="rect">
            <a:avLst/>
          </a:prstGeom>
          <a:noFill/>
        </p:spPr>
        <p:txBody>
          <a:bodyPr wrap="none" lIns="90000" tIns="0" bIns="0" rtlCol="0">
            <a:spAutoFit/>
          </a:bodyPr>
          <a:lstStyle/>
          <a:p>
            <a:r>
              <a:rPr kumimoji="1" lang="ja-JP" altLang="en-US" sz="800" dirty="0" smtClean="0"/>
              <a:t>高さ</a:t>
            </a:r>
            <a:r>
              <a:rPr kumimoji="1" lang="en-US" altLang="ja-JP" sz="800" dirty="0" smtClean="0"/>
              <a:t>(m)</a:t>
            </a:r>
            <a:endParaRPr kumimoji="1" lang="ja-JP" altLang="en-US" sz="800" dirty="0" smtClean="0"/>
          </a:p>
        </p:txBody>
      </p:sp>
      <p:sp>
        <p:nvSpPr>
          <p:cNvPr id="236" name="正方形/長方形 235"/>
          <p:cNvSpPr/>
          <p:nvPr/>
        </p:nvSpPr>
        <p:spPr>
          <a:xfrm>
            <a:off x="2948345" y="6139286"/>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13</a:t>
            </a:r>
            <a:endParaRPr kumimoji="1" lang="ja-JP" altLang="en-US" sz="600" dirty="0">
              <a:solidFill>
                <a:schemeClr val="tx1"/>
              </a:solidFill>
            </a:endParaRPr>
          </a:p>
        </p:txBody>
      </p:sp>
      <p:sp>
        <p:nvSpPr>
          <p:cNvPr id="237" name="テキスト ボックス 236"/>
          <p:cNvSpPr txBox="1"/>
          <p:nvPr/>
        </p:nvSpPr>
        <p:spPr>
          <a:xfrm>
            <a:off x="2029907" y="6283992"/>
            <a:ext cx="531064" cy="123111"/>
          </a:xfrm>
          <a:prstGeom prst="rect">
            <a:avLst/>
          </a:prstGeom>
          <a:noFill/>
        </p:spPr>
        <p:txBody>
          <a:bodyPr wrap="none" lIns="90000" tIns="0" bIns="0" rtlCol="0">
            <a:spAutoFit/>
          </a:bodyPr>
          <a:lstStyle/>
          <a:p>
            <a:r>
              <a:rPr lang="ja-JP" altLang="en-US" sz="800" dirty="0"/>
              <a:t>軒高</a:t>
            </a:r>
            <a:r>
              <a:rPr kumimoji="1" lang="en-US" altLang="ja-JP" sz="800" dirty="0" smtClean="0"/>
              <a:t>(m)</a:t>
            </a:r>
            <a:endParaRPr kumimoji="1" lang="ja-JP" altLang="en-US" sz="800" dirty="0" smtClean="0"/>
          </a:p>
        </p:txBody>
      </p:sp>
      <p:sp>
        <p:nvSpPr>
          <p:cNvPr id="238" name="正方形/長方形 237"/>
          <p:cNvSpPr/>
          <p:nvPr/>
        </p:nvSpPr>
        <p:spPr>
          <a:xfrm>
            <a:off x="2948345" y="6291686"/>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9</a:t>
            </a:r>
            <a:endParaRPr kumimoji="1" lang="ja-JP" altLang="en-US" sz="600" dirty="0">
              <a:solidFill>
                <a:schemeClr val="tx1"/>
              </a:solidFill>
            </a:endParaRPr>
          </a:p>
        </p:txBody>
      </p:sp>
      <p:sp>
        <p:nvSpPr>
          <p:cNvPr id="239" name="テキスト ボックス 238"/>
          <p:cNvSpPr txBox="1"/>
          <p:nvPr/>
        </p:nvSpPr>
        <p:spPr>
          <a:xfrm>
            <a:off x="2029907" y="6436392"/>
            <a:ext cx="757087" cy="123111"/>
          </a:xfrm>
          <a:prstGeom prst="rect">
            <a:avLst/>
          </a:prstGeom>
          <a:noFill/>
        </p:spPr>
        <p:txBody>
          <a:bodyPr wrap="none" lIns="90000" tIns="0" bIns="0" rtlCol="0">
            <a:spAutoFit/>
          </a:bodyPr>
          <a:lstStyle/>
          <a:p>
            <a:r>
              <a:rPr kumimoji="1" lang="ja-JP" altLang="en-US" sz="800" dirty="0" smtClean="0"/>
              <a:t>述べ面積</a:t>
            </a:r>
            <a:r>
              <a:rPr kumimoji="1" lang="en-US" altLang="ja-JP" sz="800" dirty="0" smtClean="0"/>
              <a:t>(</a:t>
            </a:r>
            <a:r>
              <a:rPr kumimoji="1" lang="ja-JP" altLang="en-US" sz="800" dirty="0" smtClean="0"/>
              <a:t>㎡</a:t>
            </a:r>
            <a:r>
              <a:rPr kumimoji="1" lang="en-US" altLang="ja-JP" sz="800" dirty="0" smtClean="0"/>
              <a:t>)</a:t>
            </a:r>
            <a:endParaRPr kumimoji="1" lang="ja-JP" altLang="en-US" sz="800" dirty="0" smtClean="0"/>
          </a:p>
        </p:txBody>
      </p:sp>
      <p:sp>
        <p:nvSpPr>
          <p:cNvPr id="240" name="正方形/長方形 239"/>
          <p:cNvSpPr/>
          <p:nvPr/>
        </p:nvSpPr>
        <p:spPr>
          <a:xfrm>
            <a:off x="2948345" y="6444086"/>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200</a:t>
            </a:r>
            <a:endParaRPr kumimoji="1" lang="ja-JP" altLang="en-US" sz="600" dirty="0">
              <a:solidFill>
                <a:schemeClr val="tx1"/>
              </a:solidFill>
            </a:endParaRPr>
          </a:p>
        </p:txBody>
      </p:sp>
      <p:sp>
        <p:nvSpPr>
          <p:cNvPr id="243" name="角丸四角形吹き出し 242"/>
          <p:cNvSpPr/>
          <p:nvPr/>
        </p:nvSpPr>
        <p:spPr>
          <a:xfrm>
            <a:off x="4192333" y="3383933"/>
            <a:ext cx="1129428" cy="238363"/>
          </a:xfrm>
          <a:prstGeom prst="wedgeRoundRectCallout">
            <a:avLst>
              <a:gd name="adj1" fmla="val -70538"/>
              <a:gd name="adj2" fmla="val -26405"/>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既定値は施工会社名</a:t>
            </a:r>
          </a:p>
        </p:txBody>
      </p:sp>
      <p:sp>
        <p:nvSpPr>
          <p:cNvPr id="244" name="正方形/長方形 243"/>
          <p:cNvSpPr/>
          <p:nvPr/>
        </p:nvSpPr>
        <p:spPr>
          <a:xfrm>
            <a:off x="2944416" y="2852180"/>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endParaRPr lang="ja-JP" altLang="en-US" sz="600" dirty="0">
              <a:solidFill>
                <a:schemeClr val="tx1"/>
              </a:solidFill>
              <a:latin typeface="ＭＳ Ｐゴシック"/>
            </a:endParaRPr>
          </a:p>
        </p:txBody>
      </p:sp>
      <p:sp>
        <p:nvSpPr>
          <p:cNvPr id="245" name="正方形/長方形 244"/>
          <p:cNvSpPr/>
          <p:nvPr/>
        </p:nvSpPr>
        <p:spPr>
          <a:xfrm>
            <a:off x="3916814" y="2852180"/>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46" name="角丸四角形吹き出し 245"/>
          <p:cNvSpPr/>
          <p:nvPr/>
        </p:nvSpPr>
        <p:spPr>
          <a:xfrm>
            <a:off x="3632303" y="3089944"/>
            <a:ext cx="2590774" cy="221337"/>
          </a:xfrm>
          <a:prstGeom prst="wedgeRoundRectCallout">
            <a:avLst>
              <a:gd name="adj1" fmla="val -58531"/>
              <a:gd name="adj2" fmla="val 8582"/>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700" dirty="0" smtClean="0">
                <a:solidFill>
                  <a:schemeClr val="tx1"/>
                </a:solidFill>
              </a:rPr>
              <a:t>同一施工会社の年度内の物件登録件数</a:t>
            </a:r>
            <a:r>
              <a:rPr lang="ja-JP" altLang="en-US" sz="700" dirty="0" smtClean="0">
                <a:solidFill>
                  <a:schemeClr val="tx1"/>
                </a:solidFill>
              </a:rPr>
              <a:t>をカウントして</a:t>
            </a:r>
            <a:r>
              <a:rPr kumimoji="1" lang="ja-JP" altLang="en-US" sz="700" dirty="0" smtClean="0">
                <a:solidFill>
                  <a:schemeClr val="tx1"/>
                </a:solidFill>
              </a:rPr>
              <a:t>自動表示</a:t>
            </a:r>
          </a:p>
        </p:txBody>
      </p:sp>
    </p:spTree>
    <p:extLst>
      <p:ext uri="{BB962C8B-B14F-4D97-AF65-F5344CB8AC3E}">
        <p14:creationId xmlns:p14="http://schemas.microsoft.com/office/powerpoint/2010/main" val="37455593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280889" y="950439"/>
            <a:ext cx="4918139" cy="3303158"/>
            <a:chOff x="7280889" y="950439"/>
            <a:chExt cx="4918139" cy="3303158"/>
          </a:xfrm>
        </p:grpSpPr>
        <p:grpSp>
          <p:nvGrpSpPr>
            <p:cNvPr id="3" name="グループ化 2"/>
            <p:cNvGrpSpPr/>
            <p:nvPr/>
          </p:nvGrpSpPr>
          <p:grpSpPr>
            <a:xfrm>
              <a:off x="7280889"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618565" y="950439"/>
            <a:ext cx="4918139" cy="3303158"/>
            <a:chOff x="618565" y="950439"/>
            <a:chExt cx="4918139" cy="3303158"/>
          </a:xfrm>
        </p:grpSpPr>
        <p:grpSp>
          <p:nvGrpSpPr>
            <p:cNvPr id="11" name="グループ化 10"/>
            <p:cNvGrpSpPr/>
            <p:nvPr/>
          </p:nvGrpSpPr>
          <p:grpSpPr>
            <a:xfrm>
              <a:off x="618565" y="950439"/>
              <a:ext cx="4918139" cy="3303158"/>
              <a:chOff x="618565" y="1497732"/>
              <a:chExt cx="4918139" cy="3303158"/>
            </a:xfrm>
          </p:grpSpPr>
          <p:cxnSp>
            <p:nvCxnSpPr>
              <p:cNvPr id="13" name="直線コネクタ 1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12" name="直線コネクタ 1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191944" y="480120"/>
            <a:ext cx="2029723" cy="246221"/>
          </a:xfrm>
          <a:prstGeom prst="rect">
            <a:avLst/>
          </a:prstGeom>
          <a:noFill/>
        </p:spPr>
        <p:txBody>
          <a:bodyPr wrap="none" rtlCol="0">
            <a:spAutoFit/>
          </a:bodyPr>
          <a:lstStyle/>
          <a:p>
            <a:r>
              <a:rPr kumimoji="1" lang="en-US" altLang="ja-JP" sz="1000" dirty="0" smtClean="0"/>
              <a:t>【</a:t>
            </a:r>
            <a:r>
              <a:rPr lang="ja-JP" altLang="en-US" sz="1000" dirty="0"/>
              <a:t>物件</a:t>
            </a:r>
            <a:r>
              <a:rPr lang="ja-JP" altLang="en-US" sz="1000" dirty="0" smtClean="0"/>
              <a:t>管理</a:t>
            </a:r>
            <a:r>
              <a:rPr kumimoji="1" lang="ja-JP" altLang="en-US" sz="1000" dirty="0" smtClean="0"/>
              <a:t>－物件情報閲覧</a:t>
            </a:r>
            <a:r>
              <a:rPr kumimoji="1" lang="en-US" altLang="ja-JP" sz="1000" dirty="0" smtClean="0"/>
              <a:t>/</a:t>
            </a:r>
            <a:r>
              <a:rPr kumimoji="1" lang="ja-JP" altLang="en-US" sz="1000" dirty="0" smtClean="0"/>
              <a:t>変更</a:t>
            </a:r>
            <a:r>
              <a:rPr kumimoji="1" lang="en-US" altLang="ja-JP" sz="1000" dirty="0" smtClean="0"/>
              <a:t>】</a:t>
            </a:r>
            <a:endParaRPr kumimoji="1" lang="ja-JP" altLang="en-US" sz="1000" dirty="0"/>
          </a:p>
        </p:txBody>
      </p:sp>
      <p:cxnSp>
        <p:nvCxnSpPr>
          <p:cNvPr id="22" name="直線コネクタ 21"/>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11081320" y="1648217"/>
            <a:ext cx="1069524" cy="200055"/>
          </a:xfrm>
          <a:prstGeom prst="rect">
            <a:avLst/>
          </a:prstGeom>
          <a:noFill/>
        </p:spPr>
        <p:txBody>
          <a:bodyPr wrap="none" rtlCol="0">
            <a:spAutoFit/>
          </a:bodyPr>
          <a:lstStyle/>
          <a:p>
            <a:r>
              <a:rPr kumimoji="1" lang="ja-JP" altLang="en-US" sz="700" dirty="0" smtClean="0"/>
              <a:t>≪検索結果一覧へ戻る</a:t>
            </a:r>
          </a:p>
        </p:txBody>
      </p:sp>
      <p:sp>
        <p:nvSpPr>
          <p:cNvPr id="74" name="テキスト ボックス 73"/>
          <p:cNvSpPr txBox="1"/>
          <p:nvPr/>
        </p:nvSpPr>
        <p:spPr>
          <a:xfrm>
            <a:off x="5877311" y="4886781"/>
            <a:ext cx="697627" cy="246221"/>
          </a:xfrm>
          <a:prstGeom prst="rect">
            <a:avLst/>
          </a:prstGeom>
          <a:noFill/>
        </p:spPr>
        <p:txBody>
          <a:bodyPr wrap="none" rtlCol="0">
            <a:spAutoFit/>
          </a:bodyPr>
          <a:lstStyle/>
          <a:p>
            <a:r>
              <a:rPr lang="ja-JP" altLang="en-US" sz="1000" dirty="0"/>
              <a:t>物件</a:t>
            </a:r>
            <a:r>
              <a:rPr kumimoji="1" lang="ja-JP" altLang="en-US" sz="1000" dirty="0" smtClean="0"/>
              <a:t>詳細</a:t>
            </a:r>
          </a:p>
        </p:txBody>
      </p:sp>
      <p:sp>
        <p:nvSpPr>
          <p:cNvPr id="77" name="テキスト ボックス 76"/>
          <p:cNvSpPr txBox="1"/>
          <p:nvPr/>
        </p:nvSpPr>
        <p:spPr>
          <a:xfrm>
            <a:off x="8849072" y="2008921"/>
            <a:ext cx="2836033" cy="338554"/>
          </a:xfrm>
          <a:prstGeom prst="rect">
            <a:avLst/>
          </a:prstGeom>
          <a:noFill/>
        </p:spPr>
        <p:txBody>
          <a:bodyPr wrap="none" rtlCol="0">
            <a:spAutoFit/>
          </a:bodyPr>
          <a:lstStyle/>
          <a:p>
            <a:r>
              <a:rPr kumimoji="1" lang="ja-JP" altLang="en-US" sz="800" dirty="0" smtClean="0"/>
              <a:t>登録内容を変更する場合は、変更箇所を訂正し</a:t>
            </a:r>
            <a:r>
              <a:rPr lang="en-US" altLang="ja-JP" sz="800" dirty="0"/>
              <a:t>〔</a:t>
            </a:r>
            <a:r>
              <a:rPr kumimoji="1" lang="ja-JP" altLang="en-US" sz="800" dirty="0" smtClean="0"/>
              <a:t>入力確認</a:t>
            </a:r>
            <a:r>
              <a:rPr kumimoji="1" lang="en-US" altLang="ja-JP" sz="800" dirty="0" smtClean="0"/>
              <a:t>〕</a:t>
            </a:r>
            <a:r>
              <a:rPr kumimoji="1" lang="ja-JP" altLang="en-US" sz="800" dirty="0" smtClean="0"/>
              <a:t>を</a:t>
            </a:r>
            <a:endParaRPr kumimoji="1" lang="en-US" altLang="ja-JP" sz="800" dirty="0" smtClean="0"/>
          </a:p>
          <a:p>
            <a:r>
              <a:rPr kumimoji="1" lang="ja-JP" altLang="en-US" sz="800" dirty="0" smtClean="0"/>
              <a:t>押してください。</a:t>
            </a:r>
          </a:p>
        </p:txBody>
      </p:sp>
      <p:sp>
        <p:nvSpPr>
          <p:cNvPr id="90" name="テキスト ボックス 89"/>
          <p:cNvSpPr txBox="1"/>
          <p:nvPr/>
        </p:nvSpPr>
        <p:spPr>
          <a:xfrm>
            <a:off x="9680049" y="8010763"/>
            <a:ext cx="954107" cy="246221"/>
          </a:xfrm>
          <a:prstGeom prst="rect">
            <a:avLst/>
          </a:prstGeom>
          <a:noFill/>
          <a:ln>
            <a:solidFill>
              <a:schemeClr val="tx1"/>
            </a:solidFill>
          </a:ln>
        </p:spPr>
        <p:txBody>
          <a:bodyPr wrap="none" rtlCol="0">
            <a:spAutoFit/>
          </a:bodyPr>
          <a:lstStyle/>
          <a:p>
            <a:r>
              <a:rPr kumimoji="1" lang="ja-JP" altLang="en-US" sz="1000" dirty="0" smtClean="0"/>
              <a:t>入力内容確認</a:t>
            </a:r>
          </a:p>
        </p:txBody>
      </p:sp>
      <p:sp>
        <p:nvSpPr>
          <p:cNvPr id="91" name="テキスト ボックス 90"/>
          <p:cNvSpPr txBox="1"/>
          <p:nvPr/>
        </p:nvSpPr>
        <p:spPr>
          <a:xfrm>
            <a:off x="9680049" y="8699912"/>
            <a:ext cx="954106" cy="246221"/>
          </a:xfrm>
          <a:prstGeom prst="rect">
            <a:avLst/>
          </a:prstGeom>
          <a:noFill/>
          <a:ln>
            <a:solidFill>
              <a:schemeClr val="tx1"/>
            </a:solidFill>
          </a:ln>
        </p:spPr>
        <p:txBody>
          <a:bodyPr wrap="square" rtlCol="0">
            <a:spAutoFit/>
          </a:bodyPr>
          <a:lstStyle/>
          <a:p>
            <a:pPr algn="ctr"/>
            <a:r>
              <a:rPr kumimoji="1" lang="ja-JP" altLang="en-US" sz="1000" dirty="0" smtClean="0"/>
              <a:t>変更完了</a:t>
            </a:r>
          </a:p>
        </p:txBody>
      </p:sp>
      <p:cxnSp>
        <p:nvCxnSpPr>
          <p:cNvPr id="92" name="直線矢印コネクタ 91"/>
          <p:cNvCxnSpPr>
            <a:stCxn id="90" idx="2"/>
            <a:endCxn id="91" idx="0"/>
          </p:cNvCxnSpPr>
          <p:nvPr/>
        </p:nvCxnSpPr>
        <p:spPr>
          <a:xfrm flipH="1">
            <a:off x="10157102" y="8256984"/>
            <a:ext cx="1" cy="442928"/>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10217224" y="7641317"/>
            <a:ext cx="441146" cy="246221"/>
          </a:xfrm>
          <a:prstGeom prst="rect">
            <a:avLst/>
          </a:prstGeom>
          <a:noFill/>
        </p:spPr>
        <p:txBody>
          <a:bodyPr wrap="none" rtlCol="0">
            <a:spAutoFit/>
          </a:bodyPr>
          <a:lstStyle/>
          <a:p>
            <a:r>
              <a:rPr kumimoji="1" lang="ja-JP" altLang="en-US" sz="1000" dirty="0" smtClean="0"/>
              <a:t>遷移</a:t>
            </a:r>
          </a:p>
        </p:txBody>
      </p:sp>
      <p:sp>
        <p:nvSpPr>
          <p:cNvPr id="94" name="テキスト ボックス 93"/>
          <p:cNvSpPr txBox="1"/>
          <p:nvPr/>
        </p:nvSpPr>
        <p:spPr>
          <a:xfrm>
            <a:off x="10217224" y="8328992"/>
            <a:ext cx="441146" cy="246221"/>
          </a:xfrm>
          <a:prstGeom prst="rect">
            <a:avLst/>
          </a:prstGeom>
          <a:noFill/>
        </p:spPr>
        <p:txBody>
          <a:bodyPr wrap="none" rtlCol="0">
            <a:spAutoFit/>
          </a:bodyPr>
          <a:lstStyle/>
          <a:p>
            <a:r>
              <a:rPr kumimoji="1" lang="ja-JP" altLang="en-US" sz="1000" dirty="0" smtClean="0"/>
              <a:t>遷移</a:t>
            </a:r>
          </a:p>
        </p:txBody>
      </p:sp>
      <p:sp>
        <p:nvSpPr>
          <p:cNvPr id="96" name="テキスト ボックス 95"/>
          <p:cNvSpPr txBox="1"/>
          <p:nvPr/>
        </p:nvSpPr>
        <p:spPr>
          <a:xfrm>
            <a:off x="8560548" y="1632828"/>
            <a:ext cx="1045479" cy="215444"/>
          </a:xfrm>
          <a:prstGeom prst="rect">
            <a:avLst/>
          </a:prstGeom>
          <a:noFill/>
        </p:spPr>
        <p:txBody>
          <a:bodyPr wrap="none" rtlCol="0">
            <a:spAutoFit/>
          </a:bodyPr>
          <a:lstStyle/>
          <a:p>
            <a:r>
              <a:rPr lang="ja-JP" altLang="en-US" sz="800" dirty="0"/>
              <a:t>物件</a:t>
            </a:r>
            <a:r>
              <a:rPr lang="ja-JP" altLang="en-US" sz="800" dirty="0" smtClean="0"/>
              <a:t>情報</a:t>
            </a:r>
            <a:r>
              <a:rPr lang="ja-JP" altLang="en-US" sz="800" dirty="0"/>
              <a:t>閲覧</a:t>
            </a:r>
            <a:r>
              <a:rPr lang="en-US" altLang="ja-JP" sz="800" dirty="0"/>
              <a:t>/</a:t>
            </a:r>
            <a:r>
              <a:rPr lang="ja-JP" altLang="en-US" sz="800" dirty="0"/>
              <a:t>変更</a:t>
            </a:r>
          </a:p>
        </p:txBody>
      </p:sp>
      <p:sp>
        <p:nvSpPr>
          <p:cNvPr id="97" name="テキスト ボックス 96"/>
          <p:cNvSpPr txBox="1"/>
          <p:nvPr/>
        </p:nvSpPr>
        <p:spPr>
          <a:xfrm>
            <a:off x="1898224" y="1632828"/>
            <a:ext cx="1045479" cy="215444"/>
          </a:xfrm>
          <a:prstGeom prst="rect">
            <a:avLst/>
          </a:prstGeom>
          <a:noFill/>
        </p:spPr>
        <p:txBody>
          <a:bodyPr wrap="none" rtlCol="0">
            <a:spAutoFit/>
          </a:bodyPr>
          <a:lstStyle/>
          <a:p>
            <a:r>
              <a:rPr lang="ja-JP" altLang="en-US" sz="800" dirty="0"/>
              <a:t>物件</a:t>
            </a:r>
            <a:r>
              <a:rPr kumimoji="1" lang="ja-JP" altLang="en-US" sz="800" dirty="0" smtClean="0"/>
              <a:t>情報閲覧</a:t>
            </a:r>
            <a:r>
              <a:rPr kumimoji="1" lang="en-US" altLang="ja-JP" sz="800" dirty="0" smtClean="0"/>
              <a:t>/</a:t>
            </a:r>
            <a:r>
              <a:rPr kumimoji="1" lang="ja-JP" altLang="en-US" sz="800" dirty="0" smtClean="0"/>
              <a:t>変更</a:t>
            </a:r>
            <a:endParaRPr kumimoji="1" lang="ja-JP" altLang="en-US" sz="800" dirty="0"/>
          </a:p>
        </p:txBody>
      </p:sp>
      <p:sp>
        <p:nvSpPr>
          <p:cNvPr id="141" name="テキスト ボックス 140"/>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142" name="テキスト ボックス 141"/>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143" name="テキスト ボックス 142"/>
          <p:cNvSpPr txBox="1"/>
          <p:nvPr/>
        </p:nvSpPr>
        <p:spPr>
          <a:xfrm>
            <a:off x="7230476" y="1704256"/>
            <a:ext cx="1279517" cy="4770537"/>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endParaRPr lang="en-US" altLang="ja-JP" sz="800" dirty="0"/>
          </a:p>
          <a:p>
            <a:r>
              <a:rPr lang="ja-JP" altLang="en-US" sz="800" dirty="0"/>
              <a:t>・支払管理</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cxnSp>
        <p:nvCxnSpPr>
          <p:cNvPr id="229" name="直線矢印コネクタ 228"/>
          <p:cNvCxnSpPr>
            <a:stCxn id="300" idx="2"/>
            <a:endCxn id="90" idx="0"/>
          </p:cNvCxnSpPr>
          <p:nvPr/>
        </p:nvCxnSpPr>
        <p:spPr>
          <a:xfrm>
            <a:off x="10157102" y="7523593"/>
            <a:ext cx="1" cy="487170"/>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8" name="右矢印 17"/>
          <p:cNvSpPr/>
          <p:nvPr/>
        </p:nvSpPr>
        <p:spPr>
          <a:xfrm>
            <a:off x="5392688" y="4489501"/>
            <a:ext cx="1674186" cy="36612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63" name="テキスト ボックス 162"/>
          <p:cNvSpPr txBox="1"/>
          <p:nvPr/>
        </p:nvSpPr>
        <p:spPr>
          <a:xfrm>
            <a:off x="2068112" y="2132300"/>
            <a:ext cx="595035" cy="215444"/>
          </a:xfrm>
          <a:prstGeom prst="rect">
            <a:avLst/>
          </a:prstGeom>
          <a:noFill/>
        </p:spPr>
        <p:txBody>
          <a:bodyPr wrap="none" rtlCol="0">
            <a:spAutoFit/>
          </a:bodyPr>
          <a:lstStyle/>
          <a:p>
            <a:r>
              <a:rPr kumimoji="1" lang="ja-JP" altLang="en-US" sz="800" dirty="0" smtClean="0"/>
              <a:t>認定番号</a:t>
            </a:r>
          </a:p>
        </p:txBody>
      </p:sp>
      <p:sp>
        <p:nvSpPr>
          <p:cNvPr id="164" name="テキスト ボックス 163"/>
          <p:cNvSpPr txBox="1"/>
          <p:nvPr/>
        </p:nvSpPr>
        <p:spPr>
          <a:xfrm>
            <a:off x="2068112" y="2561094"/>
            <a:ext cx="492443" cy="215444"/>
          </a:xfrm>
          <a:prstGeom prst="rect">
            <a:avLst/>
          </a:prstGeom>
          <a:noFill/>
        </p:spPr>
        <p:txBody>
          <a:bodyPr wrap="none" rtlCol="0">
            <a:spAutoFit/>
          </a:bodyPr>
          <a:lstStyle/>
          <a:p>
            <a:r>
              <a:rPr kumimoji="1" lang="ja-JP" altLang="en-US" sz="800" dirty="0" smtClean="0"/>
              <a:t>着工日</a:t>
            </a:r>
          </a:p>
        </p:txBody>
      </p:sp>
      <p:sp>
        <p:nvSpPr>
          <p:cNvPr id="188" name="正方形/長方形 187"/>
          <p:cNvSpPr/>
          <p:nvPr/>
        </p:nvSpPr>
        <p:spPr>
          <a:xfrm>
            <a:off x="3004216" y="261495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テキスト ボックス 188"/>
          <p:cNvSpPr txBox="1"/>
          <p:nvPr/>
        </p:nvSpPr>
        <p:spPr>
          <a:xfrm>
            <a:off x="3148232" y="2561094"/>
            <a:ext cx="287258" cy="215444"/>
          </a:xfrm>
          <a:prstGeom prst="rect">
            <a:avLst/>
          </a:prstGeom>
          <a:noFill/>
        </p:spPr>
        <p:txBody>
          <a:bodyPr wrap="none" rtlCol="0">
            <a:spAutoFit/>
          </a:bodyPr>
          <a:lstStyle/>
          <a:p>
            <a:r>
              <a:rPr kumimoji="1" lang="ja-JP" altLang="en-US" sz="800" dirty="0" smtClean="0"/>
              <a:t>年</a:t>
            </a:r>
          </a:p>
        </p:txBody>
      </p:sp>
      <p:sp>
        <p:nvSpPr>
          <p:cNvPr id="202" name="正方形/長方形 201"/>
          <p:cNvSpPr/>
          <p:nvPr/>
        </p:nvSpPr>
        <p:spPr>
          <a:xfrm>
            <a:off x="3364256" y="261495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3521254" y="2561094"/>
            <a:ext cx="287258" cy="215444"/>
          </a:xfrm>
          <a:prstGeom prst="rect">
            <a:avLst/>
          </a:prstGeom>
          <a:noFill/>
        </p:spPr>
        <p:txBody>
          <a:bodyPr wrap="none" rtlCol="0">
            <a:spAutoFit/>
          </a:bodyPr>
          <a:lstStyle/>
          <a:p>
            <a:r>
              <a:rPr kumimoji="1" lang="ja-JP" altLang="en-US" sz="800" dirty="0" smtClean="0"/>
              <a:t>月</a:t>
            </a:r>
          </a:p>
        </p:txBody>
      </p:sp>
      <p:sp>
        <p:nvSpPr>
          <p:cNvPr id="218" name="正方形/長方形 217"/>
          <p:cNvSpPr/>
          <p:nvPr/>
        </p:nvSpPr>
        <p:spPr>
          <a:xfrm>
            <a:off x="3736504" y="261495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3868312" y="2561094"/>
            <a:ext cx="287258" cy="215444"/>
          </a:xfrm>
          <a:prstGeom prst="rect">
            <a:avLst/>
          </a:prstGeom>
          <a:noFill/>
        </p:spPr>
        <p:txBody>
          <a:bodyPr wrap="none" rtlCol="0">
            <a:spAutoFit/>
          </a:bodyPr>
          <a:lstStyle/>
          <a:p>
            <a:r>
              <a:rPr kumimoji="1" lang="ja-JP" altLang="en-US" sz="800" dirty="0" smtClean="0"/>
              <a:t>日</a:t>
            </a:r>
          </a:p>
        </p:txBody>
      </p:sp>
      <p:sp>
        <p:nvSpPr>
          <p:cNvPr id="232" name="正方形/長方形 231"/>
          <p:cNvSpPr/>
          <p:nvPr/>
        </p:nvSpPr>
        <p:spPr>
          <a:xfrm>
            <a:off x="4240560" y="261495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テキスト ボックス 232"/>
          <p:cNvSpPr txBox="1"/>
          <p:nvPr/>
        </p:nvSpPr>
        <p:spPr>
          <a:xfrm>
            <a:off x="4385350" y="2561094"/>
            <a:ext cx="287258" cy="215444"/>
          </a:xfrm>
          <a:prstGeom prst="rect">
            <a:avLst/>
          </a:prstGeom>
          <a:noFill/>
        </p:spPr>
        <p:txBody>
          <a:bodyPr wrap="none" rtlCol="0">
            <a:spAutoFit/>
          </a:bodyPr>
          <a:lstStyle/>
          <a:p>
            <a:r>
              <a:rPr kumimoji="1" lang="ja-JP" altLang="en-US" sz="800" dirty="0" smtClean="0"/>
              <a:t>年</a:t>
            </a:r>
          </a:p>
        </p:txBody>
      </p:sp>
      <p:sp>
        <p:nvSpPr>
          <p:cNvPr id="234" name="正方形/長方形 233"/>
          <p:cNvSpPr/>
          <p:nvPr/>
        </p:nvSpPr>
        <p:spPr>
          <a:xfrm>
            <a:off x="4600600" y="261495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テキスト ボックス 234"/>
          <p:cNvSpPr txBox="1"/>
          <p:nvPr/>
        </p:nvSpPr>
        <p:spPr>
          <a:xfrm>
            <a:off x="4745390" y="2561094"/>
            <a:ext cx="287258" cy="215444"/>
          </a:xfrm>
          <a:prstGeom prst="rect">
            <a:avLst/>
          </a:prstGeom>
          <a:noFill/>
        </p:spPr>
        <p:txBody>
          <a:bodyPr wrap="none" rtlCol="0">
            <a:spAutoFit/>
          </a:bodyPr>
          <a:lstStyle/>
          <a:p>
            <a:r>
              <a:rPr kumimoji="1" lang="ja-JP" altLang="en-US" sz="800" dirty="0" smtClean="0"/>
              <a:t>月</a:t>
            </a:r>
          </a:p>
        </p:txBody>
      </p:sp>
      <p:sp>
        <p:nvSpPr>
          <p:cNvPr id="236" name="正方形/長方形 235"/>
          <p:cNvSpPr/>
          <p:nvPr/>
        </p:nvSpPr>
        <p:spPr>
          <a:xfrm>
            <a:off x="4961414" y="261495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テキスト ボックス 236"/>
          <p:cNvSpPr txBox="1"/>
          <p:nvPr/>
        </p:nvSpPr>
        <p:spPr>
          <a:xfrm>
            <a:off x="5105430" y="2561094"/>
            <a:ext cx="287258" cy="215444"/>
          </a:xfrm>
          <a:prstGeom prst="rect">
            <a:avLst/>
          </a:prstGeom>
          <a:noFill/>
        </p:spPr>
        <p:txBody>
          <a:bodyPr wrap="none" rtlCol="0">
            <a:spAutoFit/>
          </a:bodyPr>
          <a:lstStyle/>
          <a:p>
            <a:r>
              <a:rPr kumimoji="1" lang="ja-JP" altLang="en-US" sz="800" dirty="0" smtClean="0"/>
              <a:t>日</a:t>
            </a:r>
          </a:p>
        </p:txBody>
      </p:sp>
      <p:sp>
        <p:nvSpPr>
          <p:cNvPr id="238" name="テキスト ボックス 237"/>
          <p:cNvSpPr txBox="1"/>
          <p:nvPr/>
        </p:nvSpPr>
        <p:spPr>
          <a:xfrm>
            <a:off x="4025310" y="2561094"/>
            <a:ext cx="287258" cy="215444"/>
          </a:xfrm>
          <a:prstGeom prst="rect">
            <a:avLst/>
          </a:prstGeom>
          <a:noFill/>
        </p:spPr>
        <p:txBody>
          <a:bodyPr wrap="none" rtlCol="0">
            <a:spAutoFit/>
          </a:bodyPr>
          <a:lstStyle/>
          <a:p>
            <a:r>
              <a:rPr kumimoji="1" lang="ja-JP" altLang="en-US" sz="800" dirty="0" smtClean="0"/>
              <a:t>～</a:t>
            </a:r>
          </a:p>
        </p:txBody>
      </p:sp>
      <p:sp>
        <p:nvSpPr>
          <p:cNvPr id="239" name="正方形/長方形 238"/>
          <p:cNvSpPr/>
          <p:nvPr/>
        </p:nvSpPr>
        <p:spPr>
          <a:xfrm>
            <a:off x="3304456" y="339005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273" name="テキスト ボックス 272"/>
          <p:cNvSpPr txBox="1"/>
          <p:nvPr/>
        </p:nvSpPr>
        <p:spPr>
          <a:xfrm>
            <a:off x="2068112" y="2346230"/>
            <a:ext cx="697627" cy="215444"/>
          </a:xfrm>
          <a:prstGeom prst="rect">
            <a:avLst/>
          </a:prstGeom>
          <a:noFill/>
        </p:spPr>
        <p:txBody>
          <a:bodyPr wrap="none" rtlCol="0">
            <a:spAutoFit/>
          </a:bodyPr>
          <a:lstStyle/>
          <a:p>
            <a:r>
              <a:rPr lang="ja-JP" altLang="en-US" sz="800" dirty="0"/>
              <a:t>施工</a:t>
            </a:r>
            <a:r>
              <a:rPr kumimoji="1" lang="ja-JP" altLang="en-US" sz="800" dirty="0" smtClean="0"/>
              <a:t>会社名</a:t>
            </a:r>
          </a:p>
        </p:txBody>
      </p:sp>
      <p:sp>
        <p:nvSpPr>
          <p:cNvPr id="274" name="正方形/長方形 273"/>
          <p:cNvSpPr/>
          <p:nvPr/>
        </p:nvSpPr>
        <p:spPr>
          <a:xfrm>
            <a:off x="3004216" y="2400091"/>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5" name="正方形/長方形 274"/>
          <p:cNvSpPr/>
          <p:nvPr/>
        </p:nvSpPr>
        <p:spPr>
          <a:xfrm>
            <a:off x="3988822" y="240009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graphicFrame>
        <p:nvGraphicFramePr>
          <p:cNvPr id="276" name="表 275"/>
          <p:cNvGraphicFramePr>
            <a:graphicFrameLocks noGrp="1"/>
          </p:cNvGraphicFramePr>
          <p:nvPr>
            <p:extLst>
              <p:ext uri="{D42A27DB-BD31-4B8C-83A1-F6EECF244321}">
                <p14:modId xmlns:p14="http://schemas.microsoft.com/office/powerpoint/2010/main" val="3412667701"/>
              </p:ext>
            </p:extLst>
          </p:nvPr>
        </p:nvGraphicFramePr>
        <p:xfrm>
          <a:off x="1936304" y="3857818"/>
          <a:ext cx="3336636" cy="1453515"/>
        </p:xfrm>
        <a:graphic>
          <a:graphicData uri="http://schemas.openxmlformats.org/drawingml/2006/table">
            <a:tbl>
              <a:tblPr>
                <a:tableStyleId>{5C22544A-7EE6-4342-B048-85BDC9FD1C3A}</a:tableStyleId>
              </a:tblPr>
              <a:tblGrid>
                <a:gridCol w="648072"/>
                <a:gridCol w="216024"/>
                <a:gridCol w="648073"/>
                <a:gridCol w="504057"/>
                <a:gridCol w="504057"/>
                <a:gridCol w="542760"/>
                <a:gridCol w="273593"/>
              </a:tblGrid>
              <a:tr h="171450">
                <a:tc>
                  <a:txBody>
                    <a:bodyPr/>
                    <a:lstStyle/>
                    <a:p>
                      <a:pPr algn="ctr" fontAlgn="ctr"/>
                      <a:r>
                        <a:rPr lang="ja-JP" altLang="en-US" sz="800" b="0" i="0" u="none" strike="noStrike" dirty="0" smtClean="0">
                          <a:solidFill>
                            <a:srgbClr val="000000"/>
                          </a:solidFill>
                          <a:effectLst/>
                          <a:latin typeface="ＭＳ Ｐゴシック"/>
                        </a:rPr>
                        <a:t>認定番号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枝番</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工事名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施工会社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設計会社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工期</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変更</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smtClean="0">
                          <a:solidFill>
                            <a:srgbClr val="000000"/>
                          </a:solidFill>
                          <a:effectLst/>
                          <a:latin typeface="ＭＳ Ｐゴシック"/>
                        </a:rPr>
                        <a:t>変更</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smtClean="0">
                          <a:solidFill>
                            <a:srgbClr val="000000"/>
                          </a:solidFill>
                          <a:effectLst/>
                          <a:latin typeface="ＭＳ Ｐゴシック"/>
                        </a:rPr>
                        <a:t>変更</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smtClean="0">
                          <a:solidFill>
                            <a:srgbClr val="000000"/>
                          </a:solidFill>
                          <a:effectLst/>
                          <a:latin typeface="ＭＳ Ｐゴシック"/>
                        </a:rPr>
                        <a:t>変更</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smtClean="0">
                          <a:solidFill>
                            <a:srgbClr val="000000"/>
                          </a:solidFill>
                          <a:effectLst/>
                          <a:latin typeface="ＭＳ Ｐゴシック"/>
                        </a:rPr>
                        <a:t>変更</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smtClean="0">
                          <a:solidFill>
                            <a:srgbClr val="000000"/>
                          </a:solidFill>
                          <a:effectLst/>
                          <a:latin typeface="ＭＳ Ｐゴシック"/>
                        </a:rPr>
                        <a:t>変更</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dirty="0"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変更</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7" name="テキスト ボックス 276"/>
          <p:cNvSpPr txBox="1"/>
          <p:nvPr/>
        </p:nvSpPr>
        <p:spPr>
          <a:xfrm>
            <a:off x="2068112" y="2778278"/>
            <a:ext cx="492443" cy="215444"/>
          </a:xfrm>
          <a:prstGeom prst="rect">
            <a:avLst/>
          </a:prstGeom>
          <a:noFill/>
        </p:spPr>
        <p:txBody>
          <a:bodyPr wrap="none" rtlCol="0">
            <a:spAutoFit/>
          </a:bodyPr>
          <a:lstStyle/>
          <a:p>
            <a:r>
              <a:rPr kumimoji="1" lang="ja-JP" altLang="en-US" sz="800" dirty="0" smtClean="0"/>
              <a:t>完工日</a:t>
            </a:r>
          </a:p>
        </p:txBody>
      </p:sp>
      <p:sp>
        <p:nvSpPr>
          <p:cNvPr id="278" name="正方形/長方形 277"/>
          <p:cNvSpPr/>
          <p:nvPr/>
        </p:nvSpPr>
        <p:spPr>
          <a:xfrm>
            <a:off x="3004216" y="283213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9" name="テキスト ボックス 278"/>
          <p:cNvSpPr txBox="1"/>
          <p:nvPr/>
        </p:nvSpPr>
        <p:spPr>
          <a:xfrm>
            <a:off x="3148232" y="2778278"/>
            <a:ext cx="287258" cy="215444"/>
          </a:xfrm>
          <a:prstGeom prst="rect">
            <a:avLst/>
          </a:prstGeom>
          <a:noFill/>
        </p:spPr>
        <p:txBody>
          <a:bodyPr wrap="none" rtlCol="0">
            <a:spAutoFit/>
          </a:bodyPr>
          <a:lstStyle/>
          <a:p>
            <a:r>
              <a:rPr kumimoji="1" lang="ja-JP" altLang="en-US" sz="800" dirty="0" smtClean="0"/>
              <a:t>年</a:t>
            </a:r>
          </a:p>
        </p:txBody>
      </p:sp>
      <p:sp>
        <p:nvSpPr>
          <p:cNvPr id="280" name="正方形/長方形 279"/>
          <p:cNvSpPr/>
          <p:nvPr/>
        </p:nvSpPr>
        <p:spPr>
          <a:xfrm>
            <a:off x="3364256" y="283213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1" name="テキスト ボックス 280"/>
          <p:cNvSpPr txBox="1"/>
          <p:nvPr/>
        </p:nvSpPr>
        <p:spPr>
          <a:xfrm>
            <a:off x="3521254" y="2778278"/>
            <a:ext cx="287258" cy="215444"/>
          </a:xfrm>
          <a:prstGeom prst="rect">
            <a:avLst/>
          </a:prstGeom>
          <a:noFill/>
        </p:spPr>
        <p:txBody>
          <a:bodyPr wrap="none" rtlCol="0">
            <a:spAutoFit/>
          </a:bodyPr>
          <a:lstStyle/>
          <a:p>
            <a:r>
              <a:rPr kumimoji="1" lang="ja-JP" altLang="en-US" sz="800" dirty="0" smtClean="0"/>
              <a:t>月</a:t>
            </a:r>
          </a:p>
        </p:txBody>
      </p:sp>
      <p:sp>
        <p:nvSpPr>
          <p:cNvPr id="282" name="正方形/長方形 281"/>
          <p:cNvSpPr/>
          <p:nvPr/>
        </p:nvSpPr>
        <p:spPr>
          <a:xfrm>
            <a:off x="3736504" y="283213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3" name="テキスト ボックス 282"/>
          <p:cNvSpPr txBox="1"/>
          <p:nvPr/>
        </p:nvSpPr>
        <p:spPr>
          <a:xfrm>
            <a:off x="3868312" y="2778278"/>
            <a:ext cx="287258" cy="215444"/>
          </a:xfrm>
          <a:prstGeom prst="rect">
            <a:avLst/>
          </a:prstGeom>
          <a:noFill/>
        </p:spPr>
        <p:txBody>
          <a:bodyPr wrap="none" rtlCol="0">
            <a:spAutoFit/>
          </a:bodyPr>
          <a:lstStyle/>
          <a:p>
            <a:r>
              <a:rPr kumimoji="1" lang="ja-JP" altLang="en-US" sz="800" dirty="0" smtClean="0"/>
              <a:t>日</a:t>
            </a:r>
          </a:p>
        </p:txBody>
      </p:sp>
      <p:sp>
        <p:nvSpPr>
          <p:cNvPr id="284" name="正方形/長方形 283"/>
          <p:cNvSpPr/>
          <p:nvPr/>
        </p:nvSpPr>
        <p:spPr>
          <a:xfrm>
            <a:off x="4240560" y="283213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p:cNvSpPr txBox="1"/>
          <p:nvPr/>
        </p:nvSpPr>
        <p:spPr>
          <a:xfrm>
            <a:off x="4385350" y="2778278"/>
            <a:ext cx="287258" cy="215444"/>
          </a:xfrm>
          <a:prstGeom prst="rect">
            <a:avLst/>
          </a:prstGeom>
          <a:noFill/>
        </p:spPr>
        <p:txBody>
          <a:bodyPr wrap="none" rtlCol="0">
            <a:spAutoFit/>
          </a:bodyPr>
          <a:lstStyle/>
          <a:p>
            <a:r>
              <a:rPr kumimoji="1" lang="ja-JP" altLang="en-US" sz="800" dirty="0" smtClean="0"/>
              <a:t>年</a:t>
            </a:r>
          </a:p>
        </p:txBody>
      </p:sp>
      <p:sp>
        <p:nvSpPr>
          <p:cNvPr id="286" name="正方形/長方形 285"/>
          <p:cNvSpPr/>
          <p:nvPr/>
        </p:nvSpPr>
        <p:spPr>
          <a:xfrm>
            <a:off x="4600600" y="283213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7" name="テキスト ボックス 286"/>
          <p:cNvSpPr txBox="1"/>
          <p:nvPr/>
        </p:nvSpPr>
        <p:spPr>
          <a:xfrm>
            <a:off x="4745390" y="2778278"/>
            <a:ext cx="287258" cy="215444"/>
          </a:xfrm>
          <a:prstGeom prst="rect">
            <a:avLst/>
          </a:prstGeom>
          <a:noFill/>
        </p:spPr>
        <p:txBody>
          <a:bodyPr wrap="none" rtlCol="0">
            <a:spAutoFit/>
          </a:bodyPr>
          <a:lstStyle/>
          <a:p>
            <a:r>
              <a:rPr kumimoji="1" lang="ja-JP" altLang="en-US" sz="800" dirty="0" smtClean="0"/>
              <a:t>月</a:t>
            </a:r>
          </a:p>
        </p:txBody>
      </p:sp>
      <p:sp>
        <p:nvSpPr>
          <p:cNvPr id="288" name="正方形/長方形 287"/>
          <p:cNvSpPr/>
          <p:nvPr/>
        </p:nvSpPr>
        <p:spPr>
          <a:xfrm>
            <a:off x="4961414" y="283213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テキスト ボックス 288"/>
          <p:cNvSpPr txBox="1"/>
          <p:nvPr/>
        </p:nvSpPr>
        <p:spPr>
          <a:xfrm>
            <a:off x="5105430" y="2778278"/>
            <a:ext cx="287258" cy="215444"/>
          </a:xfrm>
          <a:prstGeom prst="rect">
            <a:avLst/>
          </a:prstGeom>
          <a:noFill/>
        </p:spPr>
        <p:txBody>
          <a:bodyPr wrap="none" rtlCol="0">
            <a:spAutoFit/>
          </a:bodyPr>
          <a:lstStyle/>
          <a:p>
            <a:r>
              <a:rPr kumimoji="1" lang="ja-JP" altLang="en-US" sz="800" dirty="0" smtClean="0"/>
              <a:t>日</a:t>
            </a:r>
          </a:p>
        </p:txBody>
      </p:sp>
      <p:sp>
        <p:nvSpPr>
          <p:cNvPr id="290" name="テキスト ボックス 289"/>
          <p:cNvSpPr txBox="1"/>
          <p:nvPr/>
        </p:nvSpPr>
        <p:spPr>
          <a:xfrm>
            <a:off x="4025310" y="2778278"/>
            <a:ext cx="287258" cy="215444"/>
          </a:xfrm>
          <a:prstGeom prst="rect">
            <a:avLst/>
          </a:prstGeom>
          <a:noFill/>
        </p:spPr>
        <p:txBody>
          <a:bodyPr wrap="none" rtlCol="0">
            <a:spAutoFit/>
          </a:bodyPr>
          <a:lstStyle/>
          <a:p>
            <a:r>
              <a:rPr kumimoji="1" lang="ja-JP" altLang="en-US" sz="800" dirty="0" smtClean="0"/>
              <a:t>～</a:t>
            </a:r>
          </a:p>
        </p:txBody>
      </p:sp>
      <p:sp>
        <p:nvSpPr>
          <p:cNvPr id="291" name="テキスト ボックス 290"/>
          <p:cNvSpPr txBox="1"/>
          <p:nvPr/>
        </p:nvSpPr>
        <p:spPr>
          <a:xfrm>
            <a:off x="2068112" y="2994302"/>
            <a:ext cx="595035" cy="215444"/>
          </a:xfrm>
          <a:prstGeom prst="rect">
            <a:avLst/>
          </a:prstGeom>
          <a:noFill/>
        </p:spPr>
        <p:txBody>
          <a:bodyPr wrap="none" rtlCol="0">
            <a:spAutoFit/>
          </a:bodyPr>
          <a:lstStyle/>
          <a:p>
            <a:r>
              <a:rPr kumimoji="1" lang="ja-JP" altLang="en-US" sz="800" dirty="0" smtClean="0"/>
              <a:t>進捗状況</a:t>
            </a:r>
          </a:p>
        </p:txBody>
      </p:sp>
      <p:sp>
        <p:nvSpPr>
          <p:cNvPr id="292" name="正方形/長方形 291"/>
          <p:cNvSpPr/>
          <p:nvPr/>
        </p:nvSpPr>
        <p:spPr>
          <a:xfrm>
            <a:off x="3004216" y="3048163"/>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p:cNvSpPr/>
          <p:nvPr/>
        </p:nvSpPr>
        <p:spPr>
          <a:xfrm>
            <a:off x="3988822" y="304816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94" name="テキスト ボックス 293"/>
          <p:cNvSpPr txBox="1"/>
          <p:nvPr/>
        </p:nvSpPr>
        <p:spPr>
          <a:xfrm>
            <a:off x="3372640" y="2129626"/>
            <a:ext cx="287258" cy="215444"/>
          </a:xfrm>
          <a:prstGeom prst="rect">
            <a:avLst/>
          </a:prstGeom>
          <a:noFill/>
        </p:spPr>
        <p:txBody>
          <a:bodyPr wrap="none" rtlCol="0">
            <a:spAutoFit/>
          </a:bodyPr>
          <a:lstStyle/>
          <a:p>
            <a:r>
              <a:rPr kumimoji="1" lang="ja-JP" altLang="en-US" sz="800" dirty="0" smtClean="0"/>
              <a:t>－</a:t>
            </a:r>
          </a:p>
        </p:txBody>
      </p:sp>
      <p:sp>
        <p:nvSpPr>
          <p:cNvPr id="295" name="正方形/長方形 294"/>
          <p:cNvSpPr/>
          <p:nvPr/>
        </p:nvSpPr>
        <p:spPr>
          <a:xfrm>
            <a:off x="3592488" y="218616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6" name="テキスト ボックス 295"/>
          <p:cNvSpPr txBox="1"/>
          <p:nvPr/>
        </p:nvSpPr>
        <p:spPr>
          <a:xfrm>
            <a:off x="3737278" y="2129626"/>
            <a:ext cx="287258" cy="215444"/>
          </a:xfrm>
          <a:prstGeom prst="rect">
            <a:avLst/>
          </a:prstGeom>
          <a:noFill/>
        </p:spPr>
        <p:txBody>
          <a:bodyPr wrap="none" rtlCol="0">
            <a:spAutoFit/>
          </a:bodyPr>
          <a:lstStyle/>
          <a:p>
            <a:r>
              <a:rPr kumimoji="1" lang="ja-JP" altLang="en-US" sz="800" dirty="0" smtClean="0"/>
              <a:t>－</a:t>
            </a:r>
          </a:p>
        </p:txBody>
      </p:sp>
      <p:sp>
        <p:nvSpPr>
          <p:cNvPr id="297" name="正方形/長方形 296"/>
          <p:cNvSpPr/>
          <p:nvPr/>
        </p:nvSpPr>
        <p:spPr>
          <a:xfrm>
            <a:off x="3944918" y="2186161"/>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8" name="テキスト ボックス 297"/>
          <p:cNvSpPr txBox="1"/>
          <p:nvPr/>
        </p:nvSpPr>
        <p:spPr>
          <a:xfrm>
            <a:off x="2944416" y="2129626"/>
            <a:ext cx="276038" cy="215444"/>
          </a:xfrm>
          <a:prstGeom prst="rect">
            <a:avLst/>
          </a:prstGeom>
          <a:noFill/>
        </p:spPr>
        <p:txBody>
          <a:bodyPr wrap="none" rtlCol="0">
            <a:spAutoFit/>
          </a:bodyPr>
          <a:lstStyle/>
          <a:p>
            <a:r>
              <a:rPr kumimoji="1" lang="en-US" altLang="ja-JP" sz="800" dirty="0" smtClean="0"/>
              <a:t>W</a:t>
            </a:r>
            <a:endParaRPr kumimoji="1" lang="ja-JP" altLang="en-US" sz="800" dirty="0" smtClean="0"/>
          </a:p>
        </p:txBody>
      </p:sp>
      <p:sp>
        <p:nvSpPr>
          <p:cNvPr id="299" name="角丸四角形吹き出し 298"/>
          <p:cNvSpPr/>
          <p:nvPr/>
        </p:nvSpPr>
        <p:spPr>
          <a:xfrm>
            <a:off x="3088432" y="1740260"/>
            <a:ext cx="1633732" cy="252028"/>
          </a:xfrm>
          <a:prstGeom prst="wedgeRoundRectCallout">
            <a:avLst>
              <a:gd name="adj1" fmla="val -24548"/>
              <a:gd name="adj2" fmla="val 101238"/>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入力されたところまでで検索</a:t>
            </a:r>
          </a:p>
        </p:txBody>
      </p:sp>
      <p:sp>
        <p:nvSpPr>
          <p:cNvPr id="300" name="正方形/長方形 299"/>
          <p:cNvSpPr/>
          <p:nvPr/>
        </p:nvSpPr>
        <p:spPr>
          <a:xfrm>
            <a:off x="9869070" y="7415871"/>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入力確認</a:t>
            </a:r>
            <a:endParaRPr kumimoji="1" lang="ja-JP" altLang="en-US" sz="600" dirty="0">
              <a:solidFill>
                <a:schemeClr val="tx1"/>
              </a:solidFill>
            </a:endParaRPr>
          </a:p>
        </p:txBody>
      </p:sp>
      <p:sp>
        <p:nvSpPr>
          <p:cNvPr id="301" name="テキスト ボックス 300"/>
          <p:cNvSpPr txBox="1"/>
          <p:nvPr/>
        </p:nvSpPr>
        <p:spPr>
          <a:xfrm>
            <a:off x="8941594" y="3613390"/>
            <a:ext cx="595035" cy="215444"/>
          </a:xfrm>
          <a:prstGeom prst="rect">
            <a:avLst/>
          </a:prstGeom>
          <a:noFill/>
        </p:spPr>
        <p:txBody>
          <a:bodyPr wrap="none" rtlCol="0">
            <a:spAutoFit/>
          </a:bodyPr>
          <a:lstStyle/>
          <a:p>
            <a:r>
              <a:rPr kumimoji="1" lang="ja-JP" altLang="en-US" sz="800" dirty="0" smtClean="0"/>
              <a:t>設計会社</a:t>
            </a:r>
          </a:p>
        </p:txBody>
      </p:sp>
      <p:sp>
        <p:nvSpPr>
          <p:cNvPr id="302" name="正方形/長方形 301"/>
          <p:cNvSpPr/>
          <p:nvPr/>
        </p:nvSpPr>
        <p:spPr>
          <a:xfrm>
            <a:off x="9860032" y="3667251"/>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endParaRPr lang="ja-JP" altLang="en-US" sz="600" dirty="0">
              <a:solidFill>
                <a:schemeClr val="tx1"/>
              </a:solidFill>
              <a:latin typeface="ＭＳ Ｐゴシック"/>
            </a:endParaRPr>
          </a:p>
        </p:txBody>
      </p:sp>
      <p:sp>
        <p:nvSpPr>
          <p:cNvPr id="303" name="テキスト ボックス 302"/>
          <p:cNvSpPr txBox="1"/>
          <p:nvPr/>
        </p:nvSpPr>
        <p:spPr>
          <a:xfrm>
            <a:off x="8941594" y="2948847"/>
            <a:ext cx="595035" cy="215444"/>
          </a:xfrm>
          <a:prstGeom prst="rect">
            <a:avLst/>
          </a:prstGeom>
          <a:noFill/>
        </p:spPr>
        <p:txBody>
          <a:bodyPr wrap="none" rtlCol="0">
            <a:spAutoFit/>
          </a:bodyPr>
          <a:lstStyle/>
          <a:p>
            <a:r>
              <a:rPr kumimoji="1" lang="ja-JP" altLang="en-US" sz="800" dirty="0" smtClean="0"/>
              <a:t>識別年度</a:t>
            </a:r>
          </a:p>
        </p:txBody>
      </p:sp>
      <p:sp>
        <p:nvSpPr>
          <p:cNvPr id="304" name="正方形/長方形 303"/>
          <p:cNvSpPr/>
          <p:nvPr/>
        </p:nvSpPr>
        <p:spPr>
          <a:xfrm>
            <a:off x="9860032" y="3003288"/>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12</a:t>
            </a:r>
            <a:endParaRPr kumimoji="1" lang="ja-JP" altLang="en-US" sz="600" dirty="0">
              <a:solidFill>
                <a:schemeClr val="tx1"/>
              </a:solidFill>
            </a:endParaRPr>
          </a:p>
        </p:txBody>
      </p:sp>
      <p:sp>
        <p:nvSpPr>
          <p:cNvPr id="305" name="テキスト ボックス 304"/>
          <p:cNvSpPr txBox="1"/>
          <p:nvPr/>
        </p:nvSpPr>
        <p:spPr>
          <a:xfrm>
            <a:off x="8941594" y="3109334"/>
            <a:ext cx="697627" cy="215444"/>
          </a:xfrm>
          <a:prstGeom prst="rect">
            <a:avLst/>
          </a:prstGeom>
          <a:noFill/>
        </p:spPr>
        <p:txBody>
          <a:bodyPr wrap="none" rtlCol="0">
            <a:spAutoFit/>
          </a:bodyPr>
          <a:lstStyle/>
          <a:p>
            <a:r>
              <a:rPr kumimoji="1" lang="ja-JP" altLang="en-US" sz="800" dirty="0" smtClean="0"/>
              <a:t>施工会社名</a:t>
            </a:r>
          </a:p>
        </p:txBody>
      </p:sp>
      <p:sp>
        <p:nvSpPr>
          <p:cNvPr id="306" name="正方形/長方形 305"/>
          <p:cNvSpPr/>
          <p:nvPr/>
        </p:nvSpPr>
        <p:spPr>
          <a:xfrm>
            <a:off x="9860032" y="3955584"/>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r>
              <a:rPr lang="ja-JP" altLang="en-US" sz="600" dirty="0" smtClean="0">
                <a:solidFill>
                  <a:schemeClr val="tx1"/>
                </a:solidFill>
              </a:rPr>
              <a:t>□</a:t>
            </a:r>
            <a:endParaRPr lang="ja-JP" altLang="en-US" sz="600" dirty="0">
              <a:solidFill>
                <a:schemeClr val="tx1"/>
              </a:solidFill>
              <a:latin typeface="ＭＳ Ｐゴシック"/>
            </a:endParaRPr>
          </a:p>
        </p:txBody>
      </p:sp>
      <p:sp>
        <p:nvSpPr>
          <p:cNvPr id="307" name="テキスト ボックス 306"/>
          <p:cNvSpPr txBox="1"/>
          <p:nvPr/>
        </p:nvSpPr>
        <p:spPr>
          <a:xfrm>
            <a:off x="8941594" y="3901422"/>
            <a:ext cx="492443" cy="215444"/>
          </a:xfrm>
          <a:prstGeom prst="rect">
            <a:avLst/>
          </a:prstGeom>
          <a:noFill/>
        </p:spPr>
        <p:txBody>
          <a:bodyPr wrap="none" rtlCol="0">
            <a:spAutoFit/>
          </a:bodyPr>
          <a:lstStyle/>
          <a:p>
            <a:r>
              <a:rPr kumimoji="1" lang="ja-JP" altLang="en-US" sz="800" dirty="0" smtClean="0"/>
              <a:t>発注元</a:t>
            </a:r>
          </a:p>
        </p:txBody>
      </p:sp>
      <p:sp>
        <p:nvSpPr>
          <p:cNvPr id="308" name="正方形/長方形 307"/>
          <p:cNvSpPr/>
          <p:nvPr/>
        </p:nvSpPr>
        <p:spPr>
          <a:xfrm>
            <a:off x="9860032" y="4243315"/>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□□□□□新築工事</a:t>
            </a:r>
            <a:endParaRPr lang="ja-JP" altLang="en-US" sz="600" dirty="0">
              <a:solidFill>
                <a:schemeClr val="tx1"/>
              </a:solidFill>
              <a:latin typeface="ＭＳ Ｐゴシック"/>
            </a:endParaRPr>
          </a:p>
        </p:txBody>
      </p:sp>
      <p:sp>
        <p:nvSpPr>
          <p:cNvPr id="311" name="テキスト ボックス 310"/>
          <p:cNvSpPr txBox="1"/>
          <p:nvPr/>
        </p:nvSpPr>
        <p:spPr>
          <a:xfrm>
            <a:off x="8941594" y="4189454"/>
            <a:ext cx="595035" cy="215444"/>
          </a:xfrm>
          <a:prstGeom prst="rect">
            <a:avLst/>
          </a:prstGeom>
          <a:noFill/>
        </p:spPr>
        <p:txBody>
          <a:bodyPr wrap="none" rtlCol="0">
            <a:spAutoFit/>
          </a:bodyPr>
          <a:lstStyle/>
          <a:p>
            <a:r>
              <a:rPr kumimoji="1" lang="ja-JP" altLang="en-US" sz="800" dirty="0" smtClean="0"/>
              <a:t>工事名称</a:t>
            </a:r>
          </a:p>
        </p:txBody>
      </p:sp>
      <p:sp>
        <p:nvSpPr>
          <p:cNvPr id="312" name="正方形/長方形 311"/>
          <p:cNvSpPr/>
          <p:nvPr/>
        </p:nvSpPr>
        <p:spPr>
          <a:xfrm>
            <a:off x="9860032" y="4459339"/>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a:solidFill>
                  <a:schemeClr val="tx1"/>
                </a:solidFill>
              </a:rPr>
              <a:t>名古屋市中区栄</a:t>
            </a:r>
            <a:r>
              <a:rPr lang="en-US" altLang="ja-JP" sz="600" dirty="0">
                <a:solidFill>
                  <a:schemeClr val="tx1"/>
                </a:solidFill>
              </a:rPr>
              <a:t>1-1-1</a:t>
            </a:r>
            <a:endParaRPr lang="ja-JP" altLang="en-US" sz="600" dirty="0">
              <a:solidFill>
                <a:schemeClr val="tx1"/>
              </a:solidFill>
            </a:endParaRPr>
          </a:p>
        </p:txBody>
      </p:sp>
      <p:sp>
        <p:nvSpPr>
          <p:cNvPr id="313" name="テキスト ボックス 312"/>
          <p:cNvSpPr txBox="1"/>
          <p:nvPr/>
        </p:nvSpPr>
        <p:spPr>
          <a:xfrm>
            <a:off x="8941594" y="4404898"/>
            <a:ext cx="595035" cy="215444"/>
          </a:xfrm>
          <a:prstGeom prst="rect">
            <a:avLst/>
          </a:prstGeom>
          <a:noFill/>
        </p:spPr>
        <p:txBody>
          <a:bodyPr wrap="none" rtlCol="0">
            <a:spAutoFit/>
          </a:bodyPr>
          <a:lstStyle/>
          <a:p>
            <a:r>
              <a:rPr kumimoji="1" lang="ja-JP" altLang="en-US" sz="800" dirty="0" smtClean="0"/>
              <a:t>工事場所</a:t>
            </a:r>
          </a:p>
        </p:txBody>
      </p:sp>
      <p:sp>
        <p:nvSpPr>
          <p:cNvPr id="315" name="テキスト ボックス 314"/>
          <p:cNvSpPr txBox="1"/>
          <p:nvPr/>
        </p:nvSpPr>
        <p:spPr>
          <a:xfrm>
            <a:off x="8941594" y="6925758"/>
            <a:ext cx="918841" cy="123111"/>
          </a:xfrm>
          <a:prstGeom prst="rect">
            <a:avLst/>
          </a:prstGeom>
          <a:noFill/>
        </p:spPr>
        <p:txBody>
          <a:bodyPr wrap="none" tIns="0" bIns="0" rtlCol="0">
            <a:spAutoFit/>
          </a:bodyPr>
          <a:lstStyle/>
          <a:p>
            <a:r>
              <a:rPr kumimoji="1" lang="ja-JP" altLang="en-US" sz="800" dirty="0" smtClean="0"/>
              <a:t>最大施工深さ</a:t>
            </a:r>
            <a:r>
              <a:rPr kumimoji="1" lang="en-US" altLang="ja-JP" sz="800" dirty="0" smtClean="0"/>
              <a:t>(m)</a:t>
            </a:r>
            <a:endParaRPr kumimoji="1" lang="ja-JP" altLang="en-US" sz="800" dirty="0" smtClean="0"/>
          </a:p>
        </p:txBody>
      </p:sp>
      <p:sp>
        <p:nvSpPr>
          <p:cNvPr id="316" name="正方形/長方形 315"/>
          <p:cNvSpPr/>
          <p:nvPr/>
        </p:nvSpPr>
        <p:spPr>
          <a:xfrm>
            <a:off x="9860032" y="6933452"/>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8.5</a:t>
            </a:r>
            <a:endParaRPr kumimoji="1" lang="ja-JP" altLang="en-US" sz="600" dirty="0">
              <a:solidFill>
                <a:schemeClr val="tx1"/>
              </a:solidFill>
            </a:endParaRPr>
          </a:p>
        </p:txBody>
      </p:sp>
      <p:sp>
        <p:nvSpPr>
          <p:cNvPr id="317" name="テキスト ボックス 316"/>
          <p:cNvSpPr txBox="1"/>
          <p:nvPr/>
        </p:nvSpPr>
        <p:spPr>
          <a:xfrm>
            <a:off x="8941594" y="5361108"/>
            <a:ext cx="593581" cy="123111"/>
          </a:xfrm>
          <a:prstGeom prst="rect">
            <a:avLst/>
          </a:prstGeom>
          <a:noFill/>
        </p:spPr>
        <p:txBody>
          <a:bodyPr wrap="none" lIns="90000" tIns="0" bIns="0" rtlCol="0">
            <a:spAutoFit/>
          </a:bodyPr>
          <a:lstStyle/>
          <a:p>
            <a:r>
              <a:rPr kumimoji="1" lang="ja-JP" altLang="en-US" sz="800" dirty="0" smtClean="0"/>
              <a:t>打設本数</a:t>
            </a:r>
          </a:p>
        </p:txBody>
      </p:sp>
      <p:sp>
        <p:nvSpPr>
          <p:cNvPr id="318" name="正方形/長方形 317"/>
          <p:cNvSpPr/>
          <p:nvPr/>
        </p:nvSpPr>
        <p:spPr>
          <a:xfrm>
            <a:off x="9860032" y="5368802"/>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a:t>
            </a:r>
            <a:endParaRPr kumimoji="1" lang="ja-JP" altLang="en-US" sz="600" dirty="0">
              <a:solidFill>
                <a:schemeClr val="tx1"/>
              </a:solidFill>
            </a:endParaRPr>
          </a:p>
        </p:txBody>
      </p:sp>
      <p:sp>
        <p:nvSpPr>
          <p:cNvPr id="319" name="テキスト ボックス 318"/>
          <p:cNvSpPr txBox="1"/>
          <p:nvPr/>
        </p:nvSpPr>
        <p:spPr>
          <a:xfrm>
            <a:off x="8941594" y="5505689"/>
            <a:ext cx="389850" cy="123111"/>
          </a:xfrm>
          <a:prstGeom prst="rect">
            <a:avLst/>
          </a:prstGeom>
          <a:noFill/>
        </p:spPr>
        <p:txBody>
          <a:bodyPr wrap="none" tIns="0" bIns="0" rtlCol="0">
            <a:spAutoFit/>
          </a:bodyPr>
          <a:lstStyle/>
          <a:p>
            <a:r>
              <a:rPr kumimoji="1" lang="ja-JP" altLang="en-US" sz="800" dirty="0" smtClean="0"/>
              <a:t>材種</a:t>
            </a:r>
          </a:p>
        </p:txBody>
      </p:sp>
      <p:sp>
        <p:nvSpPr>
          <p:cNvPr id="320" name="正方形/長方形 319"/>
          <p:cNvSpPr/>
          <p:nvPr/>
        </p:nvSpPr>
        <p:spPr>
          <a:xfrm>
            <a:off x="9860031" y="5512818"/>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モルタル</a:t>
            </a:r>
            <a:endParaRPr kumimoji="1" lang="ja-JP" altLang="en-US" sz="600" dirty="0">
              <a:solidFill>
                <a:schemeClr val="tx1"/>
              </a:solidFill>
            </a:endParaRPr>
          </a:p>
        </p:txBody>
      </p:sp>
      <p:sp>
        <p:nvSpPr>
          <p:cNvPr id="321" name="テキスト ボックス 320"/>
          <p:cNvSpPr txBox="1"/>
          <p:nvPr/>
        </p:nvSpPr>
        <p:spPr>
          <a:xfrm>
            <a:off x="8941594" y="4621502"/>
            <a:ext cx="492443" cy="215444"/>
          </a:xfrm>
          <a:prstGeom prst="rect">
            <a:avLst/>
          </a:prstGeom>
          <a:noFill/>
        </p:spPr>
        <p:txBody>
          <a:bodyPr wrap="none" rtlCol="0">
            <a:spAutoFit/>
          </a:bodyPr>
          <a:lstStyle/>
          <a:p>
            <a:r>
              <a:rPr kumimoji="1" lang="ja-JP" altLang="en-US" sz="800" dirty="0" smtClean="0"/>
              <a:t>着工日</a:t>
            </a:r>
          </a:p>
        </p:txBody>
      </p:sp>
      <p:sp>
        <p:nvSpPr>
          <p:cNvPr id="322" name="正方形/長方形 321"/>
          <p:cNvSpPr/>
          <p:nvPr/>
        </p:nvSpPr>
        <p:spPr>
          <a:xfrm>
            <a:off x="9860032" y="4675363"/>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323" name="テキスト ボックス 322"/>
          <p:cNvSpPr txBox="1"/>
          <p:nvPr/>
        </p:nvSpPr>
        <p:spPr>
          <a:xfrm>
            <a:off x="10174486" y="4621502"/>
            <a:ext cx="261610" cy="184666"/>
          </a:xfrm>
          <a:prstGeom prst="rect">
            <a:avLst/>
          </a:prstGeom>
          <a:noFill/>
        </p:spPr>
        <p:txBody>
          <a:bodyPr wrap="none" rtlCol="0">
            <a:spAutoFit/>
          </a:bodyPr>
          <a:lstStyle/>
          <a:p>
            <a:pPr algn="r"/>
            <a:r>
              <a:rPr kumimoji="1" lang="ja-JP" altLang="en-US" sz="600" dirty="0" smtClean="0"/>
              <a:t>年</a:t>
            </a:r>
          </a:p>
        </p:txBody>
      </p:sp>
      <p:sp>
        <p:nvSpPr>
          <p:cNvPr id="324" name="正方形/長方形 323"/>
          <p:cNvSpPr/>
          <p:nvPr/>
        </p:nvSpPr>
        <p:spPr>
          <a:xfrm>
            <a:off x="10390510" y="467536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325" name="テキスト ボックス 324"/>
          <p:cNvSpPr txBox="1"/>
          <p:nvPr/>
        </p:nvSpPr>
        <p:spPr>
          <a:xfrm>
            <a:off x="10534526" y="4621502"/>
            <a:ext cx="261610" cy="184666"/>
          </a:xfrm>
          <a:prstGeom prst="rect">
            <a:avLst/>
          </a:prstGeom>
          <a:noFill/>
        </p:spPr>
        <p:txBody>
          <a:bodyPr wrap="none" rtlCol="0">
            <a:spAutoFit/>
          </a:bodyPr>
          <a:lstStyle/>
          <a:p>
            <a:pPr algn="r"/>
            <a:r>
              <a:rPr kumimoji="1" lang="ja-JP" altLang="en-US" sz="600" dirty="0" smtClean="0"/>
              <a:t>月</a:t>
            </a:r>
          </a:p>
        </p:txBody>
      </p:sp>
      <p:sp>
        <p:nvSpPr>
          <p:cNvPr id="326" name="正方形/長方形 325"/>
          <p:cNvSpPr/>
          <p:nvPr/>
        </p:nvSpPr>
        <p:spPr>
          <a:xfrm>
            <a:off x="10750550" y="467536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327" name="テキスト ボックス 326"/>
          <p:cNvSpPr txBox="1"/>
          <p:nvPr/>
        </p:nvSpPr>
        <p:spPr>
          <a:xfrm>
            <a:off x="10894566" y="4621502"/>
            <a:ext cx="261610" cy="184666"/>
          </a:xfrm>
          <a:prstGeom prst="rect">
            <a:avLst/>
          </a:prstGeom>
          <a:noFill/>
        </p:spPr>
        <p:txBody>
          <a:bodyPr wrap="none" rtlCol="0">
            <a:spAutoFit/>
          </a:bodyPr>
          <a:lstStyle/>
          <a:p>
            <a:pPr algn="r"/>
            <a:r>
              <a:rPr kumimoji="1" lang="ja-JP" altLang="en-US" sz="600" dirty="0" smtClean="0"/>
              <a:t>日</a:t>
            </a:r>
          </a:p>
        </p:txBody>
      </p:sp>
      <p:sp>
        <p:nvSpPr>
          <p:cNvPr id="328" name="テキスト ボックス 327"/>
          <p:cNvSpPr txBox="1"/>
          <p:nvPr/>
        </p:nvSpPr>
        <p:spPr>
          <a:xfrm>
            <a:off x="8941594" y="4836946"/>
            <a:ext cx="492443" cy="215444"/>
          </a:xfrm>
          <a:prstGeom prst="rect">
            <a:avLst/>
          </a:prstGeom>
          <a:noFill/>
        </p:spPr>
        <p:txBody>
          <a:bodyPr wrap="none" rtlCol="0">
            <a:spAutoFit/>
          </a:bodyPr>
          <a:lstStyle/>
          <a:p>
            <a:r>
              <a:rPr kumimoji="1" lang="ja-JP" altLang="en-US" sz="800" dirty="0" smtClean="0"/>
              <a:t>完工日</a:t>
            </a:r>
          </a:p>
        </p:txBody>
      </p:sp>
      <p:sp>
        <p:nvSpPr>
          <p:cNvPr id="329" name="正方形/長方形 328"/>
          <p:cNvSpPr/>
          <p:nvPr/>
        </p:nvSpPr>
        <p:spPr>
          <a:xfrm>
            <a:off x="9860032" y="4890807"/>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330" name="テキスト ボックス 329"/>
          <p:cNvSpPr txBox="1"/>
          <p:nvPr/>
        </p:nvSpPr>
        <p:spPr>
          <a:xfrm>
            <a:off x="10174486" y="4836946"/>
            <a:ext cx="261610" cy="184666"/>
          </a:xfrm>
          <a:prstGeom prst="rect">
            <a:avLst/>
          </a:prstGeom>
          <a:noFill/>
        </p:spPr>
        <p:txBody>
          <a:bodyPr wrap="none" rtlCol="0">
            <a:spAutoFit/>
          </a:bodyPr>
          <a:lstStyle/>
          <a:p>
            <a:pPr algn="r"/>
            <a:r>
              <a:rPr kumimoji="1" lang="ja-JP" altLang="en-US" sz="600" dirty="0" smtClean="0"/>
              <a:t>年</a:t>
            </a:r>
          </a:p>
        </p:txBody>
      </p:sp>
      <p:sp>
        <p:nvSpPr>
          <p:cNvPr id="331" name="正方形/長方形 330"/>
          <p:cNvSpPr/>
          <p:nvPr/>
        </p:nvSpPr>
        <p:spPr>
          <a:xfrm>
            <a:off x="10390510" y="4890807"/>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332" name="テキスト ボックス 331"/>
          <p:cNvSpPr txBox="1"/>
          <p:nvPr/>
        </p:nvSpPr>
        <p:spPr>
          <a:xfrm>
            <a:off x="10534526" y="4836946"/>
            <a:ext cx="261610" cy="184666"/>
          </a:xfrm>
          <a:prstGeom prst="rect">
            <a:avLst/>
          </a:prstGeom>
          <a:noFill/>
        </p:spPr>
        <p:txBody>
          <a:bodyPr wrap="none" rtlCol="0">
            <a:spAutoFit/>
          </a:bodyPr>
          <a:lstStyle/>
          <a:p>
            <a:pPr algn="r"/>
            <a:r>
              <a:rPr kumimoji="1" lang="ja-JP" altLang="en-US" sz="600" dirty="0" smtClean="0"/>
              <a:t>月</a:t>
            </a:r>
          </a:p>
        </p:txBody>
      </p:sp>
      <p:sp>
        <p:nvSpPr>
          <p:cNvPr id="333" name="正方形/長方形 332"/>
          <p:cNvSpPr/>
          <p:nvPr/>
        </p:nvSpPr>
        <p:spPr>
          <a:xfrm>
            <a:off x="10750550" y="4890807"/>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334" name="テキスト ボックス 333"/>
          <p:cNvSpPr txBox="1"/>
          <p:nvPr/>
        </p:nvSpPr>
        <p:spPr>
          <a:xfrm>
            <a:off x="10894566" y="4836946"/>
            <a:ext cx="261610" cy="184666"/>
          </a:xfrm>
          <a:prstGeom prst="rect">
            <a:avLst/>
          </a:prstGeom>
          <a:noFill/>
        </p:spPr>
        <p:txBody>
          <a:bodyPr wrap="none" rtlCol="0">
            <a:spAutoFit/>
          </a:bodyPr>
          <a:lstStyle/>
          <a:p>
            <a:pPr algn="r"/>
            <a:r>
              <a:rPr kumimoji="1" lang="ja-JP" altLang="en-US" sz="600" dirty="0" smtClean="0"/>
              <a:t>日</a:t>
            </a:r>
          </a:p>
        </p:txBody>
      </p:sp>
      <p:sp>
        <p:nvSpPr>
          <p:cNvPr id="335" name="正方形/長方形 334"/>
          <p:cNvSpPr/>
          <p:nvPr/>
        </p:nvSpPr>
        <p:spPr>
          <a:xfrm>
            <a:off x="10832430" y="366725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36" name="正方形/長方形 335"/>
          <p:cNvSpPr/>
          <p:nvPr/>
        </p:nvSpPr>
        <p:spPr>
          <a:xfrm>
            <a:off x="10832430" y="395528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37" name="テキスト ボックス 336"/>
          <p:cNvSpPr txBox="1"/>
          <p:nvPr/>
        </p:nvSpPr>
        <p:spPr>
          <a:xfrm>
            <a:off x="8941594" y="2461262"/>
            <a:ext cx="595035" cy="215444"/>
          </a:xfrm>
          <a:prstGeom prst="rect">
            <a:avLst/>
          </a:prstGeom>
          <a:noFill/>
        </p:spPr>
        <p:txBody>
          <a:bodyPr wrap="none" rtlCol="0">
            <a:spAutoFit/>
          </a:bodyPr>
          <a:lstStyle/>
          <a:p>
            <a:r>
              <a:rPr kumimoji="1" lang="ja-JP" altLang="en-US" sz="800" dirty="0" smtClean="0"/>
              <a:t>認識番号</a:t>
            </a:r>
          </a:p>
        </p:txBody>
      </p:sp>
      <p:sp>
        <p:nvSpPr>
          <p:cNvPr id="338" name="テキスト ボックス 337"/>
          <p:cNvSpPr txBox="1"/>
          <p:nvPr/>
        </p:nvSpPr>
        <p:spPr>
          <a:xfrm>
            <a:off x="8941594" y="2679960"/>
            <a:ext cx="595035" cy="215444"/>
          </a:xfrm>
          <a:prstGeom prst="rect">
            <a:avLst/>
          </a:prstGeom>
          <a:noFill/>
        </p:spPr>
        <p:txBody>
          <a:bodyPr wrap="none" rtlCol="0">
            <a:spAutoFit/>
          </a:bodyPr>
          <a:lstStyle/>
          <a:p>
            <a:r>
              <a:rPr kumimoji="1" lang="ja-JP" altLang="en-US" sz="800" dirty="0" smtClean="0"/>
              <a:t>進捗状況</a:t>
            </a:r>
          </a:p>
        </p:txBody>
      </p:sp>
      <p:sp>
        <p:nvSpPr>
          <p:cNvPr id="339" name="正方形/長方形 338"/>
          <p:cNvSpPr/>
          <p:nvPr/>
        </p:nvSpPr>
        <p:spPr>
          <a:xfrm>
            <a:off x="9860031" y="2734401"/>
            <a:ext cx="647685"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確定</a:t>
            </a:r>
            <a:endParaRPr kumimoji="1" lang="ja-JP" altLang="en-US" sz="600" dirty="0">
              <a:solidFill>
                <a:schemeClr val="tx1"/>
              </a:solidFill>
            </a:endParaRPr>
          </a:p>
        </p:txBody>
      </p:sp>
      <p:sp>
        <p:nvSpPr>
          <p:cNvPr id="340" name="テキスト ボックス 339"/>
          <p:cNvSpPr txBox="1"/>
          <p:nvPr/>
        </p:nvSpPr>
        <p:spPr>
          <a:xfrm>
            <a:off x="8941594" y="3397366"/>
            <a:ext cx="595035" cy="215444"/>
          </a:xfrm>
          <a:prstGeom prst="rect">
            <a:avLst/>
          </a:prstGeom>
          <a:noFill/>
        </p:spPr>
        <p:txBody>
          <a:bodyPr wrap="none" rtlCol="0">
            <a:spAutoFit/>
          </a:bodyPr>
          <a:lstStyle/>
          <a:p>
            <a:r>
              <a:rPr kumimoji="1" lang="ja-JP" altLang="en-US" sz="800" dirty="0" smtClean="0"/>
              <a:t>会社通番</a:t>
            </a:r>
          </a:p>
        </p:txBody>
      </p:sp>
      <p:sp>
        <p:nvSpPr>
          <p:cNvPr id="341" name="テキスト ボックス 340"/>
          <p:cNvSpPr txBox="1"/>
          <p:nvPr/>
        </p:nvSpPr>
        <p:spPr>
          <a:xfrm>
            <a:off x="8941594" y="3253350"/>
            <a:ext cx="902811" cy="215444"/>
          </a:xfrm>
          <a:prstGeom prst="rect">
            <a:avLst/>
          </a:prstGeom>
          <a:noFill/>
        </p:spPr>
        <p:txBody>
          <a:bodyPr wrap="none" rtlCol="0">
            <a:spAutoFit/>
          </a:bodyPr>
          <a:lstStyle/>
          <a:p>
            <a:r>
              <a:rPr kumimoji="1" lang="ja-JP" altLang="en-US" sz="800" dirty="0" smtClean="0"/>
              <a:t>施工</a:t>
            </a:r>
            <a:r>
              <a:rPr lang="ja-JP" altLang="en-US" sz="800" dirty="0" smtClean="0"/>
              <a:t>管理</a:t>
            </a:r>
            <a:r>
              <a:rPr lang="ja-JP" altLang="en-US" sz="800" dirty="0"/>
              <a:t>技術者</a:t>
            </a:r>
            <a:endParaRPr kumimoji="1" lang="ja-JP" altLang="en-US" sz="800" dirty="0" smtClean="0"/>
          </a:p>
        </p:txBody>
      </p:sp>
      <p:sp>
        <p:nvSpPr>
          <p:cNvPr id="342" name="正方形/長方形 341"/>
          <p:cNvSpPr/>
          <p:nvPr/>
        </p:nvSpPr>
        <p:spPr>
          <a:xfrm>
            <a:off x="9860032" y="3307211"/>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a:t>
            </a:r>
            <a:endParaRPr kumimoji="1" lang="ja-JP" altLang="en-US" sz="600" dirty="0">
              <a:solidFill>
                <a:schemeClr val="tx1"/>
              </a:solidFill>
            </a:endParaRPr>
          </a:p>
        </p:txBody>
      </p:sp>
      <p:sp>
        <p:nvSpPr>
          <p:cNvPr id="343" name="テキスト ボックス 342"/>
          <p:cNvSpPr txBox="1"/>
          <p:nvPr/>
        </p:nvSpPr>
        <p:spPr>
          <a:xfrm>
            <a:off x="8941594" y="5059685"/>
            <a:ext cx="800219" cy="215444"/>
          </a:xfrm>
          <a:prstGeom prst="rect">
            <a:avLst/>
          </a:prstGeom>
          <a:noFill/>
        </p:spPr>
        <p:txBody>
          <a:bodyPr wrap="none" rtlCol="0">
            <a:spAutoFit/>
          </a:bodyPr>
          <a:lstStyle/>
          <a:p>
            <a:r>
              <a:rPr lang="ja-JP" altLang="en-US" sz="800" dirty="0" smtClean="0"/>
              <a:t>報告書承認</a:t>
            </a:r>
            <a:r>
              <a:rPr kumimoji="1" lang="ja-JP" altLang="en-US" sz="800" dirty="0" smtClean="0"/>
              <a:t>日</a:t>
            </a:r>
          </a:p>
        </p:txBody>
      </p:sp>
      <p:sp>
        <p:nvSpPr>
          <p:cNvPr id="344" name="正方形/長方形 343"/>
          <p:cNvSpPr/>
          <p:nvPr/>
        </p:nvSpPr>
        <p:spPr>
          <a:xfrm>
            <a:off x="9860032" y="5113546"/>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345" name="テキスト ボックス 344"/>
          <p:cNvSpPr txBox="1"/>
          <p:nvPr/>
        </p:nvSpPr>
        <p:spPr>
          <a:xfrm>
            <a:off x="10174486" y="5059685"/>
            <a:ext cx="261610" cy="184666"/>
          </a:xfrm>
          <a:prstGeom prst="rect">
            <a:avLst/>
          </a:prstGeom>
          <a:noFill/>
        </p:spPr>
        <p:txBody>
          <a:bodyPr wrap="none" rtlCol="0">
            <a:spAutoFit/>
          </a:bodyPr>
          <a:lstStyle/>
          <a:p>
            <a:pPr algn="r"/>
            <a:r>
              <a:rPr kumimoji="1" lang="ja-JP" altLang="en-US" sz="600" dirty="0" smtClean="0"/>
              <a:t>年</a:t>
            </a:r>
          </a:p>
        </p:txBody>
      </p:sp>
      <p:sp>
        <p:nvSpPr>
          <p:cNvPr id="346" name="正方形/長方形 345"/>
          <p:cNvSpPr/>
          <p:nvPr/>
        </p:nvSpPr>
        <p:spPr>
          <a:xfrm>
            <a:off x="10390510" y="5113546"/>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347" name="テキスト ボックス 346"/>
          <p:cNvSpPr txBox="1"/>
          <p:nvPr/>
        </p:nvSpPr>
        <p:spPr>
          <a:xfrm>
            <a:off x="10534526" y="5059685"/>
            <a:ext cx="261610" cy="184666"/>
          </a:xfrm>
          <a:prstGeom prst="rect">
            <a:avLst/>
          </a:prstGeom>
          <a:noFill/>
        </p:spPr>
        <p:txBody>
          <a:bodyPr wrap="none" rtlCol="0">
            <a:spAutoFit/>
          </a:bodyPr>
          <a:lstStyle/>
          <a:p>
            <a:pPr algn="r"/>
            <a:r>
              <a:rPr kumimoji="1" lang="ja-JP" altLang="en-US" sz="600" dirty="0" smtClean="0"/>
              <a:t>月</a:t>
            </a:r>
          </a:p>
        </p:txBody>
      </p:sp>
      <p:sp>
        <p:nvSpPr>
          <p:cNvPr id="348" name="正方形/長方形 347"/>
          <p:cNvSpPr/>
          <p:nvPr/>
        </p:nvSpPr>
        <p:spPr>
          <a:xfrm>
            <a:off x="10750550" y="5113546"/>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349" name="テキスト ボックス 348"/>
          <p:cNvSpPr txBox="1"/>
          <p:nvPr/>
        </p:nvSpPr>
        <p:spPr>
          <a:xfrm>
            <a:off x="8941594" y="6153196"/>
            <a:ext cx="389850" cy="123111"/>
          </a:xfrm>
          <a:prstGeom prst="rect">
            <a:avLst/>
          </a:prstGeom>
          <a:noFill/>
        </p:spPr>
        <p:txBody>
          <a:bodyPr wrap="none" tIns="0" bIns="0" rtlCol="0">
            <a:spAutoFit/>
          </a:bodyPr>
          <a:lstStyle/>
          <a:p>
            <a:r>
              <a:rPr kumimoji="1" lang="ja-JP" altLang="en-US" sz="800" dirty="0" smtClean="0"/>
              <a:t>用途</a:t>
            </a:r>
          </a:p>
        </p:txBody>
      </p:sp>
      <p:sp>
        <p:nvSpPr>
          <p:cNvPr id="350" name="正方形/長方形 349"/>
          <p:cNvSpPr/>
          <p:nvPr/>
        </p:nvSpPr>
        <p:spPr>
          <a:xfrm>
            <a:off x="9860032" y="6160890"/>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住宅</a:t>
            </a:r>
            <a:endParaRPr kumimoji="1" lang="ja-JP" altLang="en-US" sz="600" dirty="0">
              <a:solidFill>
                <a:schemeClr val="tx1"/>
              </a:solidFill>
            </a:endParaRPr>
          </a:p>
        </p:txBody>
      </p:sp>
      <p:sp>
        <p:nvSpPr>
          <p:cNvPr id="351" name="テキスト ボックス 350"/>
          <p:cNvSpPr txBox="1"/>
          <p:nvPr/>
        </p:nvSpPr>
        <p:spPr>
          <a:xfrm>
            <a:off x="10894566" y="5060552"/>
            <a:ext cx="261610" cy="184666"/>
          </a:xfrm>
          <a:prstGeom prst="rect">
            <a:avLst/>
          </a:prstGeom>
          <a:noFill/>
        </p:spPr>
        <p:txBody>
          <a:bodyPr wrap="none" rtlCol="0">
            <a:spAutoFit/>
          </a:bodyPr>
          <a:lstStyle/>
          <a:p>
            <a:pPr algn="r"/>
            <a:r>
              <a:rPr kumimoji="1" lang="ja-JP" altLang="en-US" sz="600" dirty="0" smtClean="0"/>
              <a:t>日</a:t>
            </a:r>
          </a:p>
        </p:txBody>
      </p:sp>
      <p:sp>
        <p:nvSpPr>
          <p:cNvPr id="352" name="正方形/長方形 351"/>
          <p:cNvSpPr/>
          <p:nvPr/>
        </p:nvSpPr>
        <p:spPr>
          <a:xfrm>
            <a:off x="10399994" y="273440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53" name="角丸四角形吹き出し 352"/>
          <p:cNvSpPr/>
          <p:nvPr/>
        </p:nvSpPr>
        <p:spPr>
          <a:xfrm>
            <a:off x="10624009" y="2647564"/>
            <a:ext cx="981880" cy="252028"/>
          </a:xfrm>
          <a:prstGeom prst="wedgeRoundRectCallout">
            <a:avLst>
              <a:gd name="adj1" fmla="val -62376"/>
              <a:gd name="adj2" fmla="val 1242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見込</a:t>
            </a:r>
            <a:r>
              <a:rPr kumimoji="1" lang="en-US" altLang="ja-JP" sz="800" dirty="0" smtClean="0">
                <a:solidFill>
                  <a:schemeClr val="tx1"/>
                </a:solidFill>
              </a:rPr>
              <a:t>/</a:t>
            </a:r>
            <a:r>
              <a:rPr kumimoji="1" lang="ja-JP" altLang="en-US" sz="800" dirty="0" smtClean="0">
                <a:solidFill>
                  <a:schemeClr val="tx1"/>
                </a:solidFill>
              </a:rPr>
              <a:t>確定</a:t>
            </a:r>
            <a:r>
              <a:rPr kumimoji="1" lang="en-US" altLang="ja-JP" sz="800" dirty="0" smtClean="0">
                <a:solidFill>
                  <a:schemeClr val="tx1"/>
                </a:solidFill>
              </a:rPr>
              <a:t>/</a:t>
            </a:r>
            <a:r>
              <a:rPr kumimoji="1" lang="ja-JP" altLang="en-US" sz="800" dirty="0" smtClean="0">
                <a:solidFill>
                  <a:schemeClr val="tx1"/>
                </a:solidFill>
              </a:rPr>
              <a:t>完了</a:t>
            </a:r>
          </a:p>
        </p:txBody>
      </p:sp>
      <p:sp>
        <p:nvSpPr>
          <p:cNvPr id="354" name="正方形/長方形 353"/>
          <p:cNvSpPr/>
          <p:nvPr/>
        </p:nvSpPr>
        <p:spPr>
          <a:xfrm>
            <a:off x="10557608" y="551338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55" name="正方形/長方形 354"/>
          <p:cNvSpPr/>
          <p:nvPr/>
        </p:nvSpPr>
        <p:spPr>
          <a:xfrm>
            <a:off x="9813589" y="2461842"/>
            <a:ext cx="784189" cy="215444"/>
          </a:xfrm>
          <a:prstGeom prst="rect">
            <a:avLst/>
          </a:prstGeom>
        </p:spPr>
        <p:txBody>
          <a:bodyPr wrap="none">
            <a:spAutoFit/>
          </a:bodyPr>
          <a:lstStyle/>
          <a:p>
            <a:pPr fontAlgn="ctr"/>
            <a:r>
              <a:rPr lang="en-US" altLang="ja-JP" sz="800" dirty="0"/>
              <a:t>w103-12-1001</a:t>
            </a:r>
            <a:endParaRPr lang="en-US" altLang="ja-JP" sz="800" dirty="0">
              <a:solidFill>
                <a:srgbClr val="000000"/>
              </a:solidFill>
              <a:latin typeface="ＭＳ Ｐゴシック"/>
            </a:endParaRPr>
          </a:p>
        </p:txBody>
      </p:sp>
      <p:sp>
        <p:nvSpPr>
          <p:cNvPr id="357" name="正方形/長方形 356"/>
          <p:cNvSpPr/>
          <p:nvPr/>
        </p:nvSpPr>
        <p:spPr>
          <a:xfrm>
            <a:off x="10414362" y="330721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58" name="正方形/長方形 357"/>
          <p:cNvSpPr/>
          <p:nvPr/>
        </p:nvSpPr>
        <p:spPr>
          <a:xfrm>
            <a:off x="9805690" y="3397366"/>
            <a:ext cx="389850" cy="215444"/>
          </a:xfrm>
          <a:prstGeom prst="rect">
            <a:avLst/>
          </a:prstGeom>
        </p:spPr>
        <p:txBody>
          <a:bodyPr wrap="none">
            <a:spAutoFit/>
          </a:bodyPr>
          <a:lstStyle/>
          <a:p>
            <a:pPr fontAlgn="ctr"/>
            <a:r>
              <a:rPr lang="en-US" altLang="ja-JP" sz="800" dirty="0" smtClean="0"/>
              <a:t>1001</a:t>
            </a:r>
            <a:endParaRPr lang="en-US" altLang="ja-JP" sz="800" dirty="0">
              <a:solidFill>
                <a:srgbClr val="000000"/>
              </a:solidFill>
              <a:latin typeface="ＭＳ Ｐゴシック"/>
            </a:endParaRPr>
          </a:p>
        </p:txBody>
      </p:sp>
      <p:sp>
        <p:nvSpPr>
          <p:cNvPr id="359" name="テキスト ボックス 358"/>
          <p:cNvSpPr txBox="1"/>
          <p:nvPr/>
        </p:nvSpPr>
        <p:spPr>
          <a:xfrm>
            <a:off x="8941594" y="3757986"/>
            <a:ext cx="697627" cy="215444"/>
          </a:xfrm>
          <a:prstGeom prst="rect">
            <a:avLst/>
          </a:prstGeom>
          <a:noFill/>
        </p:spPr>
        <p:txBody>
          <a:bodyPr wrap="none" rtlCol="0">
            <a:spAutoFit/>
          </a:bodyPr>
          <a:lstStyle/>
          <a:p>
            <a:r>
              <a:rPr lang="ja-JP" altLang="en-US" sz="800" dirty="0" smtClean="0"/>
              <a:t>設計担当者</a:t>
            </a:r>
            <a:endParaRPr kumimoji="1" lang="ja-JP" altLang="en-US" sz="800" dirty="0" smtClean="0"/>
          </a:p>
        </p:txBody>
      </p:sp>
      <p:sp>
        <p:nvSpPr>
          <p:cNvPr id="360" name="正方形/長方形 359"/>
          <p:cNvSpPr/>
          <p:nvPr/>
        </p:nvSpPr>
        <p:spPr>
          <a:xfrm>
            <a:off x="9860032" y="3811847"/>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a:t>
            </a:r>
            <a:endParaRPr kumimoji="1" lang="ja-JP" altLang="en-US" sz="600" dirty="0">
              <a:solidFill>
                <a:schemeClr val="tx1"/>
              </a:solidFill>
            </a:endParaRPr>
          </a:p>
        </p:txBody>
      </p:sp>
      <p:sp>
        <p:nvSpPr>
          <p:cNvPr id="361" name="正方形/長方形 360"/>
          <p:cNvSpPr/>
          <p:nvPr/>
        </p:nvSpPr>
        <p:spPr>
          <a:xfrm>
            <a:off x="10414362" y="3811847"/>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62" name="テキスト ボックス 361"/>
          <p:cNvSpPr txBox="1"/>
          <p:nvPr/>
        </p:nvSpPr>
        <p:spPr>
          <a:xfrm>
            <a:off x="8941594" y="5658089"/>
            <a:ext cx="389850" cy="123111"/>
          </a:xfrm>
          <a:prstGeom prst="rect">
            <a:avLst/>
          </a:prstGeom>
          <a:noFill/>
        </p:spPr>
        <p:txBody>
          <a:bodyPr wrap="none" tIns="0" bIns="0" rtlCol="0">
            <a:spAutoFit/>
          </a:bodyPr>
          <a:lstStyle/>
          <a:p>
            <a:r>
              <a:rPr kumimoji="1" lang="ja-JP" altLang="en-US" sz="800" dirty="0" smtClean="0"/>
              <a:t>種別</a:t>
            </a:r>
          </a:p>
        </p:txBody>
      </p:sp>
      <p:sp>
        <p:nvSpPr>
          <p:cNvPr id="363" name="正方形/長方形 362"/>
          <p:cNvSpPr/>
          <p:nvPr/>
        </p:nvSpPr>
        <p:spPr>
          <a:xfrm>
            <a:off x="9860031" y="5665218"/>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四号建築物</a:t>
            </a:r>
            <a:endParaRPr kumimoji="1" lang="ja-JP" altLang="en-US" sz="600" dirty="0">
              <a:solidFill>
                <a:schemeClr val="tx1"/>
              </a:solidFill>
            </a:endParaRPr>
          </a:p>
        </p:txBody>
      </p:sp>
      <p:sp>
        <p:nvSpPr>
          <p:cNvPr id="364" name="正方形/長方形 363"/>
          <p:cNvSpPr/>
          <p:nvPr/>
        </p:nvSpPr>
        <p:spPr>
          <a:xfrm>
            <a:off x="10557608" y="566578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65" name="テキスト ボックス 364"/>
          <p:cNvSpPr txBox="1"/>
          <p:nvPr/>
        </p:nvSpPr>
        <p:spPr>
          <a:xfrm>
            <a:off x="8941594" y="5810489"/>
            <a:ext cx="441146" cy="123111"/>
          </a:xfrm>
          <a:prstGeom prst="rect">
            <a:avLst/>
          </a:prstGeom>
          <a:noFill/>
        </p:spPr>
        <p:txBody>
          <a:bodyPr wrap="none" tIns="0" bIns="0" rtlCol="0">
            <a:spAutoFit/>
          </a:bodyPr>
          <a:lstStyle/>
          <a:p>
            <a:r>
              <a:rPr kumimoji="1" lang="ja-JP" altLang="en-US" sz="800" dirty="0" smtClean="0"/>
              <a:t>種別</a:t>
            </a:r>
            <a:r>
              <a:rPr kumimoji="1" lang="en-US" altLang="ja-JP" sz="800" dirty="0" smtClean="0"/>
              <a:t>2</a:t>
            </a:r>
            <a:endParaRPr kumimoji="1" lang="ja-JP" altLang="en-US" sz="800" dirty="0" smtClean="0"/>
          </a:p>
        </p:txBody>
      </p:sp>
      <p:sp>
        <p:nvSpPr>
          <p:cNvPr id="366" name="正方形/長方形 365"/>
          <p:cNvSpPr/>
          <p:nvPr/>
        </p:nvSpPr>
        <p:spPr>
          <a:xfrm>
            <a:off x="9860031" y="5817618"/>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 </a:t>
            </a:r>
            <a:endParaRPr kumimoji="1" lang="ja-JP" altLang="en-US" sz="600" dirty="0">
              <a:solidFill>
                <a:schemeClr val="tx1"/>
              </a:solidFill>
            </a:endParaRPr>
          </a:p>
        </p:txBody>
      </p:sp>
      <p:sp>
        <p:nvSpPr>
          <p:cNvPr id="367" name="正方形/長方形 366"/>
          <p:cNvSpPr/>
          <p:nvPr/>
        </p:nvSpPr>
        <p:spPr>
          <a:xfrm>
            <a:off x="10557608" y="581818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68" name="テキスト ボックス 367"/>
          <p:cNvSpPr txBox="1"/>
          <p:nvPr/>
        </p:nvSpPr>
        <p:spPr>
          <a:xfrm>
            <a:off x="8941594" y="5989654"/>
            <a:ext cx="389850" cy="123111"/>
          </a:xfrm>
          <a:prstGeom prst="rect">
            <a:avLst/>
          </a:prstGeom>
          <a:noFill/>
        </p:spPr>
        <p:txBody>
          <a:bodyPr wrap="none" tIns="0" bIns="0" rtlCol="0">
            <a:spAutoFit/>
          </a:bodyPr>
          <a:lstStyle/>
          <a:p>
            <a:r>
              <a:rPr lang="ja-JP" altLang="en-US" sz="800" dirty="0"/>
              <a:t>構造</a:t>
            </a:r>
            <a:endParaRPr kumimoji="1" lang="en-US" altLang="ja-JP" sz="800" dirty="0" smtClean="0"/>
          </a:p>
        </p:txBody>
      </p:sp>
      <p:sp>
        <p:nvSpPr>
          <p:cNvPr id="369" name="正方形/長方形 368"/>
          <p:cNvSpPr/>
          <p:nvPr/>
        </p:nvSpPr>
        <p:spPr>
          <a:xfrm>
            <a:off x="9860031" y="5996783"/>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RC</a:t>
            </a:r>
            <a:r>
              <a:rPr kumimoji="1" lang="ja-JP" altLang="en-US" sz="600" dirty="0" smtClean="0">
                <a:solidFill>
                  <a:schemeClr val="tx1"/>
                </a:solidFill>
              </a:rPr>
              <a:t>造</a:t>
            </a:r>
            <a:endParaRPr kumimoji="1" lang="ja-JP" altLang="en-US" sz="600" dirty="0">
              <a:solidFill>
                <a:schemeClr val="tx1"/>
              </a:solidFill>
            </a:endParaRPr>
          </a:p>
        </p:txBody>
      </p:sp>
      <p:sp>
        <p:nvSpPr>
          <p:cNvPr id="370" name="正方形/長方形 369"/>
          <p:cNvSpPr/>
          <p:nvPr/>
        </p:nvSpPr>
        <p:spPr>
          <a:xfrm>
            <a:off x="10557608" y="599734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71" name="テキスト ボックス 370"/>
          <p:cNvSpPr txBox="1"/>
          <p:nvPr/>
        </p:nvSpPr>
        <p:spPr>
          <a:xfrm>
            <a:off x="8941594" y="6298591"/>
            <a:ext cx="595035" cy="123111"/>
          </a:xfrm>
          <a:prstGeom prst="rect">
            <a:avLst/>
          </a:prstGeom>
          <a:noFill/>
        </p:spPr>
        <p:txBody>
          <a:bodyPr wrap="none" tIns="0" bIns="0" rtlCol="0">
            <a:spAutoFit/>
          </a:bodyPr>
          <a:lstStyle/>
          <a:p>
            <a:r>
              <a:rPr kumimoji="1" lang="ja-JP" altLang="en-US" sz="800" dirty="0" smtClean="0"/>
              <a:t>基礎形式</a:t>
            </a:r>
          </a:p>
        </p:txBody>
      </p:sp>
      <p:sp>
        <p:nvSpPr>
          <p:cNvPr id="372" name="正方形/長方形 371"/>
          <p:cNvSpPr/>
          <p:nvPr/>
        </p:nvSpPr>
        <p:spPr>
          <a:xfrm>
            <a:off x="9860031" y="6305720"/>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布</a:t>
            </a:r>
            <a:r>
              <a:rPr kumimoji="1" lang="en-US" altLang="ja-JP" sz="600" dirty="0" smtClean="0">
                <a:solidFill>
                  <a:schemeClr val="tx1"/>
                </a:solidFill>
              </a:rPr>
              <a:t> </a:t>
            </a:r>
            <a:endParaRPr kumimoji="1" lang="ja-JP" altLang="en-US" sz="600" dirty="0">
              <a:solidFill>
                <a:schemeClr val="tx1"/>
              </a:solidFill>
            </a:endParaRPr>
          </a:p>
        </p:txBody>
      </p:sp>
      <p:sp>
        <p:nvSpPr>
          <p:cNvPr id="373" name="正方形/長方形 372"/>
          <p:cNvSpPr/>
          <p:nvPr/>
        </p:nvSpPr>
        <p:spPr>
          <a:xfrm>
            <a:off x="10557608" y="6306285"/>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74" name="テキスト ボックス 373"/>
          <p:cNvSpPr txBox="1"/>
          <p:nvPr/>
        </p:nvSpPr>
        <p:spPr>
          <a:xfrm>
            <a:off x="8941594" y="6442607"/>
            <a:ext cx="507018" cy="123111"/>
          </a:xfrm>
          <a:prstGeom prst="rect">
            <a:avLst/>
          </a:prstGeom>
          <a:noFill/>
        </p:spPr>
        <p:txBody>
          <a:bodyPr wrap="none" lIns="90000" tIns="0" bIns="0" rtlCol="0">
            <a:spAutoFit/>
          </a:bodyPr>
          <a:lstStyle/>
          <a:p>
            <a:r>
              <a:rPr kumimoji="1" lang="ja-JP" altLang="en-US" sz="800" dirty="0" smtClean="0"/>
              <a:t>高さ</a:t>
            </a:r>
            <a:r>
              <a:rPr kumimoji="1" lang="en-US" altLang="ja-JP" sz="800" dirty="0" smtClean="0"/>
              <a:t>(m)</a:t>
            </a:r>
            <a:endParaRPr kumimoji="1" lang="ja-JP" altLang="en-US" sz="800" dirty="0" smtClean="0"/>
          </a:p>
        </p:txBody>
      </p:sp>
      <p:sp>
        <p:nvSpPr>
          <p:cNvPr id="375" name="正方形/長方形 374"/>
          <p:cNvSpPr/>
          <p:nvPr/>
        </p:nvSpPr>
        <p:spPr>
          <a:xfrm>
            <a:off x="9860032" y="6450301"/>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13</a:t>
            </a:r>
            <a:endParaRPr kumimoji="1" lang="ja-JP" altLang="en-US" sz="600" dirty="0">
              <a:solidFill>
                <a:schemeClr val="tx1"/>
              </a:solidFill>
            </a:endParaRPr>
          </a:p>
        </p:txBody>
      </p:sp>
      <p:sp>
        <p:nvSpPr>
          <p:cNvPr id="376" name="テキスト ボックス 375"/>
          <p:cNvSpPr txBox="1"/>
          <p:nvPr/>
        </p:nvSpPr>
        <p:spPr>
          <a:xfrm>
            <a:off x="8941594" y="6595007"/>
            <a:ext cx="531064" cy="123111"/>
          </a:xfrm>
          <a:prstGeom prst="rect">
            <a:avLst/>
          </a:prstGeom>
          <a:noFill/>
        </p:spPr>
        <p:txBody>
          <a:bodyPr wrap="none" lIns="90000" tIns="0" bIns="0" rtlCol="0">
            <a:spAutoFit/>
          </a:bodyPr>
          <a:lstStyle/>
          <a:p>
            <a:r>
              <a:rPr lang="ja-JP" altLang="en-US" sz="800" dirty="0"/>
              <a:t>軒高</a:t>
            </a:r>
            <a:r>
              <a:rPr kumimoji="1" lang="en-US" altLang="ja-JP" sz="800" dirty="0" smtClean="0"/>
              <a:t>(m)</a:t>
            </a:r>
            <a:endParaRPr kumimoji="1" lang="ja-JP" altLang="en-US" sz="800" dirty="0" smtClean="0"/>
          </a:p>
        </p:txBody>
      </p:sp>
      <p:sp>
        <p:nvSpPr>
          <p:cNvPr id="377" name="正方形/長方形 376"/>
          <p:cNvSpPr/>
          <p:nvPr/>
        </p:nvSpPr>
        <p:spPr>
          <a:xfrm>
            <a:off x="9860032" y="6602701"/>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9</a:t>
            </a:r>
            <a:endParaRPr kumimoji="1" lang="ja-JP" altLang="en-US" sz="600" dirty="0">
              <a:solidFill>
                <a:schemeClr val="tx1"/>
              </a:solidFill>
            </a:endParaRPr>
          </a:p>
        </p:txBody>
      </p:sp>
      <p:sp>
        <p:nvSpPr>
          <p:cNvPr id="378" name="テキスト ボックス 377"/>
          <p:cNvSpPr txBox="1"/>
          <p:nvPr/>
        </p:nvSpPr>
        <p:spPr>
          <a:xfrm>
            <a:off x="8941594" y="6747407"/>
            <a:ext cx="757087" cy="123111"/>
          </a:xfrm>
          <a:prstGeom prst="rect">
            <a:avLst/>
          </a:prstGeom>
          <a:noFill/>
        </p:spPr>
        <p:txBody>
          <a:bodyPr wrap="none" lIns="90000" tIns="0" bIns="0" rtlCol="0">
            <a:spAutoFit/>
          </a:bodyPr>
          <a:lstStyle/>
          <a:p>
            <a:r>
              <a:rPr kumimoji="1" lang="ja-JP" altLang="en-US" sz="800" dirty="0" smtClean="0"/>
              <a:t>述べ面積</a:t>
            </a:r>
            <a:r>
              <a:rPr kumimoji="1" lang="en-US" altLang="ja-JP" sz="800" dirty="0" smtClean="0"/>
              <a:t>(</a:t>
            </a:r>
            <a:r>
              <a:rPr kumimoji="1" lang="ja-JP" altLang="en-US" sz="800" dirty="0" smtClean="0"/>
              <a:t>㎡</a:t>
            </a:r>
            <a:r>
              <a:rPr kumimoji="1" lang="en-US" altLang="ja-JP" sz="800" dirty="0" smtClean="0"/>
              <a:t>)</a:t>
            </a:r>
            <a:endParaRPr kumimoji="1" lang="ja-JP" altLang="en-US" sz="800" dirty="0" smtClean="0"/>
          </a:p>
        </p:txBody>
      </p:sp>
      <p:sp>
        <p:nvSpPr>
          <p:cNvPr id="379" name="正方形/長方形 378"/>
          <p:cNvSpPr/>
          <p:nvPr/>
        </p:nvSpPr>
        <p:spPr>
          <a:xfrm>
            <a:off x="9860032" y="6755101"/>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200</a:t>
            </a:r>
            <a:endParaRPr kumimoji="1" lang="ja-JP" altLang="en-US" sz="600" dirty="0">
              <a:solidFill>
                <a:schemeClr val="tx1"/>
              </a:solidFill>
            </a:endParaRPr>
          </a:p>
        </p:txBody>
      </p:sp>
      <p:sp>
        <p:nvSpPr>
          <p:cNvPr id="381" name="正方形/長方形 380"/>
          <p:cNvSpPr/>
          <p:nvPr/>
        </p:nvSpPr>
        <p:spPr>
          <a:xfrm>
            <a:off x="9856103" y="3163195"/>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endParaRPr lang="ja-JP" altLang="en-US" sz="600" dirty="0">
              <a:solidFill>
                <a:schemeClr val="tx1"/>
              </a:solidFill>
              <a:latin typeface="ＭＳ Ｐゴシック"/>
            </a:endParaRPr>
          </a:p>
        </p:txBody>
      </p:sp>
      <p:sp>
        <p:nvSpPr>
          <p:cNvPr id="382" name="正方形/長方形 381"/>
          <p:cNvSpPr/>
          <p:nvPr/>
        </p:nvSpPr>
        <p:spPr>
          <a:xfrm>
            <a:off x="10828501" y="3163195"/>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384" name="正方形/長方形 383"/>
          <p:cNvSpPr/>
          <p:nvPr/>
        </p:nvSpPr>
        <p:spPr>
          <a:xfrm>
            <a:off x="3160440" y="2186161"/>
            <a:ext cx="2758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43014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115833" y="4431268"/>
            <a:ext cx="2569935" cy="369332"/>
          </a:xfrm>
          <a:prstGeom prst="rect">
            <a:avLst/>
          </a:prstGeom>
          <a:noFill/>
        </p:spPr>
        <p:txBody>
          <a:bodyPr wrap="none" rtlCol="0">
            <a:spAutoFit/>
          </a:bodyPr>
          <a:lstStyle/>
          <a:p>
            <a:pPr algn="ctr"/>
            <a:r>
              <a:rPr kumimoji="1" lang="en-US" altLang="ja-JP" sz="1800" dirty="0" smtClean="0"/>
              <a:t>【</a:t>
            </a:r>
            <a:r>
              <a:rPr kumimoji="1" lang="ja-JP" altLang="en-US" sz="1800" dirty="0" smtClean="0"/>
              <a:t>　指定施工会社画面　</a:t>
            </a:r>
            <a:r>
              <a:rPr kumimoji="1" lang="en-US" altLang="ja-JP" sz="1800" dirty="0" smtClean="0"/>
              <a:t>】</a:t>
            </a:r>
            <a:endParaRPr kumimoji="1" lang="ja-JP" altLang="en-US" sz="1800" dirty="0"/>
          </a:p>
        </p:txBody>
      </p:sp>
    </p:spTree>
    <p:extLst>
      <p:ext uri="{BB962C8B-B14F-4D97-AF65-F5344CB8AC3E}">
        <p14:creationId xmlns:p14="http://schemas.microsoft.com/office/powerpoint/2010/main" val="4172004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280889" y="950439"/>
            <a:ext cx="4918139" cy="3303158"/>
            <a:chOff x="7280889" y="950439"/>
            <a:chExt cx="4918139" cy="3303158"/>
          </a:xfrm>
        </p:grpSpPr>
        <p:grpSp>
          <p:nvGrpSpPr>
            <p:cNvPr id="3" name="グループ化 2"/>
            <p:cNvGrpSpPr/>
            <p:nvPr/>
          </p:nvGrpSpPr>
          <p:grpSpPr>
            <a:xfrm>
              <a:off x="7280889"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 name="グループ化 9"/>
          <p:cNvGrpSpPr/>
          <p:nvPr/>
        </p:nvGrpSpPr>
        <p:grpSpPr>
          <a:xfrm>
            <a:off x="618565" y="950439"/>
            <a:ext cx="4918139" cy="3303158"/>
            <a:chOff x="618565" y="950439"/>
            <a:chExt cx="4918139" cy="3303158"/>
          </a:xfrm>
        </p:grpSpPr>
        <p:grpSp>
          <p:nvGrpSpPr>
            <p:cNvPr id="11" name="グループ化 10"/>
            <p:cNvGrpSpPr/>
            <p:nvPr/>
          </p:nvGrpSpPr>
          <p:grpSpPr>
            <a:xfrm>
              <a:off x="618565" y="950439"/>
              <a:ext cx="4918139" cy="3303158"/>
              <a:chOff x="618565" y="1497732"/>
              <a:chExt cx="4918139" cy="3303158"/>
            </a:xfrm>
          </p:grpSpPr>
          <p:cxnSp>
            <p:nvCxnSpPr>
              <p:cNvPr id="13" name="直線コネクタ 1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12" name="直線コネクタ 1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8" name="テキスト ボックス 17"/>
          <p:cNvSpPr txBox="1"/>
          <p:nvPr/>
        </p:nvSpPr>
        <p:spPr>
          <a:xfrm>
            <a:off x="8560548" y="1632828"/>
            <a:ext cx="697627" cy="215444"/>
          </a:xfrm>
          <a:prstGeom prst="rect">
            <a:avLst/>
          </a:prstGeom>
          <a:noFill/>
        </p:spPr>
        <p:txBody>
          <a:bodyPr wrap="none" rtlCol="0">
            <a:spAutoFit/>
          </a:bodyPr>
          <a:lstStyle/>
          <a:p>
            <a:r>
              <a:rPr lang="ja-JP" altLang="en-US" sz="800" dirty="0" smtClean="0"/>
              <a:t>請求書詳細</a:t>
            </a:r>
            <a:endParaRPr lang="ja-JP" altLang="en-US" sz="800" dirty="0"/>
          </a:p>
        </p:txBody>
      </p:sp>
      <p:sp>
        <p:nvSpPr>
          <p:cNvPr id="21" name="テキスト ボックス 20"/>
          <p:cNvSpPr txBox="1"/>
          <p:nvPr/>
        </p:nvSpPr>
        <p:spPr>
          <a:xfrm>
            <a:off x="191944" y="480120"/>
            <a:ext cx="1723549" cy="246221"/>
          </a:xfrm>
          <a:prstGeom prst="rect">
            <a:avLst/>
          </a:prstGeom>
          <a:noFill/>
        </p:spPr>
        <p:txBody>
          <a:bodyPr wrap="none" rtlCol="0">
            <a:spAutoFit/>
          </a:bodyPr>
          <a:lstStyle/>
          <a:p>
            <a:r>
              <a:rPr kumimoji="1" lang="en-US" altLang="ja-JP" sz="1000" dirty="0" smtClean="0"/>
              <a:t>【</a:t>
            </a:r>
            <a:r>
              <a:rPr lang="ja-JP" altLang="en-US" sz="1000" dirty="0"/>
              <a:t>請求</a:t>
            </a:r>
            <a:r>
              <a:rPr lang="ja-JP" altLang="en-US" sz="1000" dirty="0" smtClean="0"/>
              <a:t>管理</a:t>
            </a:r>
            <a:r>
              <a:rPr kumimoji="1" lang="ja-JP" altLang="en-US" sz="1000" dirty="0" smtClean="0"/>
              <a:t>－受注情報検索</a:t>
            </a:r>
            <a:r>
              <a:rPr kumimoji="1" lang="en-US" altLang="ja-JP" sz="1000" dirty="0" smtClean="0"/>
              <a:t>】</a:t>
            </a:r>
            <a:endParaRPr kumimoji="1" lang="ja-JP" altLang="en-US" sz="1000" dirty="0"/>
          </a:p>
        </p:txBody>
      </p:sp>
      <p:sp>
        <p:nvSpPr>
          <p:cNvPr id="22" name="テキスト ボックス 21"/>
          <p:cNvSpPr txBox="1"/>
          <p:nvPr/>
        </p:nvSpPr>
        <p:spPr>
          <a:xfrm>
            <a:off x="1898224" y="1632828"/>
            <a:ext cx="595035" cy="215444"/>
          </a:xfrm>
          <a:prstGeom prst="rect">
            <a:avLst/>
          </a:prstGeom>
          <a:noFill/>
        </p:spPr>
        <p:txBody>
          <a:bodyPr wrap="none" rtlCol="0">
            <a:spAutoFit/>
          </a:bodyPr>
          <a:lstStyle/>
          <a:p>
            <a:r>
              <a:rPr kumimoji="1" lang="ja-JP" altLang="en-US" sz="800" dirty="0" smtClean="0"/>
              <a:t>請求処理</a:t>
            </a:r>
            <a:endParaRPr kumimoji="1" lang="ja-JP" altLang="en-US" sz="800" dirty="0"/>
          </a:p>
        </p:txBody>
      </p:sp>
      <p:cxnSp>
        <p:nvCxnSpPr>
          <p:cNvPr id="24" name="直線コネクタ 23"/>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p:cNvSpPr/>
          <p:nvPr/>
        </p:nvSpPr>
        <p:spPr>
          <a:xfrm>
            <a:off x="6923922" y="6888832"/>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60" name="テキスト ボックス 59"/>
          <p:cNvSpPr txBox="1"/>
          <p:nvPr/>
        </p:nvSpPr>
        <p:spPr>
          <a:xfrm>
            <a:off x="7298013" y="6899865"/>
            <a:ext cx="1124026" cy="338554"/>
          </a:xfrm>
          <a:prstGeom prst="rect">
            <a:avLst/>
          </a:prstGeom>
          <a:noFill/>
        </p:spPr>
        <p:txBody>
          <a:bodyPr wrap="none" rtlCol="0">
            <a:spAutoFit/>
          </a:bodyPr>
          <a:lstStyle/>
          <a:p>
            <a:r>
              <a:rPr kumimoji="1" lang="ja-JP" altLang="en-US" sz="800" dirty="0" smtClean="0"/>
              <a:t>請求書を発行します。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61" name="正方形/長方形 60"/>
          <p:cNvSpPr/>
          <p:nvPr/>
        </p:nvSpPr>
        <p:spPr>
          <a:xfrm>
            <a:off x="7139946" y="7320880"/>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62" name="正方形/長方形 61"/>
          <p:cNvSpPr/>
          <p:nvPr/>
        </p:nvSpPr>
        <p:spPr>
          <a:xfrm>
            <a:off x="8004042" y="7320880"/>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sp>
        <p:nvSpPr>
          <p:cNvPr id="63" name="テキスト ボックス 62"/>
          <p:cNvSpPr txBox="1"/>
          <p:nvPr/>
        </p:nvSpPr>
        <p:spPr>
          <a:xfrm>
            <a:off x="6843783" y="6600800"/>
            <a:ext cx="697627" cy="215444"/>
          </a:xfrm>
          <a:prstGeom prst="rect">
            <a:avLst/>
          </a:prstGeom>
          <a:noFill/>
        </p:spPr>
        <p:txBody>
          <a:bodyPr wrap="none" rtlCol="0">
            <a:spAutoFit/>
          </a:bodyPr>
          <a:lstStyle/>
          <a:p>
            <a:r>
              <a:rPr kumimoji="1" lang="ja-JP" altLang="en-US" sz="800" dirty="0" smtClean="0"/>
              <a:t>請求書発行</a:t>
            </a:r>
          </a:p>
        </p:txBody>
      </p:sp>
      <p:sp>
        <p:nvSpPr>
          <p:cNvPr id="64" name="正方形/長方形 63"/>
          <p:cNvSpPr/>
          <p:nvPr/>
        </p:nvSpPr>
        <p:spPr>
          <a:xfrm>
            <a:off x="6923922" y="7824936"/>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65" name="テキスト ボックス 64"/>
          <p:cNvSpPr txBox="1"/>
          <p:nvPr/>
        </p:nvSpPr>
        <p:spPr>
          <a:xfrm>
            <a:off x="7336904" y="7835969"/>
            <a:ext cx="1031051" cy="338554"/>
          </a:xfrm>
          <a:prstGeom prst="rect">
            <a:avLst/>
          </a:prstGeom>
          <a:noFill/>
        </p:spPr>
        <p:txBody>
          <a:bodyPr wrap="none" rtlCol="0">
            <a:spAutoFit/>
          </a:bodyPr>
          <a:lstStyle/>
          <a:p>
            <a:r>
              <a:rPr kumimoji="1" lang="ja-JP" altLang="en-US" sz="800" dirty="0" smtClean="0"/>
              <a:t>入金処理をします。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66" name="正方形/長方形 65"/>
          <p:cNvSpPr/>
          <p:nvPr/>
        </p:nvSpPr>
        <p:spPr>
          <a:xfrm>
            <a:off x="7139946" y="825698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67" name="正方形/長方形 66"/>
          <p:cNvSpPr/>
          <p:nvPr/>
        </p:nvSpPr>
        <p:spPr>
          <a:xfrm>
            <a:off x="8004042" y="825698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sp>
        <p:nvSpPr>
          <p:cNvPr id="68" name="テキスト ボックス 67"/>
          <p:cNvSpPr txBox="1"/>
          <p:nvPr/>
        </p:nvSpPr>
        <p:spPr>
          <a:xfrm>
            <a:off x="6843783" y="7536904"/>
            <a:ext cx="595035" cy="215444"/>
          </a:xfrm>
          <a:prstGeom prst="rect">
            <a:avLst/>
          </a:prstGeom>
          <a:noFill/>
        </p:spPr>
        <p:txBody>
          <a:bodyPr wrap="none" rtlCol="0">
            <a:spAutoFit/>
          </a:bodyPr>
          <a:lstStyle/>
          <a:p>
            <a:r>
              <a:rPr kumimoji="1" lang="ja-JP" altLang="en-US" sz="800" dirty="0" smtClean="0"/>
              <a:t>入金処理</a:t>
            </a:r>
          </a:p>
        </p:txBody>
      </p:sp>
      <p:sp>
        <p:nvSpPr>
          <p:cNvPr id="69" name="テキスト ボックス 68"/>
          <p:cNvSpPr txBox="1"/>
          <p:nvPr/>
        </p:nvSpPr>
        <p:spPr>
          <a:xfrm>
            <a:off x="8813592" y="6888666"/>
            <a:ext cx="3071675" cy="400110"/>
          </a:xfrm>
          <a:prstGeom prst="rect">
            <a:avLst/>
          </a:prstGeom>
          <a:noFill/>
        </p:spPr>
        <p:txBody>
          <a:bodyPr wrap="square" rtlCol="0">
            <a:spAutoFit/>
          </a:bodyPr>
          <a:lstStyle/>
          <a:p>
            <a:r>
              <a:rPr kumimoji="1" lang="en-US" altLang="ja-JP" sz="1000" dirty="0" smtClean="0"/>
              <a:t>〔OK〕</a:t>
            </a:r>
            <a:r>
              <a:rPr kumimoji="1" lang="ja-JP" altLang="en-US" sz="1000" dirty="0" smtClean="0"/>
              <a:t>押下後、請求書</a:t>
            </a:r>
            <a:r>
              <a:rPr kumimoji="1" lang="en-US" altLang="ja-JP" sz="1000" dirty="0" smtClean="0"/>
              <a:t>PDF</a:t>
            </a:r>
            <a:r>
              <a:rPr kumimoji="1" lang="ja-JP" altLang="en-US" sz="1000" dirty="0" smtClean="0"/>
              <a:t>が生成されますので、</a:t>
            </a:r>
            <a:r>
              <a:rPr lang="ja-JP" altLang="en-US" sz="1000" dirty="0" smtClean="0"/>
              <a:t>保存</a:t>
            </a:r>
            <a:r>
              <a:rPr lang="ja-JP" altLang="en-US" sz="1000" dirty="0"/>
              <a:t>場所</a:t>
            </a:r>
            <a:r>
              <a:rPr lang="ja-JP" altLang="en-US" sz="1000" dirty="0" smtClean="0"/>
              <a:t>を選んで保存していただきます。</a:t>
            </a:r>
            <a:endParaRPr lang="en-US" altLang="ja-JP" sz="1000" dirty="0" smtClean="0"/>
          </a:p>
        </p:txBody>
      </p:sp>
      <p:sp>
        <p:nvSpPr>
          <p:cNvPr id="70" name="テキスト ボックス 69"/>
          <p:cNvSpPr txBox="1"/>
          <p:nvPr/>
        </p:nvSpPr>
        <p:spPr>
          <a:xfrm>
            <a:off x="8813592" y="7824936"/>
            <a:ext cx="3071675" cy="246221"/>
          </a:xfrm>
          <a:prstGeom prst="rect">
            <a:avLst/>
          </a:prstGeom>
          <a:noFill/>
        </p:spPr>
        <p:txBody>
          <a:bodyPr wrap="square" rtlCol="0">
            <a:spAutoFit/>
          </a:bodyPr>
          <a:lstStyle/>
          <a:p>
            <a:r>
              <a:rPr kumimoji="1" lang="en-US" altLang="ja-JP" sz="1000" dirty="0" smtClean="0"/>
              <a:t>〔OK〕</a:t>
            </a:r>
            <a:r>
              <a:rPr kumimoji="1" lang="ja-JP" altLang="en-US" sz="1000" dirty="0" smtClean="0"/>
              <a:t>押下後、領収書発行が可能</a:t>
            </a:r>
            <a:r>
              <a:rPr lang="ja-JP" altLang="en-US" sz="1000" dirty="0" smtClean="0"/>
              <a:t>となります。</a:t>
            </a:r>
            <a:endParaRPr lang="en-US" altLang="ja-JP" sz="1000" dirty="0" smtClean="0"/>
          </a:p>
        </p:txBody>
      </p:sp>
      <p:pic>
        <p:nvPicPr>
          <p:cNvPr id="71"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1499" y="7320880"/>
            <a:ext cx="348960" cy="348960"/>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p:cNvSpPr txBox="1"/>
          <p:nvPr/>
        </p:nvSpPr>
        <p:spPr>
          <a:xfrm>
            <a:off x="9194471" y="7372249"/>
            <a:ext cx="772969" cy="246221"/>
          </a:xfrm>
          <a:prstGeom prst="rect">
            <a:avLst/>
          </a:prstGeom>
          <a:noFill/>
        </p:spPr>
        <p:txBody>
          <a:bodyPr wrap="none" rtlCol="0">
            <a:spAutoFit/>
          </a:bodyPr>
          <a:lstStyle/>
          <a:p>
            <a:r>
              <a:rPr kumimoji="1" lang="ja-JP" altLang="en-US" sz="1000" dirty="0" smtClean="0"/>
              <a:t>請求書</a:t>
            </a:r>
            <a:r>
              <a:rPr kumimoji="1" lang="en-US" altLang="ja-JP" sz="1000" dirty="0" smtClean="0"/>
              <a:t>PDF</a:t>
            </a:r>
            <a:endParaRPr kumimoji="1" lang="ja-JP" altLang="en-US" sz="1000" dirty="0" smtClean="0"/>
          </a:p>
        </p:txBody>
      </p:sp>
      <p:sp>
        <p:nvSpPr>
          <p:cNvPr id="75" name="テキスト ボックス 74"/>
          <p:cNvSpPr txBox="1"/>
          <p:nvPr/>
        </p:nvSpPr>
        <p:spPr>
          <a:xfrm>
            <a:off x="2224336" y="2277646"/>
            <a:ext cx="595035" cy="215444"/>
          </a:xfrm>
          <a:prstGeom prst="rect">
            <a:avLst/>
          </a:prstGeom>
          <a:noFill/>
        </p:spPr>
        <p:txBody>
          <a:bodyPr wrap="none" rtlCol="0">
            <a:spAutoFit/>
          </a:bodyPr>
          <a:lstStyle/>
          <a:p>
            <a:r>
              <a:rPr kumimoji="1" lang="ja-JP" altLang="en-US" sz="800" dirty="0" smtClean="0"/>
              <a:t>請求年月</a:t>
            </a:r>
          </a:p>
        </p:txBody>
      </p:sp>
      <p:sp>
        <p:nvSpPr>
          <p:cNvPr id="76" name="正方形/長方形 75"/>
          <p:cNvSpPr/>
          <p:nvPr/>
        </p:nvSpPr>
        <p:spPr>
          <a:xfrm>
            <a:off x="3016424" y="2331507"/>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3160440" y="2277646"/>
            <a:ext cx="287258" cy="215444"/>
          </a:xfrm>
          <a:prstGeom prst="rect">
            <a:avLst/>
          </a:prstGeom>
          <a:noFill/>
        </p:spPr>
        <p:txBody>
          <a:bodyPr wrap="none" rtlCol="0">
            <a:spAutoFit/>
          </a:bodyPr>
          <a:lstStyle/>
          <a:p>
            <a:r>
              <a:rPr kumimoji="1" lang="ja-JP" altLang="en-US" sz="800" dirty="0" smtClean="0"/>
              <a:t>年</a:t>
            </a:r>
          </a:p>
        </p:txBody>
      </p:sp>
      <p:sp>
        <p:nvSpPr>
          <p:cNvPr id="79" name="正方形/長方形 78"/>
          <p:cNvSpPr/>
          <p:nvPr/>
        </p:nvSpPr>
        <p:spPr>
          <a:xfrm>
            <a:off x="3376464" y="2331507"/>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3520480" y="2277646"/>
            <a:ext cx="287258" cy="215444"/>
          </a:xfrm>
          <a:prstGeom prst="rect">
            <a:avLst/>
          </a:prstGeom>
          <a:noFill/>
        </p:spPr>
        <p:txBody>
          <a:bodyPr wrap="none" rtlCol="0">
            <a:spAutoFit/>
          </a:bodyPr>
          <a:lstStyle/>
          <a:p>
            <a:r>
              <a:rPr kumimoji="1" lang="ja-JP" altLang="en-US" sz="800" dirty="0" smtClean="0"/>
              <a:t>月</a:t>
            </a:r>
          </a:p>
        </p:txBody>
      </p:sp>
      <p:sp>
        <p:nvSpPr>
          <p:cNvPr id="90" name="正方形/長方形 89"/>
          <p:cNvSpPr/>
          <p:nvPr/>
        </p:nvSpPr>
        <p:spPr>
          <a:xfrm>
            <a:off x="4528592" y="2748662"/>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81" name="テキスト ボックス 80"/>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82" name="テキスト ボックス 81"/>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83" name="テキスト ボックス 82"/>
          <p:cNvSpPr txBox="1"/>
          <p:nvPr/>
        </p:nvSpPr>
        <p:spPr>
          <a:xfrm>
            <a:off x="7230476" y="170425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graphicFrame>
        <p:nvGraphicFramePr>
          <p:cNvPr id="84" name="表 83"/>
          <p:cNvGraphicFramePr>
            <a:graphicFrameLocks noGrp="1"/>
          </p:cNvGraphicFramePr>
          <p:nvPr>
            <p:extLst>
              <p:ext uri="{D42A27DB-BD31-4B8C-83A1-F6EECF244321}">
                <p14:modId xmlns:p14="http://schemas.microsoft.com/office/powerpoint/2010/main" val="198533757"/>
              </p:ext>
            </p:extLst>
          </p:nvPr>
        </p:nvGraphicFramePr>
        <p:xfrm>
          <a:off x="2296337" y="3135426"/>
          <a:ext cx="2808319" cy="1371600"/>
        </p:xfrm>
        <a:graphic>
          <a:graphicData uri="http://schemas.openxmlformats.org/drawingml/2006/table">
            <a:tbl>
              <a:tblPr>
                <a:tableStyleId>{5C22544A-7EE6-4342-B048-85BDC9FD1C3A}</a:tableStyleId>
              </a:tblPr>
              <a:tblGrid>
                <a:gridCol w="689392"/>
                <a:gridCol w="534748"/>
                <a:gridCol w="504056"/>
                <a:gridCol w="648068"/>
                <a:gridCol w="432055"/>
              </a:tblGrid>
              <a:tr h="171450">
                <a:tc>
                  <a:txBody>
                    <a:bodyPr/>
                    <a:lstStyle/>
                    <a:p>
                      <a:pPr algn="ctr" fontAlgn="ctr"/>
                      <a:r>
                        <a:rPr lang="ja-JP" altLang="en-US" sz="800" b="0" i="0" u="none" strike="noStrike" dirty="0" smtClean="0">
                          <a:solidFill>
                            <a:srgbClr val="000000"/>
                          </a:solidFill>
                          <a:effectLst/>
                          <a:latin typeface="ＭＳ Ｐゴシック"/>
                        </a:rPr>
                        <a:t>請求先</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請求金額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請求書</a:t>
                      </a:r>
                      <a:r>
                        <a:rPr lang="en-US" altLang="ja-JP" sz="800" b="0" i="0" u="none" strike="noStrike" dirty="0" smtClean="0">
                          <a:solidFill>
                            <a:srgbClr val="000000"/>
                          </a:solidFill>
                          <a:effectLst/>
                          <a:latin typeface="ＭＳ Ｐゴシック"/>
                        </a:rPr>
                        <a:t>No</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請求日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/mm/</a:t>
                      </a:r>
                      <a:r>
                        <a:rPr lang="en-US" altLang="ja-JP" sz="800" b="0" i="0" u="none" strike="noStrike" dirty="0" err="1" smtClean="0">
                          <a:solidFill>
                            <a:srgbClr val="000000"/>
                          </a:solidFill>
                          <a:effectLst/>
                          <a:latin typeface="ＭＳ Ｐゴシック"/>
                        </a:rPr>
                        <a:t>dd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ja-JP" altLang="en-US" sz="800" b="0" i="0" u="none" strike="noStrike"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/mm/</a:t>
                      </a:r>
                      <a:r>
                        <a:rPr lang="en-US" altLang="ja-JP" sz="800" b="0" i="0" u="none" strike="noStrike" dirty="0" err="1" smtClean="0">
                          <a:solidFill>
                            <a:srgbClr val="000000"/>
                          </a:solidFill>
                          <a:effectLst/>
                          <a:latin typeface="ＭＳ Ｐゴシック"/>
                        </a:rPr>
                        <a:t>dd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ja-JP" altLang="en-US" sz="800" b="0" i="0" u="none" strike="noStrike"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/mm/</a:t>
                      </a:r>
                      <a:r>
                        <a:rPr lang="en-US" altLang="ja-JP" sz="800" b="0" i="0" u="none" strike="noStrike" dirty="0" err="1" smtClean="0">
                          <a:solidFill>
                            <a:srgbClr val="000000"/>
                          </a:solidFill>
                          <a:effectLst/>
                          <a:latin typeface="ＭＳ Ｐゴシック"/>
                        </a:rPr>
                        <a:t>dd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ja-JP" altLang="en-US" sz="800" b="0" i="0" u="none" strike="noStrike"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/mm/</a:t>
                      </a:r>
                      <a:r>
                        <a:rPr lang="en-US" altLang="ja-JP" sz="800" b="0" i="0" u="none" strike="noStrike" dirty="0" err="1" smtClean="0">
                          <a:solidFill>
                            <a:srgbClr val="000000"/>
                          </a:solidFill>
                          <a:effectLst/>
                          <a:latin typeface="ＭＳ Ｐゴシック"/>
                        </a:rPr>
                        <a:t>dd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ja-JP" altLang="en-US" sz="800" b="0" i="0" u="none" strike="noStrike"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/mm/</a:t>
                      </a:r>
                      <a:r>
                        <a:rPr lang="en-US" altLang="ja-JP" sz="800" b="0" i="0" u="none" strike="noStrike" dirty="0" err="1" smtClean="0">
                          <a:solidFill>
                            <a:srgbClr val="000000"/>
                          </a:solidFill>
                          <a:effectLst/>
                          <a:latin typeface="ＭＳ Ｐゴシック"/>
                        </a:rPr>
                        <a:t>dd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ja-JP" altLang="en-US" sz="800" b="0" i="0" u="none" strike="noStrike"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/mm/</a:t>
                      </a:r>
                      <a:r>
                        <a:rPr lang="en-US" altLang="ja-JP" sz="800" b="0" i="0" u="none" strike="noStrike" dirty="0" err="1" smtClean="0">
                          <a:solidFill>
                            <a:srgbClr val="000000"/>
                          </a:solidFill>
                          <a:effectLst/>
                          <a:latin typeface="ＭＳ Ｐゴシック"/>
                        </a:rPr>
                        <a:t>dd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/mm/</a:t>
                      </a:r>
                      <a:r>
                        <a:rPr lang="en-US" altLang="ja-JP" sz="800" b="0" i="0" u="none" strike="noStrike" dirty="0" err="1" smtClean="0">
                          <a:solidFill>
                            <a:srgbClr val="000000"/>
                          </a:solidFill>
                          <a:effectLst/>
                          <a:latin typeface="ＭＳ Ｐゴシック"/>
                        </a:rPr>
                        <a:t>dd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5" name="正方形/長方形 84"/>
          <p:cNvSpPr/>
          <p:nvPr/>
        </p:nvSpPr>
        <p:spPr>
          <a:xfrm>
            <a:off x="4024536" y="4615328"/>
            <a:ext cx="1080120" cy="17973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一括請求処理</a:t>
            </a:r>
            <a:endParaRPr kumimoji="1" lang="ja-JP" altLang="en-US" sz="600" dirty="0">
              <a:solidFill>
                <a:schemeClr val="tx1"/>
              </a:solidFill>
            </a:endParaRPr>
          </a:p>
        </p:txBody>
      </p:sp>
      <p:sp>
        <p:nvSpPr>
          <p:cNvPr id="86" name="テキスト ボックス 85"/>
          <p:cNvSpPr txBox="1"/>
          <p:nvPr/>
        </p:nvSpPr>
        <p:spPr>
          <a:xfrm>
            <a:off x="2224336" y="2496924"/>
            <a:ext cx="492443" cy="215444"/>
          </a:xfrm>
          <a:prstGeom prst="rect">
            <a:avLst/>
          </a:prstGeom>
          <a:noFill/>
        </p:spPr>
        <p:txBody>
          <a:bodyPr wrap="none" rtlCol="0">
            <a:spAutoFit/>
          </a:bodyPr>
          <a:lstStyle/>
          <a:p>
            <a:r>
              <a:rPr lang="ja-JP" altLang="en-US" sz="800" dirty="0"/>
              <a:t>請求先</a:t>
            </a:r>
            <a:endParaRPr kumimoji="1" lang="ja-JP" altLang="en-US" sz="800" dirty="0" smtClean="0"/>
          </a:p>
        </p:txBody>
      </p:sp>
      <p:sp>
        <p:nvSpPr>
          <p:cNvPr id="87" name="正方形/長方形 86"/>
          <p:cNvSpPr/>
          <p:nvPr/>
        </p:nvSpPr>
        <p:spPr>
          <a:xfrm>
            <a:off x="3016424" y="2550785"/>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3988822" y="2550785"/>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0" name="右矢印 19"/>
          <p:cNvSpPr/>
          <p:nvPr/>
        </p:nvSpPr>
        <p:spPr>
          <a:xfrm>
            <a:off x="5608712" y="2712368"/>
            <a:ext cx="1583884" cy="21927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89" name="右矢印 88"/>
          <p:cNvSpPr/>
          <p:nvPr/>
        </p:nvSpPr>
        <p:spPr>
          <a:xfrm>
            <a:off x="5608712" y="3573210"/>
            <a:ext cx="1583884" cy="21927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23" name="角丸四角形吹き出し 22"/>
          <p:cNvSpPr/>
          <p:nvPr/>
        </p:nvSpPr>
        <p:spPr>
          <a:xfrm>
            <a:off x="2721291" y="4786069"/>
            <a:ext cx="1303245" cy="374571"/>
          </a:xfrm>
          <a:prstGeom prst="wedgeRoundRectCallout">
            <a:avLst>
              <a:gd name="adj1" fmla="val 28207"/>
              <a:gd name="adj2" fmla="val -135163"/>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sz="800" dirty="0" smtClean="0">
                <a:solidFill>
                  <a:schemeClr val="tx1"/>
                </a:solidFill>
              </a:rPr>
              <a:t>請求処理済の場合は</a:t>
            </a:r>
            <a:endParaRPr kumimoji="1" lang="en-US" altLang="ja-JP" sz="800" dirty="0" smtClean="0">
              <a:solidFill>
                <a:schemeClr val="tx1"/>
              </a:solidFill>
            </a:endParaRPr>
          </a:p>
          <a:p>
            <a:pPr algn="ctr"/>
            <a:r>
              <a:rPr lang="en-US" altLang="ja-JP" sz="800" dirty="0">
                <a:solidFill>
                  <a:schemeClr val="tx1"/>
                </a:solidFill>
              </a:rPr>
              <a:t>NO</a:t>
            </a:r>
            <a:r>
              <a:rPr lang="ja-JP" altLang="en-US" sz="800" dirty="0" smtClean="0">
                <a:solidFill>
                  <a:schemeClr val="tx1"/>
                </a:solidFill>
              </a:rPr>
              <a:t>と請求日表示</a:t>
            </a:r>
            <a:endParaRPr kumimoji="1" lang="ja-JP" altLang="en-US" sz="800" dirty="0" smtClean="0">
              <a:solidFill>
                <a:schemeClr val="tx1"/>
              </a:solidFill>
            </a:endParaRPr>
          </a:p>
        </p:txBody>
      </p:sp>
      <p:sp>
        <p:nvSpPr>
          <p:cNvPr id="92" name="テキスト ボックス 91"/>
          <p:cNvSpPr txBox="1"/>
          <p:nvPr/>
        </p:nvSpPr>
        <p:spPr>
          <a:xfrm>
            <a:off x="11091916" y="1648217"/>
            <a:ext cx="1069524" cy="200055"/>
          </a:xfrm>
          <a:prstGeom prst="rect">
            <a:avLst/>
          </a:prstGeom>
          <a:noFill/>
        </p:spPr>
        <p:txBody>
          <a:bodyPr wrap="none" rtlCol="0">
            <a:spAutoFit/>
          </a:bodyPr>
          <a:lstStyle/>
          <a:p>
            <a:r>
              <a:rPr kumimoji="1" lang="ja-JP" altLang="en-US" sz="700" dirty="0" smtClean="0"/>
              <a:t>≪検索結果一覧へ戻る</a:t>
            </a:r>
          </a:p>
        </p:txBody>
      </p:sp>
      <p:graphicFrame>
        <p:nvGraphicFramePr>
          <p:cNvPr id="98" name="表 97"/>
          <p:cNvGraphicFramePr>
            <a:graphicFrameLocks noGrp="1"/>
          </p:cNvGraphicFramePr>
          <p:nvPr>
            <p:extLst>
              <p:ext uri="{D42A27DB-BD31-4B8C-83A1-F6EECF244321}">
                <p14:modId xmlns:p14="http://schemas.microsoft.com/office/powerpoint/2010/main" val="1133106590"/>
              </p:ext>
            </p:extLst>
          </p:nvPr>
        </p:nvGraphicFramePr>
        <p:xfrm>
          <a:off x="8801510" y="3673884"/>
          <a:ext cx="3143912" cy="1371600"/>
        </p:xfrm>
        <a:graphic>
          <a:graphicData uri="http://schemas.openxmlformats.org/drawingml/2006/table">
            <a:tbl>
              <a:tblPr>
                <a:tableStyleId>{5C22544A-7EE6-4342-B048-85BDC9FD1C3A}</a:tableStyleId>
              </a:tblPr>
              <a:tblGrid>
                <a:gridCol w="314442"/>
                <a:gridCol w="539756"/>
                <a:gridCol w="417500"/>
                <a:gridCol w="432048"/>
                <a:gridCol w="504057"/>
                <a:gridCol w="648075"/>
                <a:gridCol w="288034"/>
              </a:tblGrid>
              <a:tr h="171450">
                <a:tc>
                  <a:txBody>
                    <a:bodyPr/>
                    <a:lstStyle/>
                    <a:p>
                      <a:pPr algn="ctr" fontAlgn="ctr"/>
                      <a:r>
                        <a:rPr lang="ja-JP" altLang="en-US" sz="800" b="0" i="0" u="none" strike="noStrike" dirty="0" smtClean="0">
                          <a:solidFill>
                            <a:srgbClr val="000000"/>
                          </a:solidFill>
                          <a:effectLst/>
                          <a:latin typeface="ＭＳ Ｐゴシック"/>
                        </a:rPr>
                        <a:t>月日</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品名</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数量</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単価</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金額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納入先</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chemeClr val="dk1"/>
                          </a:solidFill>
                          <a:effectLst/>
                          <a:latin typeface="+mn-lt"/>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chemeClr val="dk1"/>
                          </a:solidFill>
                          <a:effectLst/>
                          <a:latin typeface="+mn-lt"/>
                        </a:rPr>
                        <a:t>\999,999</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9" name="テキスト ボックス 98"/>
          <p:cNvSpPr txBox="1"/>
          <p:nvPr/>
        </p:nvSpPr>
        <p:spPr>
          <a:xfrm>
            <a:off x="8735147" y="2633535"/>
            <a:ext cx="595035" cy="215444"/>
          </a:xfrm>
          <a:prstGeom prst="rect">
            <a:avLst/>
          </a:prstGeom>
          <a:noFill/>
        </p:spPr>
        <p:txBody>
          <a:bodyPr wrap="none" rtlCol="0">
            <a:spAutoFit/>
          </a:bodyPr>
          <a:lstStyle/>
          <a:p>
            <a:r>
              <a:rPr kumimoji="1" lang="ja-JP" altLang="en-US" sz="800" dirty="0" smtClean="0"/>
              <a:t>請求金額</a:t>
            </a:r>
          </a:p>
        </p:txBody>
      </p:sp>
      <p:sp>
        <p:nvSpPr>
          <p:cNvPr id="100" name="正方形/長方形 99"/>
          <p:cNvSpPr/>
          <p:nvPr/>
        </p:nvSpPr>
        <p:spPr>
          <a:xfrm>
            <a:off x="9353128" y="2602758"/>
            <a:ext cx="676788" cy="246221"/>
          </a:xfrm>
          <a:prstGeom prst="rect">
            <a:avLst/>
          </a:prstGeom>
        </p:spPr>
        <p:txBody>
          <a:bodyPr wrap="none">
            <a:spAutoFit/>
          </a:bodyPr>
          <a:lstStyle/>
          <a:p>
            <a:pPr fontAlgn="ctr">
              <a:defRPr/>
            </a:pPr>
            <a:r>
              <a:rPr lang="en-US" altLang="ja-JP" sz="1000" dirty="0"/>
              <a:t>¥</a:t>
            </a:r>
            <a:r>
              <a:rPr lang="en-US" altLang="ja-JP" sz="1000" dirty="0" smtClean="0"/>
              <a:t>999,999</a:t>
            </a:r>
            <a:endParaRPr lang="en-US" altLang="ja-JP" sz="1000" dirty="0">
              <a:solidFill>
                <a:srgbClr val="000000"/>
              </a:solidFill>
              <a:latin typeface="ＭＳ Ｐゴシック"/>
            </a:endParaRPr>
          </a:p>
        </p:txBody>
      </p:sp>
      <p:sp>
        <p:nvSpPr>
          <p:cNvPr id="101" name="テキスト ボックス 100"/>
          <p:cNvSpPr txBox="1"/>
          <p:nvPr/>
        </p:nvSpPr>
        <p:spPr>
          <a:xfrm>
            <a:off x="8758093" y="3461308"/>
            <a:ext cx="723275" cy="200055"/>
          </a:xfrm>
          <a:prstGeom prst="rect">
            <a:avLst/>
          </a:prstGeom>
          <a:noFill/>
        </p:spPr>
        <p:txBody>
          <a:bodyPr wrap="none" rtlCol="0">
            <a:spAutoFit/>
          </a:bodyPr>
          <a:lstStyle/>
          <a:p>
            <a:r>
              <a:rPr kumimoji="1" lang="ja-JP" altLang="en-US" sz="700" dirty="0" smtClean="0"/>
              <a:t>請求</a:t>
            </a:r>
            <a:r>
              <a:rPr lang="ja-JP" altLang="en-US" sz="700" dirty="0" smtClean="0"/>
              <a:t>内容</a:t>
            </a:r>
            <a:r>
              <a:rPr lang="ja-JP" altLang="en-US" sz="700" dirty="0"/>
              <a:t>内訳</a:t>
            </a:r>
            <a:endParaRPr kumimoji="1" lang="ja-JP" altLang="en-US" sz="700" dirty="0" smtClean="0"/>
          </a:p>
        </p:txBody>
      </p:sp>
      <p:sp>
        <p:nvSpPr>
          <p:cNvPr id="102" name="下矢印 101"/>
          <p:cNvSpPr/>
          <p:nvPr/>
        </p:nvSpPr>
        <p:spPr>
          <a:xfrm>
            <a:off x="11657384" y="5079801"/>
            <a:ext cx="360040" cy="1123357"/>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kumimoji="1" lang="ja-JP" altLang="en-US" sz="800" dirty="0" smtClean="0">
                <a:solidFill>
                  <a:schemeClr val="tx1"/>
                </a:solidFill>
              </a:rPr>
              <a:t>受注詳細へ</a:t>
            </a:r>
          </a:p>
        </p:txBody>
      </p:sp>
      <p:sp>
        <p:nvSpPr>
          <p:cNvPr id="103" name="角丸四角形 102"/>
          <p:cNvSpPr/>
          <p:nvPr/>
        </p:nvSpPr>
        <p:spPr>
          <a:xfrm>
            <a:off x="10577264" y="2436403"/>
            <a:ext cx="618054" cy="23836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請求処理</a:t>
            </a:r>
          </a:p>
        </p:txBody>
      </p:sp>
      <p:sp>
        <p:nvSpPr>
          <p:cNvPr id="110" name="テキスト ボックス 109"/>
          <p:cNvSpPr txBox="1"/>
          <p:nvPr/>
        </p:nvSpPr>
        <p:spPr>
          <a:xfrm>
            <a:off x="8735147" y="2837917"/>
            <a:ext cx="492443" cy="215444"/>
          </a:xfrm>
          <a:prstGeom prst="rect">
            <a:avLst/>
          </a:prstGeom>
          <a:noFill/>
        </p:spPr>
        <p:txBody>
          <a:bodyPr wrap="none" rtlCol="0">
            <a:spAutoFit/>
          </a:bodyPr>
          <a:lstStyle/>
          <a:p>
            <a:r>
              <a:rPr kumimoji="1" lang="ja-JP" altLang="en-US" sz="800" dirty="0" smtClean="0"/>
              <a:t>入金日</a:t>
            </a:r>
          </a:p>
        </p:txBody>
      </p:sp>
      <p:cxnSp>
        <p:nvCxnSpPr>
          <p:cNvPr id="112" name="カギ線コネクタ 111"/>
          <p:cNvCxnSpPr>
            <a:stCxn id="103" idx="3"/>
            <a:endCxn id="69" idx="3"/>
          </p:cNvCxnSpPr>
          <p:nvPr/>
        </p:nvCxnSpPr>
        <p:spPr>
          <a:xfrm>
            <a:off x="11195318" y="2555585"/>
            <a:ext cx="689949" cy="4533136"/>
          </a:xfrm>
          <a:prstGeom prst="bentConnector3">
            <a:avLst>
              <a:gd name="adj1" fmla="val 133133"/>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13" name="テキスト ボックス 112"/>
          <p:cNvSpPr txBox="1"/>
          <p:nvPr/>
        </p:nvSpPr>
        <p:spPr>
          <a:xfrm>
            <a:off x="2224336" y="2712948"/>
            <a:ext cx="612668" cy="215444"/>
          </a:xfrm>
          <a:prstGeom prst="rect">
            <a:avLst/>
          </a:prstGeom>
          <a:noFill/>
        </p:spPr>
        <p:txBody>
          <a:bodyPr wrap="none" rtlCol="0">
            <a:spAutoFit/>
          </a:bodyPr>
          <a:lstStyle/>
          <a:p>
            <a:r>
              <a:rPr kumimoji="1" lang="ja-JP" altLang="en-US" sz="800" dirty="0" smtClean="0"/>
              <a:t>請求書</a:t>
            </a:r>
            <a:r>
              <a:rPr kumimoji="1" lang="en-US" altLang="ja-JP" sz="800" dirty="0" smtClean="0"/>
              <a:t>N</a:t>
            </a:r>
            <a:r>
              <a:rPr lang="en-US" altLang="ja-JP" sz="800" dirty="0"/>
              <a:t>o</a:t>
            </a:r>
            <a:endParaRPr kumimoji="1" lang="ja-JP" altLang="en-US" sz="800" dirty="0" smtClean="0"/>
          </a:p>
        </p:txBody>
      </p:sp>
      <p:sp>
        <p:nvSpPr>
          <p:cNvPr id="114" name="正方形/長方形 113"/>
          <p:cNvSpPr/>
          <p:nvPr/>
        </p:nvSpPr>
        <p:spPr>
          <a:xfrm>
            <a:off x="3016424" y="2766809"/>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a:off x="8735147" y="2451628"/>
            <a:ext cx="595035" cy="215444"/>
          </a:xfrm>
          <a:prstGeom prst="rect">
            <a:avLst/>
          </a:prstGeom>
          <a:noFill/>
        </p:spPr>
        <p:txBody>
          <a:bodyPr wrap="none" rtlCol="0">
            <a:spAutoFit/>
          </a:bodyPr>
          <a:lstStyle/>
          <a:p>
            <a:r>
              <a:rPr kumimoji="1" lang="ja-JP" altLang="en-US" sz="800" dirty="0" smtClean="0"/>
              <a:t>請求年月</a:t>
            </a:r>
          </a:p>
        </p:txBody>
      </p:sp>
      <p:sp>
        <p:nvSpPr>
          <p:cNvPr id="116" name="正方形/長方形 115"/>
          <p:cNvSpPr/>
          <p:nvPr/>
        </p:nvSpPr>
        <p:spPr>
          <a:xfrm>
            <a:off x="9353128" y="2443934"/>
            <a:ext cx="761747" cy="230832"/>
          </a:xfrm>
          <a:prstGeom prst="rect">
            <a:avLst/>
          </a:prstGeom>
        </p:spPr>
        <p:txBody>
          <a:bodyPr wrap="none">
            <a:spAutoFit/>
          </a:bodyPr>
          <a:lstStyle/>
          <a:p>
            <a:pPr fontAlgn="ctr">
              <a:defRPr/>
            </a:pPr>
            <a:r>
              <a:rPr lang="ja-JP" altLang="en-US" sz="900" dirty="0" smtClean="0">
                <a:solidFill>
                  <a:srgbClr val="000000"/>
                </a:solidFill>
                <a:latin typeface="ＭＳ Ｐゴシック"/>
              </a:rPr>
              <a:t>○○年○月</a:t>
            </a:r>
            <a:endParaRPr lang="en-US" altLang="ja-JP" sz="900" dirty="0">
              <a:solidFill>
                <a:srgbClr val="000000"/>
              </a:solidFill>
              <a:latin typeface="ＭＳ Ｐゴシック"/>
            </a:endParaRPr>
          </a:p>
        </p:txBody>
      </p:sp>
      <p:sp>
        <p:nvSpPr>
          <p:cNvPr id="117" name="テキスト ボックス 116"/>
          <p:cNvSpPr txBox="1"/>
          <p:nvPr/>
        </p:nvSpPr>
        <p:spPr>
          <a:xfrm>
            <a:off x="8735147" y="2280320"/>
            <a:ext cx="612668" cy="215444"/>
          </a:xfrm>
          <a:prstGeom prst="rect">
            <a:avLst/>
          </a:prstGeom>
          <a:noFill/>
        </p:spPr>
        <p:txBody>
          <a:bodyPr wrap="none" rtlCol="0">
            <a:spAutoFit/>
          </a:bodyPr>
          <a:lstStyle/>
          <a:p>
            <a:r>
              <a:rPr kumimoji="1" lang="ja-JP" altLang="en-US" sz="800" dirty="0" smtClean="0"/>
              <a:t>請求書</a:t>
            </a:r>
            <a:r>
              <a:rPr kumimoji="1" lang="en-US" altLang="ja-JP" sz="800" dirty="0" smtClean="0"/>
              <a:t>No</a:t>
            </a:r>
            <a:endParaRPr kumimoji="1" lang="ja-JP" altLang="en-US" sz="800" dirty="0" smtClean="0"/>
          </a:p>
        </p:txBody>
      </p:sp>
      <p:sp>
        <p:nvSpPr>
          <p:cNvPr id="118" name="正方形/長方形 117"/>
          <p:cNvSpPr/>
          <p:nvPr/>
        </p:nvSpPr>
        <p:spPr>
          <a:xfrm>
            <a:off x="9353128" y="2280320"/>
            <a:ext cx="579005" cy="246221"/>
          </a:xfrm>
          <a:prstGeom prst="rect">
            <a:avLst/>
          </a:prstGeom>
        </p:spPr>
        <p:txBody>
          <a:bodyPr wrap="none">
            <a:spAutoFit/>
          </a:bodyPr>
          <a:lstStyle/>
          <a:p>
            <a:pPr fontAlgn="ctr">
              <a:defRPr/>
            </a:pPr>
            <a:r>
              <a:rPr lang="en-US" altLang="ja-JP" sz="1000" dirty="0" smtClean="0"/>
              <a:t>999999</a:t>
            </a:r>
            <a:endParaRPr lang="en-US" altLang="ja-JP" sz="1000" dirty="0">
              <a:solidFill>
                <a:srgbClr val="000000"/>
              </a:solidFill>
              <a:latin typeface="ＭＳ Ｐゴシック"/>
            </a:endParaRPr>
          </a:p>
        </p:txBody>
      </p:sp>
      <p:sp>
        <p:nvSpPr>
          <p:cNvPr id="119" name="正方形/長方形 118"/>
          <p:cNvSpPr/>
          <p:nvPr/>
        </p:nvSpPr>
        <p:spPr>
          <a:xfrm>
            <a:off x="9425136" y="2891778"/>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p:cNvSpPr txBox="1"/>
          <p:nvPr/>
        </p:nvSpPr>
        <p:spPr>
          <a:xfrm>
            <a:off x="9569152" y="2837917"/>
            <a:ext cx="287258" cy="215444"/>
          </a:xfrm>
          <a:prstGeom prst="rect">
            <a:avLst/>
          </a:prstGeom>
          <a:noFill/>
        </p:spPr>
        <p:txBody>
          <a:bodyPr wrap="none" rtlCol="0">
            <a:spAutoFit/>
          </a:bodyPr>
          <a:lstStyle/>
          <a:p>
            <a:r>
              <a:rPr kumimoji="1" lang="ja-JP" altLang="en-US" sz="800" dirty="0" smtClean="0"/>
              <a:t>年</a:t>
            </a:r>
          </a:p>
        </p:txBody>
      </p:sp>
      <p:sp>
        <p:nvSpPr>
          <p:cNvPr id="121" name="正方形/長方形 120"/>
          <p:cNvSpPr/>
          <p:nvPr/>
        </p:nvSpPr>
        <p:spPr>
          <a:xfrm>
            <a:off x="9785176" y="2891778"/>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テキスト ボックス 121"/>
          <p:cNvSpPr txBox="1"/>
          <p:nvPr/>
        </p:nvSpPr>
        <p:spPr>
          <a:xfrm>
            <a:off x="9929192" y="2837917"/>
            <a:ext cx="287258" cy="215444"/>
          </a:xfrm>
          <a:prstGeom prst="rect">
            <a:avLst/>
          </a:prstGeom>
          <a:noFill/>
        </p:spPr>
        <p:txBody>
          <a:bodyPr wrap="none" rtlCol="0">
            <a:spAutoFit/>
          </a:bodyPr>
          <a:lstStyle/>
          <a:p>
            <a:r>
              <a:rPr kumimoji="1" lang="ja-JP" altLang="en-US" sz="800" dirty="0" smtClean="0"/>
              <a:t>月</a:t>
            </a:r>
          </a:p>
        </p:txBody>
      </p:sp>
      <p:sp>
        <p:nvSpPr>
          <p:cNvPr id="123" name="正方形/長方形 122"/>
          <p:cNvSpPr/>
          <p:nvPr/>
        </p:nvSpPr>
        <p:spPr>
          <a:xfrm>
            <a:off x="10145216" y="2891778"/>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10289232" y="2837917"/>
            <a:ext cx="287258" cy="215444"/>
          </a:xfrm>
          <a:prstGeom prst="rect">
            <a:avLst/>
          </a:prstGeom>
          <a:noFill/>
        </p:spPr>
        <p:txBody>
          <a:bodyPr wrap="none" rtlCol="0">
            <a:spAutoFit/>
          </a:bodyPr>
          <a:lstStyle/>
          <a:p>
            <a:r>
              <a:rPr kumimoji="1" lang="ja-JP" altLang="en-US" sz="800" dirty="0" smtClean="0"/>
              <a:t>日</a:t>
            </a:r>
          </a:p>
        </p:txBody>
      </p:sp>
      <p:sp>
        <p:nvSpPr>
          <p:cNvPr id="125" name="テキスト ボックス 124"/>
          <p:cNvSpPr txBox="1"/>
          <p:nvPr/>
        </p:nvSpPr>
        <p:spPr>
          <a:xfrm>
            <a:off x="8735147" y="3122783"/>
            <a:ext cx="646331" cy="184666"/>
          </a:xfrm>
          <a:prstGeom prst="rect">
            <a:avLst/>
          </a:prstGeom>
          <a:noFill/>
        </p:spPr>
        <p:txBody>
          <a:bodyPr wrap="none" rtlCol="0">
            <a:spAutoFit/>
          </a:bodyPr>
          <a:lstStyle/>
          <a:p>
            <a:r>
              <a:rPr kumimoji="1" lang="ja-JP" altLang="en-US" sz="600" dirty="0" smtClean="0"/>
              <a:t>請求書発行日</a:t>
            </a:r>
          </a:p>
        </p:txBody>
      </p:sp>
      <p:sp>
        <p:nvSpPr>
          <p:cNvPr id="126" name="正方形/長方形 125"/>
          <p:cNvSpPr/>
          <p:nvPr/>
        </p:nvSpPr>
        <p:spPr>
          <a:xfrm>
            <a:off x="9383469" y="3107394"/>
            <a:ext cx="739305" cy="215444"/>
          </a:xfrm>
          <a:prstGeom prst="rect">
            <a:avLst/>
          </a:prstGeom>
        </p:spPr>
        <p:txBody>
          <a:bodyPr wrap="none">
            <a:spAutoFit/>
          </a:bodyPr>
          <a:lstStyle/>
          <a:p>
            <a:pPr fontAlgn="ctr">
              <a:defRPr/>
            </a:pPr>
            <a:r>
              <a:rPr lang="en-US" altLang="ja-JP" sz="800" dirty="0" err="1" smtClean="0">
                <a:solidFill>
                  <a:srgbClr val="000000"/>
                </a:solidFill>
                <a:latin typeface="ＭＳ Ｐゴシック"/>
              </a:rPr>
              <a:t>yyyy</a:t>
            </a:r>
            <a:r>
              <a:rPr lang="en-US" altLang="ja-JP" sz="800" dirty="0" smtClean="0">
                <a:solidFill>
                  <a:srgbClr val="000000"/>
                </a:solidFill>
                <a:latin typeface="ＭＳ Ｐゴシック"/>
              </a:rPr>
              <a:t>/mm/</a:t>
            </a:r>
            <a:r>
              <a:rPr lang="en-US" altLang="ja-JP" sz="800" dirty="0" err="1" smtClean="0">
                <a:solidFill>
                  <a:srgbClr val="000000"/>
                </a:solidFill>
                <a:latin typeface="ＭＳ Ｐゴシック"/>
              </a:rPr>
              <a:t>dd</a:t>
            </a:r>
            <a:endParaRPr lang="en-US" altLang="ja-JP" sz="800" dirty="0">
              <a:solidFill>
                <a:srgbClr val="000000"/>
              </a:solidFill>
              <a:latin typeface="ＭＳ Ｐゴシック"/>
            </a:endParaRPr>
          </a:p>
        </p:txBody>
      </p:sp>
      <p:sp>
        <p:nvSpPr>
          <p:cNvPr id="38" name="角丸四角形吹き出し 37"/>
          <p:cNvSpPr/>
          <p:nvPr/>
        </p:nvSpPr>
        <p:spPr>
          <a:xfrm>
            <a:off x="3952528" y="2136304"/>
            <a:ext cx="1008112" cy="300099"/>
          </a:xfrm>
          <a:prstGeom prst="wedgeRoundRectCallout">
            <a:avLst>
              <a:gd name="adj1" fmla="val -42092"/>
              <a:gd name="adj2" fmla="val 92652"/>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指定施工会社</a:t>
            </a:r>
          </a:p>
        </p:txBody>
      </p:sp>
      <p:sp>
        <p:nvSpPr>
          <p:cNvPr id="127" name="テキスト ボックス 126"/>
          <p:cNvSpPr txBox="1"/>
          <p:nvPr/>
        </p:nvSpPr>
        <p:spPr>
          <a:xfrm>
            <a:off x="8732206" y="1992288"/>
            <a:ext cx="492443" cy="215444"/>
          </a:xfrm>
          <a:prstGeom prst="rect">
            <a:avLst/>
          </a:prstGeom>
          <a:noFill/>
        </p:spPr>
        <p:txBody>
          <a:bodyPr wrap="none" rtlCol="0">
            <a:spAutoFit/>
          </a:bodyPr>
          <a:lstStyle/>
          <a:p>
            <a:r>
              <a:rPr kumimoji="1" lang="ja-JP" altLang="en-US" sz="800" dirty="0" smtClean="0"/>
              <a:t>請求先</a:t>
            </a:r>
          </a:p>
        </p:txBody>
      </p:sp>
      <p:sp>
        <p:nvSpPr>
          <p:cNvPr id="128" name="正方形/長方形 127"/>
          <p:cNvSpPr/>
          <p:nvPr/>
        </p:nvSpPr>
        <p:spPr>
          <a:xfrm>
            <a:off x="9350187" y="1992288"/>
            <a:ext cx="877163" cy="230832"/>
          </a:xfrm>
          <a:prstGeom prst="rect">
            <a:avLst/>
          </a:prstGeom>
        </p:spPr>
        <p:txBody>
          <a:bodyPr wrap="none">
            <a:spAutoFit/>
          </a:bodyPr>
          <a:lstStyle/>
          <a:p>
            <a:pPr fontAlgn="ctr">
              <a:defRPr/>
            </a:pPr>
            <a:r>
              <a:rPr lang="ja-JP" altLang="en-US" sz="900" dirty="0" smtClean="0">
                <a:solidFill>
                  <a:srgbClr val="000000"/>
                </a:solidFill>
                <a:latin typeface="ＭＳ Ｐゴシック"/>
              </a:rPr>
              <a:t>□□□□□□</a:t>
            </a:r>
            <a:endParaRPr lang="en-US" altLang="ja-JP" sz="900" dirty="0">
              <a:solidFill>
                <a:srgbClr val="000000"/>
              </a:solidFill>
              <a:latin typeface="ＭＳ Ｐゴシック"/>
            </a:endParaRPr>
          </a:p>
        </p:txBody>
      </p:sp>
      <p:sp>
        <p:nvSpPr>
          <p:cNvPr id="129" name="角丸四角形 128"/>
          <p:cNvSpPr/>
          <p:nvPr/>
        </p:nvSpPr>
        <p:spPr>
          <a:xfrm>
            <a:off x="10577264" y="2826414"/>
            <a:ext cx="412472" cy="23836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入金</a:t>
            </a:r>
          </a:p>
        </p:txBody>
      </p:sp>
      <p:pic>
        <p:nvPicPr>
          <p:cNvPr id="130"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1080" y="8124048"/>
            <a:ext cx="348960" cy="348960"/>
          </a:xfrm>
          <a:prstGeom prst="rect">
            <a:avLst/>
          </a:prstGeom>
          <a:noFill/>
          <a:extLst>
            <a:ext uri="{909E8E84-426E-40DD-AFC4-6F175D3DCCD1}">
              <a14:hiddenFill xmlns:a14="http://schemas.microsoft.com/office/drawing/2010/main">
                <a:solidFill>
                  <a:srgbClr val="FFFFFF"/>
                </a:solidFill>
              </a14:hiddenFill>
            </a:ext>
          </a:extLst>
        </p:spPr>
      </p:pic>
      <p:sp>
        <p:nvSpPr>
          <p:cNvPr id="131" name="テキスト ボックス 130"/>
          <p:cNvSpPr txBox="1"/>
          <p:nvPr/>
        </p:nvSpPr>
        <p:spPr>
          <a:xfrm>
            <a:off x="9214052" y="8175417"/>
            <a:ext cx="772969" cy="246221"/>
          </a:xfrm>
          <a:prstGeom prst="rect">
            <a:avLst/>
          </a:prstGeom>
          <a:noFill/>
        </p:spPr>
        <p:txBody>
          <a:bodyPr wrap="none" rtlCol="0">
            <a:spAutoFit/>
          </a:bodyPr>
          <a:lstStyle/>
          <a:p>
            <a:r>
              <a:rPr kumimoji="1" lang="ja-JP" altLang="en-US" sz="1000" dirty="0" smtClean="0"/>
              <a:t>領収書</a:t>
            </a:r>
            <a:r>
              <a:rPr kumimoji="1" lang="en-US" altLang="ja-JP" sz="1000" dirty="0" smtClean="0"/>
              <a:t>PDF</a:t>
            </a:r>
            <a:endParaRPr kumimoji="1" lang="ja-JP" altLang="en-US" sz="1000" dirty="0" smtClean="0"/>
          </a:p>
        </p:txBody>
      </p:sp>
      <p:cxnSp>
        <p:nvCxnSpPr>
          <p:cNvPr id="132" name="カギ線コネクタ 131"/>
          <p:cNvCxnSpPr>
            <a:stCxn id="129" idx="3"/>
            <a:endCxn id="70" idx="3"/>
          </p:cNvCxnSpPr>
          <p:nvPr/>
        </p:nvCxnSpPr>
        <p:spPr>
          <a:xfrm>
            <a:off x="10989736" y="2945596"/>
            <a:ext cx="895531" cy="5002451"/>
          </a:xfrm>
          <a:prstGeom prst="bentConnector3">
            <a:avLst>
              <a:gd name="adj1" fmla="val 125527"/>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04" name="角丸四角形 103"/>
          <p:cNvSpPr/>
          <p:nvPr/>
        </p:nvSpPr>
        <p:spPr>
          <a:xfrm>
            <a:off x="11081320" y="2826414"/>
            <a:ext cx="717868" cy="238363"/>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領収書印刷</a:t>
            </a:r>
          </a:p>
        </p:txBody>
      </p:sp>
      <p:sp>
        <p:nvSpPr>
          <p:cNvPr id="91" name="メモ 90"/>
          <p:cNvSpPr/>
          <p:nvPr/>
        </p:nvSpPr>
        <p:spPr>
          <a:xfrm>
            <a:off x="8556367" y="5304656"/>
            <a:ext cx="2524953" cy="1326341"/>
          </a:xfrm>
          <a:prstGeom prst="foldedCorner">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800" dirty="0" smtClean="0">
                <a:solidFill>
                  <a:schemeClr val="tx1"/>
                </a:solidFill>
              </a:rPr>
              <a:t>品名の編集</a:t>
            </a:r>
            <a:endParaRPr lang="en-US" altLang="ja-JP" sz="800" dirty="0">
              <a:solidFill>
                <a:schemeClr val="tx1"/>
              </a:solidFill>
            </a:endParaRPr>
          </a:p>
          <a:p>
            <a:r>
              <a:rPr lang="ja-JP" altLang="en-US" sz="800" dirty="0" smtClean="0">
                <a:solidFill>
                  <a:schemeClr val="tx1"/>
                </a:solidFill>
              </a:rPr>
              <a:t>・パーツ</a:t>
            </a:r>
            <a:r>
              <a:rPr lang="ja-JP" altLang="en-US" sz="800" dirty="0">
                <a:solidFill>
                  <a:schemeClr val="tx1"/>
                </a:solidFill>
              </a:rPr>
              <a:t>代金の</a:t>
            </a:r>
            <a:r>
              <a:rPr lang="ja-JP" altLang="en-US" sz="800" dirty="0" smtClean="0">
                <a:solidFill>
                  <a:schemeClr val="tx1"/>
                </a:solidFill>
              </a:rPr>
              <a:t>場合：</a:t>
            </a:r>
            <a:endParaRPr lang="en-US" altLang="ja-JP" sz="800" dirty="0">
              <a:solidFill>
                <a:schemeClr val="tx1"/>
              </a:solidFill>
            </a:endParaRPr>
          </a:p>
          <a:p>
            <a:r>
              <a:rPr lang="en-US" altLang="ja-JP" sz="800" dirty="0">
                <a:solidFill>
                  <a:schemeClr val="tx1"/>
                </a:solidFill>
              </a:rPr>
              <a:t>“SSW-Pile</a:t>
            </a:r>
            <a:r>
              <a:rPr lang="ja-JP" altLang="en-US" sz="800" dirty="0">
                <a:solidFill>
                  <a:schemeClr val="tx1"/>
                </a:solidFill>
              </a:rPr>
              <a:t>先端翼</a:t>
            </a:r>
            <a:r>
              <a:rPr lang="en-US" altLang="ja-JP" sz="800" dirty="0">
                <a:solidFill>
                  <a:schemeClr val="tx1"/>
                </a:solidFill>
              </a:rPr>
              <a:t>”</a:t>
            </a:r>
            <a:r>
              <a:rPr lang="ja-JP" altLang="en-US" sz="800" dirty="0">
                <a:solidFill>
                  <a:schemeClr val="tx1"/>
                </a:solidFill>
              </a:rPr>
              <a:t>＋</a:t>
            </a:r>
            <a:r>
              <a:rPr lang="ja-JP" altLang="en-US" sz="800" dirty="0" smtClean="0">
                <a:solidFill>
                  <a:schemeClr val="tx1"/>
                </a:solidFill>
              </a:rPr>
              <a:t>先端翼径＋仕様</a:t>
            </a:r>
            <a:endParaRPr lang="en-US" altLang="ja-JP" sz="800" dirty="0">
              <a:solidFill>
                <a:schemeClr val="tx1"/>
              </a:solidFill>
            </a:endParaRPr>
          </a:p>
          <a:p>
            <a:endParaRPr lang="en-US" altLang="ja-JP" sz="800" dirty="0" smtClean="0">
              <a:solidFill>
                <a:schemeClr val="tx1"/>
              </a:solidFill>
            </a:endParaRPr>
          </a:p>
          <a:p>
            <a:r>
              <a:rPr lang="ja-JP" altLang="en-US" sz="800" dirty="0" smtClean="0">
                <a:solidFill>
                  <a:schemeClr val="tx1"/>
                </a:solidFill>
              </a:rPr>
              <a:t>・運賃の場合：</a:t>
            </a:r>
            <a:r>
              <a:rPr lang="en-US" altLang="ja-JP" sz="800" dirty="0" smtClean="0">
                <a:solidFill>
                  <a:schemeClr val="tx1"/>
                </a:solidFill>
              </a:rPr>
              <a:t>”</a:t>
            </a:r>
            <a:r>
              <a:rPr lang="ja-JP" altLang="en-US" sz="800" dirty="0" smtClean="0">
                <a:solidFill>
                  <a:schemeClr val="tx1"/>
                </a:solidFill>
              </a:rPr>
              <a:t>運賃</a:t>
            </a:r>
            <a:r>
              <a:rPr lang="en-US" altLang="ja-JP" sz="800" dirty="0" smtClean="0">
                <a:solidFill>
                  <a:schemeClr val="tx1"/>
                </a:solidFill>
              </a:rPr>
              <a:t>”</a:t>
            </a:r>
          </a:p>
          <a:p>
            <a:endParaRPr lang="en-US" altLang="ja-JP" sz="800" dirty="0">
              <a:solidFill>
                <a:schemeClr val="tx1"/>
              </a:solidFill>
            </a:endParaRPr>
          </a:p>
          <a:p>
            <a:r>
              <a:rPr lang="ja-JP" altLang="en-US" sz="800" dirty="0" smtClean="0">
                <a:solidFill>
                  <a:schemeClr val="tx1"/>
                </a:solidFill>
              </a:rPr>
              <a:t>・工法使用料の場合：</a:t>
            </a:r>
            <a:r>
              <a:rPr lang="en-US" altLang="ja-JP" sz="800" dirty="0" smtClean="0">
                <a:solidFill>
                  <a:schemeClr val="tx1"/>
                </a:solidFill>
              </a:rPr>
              <a:t>”SSW-Pile</a:t>
            </a:r>
            <a:r>
              <a:rPr lang="ja-JP" altLang="en-US" sz="800" dirty="0" smtClean="0">
                <a:solidFill>
                  <a:schemeClr val="tx1"/>
                </a:solidFill>
              </a:rPr>
              <a:t>工法使用料</a:t>
            </a:r>
            <a:r>
              <a:rPr lang="en-US" altLang="ja-JP" sz="800" dirty="0" smtClean="0">
                <a:solidFill>
                  <a:schemeClr val="tx1"/>
                </a:solidFill>
              </a:rPr>
              <a:t>”</a:t>
            </a:r>
            <a:endParaRPr lang="ja-JP" altLang="en-US" sz="800" dirty="0">
              <a:solidFill>
                <a:schemeClr val="tx1"/>
              </a:solidFill>
            </a:endParaRPr>
          </a:p>
          <a:p>
            <a:endParaRPr kumimoji="1" lang="en-US" altLang="ja-JP" sz="800" dirty="0" smtClean="0">
              <a:solidFill>
                <a:schemeClr val="tx1"/>
              </a:solidFill>
            </a:endParaRPr>
          </a:p>
          <a:p>
            <a:r>
              <a:rPr lang="en-US" altLang="ja-JP" sz="800" dirty="0">
                <a:solidFill>
                  <a:schemeClr val="tx1"/>
                </a:solidFill>
              </a:rPr>
              <a:t>※</a:t>
            </a:r>
            <a:r>
              <a:rPr lang="ja-JP" altLang="en-US" sz="800" dirty="0">
                <a:solidFill>
                  <a:schemeClr val="tx1"/>
                </a:solidFill>
              </a:rPr>
              <a:t>工法使用料以外の場合は「詳細」画面</a:t>
            </a:r>
            <a:r>
              <a:rPr lang="ja-JP" altLang="en-US" sz="800" dirty="0" smtClean="0">
                <a:solidFill>
                  <a:schemeClr val="tx1"/>
                </a:solidFill>
              </a:rPr>
              <a:t>あり</a:t>
            </a:r>
            <a:endParaRPr lang="ja-JP" altLang="en-US" sz="800" dirty="0">
              <a:solidFill>
                <a:schemeClr val="tx1"/>
              </a:solidFill>
            </a:endParaRPr>
          </a:p>
        </p:txBody>
      </p:sp>
      <p:sp>
        <p:nvSpPr>
          <p:cNvPr id="93" name="角丸四角形吹き出し 92"/>
          <p:cNvSpPr/>
          <p:nvPr/>
        </p:nvSpPr>
        <p:spPr>
          <a:xfrm>
            <a:off x="10377001" y="3342126"/>
            <a:ext cx="1636633" cy="238363"/>
          </a:xfrm>
          <a:prstGeom prst="wedgeRoundRectCallout">
            <a:avLst>
              <a:gd name="adj1" fmla="val 33900"/>
              <a:gd name="adj2" fmla="val 173132"/>
              <a:gd name="adj3" fmla="val 16667"/>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r>
              <a:rPr kumimoji="1" lang="ja-JP" altLang="en-US" sz="800" dirty="0" smtClean="0">
                <a:solidFill>
                  <a:schemeClr val="tx1"/>
                </a:solidFill>
              </a:rPr>
              <a:t>品名が「工法使用料」以外の場合</a:t>
            </a:r>
          </a:p>
        </p:txBody>
      </p:sp>
      <p:sp>
        <p:nvSpPr>
          <p:cNvPr id="19" name="テキスト ボックス 18"/>
          <p:cNvSpPr txBox="1"/>
          <p:nvPr/>
        </p:nvSpPr>
        <p:spPr>
          <a:xfrm>
            <a:off x="6935562" y="8761040"/>
            <a:ext cx="5604419" cy="400110"/>
          </a:xfrm>
          <a:prstGeom prst="rect">
            <a:avLst/>
          </a:prstGeom>
          <a:noFill/>
        </p:spPr>
        <p:txBody>
          <a:bodyPr wrap="none" rtlCol="0">
            <a:spAutoFit/>
          </a:bodyPr>
          <a:lstStyle/>
          <a:p>
            <a:r>
              <a:rPr lang="en-US" altLang="ja-JP" sz="1000" dirty="0" smtClean="0">
                <a:solidFill>
                  <a:srgbClr val="FF0000"/>
                </a:solidFill>
              </a:rPr>
              <a:t>※</a:t>
            </a:r>
            <a:r>
              <a:rPr lang="ja-JP" altLang="en-US" sz="1000" dirty="0" smtClean="0">
                <a:solidFill>
                  <a:srgbClr val="FF0000"/>
                </a:solidFill>
              </a:rPr>
              <a:t>実際にはパーツ</a:t>
            </a:r>
            <a:r>
              <a:rPr lang="ja-JP" altLang="en-US" sz="1000" dirty="0">
                <a:solidFill>
                  <a:srgbClr val="FF0000"/>
                </a:solidFill>
              </a:rPr>
              <a:t>出荷会社（コクエイ）へは請求書は送らず</a:t>
            </a:r>
            <a:r>
              <a:rPr lang="ja-JP" altLang="en-US" sz="1000" dirty="0" smtClean="0">
                <a:solidFill>
                  <a:srgbClr val="FF0000"/>
                </a:solidFill>
              </a:rPr>
              <a:t>、パーツ</a:t>
            </a:r>
            <a:r>
              <a:rPr lang="ja-JP" altLang="en-US" sz="1000" dirty="0">
                <a:solidFill>
                  <a:srgbClr val="FF0000"/>
                </a:solidFill>
              </a:rPr>
              <a:t>発注代金と</a:t>
            </a:r>
            <a:r>
              <a:rPr lang="ja-JP" altLang="en-US" sz="1000" dirty="0" smtClean="0">
                <a:solidFill>
                  <a:srgbClr val="FF0000"/>
                </a:solidFill>
              </a:rPr>
              <a:t>相殺して処理するが、</a:t>
            </a:r>
            <a:endParaRPr lang="en-US" altLang="ja-JP" sz="1000" dirty="0" smtClean="0">
              <a:solidFill>
                <a:srgbClr val="FF0000"/>
              </a:solidFill>
            </a:endParaRPr>
          </a:p>
          <a:p>
            <a:r>
              <a:rPr lang="ja-JP" altLang="en-US" sz="1000" b="1" dirty="0" smtClean="0">
                <a:solidFill>
                  <a:srgbClr val="FF0000"/>
                </a:solidFill>
              </a:rPr>
              <a:t>システム的</a:t>
            </a:r>
            <a:r>
              <a:rPr lang="ja-JP" altLang="en-US" sz="1000" b="1" dirty="0">
                <a:solidFill>
                  <a:srgbClr val="FF0000"/>
                </a:solidFill>
              </a:rPr>
              <a:t>に</a:t>
            </a:r>
            <a:r>
              <a:rPr lang="ja-JP" altLang="en-US" sz="1000" b="1" dirty="0" smtClean="0">
                <a:solidFill>
                  <a:srgbClr val="FF0000"/>
                </a:solidFill>
              </a:rPr>
              <a:t>は全会社を請求書作成</a:t>
            </a:r>
            <a:r>
              <a:rPr lang="ja-JP" altLang="en-US" sz="1000" b="1" dirty="0">
                <a:solidFill>
                  <a:srgbClr val="FF0000"/>
                </a:solidFill>
              </a:rPr>
              <a:t>対象とする。</a:t>
            </a:r>
            <a:endParaRPr lang="en-US" altLang="ja-JP" sz="1000" dirty="0">
              <a:solidFill>
                <a:srgbClr val="FF0000"/>
              </a:solidFill>
            </a:endParaRPr>
          </a:p>
        </p:txBody>
      </p:sp>
      <p:sp>
        <p:nvSpPr>
          <p:cNvPr id="94" name="メモ 93"/>
          <p:cNvSpPr/>
          <p:nvPr/>
        </p:nvSpPr>
        <p:spPr>
          <a:xfrm>
            <a:off x="2298227" y="5430758"/>
            <a:ext cx="2524953" cy="1326341"/>
          </a:xfrm>
          <a:prstGeom prst="foldedCorner">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800" dirty="0" smtClean="0">
                <a:solidFill>
                  <a:schemeClr val="tx1"/>
                </a:solidFill>
              </a:rPr>
              <a:t>請求対象</a:t>
            </a:r>
            <a:endParaRPr lang="en-US" altLang="ja-JP" sz="800" dirty="0" smtClean="0">
              <a:solidFill>
                <a:schemeClr val="tx1"/>
              </a:solidFill>
            </a:endParaRPr>
          </a:p>
          <a:p>
            <a:r>
              <a:rPr lang="ja-JP" altLang="en-US" sz="800" dirty="0" smtClean="0">
                <a:solidFill>
                  <a:schemeClr val="tx1"/>
                </a:solidFill>
              </a:rPr>
              <a:t>・パーツ受注</a:t>
            </a:r>
            <a:endParaRPr lang="en-US" altLang="ja-JP" sz="800" dirty="0" smtClean="0">
              <a:solidFill>
                <a:schemeClr val="tx1"/>
              </a:solidFill>
            </a:endParaRPr>
          </a:p>
          <a:p>
            <a:r>
              <a:rPr lang="ja-JP" altLang="en-US" sz="800" dirty="0">
                <a:solidFill>
                  <a:schemeClr val="tx1"/>
                </a:solidFill>
              </a:rPr>
              <a:t>　</a:t>
            </a:r>
            <a:r>
              <a:rPr lang="ja-JP" altLang="en-US" sz="800" dirty="0" smtClean="0">
                <a:solidFill>
                  <a:schemeClr val="tx1"/>
                </a:solidFill>
              </a:rPr>
              <a:t>請求年月内に注文、かつ、出荷済であること</a:t>
            </a:r>
            <a:endParaRPr lang="en-US" altLang="ja-JP" sz="800" dirty="0" smtClean="0">
              <a:solidFill>
                <a:schemeClr val="tx1"/>
              </a:solidFill>
            </a:endParaRPr>
          </a:p>
          <a:p>
            <a:endParaRPr lang="en-US" altLang="ja-JP" sz="800" dirty="0" smtClean="0">
              <a:solidFill>
                <a:schemeClr val="tx1"/>
              </a:solidFill>
            </a:endParaRPr>
          </a:p>
          <a:p>
            <a:r>
              <a:rPr lang="ja-JP" altLang="en-US" sz="800" dirty="0" smtClean="0">
                <a:solidFill>
                  <a:schemeClr val="tx1"/>
                </a:solidFill>
              </a:rPr>
              <a:t>・物件</a:t>
            </a:r>
            <a:endParaRPr lang="en-US" altLang="ja-JP" sz="800" dirty="0" smtClean="0">
              <a:solidFill>
                <a:schemeClr val="tx1"/>
              </a:solidFill>
            </a:endParaRPr>
          </a:p>
          <a:p>
            <a:r>
              <a:rPr lang="ja-JP" altLang="en-US" sz="800" dirty="0">
                <a:solidFill>
                  <a:schemeClr val="tx1"/>
                </a:solidFill>
              </a:rPr>
              <a:t>　</a:t>
            </a:r>
            <a:r>
              <a:rPr lang="ja-JP" altLang="en-US" sz="800" dirty="0" smtClean="0">
                <a:solidFill>
                  <a:schemeClr val="tx1"/>
                </a:solidFill>
              </a:rPr>
              <a:t>請求年月内に完工していること</a:t>
            </a:r>
            <a:endParaRPr lang="en-US" altLang="ja-JP" sz="800" dirty="0" smtClean="0">
              <a:solidFill>
                <a:schemeClr val="tx1"/>
              </a:solidFill>
            </a:endParaRPr>
          </a:p>
          <a:p>
            <a:r>
              <a:rPr lang="ja-JP" altLang="en-US" sz="800" dirty="0">
                <a:solidFill>
                  <a:schemeClr val="tx1"/>
                </a:solidFill>
              </a:rPr>
              <a:t>　</a:t>
            </a:r>
          </a:p>
        </p:txBody>
      </p:sp>
    </p:spTree>
    <p:extLst>
      <p:ext uri="{BB962C8B-B14F-4D97-AF65-F5344CB8AC3E}">
        <p14:creationId xmlns:p14="http://schemas.microsoft.com/office/powerpoint/2010/main" val="1896017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618565" y="950439"/>
            <a:ext cx="4918139" cy="3303158"/>
            <a:chOff x="618565" y="950439"/>
            <a:chExt cx="4918139" cy="3303158"/>
          </a:xfrm>
        </p:grpSpPr>
        <p:grpSp>
          <p:nvGrpSpPr>
            <p:cNvPr id="12" name="グループ化 11"/>
            <p:cNvGrpSpPr/>
            <p:nvPr/>
          </p:nvGrpSpPr>
          <p:grpSpPr>
            <a:xfrm>
              <a:off x="618565" y="950439"/>
              <a:ext cx="4918139" cy="3303158"/>
              <a:chOff x="618565" y="1497732"/>
              <a:chExt cx="4918139" cy="3303158"/>
            </a:xfrm>
          </p:grpSpPr>
          <p:cxnSp>
            <p:nvCxnSpPr>
              <p:cNvPr id="14" name="直線コネクタ 13"/>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13" name="直線コネクタ 12"/>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2" name="テキスト ボックス 21"/>
          <p:cNvSpPr txBox="1"/>
          <p:nvPr/>
        </p:nvSpPr>
        <p:spPr>
          <a:xfrm>
            <a:off x="191944" y="480120"/>
            <a:ext cx="1595309" cy="246221"/>
          </a:xfrm>
          <a:prstGeom prst="rect">
            <a:avLst/>
          </a:prstGeom>
          <a:noFill/>
        </p:spPr>
        <p:txBody>
          <a:bodyPr wrap="none" rtlCol="0">
            <a:spAutoFit/>
          </a:bodyPr>
          <a:lstStyle/>
          <a:p>
            <a:r>
              <a:rPr kumimoji="1" lang="en-US" altLang="ja-JP" sz="1000" dirty="0" smtClean="0"/>
              <a:t>【</a:t>
            </a:r>
            <a:r>
              <a:rPr kumimoji="1" lang="ja-JP" altLang="en-US" sz="1000" dirty="0" smtClean="0"/>
              <a:t>集計処理－会社別集計</a:t>
            </a:r>
            <a:r>
              <a:rPr kumimoji="1" lang="en-US" altLang="ja-JP" sz="1000" dirty="0" smtClean="0"/>
              <a:t>】</a:t>
            </a:r>
            <a:endParaRPr kumimoji="1" lang="ja-JP" altLang="en-US" sz="1000" dirty="0"/>
          </a:p>
        </p:txBody>
      </p:sp>
      <p:sp>
        <p:nvSpPr>
          <p:cNvPr id="23" name="テキスト ボックス 22"/>
          <p:cNvSpPr txBox="1"/>
          <p:nvPr/>
        </p:nvSpPr>
        <p:spPr>
          <a:xfrm>
            <a:off x="1898224" y="1632828"/>
            <a:ext cx="697627" cy="215444"/>
          </a:xfrm>
          <a:prstGeom prst="rect">
            <a:avLst/>
          </a:prstGeom>
          <a:noFill/>
        </p:spPr>
        <p:txBody>
          <a:bodyPr wrap="none" rtlCol="0">
            <a:spAutoFit/>
          </a:bodyPr>
          <a:lstStyle/>
          <a:p>
            <a:r>
              <a:rPr kumimoji="1" lang="ja-JP" altLang="en-US" sz="800" dirty="0" smtClean="0"/>
              <a:t>会社別集計</a:t>
            </a:r>
            <a:endParaRPr kumimoji="1" lang="ja-JP" altLang="en-US" sz="800" dirty="0"/>
          </a:p>
        </p:txBody>
      </p:sp>
      <p:cxnSp>
        <p:nvCxnSpPr>
          <p:cNvPr id="25" name="直線コネクタ 24"/>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3123560" y="4476854"/>
            <a:ext cx="90097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CSV</a:t>
            </a:r>
            <a:r>
              <a:rPr kumimoji="1" lang="ja-JP" altLang="en-US" sz="600" dirty="0" smtClean="0">
                <a:solidFill>
                  <a:schemeClr val="tx1"/>
                </a:solidFill>
              </a:rPr>
              <a:t>出力</a:t>
            </a:r>
            <a:endParaRPr kumimoji="1" lang="ja-JP" altLang="en-US" sz="600" dirty="0">
              <a:solidFill>
                <a:schemeClr val="tx1"/>
              </a:solidFill>
            </a:endParaRPr>
          </a:p>
        </p:txBody>
      </p:sp>
      <p:sp>
        <p:nvSpPr>
          <p:cNvPr id="59" name="正方形/長方形 58"/>
          <p:cNvSpPr/>
          <p:nvPr/>
        </p:nvSpPr>
        <p:spPr>
          <a:xfrm>
            <a:off x="6624031" y="5263559"/>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60" name="テキスト ボックス 59"/>
          <p:cNvSpPr txBox="1"/>
          <p:nvPr/>
        </p:nvSpPr>
        <p:spPr>
          <a:xfrm>
            <a:off x="6998122" y="5274592"/>
            <a:ext cx="1096775" cy="338554"/>
          </a:xfrm>
          <a:prstGeom prst="rect">
            <a:avLst/>
          </a:prstGeom>
          <a:noFill/>
        </p:spPr>
        <p:txBody>
          <a:bodyPr wrap="none" rtlCol="0">
            <a:spAutoFit/>
          </a:bodyPr>
          <a:lstStyle/>
          <a:p>
            <a:r>
              <a:rPr kumimoji="1" lang="en-US" altLang="ja-JP" sz="800" dirty="0" smtClean="0"/>
              <a:t>CSV</a:t>
            </a:r>
            <a:r>
              <a:rPr kumimoji="1" lang="ja-JP" altLang="en-US" sz="800" dirty="0" smtClean="0"/>
              <a:t>出力を行います。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61" name="正方形/長方形 60"/>
          <p:cNvSpPr/>
          <p:nvPr/>
        </p:nvSpPr>
        <p:spPr>
          <a:xfrm>
            <a:off x="6840055" y="5695607"/>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62" name="正方形/長方形 61"/>
          <p:cNvSpPr/>
          <p:nvPr/>
        </p:nvSpPr>
        <p:spPr>
          <a:xfrm>
            <a:off x="7704151" y="5695607"/>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sp>
        <p:nvSpPr>
          <p:cNvPr id="63" name="テキスト ボックス 62"/>
          <p:cNvSpPr txBox="1"/>
          <p:nvPr/>
        </p:nvSpPr>
        <p:spPr>
          <a:xfrm>
            <a:off x="6543892" y="4975527"/>
            <a:ext cx="548548" cy="215444"/>
          </a:xfrm>
          <a:prstGeom prst="rect">
            <a:avLst/>
          </a:prstGeom>
          <a:noFill/>
        </p:spPr>
        <p:txBody>
          <a:bodyPr wrap="none" rtlCol="0">
            <a:spAutoFit/>
          </a:bodyPr>
          <a:lstStyle/>
          <a:p>
            <a:r>
              <a:rPr kumimoji="1" lang="en-US" altLang="ja-JP" sz="800" dirty="0" smtClean="0"/>
              <a:t>CSV</a:t>
            </a:r>
            <a:r>
              <a:rPr kumimoji="1" lang="ja-JP" altLang="en-US" sz="800" dirty="0" smtClean="0"/>
              <a:t>出力</a:t>
            </a:r>
          </a:p>
        </p:txBody>
      </p:sp>
      <p:sp>
        <p:nvSpPr>
          <p:cNvPr id="69" name="テキスト ボックス 68"/>
          <p:cNvSpPr txBox="1"/>
          <p:nvPr/>
        </p:nvSpPr>
        <p:spPr>
          <a:xfrm>
            <a:off x="8513701" y="5263393"/>
            <a:ext cx="3071675" cy="400110"/>
          </a:xfrm>
          <a:prstGeom prst="rect">
            <a:avLst/>
          </a:prstGeom>
          <a:noFill/>
        </p:spPr>
        <p:txBody>
          <a:bodyPr wrap="square" rtlCol="0">
            <a:spAutoFit/>
          </a:bodyPr>
          <a:lstStyle/>
          <a:p>
            <a:r>
              <a:rPr kumimoji="1" lang="en-US" altLang="ja-JP" sz="1000" dirty="0" smtClean="0"/>
              <a:t>〔OK〕</a:t>
            </a:r>
            <a:r>
              <a:rPr kumimoji="1" lang="ja-JP" altLang="en-US" sz="1000" dirty="0" smtClean="0"/>
              <a:t>押下後、</a:t>
            </a:r>
            <a:r>
              <a:rPr kumimoji="1" lang="en-US" altLang="ja-JP" sz="1000" dirty="0" smtClean="0"/>
              <a:t>CSV</a:t>
            </a:r>
            <a:r>
              <a:rPr kumimoji="1" lang="ja-JP" altLang="en-US" sz="1000" dirty="0" smtClean="0"/>
              <a:t>が生成されますので、</a:t>
            </a:r>
            <a:r>
              <a:rPr lang="ja-JP" altLang="en-US" sz="1000" dirty="0" smtClean="0"/>
              <a:t>保存</a:t>
            </a:r>
            <a:r>
              <a:rPr lang="ja-JP" altLang="en-US" sz="1000" dirty="0"/>
              <a:t>場所</a:t>
            </a:r>
            <a:r>
              <a:rPr lang="ja-JP" altLang="en-US" sz="1000" dirty="0" smtClean="0"/>
              <a:t>を選んで保存していただきます。</a:t>
            </a:r>
            <a:endParaRPr kumimoji="1" lang="ja-JP" altLang="en-US" sz="1000" dirty="0" smtClean="0"/>
          </a:p>
        </p:txBody>
      </p:sp>
      <p:pic>
        <p:nvPicPr>
          <p:cNvPr id="71"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1608" y="5675776"/>
            <a:ext cx="348960" cy="348960"/>
          </a:xfrm>
          <a:prstGeom prst="rect">
            <a:avLst/>
          </a:prstGeom>
          <a:noFill/>
          <a:extLst>
            <a:ext uri="{909E8E84-426E-40DD-AFC4-6F175D3DCCD1}">
              <a14:hiddenFill xmlns:a14="http://schemas.microsoft.com/office/drawing/2010/main">
                <a:solidFill>
                  <a:srgbClr val="FFFFFF"/>
                </a:solidFill>
              </a14:hiddenFill>
            </a:ext>
          </a:extLst>
        </p:spPr>
      </p:pic>
      <p:sp>
        <p:nvSpPr>
          <p:cNvPr id="72" name="テキスト ボックス 71"/>
          <p:cNvSpPr txBox="1"/>
          <p:nvPr/>
        </p:nvSpPr>
        <p:spPr>
          <a:xfrm>
            <a:off x="8894580" y="5727145"/>
            <a:ext cx="1059906" cy="246221"/>
          </a:xfrm>
          <a:prstGeom prst="rect">
            <a:avLst/>
          </a:prstGeom>
          <a:noFill/>
        </p:spPr>
        <p:txBody>
          <a:bodyPr wrap="none" rtlCol="0">
            <a:spAutoFit/>
          </a:bodyPr>
          <a:lstStyle/>
          <a:p>
            <a:r>
              <a:rPr kumimoji="1" lang="en-US" altLang="ja-JP" sz="1000" dirty="0" smtClean="0"/>
              <a:t>CSV</a:t>
            </a:r>
            <a:r>
              <a:rPr kumimoji="1" lang="ja-JP" altLang="en-US" sz="1000" dirty="0" smtClean="0"/>
              <a:t>ダウン</a:t>
            </a:r>
            <a:r>
              <a:rPr lang="ja-JP" altLang="en-US" sz="1000" dirty="0" smtClean="0"/>
              <a:t>ロード</a:t>
            </a:r>
            <a:endParaRPr kumimoji="1" lang="ja-JP" altLang="en-US" sz="1000" dirty="0" smtClean="0"/>
          </a:p>
        </p:txBody>
      </p:sp>
      <p:cxnSp>
        <p:nvCxnSpPr>
          <p:cNvPr id="78" name="カギ線コネクタ 77"/>
          <p:cNvCxnSpPr>
            <a:stCxn id="58" idx="2"/>
            <a:endCxn id="63" idx="1"/>
          </p:cNvCxnSpPr>
          <p:nvPr/>
        </p:nvCxnSpPr>
        <p:spPr>
          <a:xfrm rot="16200000" flipH="1">
            <a:off x="4809634" y="3348990"/>
            <a:ext cx="498673" cy="2969844"/>
          </a:xfrm>
          <a:prstGeom prst="bentConnector2">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2086552" y="2130113"/>
            <a:ext cx="595035" cy="215444"/>
          </a:xfrm>
          <a:prstGeom prst="rect">
            <a:avLst/>
          </a:prstGeom>
          <a:noFill/>
        </p:spPr>
        <p:txBody>
          <a:bodyPr wrap="none" rtlCol="0">
            <a:spAutoFit/>
          </a:bodyPr>
          <a:lstStyle/>
          <a:p>
            <a:r>
              <a:rPr kumimoji="1" lang="ja-JP" altLang="en-US" sz="800" dirty="0" smtClean="0"/>
              <a:t>集計期間</a:t>
            </a:r>
          </a:p>
        </p:txBody>
      </p:sp>
      <p:sp>
        <p:nvSpPr>
          <p:cNvPr id="77" name="正方形/長方形 76"/>
          <p:cNvSpPr/>
          <p:nvPr/>
        </p:nvSpPr>
        <p:spPr>
          <a:xfrm>
            <a:off x="2788192" y="2183974"/>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2932208" y="2130113"/>
            <a:ext cx="287258" cy="215444"/>
          </a:xfrm>
          <a:prstGeom prst="rect">
            <a:avLst/>
          </a:prstGeom>
          <a:noFill/>
        </p:spPr>
        <p:txBody>
          <a:bodyPr wrap="none" rtlCol="0">
            <a:spAutoFit/>
          </a:bodyPr>
          <a:lstStyle/>
          <a:p>
            <a:r>
              <a:rPr kumimoji="1" lang="ja-JP" altLang="en-US" sz="800" dirty="0" smtClean="0"/>
              <a:t>年</a:t>
            </a:r>
          </a:p>
        </p:txBody>
      </p:sp>
      <p:sp>
        <p:nvSpPr>
          <p:cNvPr id="82" name="正方形/長方形 81"/>
          <p:cNvSpPr/>
          <p:nvPr/>
        </p:nvSpPr>
        <p:spPr>
          <a:xfrm>
            <a:off x="3148232" y="2183974"/>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3292248" y="2130113"/>
            <a:ext cx="287258" cy="215444"/>
          </a:xfrm>
          <a:prstGeom prst="rect">
            <a:avLst/>
          </a:prstGeom>
          <a:noFill/>
        </p:spPr>
        <p:txBody>
          <a:bodyPr wrap="none" rtlCol="0">
            <a:spAutoFit/>
          </a:bodyPr>
          <a:lstStyle/>
          <a:p>
            <a:r>
              <a:rPr kumimoji="1" lang="ja-JP" altLang="en-US" sz="800" dirty="0" smtClean="0"/>
              <a:t>月</a:t>
            </a:r>
          </a:p>
        </p:txBody>
      </p:sp>
      <p:sp>
        <p:nvSpPr>
          <p:cNvPr id="84" name="正方形/長方形 83"/>
          <p:cNvSpPr/>
          <p:nvPr/>
        </p:nvSpPr>
        <p:spPr>
          <a:xfrm>
            <a:off x="3508272" y="2183974"/>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3652288" y="2130113"/>
            <a:ext cx="287258" cy="215444"/>
          </a:xfrm>
          <a:prstGeom prst="rect">
            <a:avLst/>
          </a:prstGeom>
          <a:noFill/>
        </p:spPr>
        <p:txBody>
          <a:bodyPr wrap="none" rtlCol="0">
            <a:spAutoFit/>
          </a:bodyPr>
          <a:lstStyle/>
          <a:p>
            <a:r>
              <a:rPr kumimoji="1" lang="ja-JP" altLang="en-US" sz="800" dirty="0" smtClean="0"/>
              <a:t>日</a:t>
            </a:r>
          </a:p>
        </p:txBody>
      </p:sp>
      <p:sp>
        <p:nvSpPr>
          <p:cNvPr id="86" name="正方形/長方形 85"/>
          <p:cNvSpPr/>
          <p:nvPr/>
        </p:nvSpPr>
        <p:spPr>
          <a:xfrm>
            <a:off x="4025310" y="2183974"/>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4169326" y="2130113"/>
            <a:ext cx="287258" cy="215444"/>
          </a:xfrm>
          <a:prstGeom prst="rect">
            <a:avLst/>
          </a:prstGeom>
          <a:noFill/>
        </p:spPr>
        <p:txBody>
          <a:bodyPr wrap="none" rtlCol="0">
            <a:spAutoFit/>
          </a:bodyPr>
          <a:lstStyle/>
          <a:p>
            <a:r>
              <a:rPr kumimoji="1" lang="ja-JP" altLang="en-US" sz="800" dirty="0" smtClean="0"/>
              <a:t>年</a:t>
            </a:r>
          </a:p>
        </p:txBody>
      </p:sp>
      <p:sp>
        <p:nvSpPr>
          <p:cNvPr id="88" name="正方形/長方形 87"/>
          <p:cNvSpPr/>
          <p:nvPr/>
        </p:nvSpPr>
        <p:spPr>
          <a:xfrm>
            <a:off x="4385350" y="2183974"/>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4529366" y="2130113"/>
            <a:ext cx="287258" cy="215444"/>
          </a:xfrm>
          <a:prstGeom prst="rect">
            <a:avLst/>
          </a:prstGeom>
          <a:noFill/>
        </p:spPr>
        <p:txBody>
          <a:bodyPr wrap="none" rtlCol="0">
            <a:spAutoFit/>
          </a:bodyPr>
          <a:lstStyle/>
          <a:p>
            <a:r>
              <a:rPr kumimoji="1" lang="ja-JP" altLang="en-US" sz="800" dirty="0" smtClean="0"/>
              <a:t>月</a:t>
            </a:r>
          </a:p>
        </p:txBody>
      </p:sp>
      <p:sp>
        <p:nvSpPr>
          <p:cNvPr id="90" name="正方形/長方形 89"/>
          <p:cNvSpPr/>
          <p:nvPr/>
        </p:nvSpPr>
        <p:spPr>
          <a:xfrm>
            <a:off x="4745390" y="2183974"/>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4889406" y="2130113"/>
            <a:ext cx="287258" cy="215444"/>
          </a:xfrm>
          <a:prstGeom prst="rect">
            <a:avLst/>
          </a:prstGeom>
          <a:noFill/>
        </p:spPr>
        <p:txBody>
          <a:bodyPr wrap="none" rtlCol="0">
            <a:spAutoFit/>
          </a:bodyPr>
          <a:lstStyle/>
          <a:p>
            <a:r>
              <a:rPr kumimoji="1" lang="ja-JP" altLang="en-US" sz="800" dirty="0" smtClean="0"/>
              <a:t>日</a:t>
            </a:r>
          </a:p>
        </p:txBody>
      </p:sp>
      <p:sp>
        <p:nvSpPr>
          <p:cNvPr id="92" name="テキスト ボックス 91"/>
          <p:cNvSpPr txBox="1"/>
          <p:nvPr/>
        </p:nvSpPr>
        <p:spPr>
          <a:xfrm>
            <a:off x="3781738" y="2130113"/>
            <a:ext cx="287258" cy="215444"/>
          </a:xfrm>
          <a:prstGeom prst="rect">
            <a:avLst/>
          </a:prstGeom>
          <a:noFill/>
        </p:spPr>
        <p:txBody>
          <a:bodyPr wrap="none" rtlCol="0">
            <a:spAutoFit/>
          </a:bodyPr>
          <a:lstStyle/>
          <a:p>
            <a:r>
              <a:rPr kumimoji="1" lang="ja-JP" altLang="en-US" sz="800" dirty="0" smtClean="0"/>
              <a:t>～</a:t>
            </a:r>
          </a:p>
        </p:txBody>
      </p:sp>
      <p:sp>
        <p:nvSpPr>
          <p:cNvPr id="49" name="テキスト ボックス 48"/>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50" name="テキスト ボックス 49"/>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3" name="メモ 2"/>
          <p:cNvSpPr/>
          <p:nvPr/>
        </p:nvSpPr>
        <p:spPr>
          <a:xfrm>
            <a:off x="6033651" y="1697168"/>
            <a:ext cx="2764936" cy="1152128"/>
          </a:xfrm>
          <a:prstGeom prst="foldedCorner">
            <a:avLst/>
          </a:prstGeom>
          <a:solidFill>
            <a:schemeClr val="bg1"/>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800" dirty="0">
                <a:solidFill>
                  <a:schemeClr val="tx1"/>
                </a:solidFill>
              </a:rPr>
              <a:t>集計</a:t>
            </a:r>
            <a:r>
              <a:rPr lang="ja-JP" altLang="en-US" sz="800" dirty="0" smtClean="0">
                <a:solidFill>
                  <a:schemeClr val="tx1"/>
                </a:solidFill>
              </a:rPr>
              <a:t>期間内の指定施工会社ごとの</a:t>
            </a:r>
            <a:endParaRPr lang="en-US" altLang="ja-JP" sz="800" dirty="0" smtClean="0">
              <a:solidFill>
                <a:schemeClr val="tx1"/>
              </a:solidFill>
            </a:endParaRPr>
          </a:p>
          <a:p>
            <a:r>
              <a:rPr kumimoji="1" lang="ja-JP" altLang="en-US" sz="800" dirty="0" smtClean="0">
                <a:solidFill>
                  <a:schemeClr val="tx1"/>
                </a:solidFill>
              </a:rPr>
              <a:t>・工事件数　（完工日が集計期間内）</a:t>
            </a:r>
            <a:endParaRPr kumimoji="1" lang="en-US" altLang="ja-JP" sz="800" dirty="0" smtClean="0">
              <a:solidFill>
                <a:schemeClr val="tx1"/>
              </a:solidFill>
            </a:endParaRPr>
          </a:p>
          <a:p>
            <a:r>
              <a:rPr lang="ja-JP" altLang="en-US" sz="800" dirty="0" smtClean="0">
                <a:solidFill>
                  <a:schemeClr val="tx1"/>
                </a:solidFill>
              </a:rPr>
              <a:t>・工法使用料合計</a:t>
            </a:r>
            <a:endParaRPr lang="en-US" altLang="ja-JP" sz="800" dirty="0" smtClean="0">
              <a:solidFill>
                <a:schemeClr val="tx1"/>
              </a:solidFill>
            </a:endParaRPr>
          </a:p>
          <a:p>
            <a:r>
              <a:rPr kumimoji="1" lang="ja-JP" altLang="en-US" sz="800" dirty="0" smtClean="0">
                <a:solidFill>
                  <a:schemeClr val="tx1"/>
                </a:solidFill>
              </a:rPr>
              <a:t>・パーツ購入額合計（注文日が集計期間内）</a:t>
            </a:r>
          </a:p>
        </p:txBody>
      </p:sp>
      <p:graphicFrame>
        <p:nvGraphicFramePr>
          <p:cNvPr id="51" name="表 50"/>
          <p:cNvGraphicFramePr>
            <a:graphicFrameLocks noGrp="1"/>
          </p:cNvGraphicFramePr>
          <p:nvPr>
            <p:extLst>
              <p:ext uri="{D42A27DB-BD31-4B8C-83A1-F6EECF244321}">
                <p14:modId xmlns:p14="http://schemas.microsoft.com/office/powerpoint/2010/main" val="1076785019"/>
              </p:ext>
            </p:extLst>
          </p:nvPr>
        </p:nvGraphicFramePr>
        <p:xfrm>
          <a:off x="2080320" y="2858638"/>
          <a:ext cx="3036930" cy="1371600"/>
        </p:xfrm>
        <a:graphic>
          <a:graphicData uri="http://schemas.openxmlformats.org/drawingml/2006/table">
            <a:tbl>
              <a:tblPr>
                <a:tableStyleId>{5C22544A-7EE6-4342-B048-85BDC9FD1C3A}</a:tableStyleId>
              </a:tblPr>
              <a:tblGrid>
                <a:gridCol w="864779"/>
                <a:gridCol w="605345"/>
                <a:gridCol w="762124"/>
                <a:gridCol w="804682"/>
              </a:tblGrid>
              <a:tr h="171450">
                <a:tc>
                  <a:txBody>
                    <a:bodyPr/>
                    <a:lstStyle/>
                    <a:p>
                      <a:pPr algn="ctr" fontAlgn="ctr"/>
                      <a:r>
                        <a:rPr lang="ja-JP" altLang="en-US" sz="800" b="0" i="0" u="none" strike="noStrike" dirty="0" smtClean="0">
                          <a:solidFill>
                            <a:srgbClr val="000000"/>
                          </a:solidFill>
                          <a:effectLst/>
                          <a:latin typeface="ＭＳ Ｐゴシック"/>
                        </a:rPr>
                        <a:t>指定施工会社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工事件数</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工法使用料</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パーツ購入額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u="none" strike="noStrike" dirty="0" smtClean="0">
                          <a:effectLst/>
                        </a:rPr>
                        <a:t>\9,999,999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2" name="正方形/長方形 51"/>
          <p:cNvSpPr/>
          <p:nvPr/>
        </p:nvSpPr>
        <p:spPr>
          <a:xfrm>
            <a:off x="3123560" y="2496344"/>
            <a:ext cx="90097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集計</a:t>
            </a:r>
            <a:endParaRPr kumimoji="1" lang="ja-JP" altLang="en-US" sz="600" dirty="0">
              <a:solidFill>
                <a:schemeClr val="tx1"/>
              </a:solidFill>
            </a:endParaRPr>
          </a:p>
        </p:txBody>
      </p:sp>
    </p:spTree>
    <p:extLst>
      <p:ext uri="{BB962C8B-B14F-4D97-AF65-F5344CB8AC3E}">
        <p14:creationId xmlns:p14="http://schemas.microsoft.com/office/powerpoint/2010/main" val="954519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18565" y="950439"/>
            <a:ext cx="4918139" cy="3303158"/>
            <a:chOff x="618565" y="950439"/>
            <a:chExt cx="4918139" cy="3303158"/>
          </a:xfrm>
        </p:grpSpPr>
        <p:grpSp>
          <p:nvGrpSpPr>
            <p:cNvPr id="3" name="グループ化 2"/>
            <p:cNvGrpSpPr/>
            <p:nvPr/>
          </p:nvGrpSpPr>
          <p:grpSpPr>
            <a:xfrm>
              <a:off x="618565"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 name="テキスト ボックス 9"/>
          <p:cNvSpPr txBox="1"/>
          <p:nvPr/>
        </p:nvSpPr>
        <p:spPr>
          <a:xfrm>
            <a:off x="1898224" y="1632828"/>
            <a:ext cx="697627" cy="215444"/>
          </a:xfrm>
          <a:prstGeom prst="rect">
            <a:avLst/>
          </a:prstGeom>
          <a:noFill/>
        </p:spPr>
        <p:txBody>
          <a:bodyPr wrap="none" rtlCol="0">
            <a:spAutoFit/>
          </a:bodyPr>
          <a:lstStyle/>
          <a:p>
            <a:r>
              <a:rPr kumimoji="1" lang="ja-JP" altLang="en-US" sz="800" dirty="0" smtClean="0"/>
              <a:t>実績表出力</a:t>
            </a:r>
            <a:endParaRPr kumimoji="1" lang="ja-JP" altLang="en-US" sz="800" dirty="0"/>
          </a:p>
        </p:txBody>
      </p:sp>
      <p:sp>
        <p:nvSpPr>
          <p:cNvPr id="12" name="正方形/長方形 11"/>
          <p:cNvSpPr/>
          <p:nvPr/>
        </p:nvSpPr>
        <p:spPr>
          <a:xfrm>
            <a:off x="6624955" y="6312768"/>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3" name="テキスト ボックス 12"/>
          <p:cNvSpPr txBox="1"/>
          <p:nvPr/>
        </p:nvSpPr>
        <p:spPr>
          <a:xfrm>
            <a:off x="6999046" y="6323801"/>
            <a:ext cx="1124026" cy="338554"/>
          </a:xfrm>
          <a:prstGeom prst="rect">
            <a:avLst/>
          </a:prstGeom>
          <a:noFill/>
        </p:spPr>
        <p:txBody>
          <a:bodyPr wrap="none" rtlCol="0">
            <a:spAutoFit/>
          </a:bodyPr>
          <a:lstStyle/>
          <a:p>
            <a:r>
              <a:rPr kumimoji="1" lang="ja-JP" altLang="en-US" sz="800" dirty="0" smtClean="0"/>
              <a:t>実績表を発行します。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14" name="正方形/長方形 13"/>
          <p:cNvSpPr/>
          <p:nvPr/>
        </p:nvSpPr>
        <p:spPr>
          <a:xfrm>
            <a:off x="6840979" y="674481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15" name="正方形/長方形 14"/>
          <p:cNvSpPr/>
          <p:nvPr/>
        </p:nvSpPr>
        <p:spPr>
          <a:xfrm>
            <a:off x="7705075" y="674481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sp>
        <p:nvSpPr>
          <p:cNvPr id="16" name="テキスト ボックス 15"/>
          <p:cNvSpPr txBox="1"/>
          <p:nvPr/>
        </p:nvSpPr>
        <p:spPr>
          <a:xfrm>
            <a:off x="6544816" y="6024736"/>
            <a:ext cx="697627" cy="215444"/>
          </a:xfrm>
          <a:prstGeom prst="rect">
            <a:avLst/>
          </a:prstGeom>
          <a:noFill/>
        </p:spPr>
        <p:txBody>
          <a:bodyPr wrap="none" rtlCol="0">
            <a:spAutoFit/>
          </a:bodyPr>
          <a:lstStyle/>
          <a:p>
            <a:r>
              <a:rPr kumimoji="1" lang="ja-JP" altLang="en-US" sz="800" dirty="0" smtClean="0"/>
              <a:t>実績表発行</a:t>
            </a:r>
          </a:p>
        </p:txBody>
      </p:sp>
      <p:sp>
        <p:nvSpPr>
          <p:cNvPr id="17" name="テキスト ボックス 16"/>
          <p:cNvSpPr txBox="1"/>
          <p:nvPr/>
        </p:nvSpPr>
        <p:spPr>
          <a:xfrm>
            <a:off x="8514625" y="6312602"/>
            <a:ext cx="3071675" cy="400110"/>
          </a:xfrm>
          <a:prstGeom prst="rect">
            <a:avLst/>
          </a:prstGeom>
          <a:noFill/>
        </p:spPr>
        <p:txBody>
          <a:bodyPr wrap="square" rtlCol="0">
            <a:spAutoFit/>
          </a:bodyPr>
          <a:lstStyle/>
          <a:p>
            <a:r>
              <a:rPr lang="en-US" altLang="ja-JP" sz="1000" dirty="0"/>
              <a:t>〔OK〕</a:t>
            </a:r>
            <a:r>
              <a:rPr lang="ja-JP" altLang="en-US" sz="1000" dirty="0"/>
              <a:t>押下後</a:t>
            </a:r>
            <a:r>
              <a:rPr lang="ja-JP" altLang="en-US" sz="1000" dirty="0" smtClean="0"/>
              <a:t>、実績表</a:t>
            </a:r>
            <a:r>
              <a:rPr lang="en-US" altLang="ja-JP" sz="1000" dirty="0" smtClean="0"/>
              <a:t>PDF</a:t>
            </a:r>
            <a:r>
              <a:rPr lang="ja-JP" altLang="en-US" sz="1000" dirty="0"/>
              <a:t>が生成されますので、保存場所を選んで保存していただきます。</a:t>
            </a:r>
            <a:endParaRPr lang="en-US" altLang="ja-JP" sz="1000" dirty="0"/>
          </a:p>
        </p:txBody>
      </p:sp>
      <p:sp>
        <p:nvSpPr>
          <p:cNvPr id="18" name="テキスト ボックス 17"/>
          <p:cNvSpPr txBox="1"/>
          <p:nvPr/>
        </p:nvSpPr>
        <p:spPr>
          <a:xfrm>
            <a:off x="191944" y="480120"/>
            <a:ext cx="1595309" cy="246221"/>
          </a:xfrm>
          <a:prstGeom prst="rect">
            <a:avLst/>
          </a:prstGeom>
          <a:noFill/>
        </p:spPr>
        <p:txBody>
          <a:bodyPr wrap="none" rtlCol="0">
            <a:spAutoFit/>
          </a:bodyPr>
          <a:lstStyle/>
          <a:p>
            <a:r>
              <a:rPr kumimoji="1" lang="en-US" altLang="ja-JP" sz="1000" dirty="0" smtClean="0"/>
              <a:t>【</a:t>
            </a:r>
            <a:r>
              <a:rPr kumimoji="1" lang="ja-JP" altLang="en-US" sz="1000" dirty="0" smtClean="0"/>
              <a:t>集計処理－実績表出力</a:t>
            </a:r>
            <a:r>
              <a:rPr kumimoji="1" lang="en-US" altLang="ja-JP" sz="1000" dirty="0" smtClean="0"/>
              <a:t>】</a:t>
            </a:r>
            <a:endParaRPr kumimoji="1" lang="ja-JP" altLang="en-US" sz="1000" dirty="0"/>
          </a:p>
        </p:txBody>
      </p:sp>
      <p:cxnSp>
        <p:nvCxnSpPr>
          <p:cNvPr id="19" name="直線コネクタ 18"/>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2440360" y="4546608"/>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実績表</a:t>
            </a:r>
            <a:r>
              <a:rPr kumimoji="1" lang="en-US" altLang="ja-JP" sz="600" dirty="0" smtClean="0">
                <a:solidFill>
                  <a:schemeClr val="tx1"/>
                </a:solidFill>
              </a:rPr>
              <a:t>PDF</a:t>
            </a:r>
            <a:endParaRPr kumimoji="1" lang="ja-JP" altLang="en-US" sz="600" dirty="0">
              <a:solidFill>
                <a:schemeClr val="tx1"/>
              </a:solidFill>
            </a:endParaRPr>
          </a:p>
        </p:txBody>
      </p:sp>
      <p:sp>
        <p:nvSpPr>
          <p:cNvPr id="21" name="正方形/長方形 20"/>
          <p:cNvSpPr/>
          <p:nvPr/>
        </p:nvSpPr>
        <p:spPr>
          <a:xfrm>
            <a:off x="3736504" y="4546608"/>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CSV</a:t>
            </a:r>
            <a:r>
              <a:rPr kumimoji="1" lang="ja-JP" altLang="en-US" sz="600" dirty="0" smtClean="0">
                <a:solidFill>
                  <a:schemeClr val="tx1"/>
                </a:solidFill>
              </a:rPr>
              <a:t>出力</a:t>
            </a:r>
            <a:endParaRPr kumimoji="1" lang="ja-JP" altLang="en-US" sz="600" dirty="0">
              <a:solidFill>
                <a:schemeClr val="tx1"/>
              </a:solidFill>
            </a:endParaRPr>
          </a:p>
        </p:txBody>
      </p:sp>
      <p:sp>
        <p:nvSpPr>
          <p:cNvPr id="23" name="正方形/長方形 22"/>
          <p:cNvSpPr/>
          <p:nvPr/>
        </p:nvSpPr>
        <p:spPr>
          <a:xfrm>
            <a:off x="6624955" y="5023568"/>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24" name="テキスト ボックス 23"/>
          <p:cNvSpPr txBox="1"/>
          <p:nvPr/>
        </p:nvSpPr>
        <p:spPr>
          <a:xfrm>
            <a:off x="7045533" y="5034601"/>
            <a:ext cx="1031051" cy="338554"/>
          </a:xfrm>
          <a:prstGeom prst="rect">
            <a:avLst/>
          </a:prstGeom>
          <a:noFill/>
        </p:spPr>
        <p:txBody>
          <a:bodyPr wrap="none" rtlCol="0">
            <a:spAutoFit/>
          </a:bodyPr>
          <a:lstStyle/>
          <a:p>
            <a:r>
              <a:rPr kumimoji="1" lang="en-US" altLang="ja-JP" sz="800" dirty="0" smtClean="0"/>
              <a:t>CSV</a:t>
            </a:r>
            <a:r>
              <a:rPr kumimoji="1" lang="ja-JP" altLang="en-US" sz="800" dirty="0" smtClean="0"/>
              <a:t>を出力します。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25" name="正方形/長方形 24"/>
          <p:cNvSpPr/>
          <p:nvPr/>
        </p:nvSpPr>
        <p:spPr>
          <a:xfrm>
            <a:off x="6840979" y="545561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26" name="正方形/長方形 25"/>
          <p:cNvSpPr/>
          <p:nvPr/>
        </p:nvSpPr>
        <p:spPr>
          <a:xfrm>
            <a:off x="7705075" y="545561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sp>
        <p:nvSpPr>
          <p:cNvPr id="27" name="テキスト ボックス 26"/>
          <p:cNvSpPr txBox="1"/>
          <p:nvPr/>
        </p:nvSpPr>
        <p:spPr>
          <a:xfrm>
            <a:off x="6544816" y="4735536"/>
            <a:ext cx="548548" cy="215444"/>
          </a:xfrm>
          <a:prstGeom prst="rect">
            <a:avLst/>
          </a:prstGeom>
          <a:noFill/>
        </p:spPr>
        <p:txBody>
          <a:bodyPr wrap="none" rtlCol="0">
            <a:spAutoFit/>
          </a:bodyPr>
          <a:lstStyle/>
          <a:p>
            <a:r>
              <a:rPr kumimoji="1" lang="en-US" altLang="ja-JP" sz="800" dirty="0" smtClean="0"/>
              <a:t>CSV</a:t>
            </a:r>
            <a:r>
              <a:rPr kumimoji="1" lang="ja-JP" altLang="en-US" sz="800" dirty="0" smtClean="0"/>
              <a:t>出力</a:t>
            </a:r>
          </a:p>
        </p:txBody>
      </p:sp>
      <p:sp>
        <p:nvSpPr>
          <p:cNvPr id="28" name="テキスト ボックス 27"/>
          <p:cNvSpPr txBox="1"/>
          <p:nvPr/>
        </p:nvSpPr>
        <p:spPr>
          <a:xfrm>
            <a:off x="8514625" y="5023402"/>
            <a:ext cx="3071675" cy="400110"/>
          </a:xfrm>
          <a:prstGeom prst="rect">
            <a:avLst/>
          </a:prstGeom>
          <a:noFill/>
        </p:spPr>
        <p:txBody>
          <a:bodyPr wrap="square" rtlCol="0">
            <a:spAutoFit/>
          </a:bodyPr>
          <a:lstStyle/>
          <a:p>
            <a:r>
              <a:rPr lang="en-US" altLang="ja-JP" sz="1000" dirty="0"/>
              <a:t>〔OK〕</a:t>
            </a:r>
            <a:r>
              <a:rPr lang="ja-JP" altLang="en-US" sz="1000" dirty="0"/>
              <a:t>押下後</a:t>
            </a:r>
            <a:r>
              <a:rPr lang="ja-JP" altLang="en-US" sz="1000" dirty="0" smtClean="0"/>
              <a:t>、</a:t>
            </a:r>
            <a:r>
              <a:rPr lang="en-US" altLang="ja-JP" sz="1000" dirty="0" smtClean="0"/>
              <a:t>CSV</a:t>
            </a:r>
            <a:r>
              <a:rPr lang="ja-JP" altLang="en-US" sz="1000" dirty="0" smtClean="0"/>
              <a:t>が</a:t>
            </a:r>
            <a:r>
              <a:rPr lang="ja-JP" altLang="en-US" sz="1000" dirty="0"/>
              <a:t>生成されますので、保存場所を選んで保存していただきます。</a:t>
            </a:r>
            <a:endParaRPr lang="en-US" altLang="ja-JP" sz="1000" dirty="0"/>
          </a:p>
        </p:txBody>
      </p:sp>
      <p:cxnSp>
        <p:nvCxnSpPr>
          <p:cNvPr id="29" name="カギ線コネクタ 28"/>
          <p:cNvCxnSpPr>
            <a:stCxn id="21" idx="2"/>
            <a:endCxn id="23" idx="1"/>
          </p:cNvCxnSpPr>
          <p:nvPr/>
        </p:nvCxnSpPr>
        <p:spPr>
          <a:xfrm rot="16200000" flipH="1">
            <a:off x="5104122" y="3826771"/>
            <a:ext cx="693274" cy="2348391"/>
          </a:xfrm>
          <a:prstGeom prst="bentConnector2">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カギ線コネクタ 29"/>
          <p:cNvCxnSpPr>
            <a:stCxn id="20" idx="2"/>
            <a:endCxn id="12" idx="1"/>
          </p:cNvCxnSpPr>
          <p:nvPr/>
        </p:nvCxnSpPr>
        <p:spPr>
          <a:xfrm rot="16200000" flipH="1">
            <a:off x="3811450" y="3823299"/>
            <a:ext cx="1982474" cy="3644535"/>
          </a:xfrm>
          <a:prstGeom prst="bentConnector2">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32" name="テキスト ボックス 31"/>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33" name="テキスト ボックス 32"/>
          <p:cNvSpPr txBox="1"/>
          <p:nvPr/>
        </p:nvSpPr>
        <p:spPr>
          <a:xfrm>
            <a:off x="2080320" y="2136884"/>
            <a:ext cx="595035" cy="215444"/>
          </a:xfrm>
          <a:prstGeom prst="rect">
            <a:avLst/>
          </a:prstGeom>
          <a:noFill/>
        </p:spPr>
        <p:txBody>
          <a:bodyPr wrap="none" rtlCol="0">
            <a:spAutoFit/>
          </a:bodyPr>
          <a:lstStyle/>
          <a:p>
            <a:r>
              <a:rPr kumimoji="1" lang="ja-JP" altLang="en-US" sz="800" dirty="0" smtClean="0"/>
              <a:t>集計期間</a:t>
            </a:r>
          </a:p>
        </p:txBody>
      </p:sp>
      <p:sp>
        <p:nvSpPr>
          <p:cNvPr id="34" name="正方形/長方形 33"/>
          <p:cNvSpPr/>
          <p:nvPr/>
        </p:nvSpPr>
        <p:spPr>
          <a:xfrm>
            <a:off x="2781960" y="219074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2925976" y="2136884"/>
            <a:ext cx="287258" cy="215444"/>
          </a:xfrm>
          <a:prstGeom prst="rect">
            <a:avLst/>
          </a:prstGeom>
          <a:noFill/>
        </p:spPr>
        <p:txBody>
          <a:bodyPr wrap="none" rtlCol="0">
            <a:spAutoFit/>
          </a:bodyPr>
          <a:lstStyle/>
          <a:p>
            <a:r>
              <a:rPr kumimoji="1" lang="ja-JP" altLang="en-US" sz="800" dirty="0" smtClean="0"/>
              <a:t>年</a:t>
            </a:r>
          </a:p>
        </p:txBody>
      </p:sp>
      <p:sp>
        <p:nvSpPr>
          <p:cNvPr id="36" name="正方形/長方形 35"/>
          <p:cNvSpPr/>
          <p:nvPr/>
        </p:nvSpPr>
        <p:spPr>
          <a:xfrm>
            <a:off x="3142000" y="219074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3286016" y="2136884"/>
            <a:ext cx="287258" cy="215444"/>
          </a:xfrm>
          <a:prstGeom prst="rect">
            <a:avLst/>
          </a:prstGeom>
          <a:noFill/>
        </p:spPr>
        <p:txBody>
          <a:bodyPr wrap="none" rtlCol="0">
            <a:spAutoFit/>
          </a:bodyPr>
          <a:lstStyle/>
          <a:p>
            <a:r>
              <a:rPr kumimoji="1" lang="ja-JP" altLang="en-US" sz="800" dirty="0" smtClean="0"/>
              <a:t>月</a:t>
            </a:r>
          </a:p>
        </p:txBody>
      </p:sp>
      <p:sp>
        <p:nvSpPr>
          <p:cNvPr id="38" name="正方形/長方形 37"/>
          <p:cNvSpPr/>
          <p:nvPr/>
        </p:nvSpPr>
        <p:spPr>
          <a:xfrm>
            <a:off x="3502040" y="219074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3646056" y="2136884"/>
            <a:ext cx="287258" cy="215444"/>
          </a:xfrm>
          <a:prstGeom prst="rect">
            <a:avLst/>
          </a:prstGeom>
          <a:noFill/>
        </p:spPr>
        <p:txBody>
          <a:bodyPr wrap="none" rtlCol="0">
            <a:spAutoFit/>
          </a:bodyPr>
          <a:lstStyle/>
          <a:p>
            <a:r>
              <a:rPr kumimoji="1" lang="ja-JP" altLang="en-US" sz="800" dirty="0" smtClean="0"/>
              <a:t>日</a:t>
            </a:r>
          </a:p>
        </p:txBody>
      </p:sp>
      <p:sp>
        <p:nvSpPr>
          <p:cNvPr id="40" name="正方形/長方形 39"/>
          <p:cNvSpPr/>
          <p:nvPr/>
        </p:nvSpPr>
        <p:spPr>
          <a:xfrm>
            <a:off x="4019078" y="219074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4163094" y="2136884"/>
            <a:ext cx="287258" cy="215444"/>
          </a:xfrm>
          <a:prstGeom prst="rect">
            <a:avLst/>
          </a:prstGeom>
          <a:noFill/>
        </p:spPr>
        <p:txBody>
          <a:bodyPr wrap="none" rtlCol="0">
            <a:spAutoFit/>
          </a:bodyPr>
          <a:lstStyle/>
          <a:p>
            <a:r>
              <a:rPr kumimoji="1" lang="ja-JP" altLang="en-US" sz="800" dirty="0" smtClean="0"/>
              <a:t>年</a:t>
            </a:r>
          </a:p>
        </p:txBody>
      </p:sp>
      <p:sp>
        <p:nvSpPr>
          <p:cNvPr id="42" name="正方形/長方形 41"/>
          <p:cNvSpPr/>
          <p:nvPr/>
        </p:nvSpPr>
        <p:spPr>
          <a:xfrm>
            <a:off x="4379118" y="219074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4523134" y="2136884"/>
            <a:ext cx="287258" cy="215444"/>
          </a:xfrm>
          <a:prstGeom prst="rect">
            <a:avLst/>
          </a:prstGeom>
          <a:noFill/>
        </p:spPr>
        <p:txBody>
          <a:bodyPr wrap="none" rtlCol="0">
            <a:spAutoFit/>
          </a:bodyPr>
          <a:lstStyle/>
          <a:p>
            <a:r>
              <a:rPr kumimoji="1" lang="ja-JP" altLang="en-US" sz="800" dirty="0" smtClean="0"/>
              <a:t>月</a:t>
            </a:r>
          </a:p>
        </p:txBody>
      </p:sp>
      <p:sp>
        <p:nvSpPr>
          <p:cNvPr id="44" name="正方形/長方形 43"/>
          <p:cNvSpPr/>
          <p:nvPr/>
        </p:nvSpPr>
        <p:spPr>
          <a:xfrm>
            <a:off x="4739158" y="219074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4883174" y="2136884"/>
            <a:ext cx="287258" cy="215444"/>
          </a:xfrm>
          <a:prstGeom prst="rect">
            <a:avLst/>
          </a:prstGeom>
          <a:noFill/>
        </p:spPr>
        <p:txBody>
          <a:bodyPr wrap="none" rtlCol="0">
            <a:spAutoFit/>
          </a:bodyPr>
          <a:lstStyle/>
          <a:p>
            <a:r>
              <a:rPr kumimoji="1" lang="ja-JP" altLang="en-US" sz="800" dirty="0" smtClean="0"/>
              <a:t>日</a:t>
            </a:r>
          </a:p>
        </p:txBody>
      </p:sp>
      <p:sp>
        <p:nvSpPr>
          <p:cNvPr id="46" name="テキスト ボックス 45"/>
          <p:cNvSpPr txBox="1"/>
          <p:nvPr/>
        </p:nvSpPr>
        <p:spPr>
          <a:xfrm>
            <a:off x="3775506" y="2136884"/>
            <a:ext cx="287258" cy="215444"/>
          </a:xfrm>
          <a:prstGeom prst="rect">
            <a:avLst/>
          </a:prstGeom>
          <a:noFill/>
        </p:spPr>
        <p:txBody>
          <a:bodyPr wrap="none" rtlCol="0">
            <a:spAutoFit/>
          </a:bodyPr>
          <a:lstStyle/>
          <a:p>
            <a:r>
              <a:rPr kumimoji="1" lang="ja-JP" altLang="en-US" sz="800" dirty="0" smtClean="0"/>
              <a:t>～</a:t>
            </a:r>
          </a:p>
        </p:txBody>
      </p:sp>
      <p:sp>
        <p:nvSpPr>
          <p:cNvPr id="47" name="メモ 46"/>
          <p:cNvSpPr/>
          <p:nvPr/>
        </p:nvSpPr>
        <p:spPr>
          <a:xfrm>
            <a:off x="6034575" y="2154292"/>
            <a:ext cx="2764936" cy="1152128"/>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800" dirty="0">
                <a:solidFill>
                  <a:schemeClr val="tx1"/>
                </a:solidFill>
              </a:rPr>
              <a:t>集計</a:t>
            </a:r>
            <a:r>
              <a:rPr lang="ja-JP" altLang="en-US" sz="800" dirty="0" smtClean="0">
                <a:solidFill>
                  <a:schemeClr val="tx1"/>
                </a:solidFill>
              </a:rPr>
              <a:t>期間内に完工した物件の一覧</a:t>
            </a:r>
            <a:endParaRPr lang="en-US" altLang="ja-JP" sz="800" dirty="0" smtClean="0">
              <a:solidFill>
                <a:schemeClr val="tx1"/>
              </a:solidFill>
            </a:endParaRPr>
          </a:p>
          <a:p>
            <a:r>
              <a:rPr lang="en-US" altLang="ja-JP" sz="800" dirty="0" smtClean="0">
                <a:solidFill>
                  <a:schemeClr val="tx1"/>
                </a:solidFill>
              </a:rPr>
              <a:t>CSV</a:t>
            </a:r>
            <a:r>
              <a:rPr lang="ja-JP" altLang="en-US" sz="800" dirty="0" smtClean="0">
                <a:solidFill>
                  <a:schemeClr val="tx1"/>
                </a:solidFill>
              </a:rPr>
              <a:t>出力項目＝物件情報の項目全て</a:t>
            </a:r>
            <a:endParaRPr lang="en-US" altLang="ja-JP" sz="800" dirty="0" smtClean="0">
              <a:solidFill>
                <a:schemeClr val="tx1"/>
              </a:solidFill>
            </a:endParaRPr>
          </a:p>
          <a:p>
            <a:endParaRPr lang="en-US" altLang="ja-JP" sz="800" dirty="0">
              <a:solidFill>
                <a:schemeClr val="tx1"/>
              </a:solidFill>
            </a:endParaRPr>
          </a:p>
          <a:p>
            <a:r>
              <a:rPr lang="ja-JP" altLang="en-US" sz="800" dirty="0" smtClean="0">
                <a:solidFill>
                  <a:schemeClr val="tx1"/>
                </a:solidFill>
              </a:rPr>
              <a:t>実績表</a:t>
            </a:r>
            <a:r>
              <a:rPr lang="en-US" altLang="ja-JP" sz="800" dirty="0" smtClean="0">
                <a:solidFill>
                  <a:schemeClr val="tx1"/>
                </a:solidFill>
              </a:rPr>
              <a:t>PDF</a:t>
            </a:r>
            <a:r>
              <a:rPr lang="ja-JP" altLang="en-US" sz="800" dirty="0" smtClean="0">
                <a:solidFill>
                  <a:schemeClr val="tx1"/>
                </a:solidFill>
              </a:rPr>
              <a:t>（基礎構造に関する性能証明の更新時提出資料）</a:t>
            </a:r>
            <a:endParaRPr lang="en-US" altLang="ja-JP" sz="800" dirty="0" smtClean="0">
              <a:solidFill>
                <a:schemeClr val="tx1"/>
              </a:solidFill>
            </a:endParaRPr>
          </a:p>
          <a:p>
            <a:r>
              <a:rPr lang="ja-JP" altLang="en-US" sz="800" dirty="0" smtClean="0">
                <a:solidFill>
                  <a:schemeClr val="tx1"/>
                </a:solidFill>
              </a:rPr>
              <a:t>・施工実績件数一覧表（書式－１）</a:t>
            </a:r>
            <a:endParaRPr lang="en-US" altLang="ja-JP" sz="800" dirty="0" smtClean="0">
              <a:solidFill>
                <a:schemeClr val="tx1"/>
              </a:solidFill>
            </a:endParaRPr>
          </a:p>
          <a:p>
            <a:r>
              <a:rPr lang="ja-JP" altLang="en-US" sz="800" dirty="0">
                <a:solidFill>
                  <a:schemeClr val="tx1"/>
                </a:solidFill>
              </a:rPr>
              <a:t>・施工</a:t>
            </a:r>
            <a:r>
              <a:rPr lang="ja-JP" altLang="en-US" sz="800" dirty="0" smtClean="0">
                <a:solidFill>
                  <a:schemeClr val="tx1"/>
                </a:solidFill>
              </a:rPr>
              <a:t>実績一覧表</a:t>
            </a:r>
            <a:r>
              <a:rPr lang="ja-JP" altLang="en-US" sz="800" dirty="0">
                <a:solidFill>
                  <a:schemeClr val="tx1"/>
                </a:solidFill>
              </a:rPr>
              <a:t>（書式</a:t>
            </a:r>
            <a:r>
              <a:rPr lang="ja-JP" altLang="en-US" sz="800" dirty="0" smtClean="0">
                <a:solidFill>
                  <a:schemeClr val="tx1"/>
                </a:solidFill>
              </a:rPr>
              <a:t>－２）</a:t>
            </a:r>
            <a:endParaRPr lang="en-US" altLang="ja-JP" sz="800" dirty="0" smtClean="0">
              <a:solidFill>
                <a:schemeClr val="tx1"/>
              </a:solidFill>
            </a:endParaRPr>
          </a:p>
          <a:p>
            <a:endParaRPr lang="en-US" altLang="ja-JP" sz="800" dirty="0" smtClean="0">
              <a:solidFill>
                <a:schemeClr val="tx1"/>
              </a:solidFill>
            </a:endParaRPr>
          </a:p>
          <a:p>
            <a:endParaRPr lang="en-US" altLang="ja-JP" sz="800" dirty="0" smtClean="0">
              <a:solidFill>
                <a:schemeClr val="tx1"/>
              </a:solidFill>
            </a:endParaRPr>
          </a:p>
        </p:txBody>
      </p:sp>
      <p:graphicFrame>
        <p:nvGraphicFramePr>
          <p:cNvPr id="48" name="表 47"/>
          <p:cNvGraphicFramePr>
            <a:graphicFrameLocks noGrp="1"/>
          </p:cNvGraphicFramePr>
          <p:nvPr>
            <p:extLst>
              <p:ext uri="{D42A27DB-BD31-4B8C-83A1-F6EECF244321}">
                <p14:modId xmlns:p14="http://schemas.microsoft.com/office/powerpoint/2010/main" val="590499352"/>
              </p:ext>
            </p:extLst>
          </p:nvPr>
        </p:nvGraphicFramePr>
        <p:xfrm>
          <a:off x="2080320" y="2856384"/>
          <a:ext cx="3180559" cy="1371600"/>
        </p:xfrm>
        <a:graphic>
          <a:graphicData uri="http://schemas.openxmlformats.org/drawingml/2006/table">
            <a:tbl>
              <a:tblPr>
                <a:tableStyleId>{5C22544A-7EE6-4342-B048-85BDC9FD1C3A}</a:tableStyleId>
              </a:tblPr>
              <a:tblGrid>
                <a:gridCol w="651782"/>
                <a:gridCol w="669209"/>
                <a:gridCol w="695233"/>
                <a:gridCol w="576064"/>
                <a:gridCol w="588271"/>
              </a:tblGrid>
              <a:tr h="171450">
                <a:tc>
                  <a:txBody>
                    <a:bodyPr/>
                    <a:lstStyle/>
                    <a:p>
                      <a:pPr algn="ctr" fontAlgn="ctr"/>
                      <a:r>
                        <a:rPr lang="ja-JP" altLang="en-US" sz="800" b="0" i="0" u="none" strike="noStrike" dirty="0" smtClean="0">
                          <a:solidFill>
                            <a:srgbClr val="000000"/>
                          </a:solidFill>
                          <a:effectLst/>
                          <a:latin typeface="ＭＳ Ｐゴシック"/>
                        </a:rPr>
                        <a:t>認定番号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工事名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工事場所</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幹事会社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工期</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dirty="0"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9" name="正方形/長方形 48"/>
          <p:cNvSpPr/>
          <p:nvPr/>
        </p:nvSpPr>
        <p:spPr>
          <a:xfrm>
            <a:off x="3195568" y="2496344"/>
            <a:ext cx="90097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集計</a:t>
            </a:r>
            <a:endParaRPr kumimoji="1" lang="ja-JP" altLang="en-US" sz="600" dirty="0">
              <a:solidFill>
                <a:schemeClr val="tx1"/>
              </a:solidFill>
            </a:endParaRPr>
          </a:p>
        </p:txBody>
      </p:sp>
    </p:spTree>
    <p:extLst>
      <p:ext uri="{BB962C8B-B14F-4D97-AF65-F5344CB8AC3E}">
        <p14:creationId xmlns:p14="http://schemas.microsoft.com/office/powerpoint/2010/main" val="563900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618565" y="950439"/>
            <a:ext cx="4918139" cy="3303158"/>
            <a:chOff x="618565" y="950439"/>
            <a:chExt cx="4918139" cy="3303158"/>
          </a:xfrm>
        </p:grpSpPr>
        <p:grpSp>
          <p:nvGrpSpPr>
            <p:cNvPr id="11" name="グループ化 10"/>
            <p:cNvGrpSpPr/>
            <p:nvPr/>
          </p:nvGrpSpPr>
          <p:grpSpPr>
            <a:xfrm>
              <a:off x="618565" y="950439"/>
              <a:ext cx="4918139" cy="3303158"/>
              <a:chOff x="618565" y="1497732"/>
              <a:chExt cx="4918139" cy="3303158"/>
            </a:xfrm>
          </p:grpSpPr>
          <p:cxnSp>
            <p:nvCxnSpPr>
              <p:cNvPr id="13" name="直線コネクタ 1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12" name="直線コネクタ 1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191944" y="480120"/>
            <a:ext cx="1723549" cy="246221"/>
          </a:xfrm>
          <a:prstGeom prst="rect">
            <a:avLst/>
          </a:prstGeom>
          <a:noFill/>
        </p:spPr>
        <p:txBody>
          <a:bodyPr wrap="none" rtlCol="0">
            <a:spAutoFit/>
          </a:bodyPr>
          <a:lstStyle/>
          <a:p>
            <a:r>
              <a:rPr kumimoji="1" lang="en-US" altLang="ja-JP" sz="1000" dirty="0" smtClean="0"/>
              <a:t>【</a:t>
            </a:r>
            <a:r>
              <a:rPr kumimoji="1" lang="ja-JP" altLang="en-US" sz="1000" dirty="0" smtClean="0"/>
              <a:t>協会情報－協会基本情報</a:t>
            </a:r>
            <a:r>
              <a:rPr kumimoji="1" lang="en-US" altLang="ja-JP" sz="1000" dirty="0" smtClean="0"/>
              <a:t>】</a:t>
            </a:r>
            <a:endParaRPr kumimoji="1" lang="ja-JP" altLang="en-US" sz="1000" dirty="0"/>
          </a:p>
        </p:txBody>
      </p:sp>
      <p:cxnSp>
        <p:nvCxnSpPr>
          <p:cNvPr id="22" name="直線コネクタ 21"/>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1898224" y="1632828"/>
            <a:ext cx="800219" cy="215444"/>
          </a:xfrm>
          <a:prstGeom prst="rect">
            <a:avLst/>
          </a:prstGeom>
          <a:noFill/>
        </p:spPr>
        <p:txBody>
          <a:bodyPr wrap="none" rtlCol="0">
            <a:spAutoFit/>
          </a:bodyPr>
          <a:lstStyle/>
          <a:p>
            <a:r>
              <a:rPr kumimoji="1" lang="ja-JP" altLang="en-US" sz="800" dirty="0" smtClean="0"/>
              <a:t>協会基本情報</a:t>
            </a:r>
            <a:endParaRPr kumimoji="1" lang="ja-JP" altLang="en-US" sz="800" dirty="0"/>
          </a:p>
        </p:txBody>
      </p:sp>
      <p:sp>
        <p:nvSpPr>
          <p:cNvPr id="25" name="テキスト ボックス 24"/>
          <p:cNvSpPr txBox="1"/>
          <p:nvPr/>
        </p:nvSpPr>
        <p:spPr>
          <a:xfrm>
            <a:off x="2209793" y="3000400"/>
            <a:ext cx="287258" cy="215444"/>
          </a:xfrm>
          <a:prstGeom prst="rect">
            <a:avLst/>
          </a:prstGeom>
          <a:noFill/>
        </p:spPr>
        <p:txBody>
          <a:bodyPr wrap="none" rtlCol="0">
            <a:spAutoFit/>
          </a:bodyPr>
          <a:lstStyle/>
          <a:p>
            <a:r>
              <a:rPr kumimoji="1" lang="ja-JP" altLang="en-US" sz="800" dirty="0" smtClean="0"/>
              <a:t>〒</a:t>
            </a:r>
          </a:p>
        </p:txBody>
      </p:sp>
      <p:sp>
        <p:nvSpPr>
          <p:cNvPr id="26" name="正方形/長方形 25"/>
          <p:cNvSpPr/>
          <p:nvPr/>
        </p:nvSpPr>
        <p:spPr>
          <a:xfrm>
            <a:off x="3016424" y="3054261"/>
            <a:ext cx="31588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458</a:t>
            </a:r>
            <a:endParaRPr kumimoji="1" lang="ja-JP" altLang="en-US" sz="600" dirty="0">
              <a:solidFill>
                <a:schemeClr val="tx1"/>
              </a:solidFill>
            </a:endParaRPr>
          </a:p>
        </p:txBody>
      </p:sp>
      <p:sp>
        <p:nvSpPr>
          <p:cNvPr id="27" name="テキスト ボックス 26"/>
          <p:cNvSpPr txBox="1"/>
          <p:nvPr/>
        </p:nvSpPr>
        <p:spPr>
          <a:xfrm>
            <a:off x="2209793" y="3215844"/>
            <a:ext cx="389850" cy="215444"/>
          </a:xfrm>
          <a:prstGeom prst="rect">
            <a:avLst/>
          </a:prstGeom>
          <a:noFill/>
        </p:spPr>
        <p:txBody>
          <a:bodyPr wrap="none" rtlCol="0">
            <a:spAutoFit/>
          </a:bodyPr>
          <a:lstStyle/>
          <a:p>
            <a:r>
              <a:rPr kumimoji="1" lang="ja-JP" altLang="en-US" sz="800" dirty="0" smtClean="0"/>
              <a:t>住所</a:t>
            </a:r>
          </a:p>
        </p:txBody>
      </p:sp>
      <p:sp>
        <p:nvSpPr>
          <p:cNvPr id="28" name="正方形/長方形 27"/>
          <p:cNvSpPr/>
          <p:nvPr/>
        </p:nvSpPr>
        <p:spPr>
          <a:xfrm>
            <a:off x="3016424" y="3270285"/>
            <a:ext cx="151216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ysClr val="windowText" lastClr="000000"/>
                </a:solidFill>
              </a:rPr>
              <a:t>名古屋市緑区鴻仏目１丁目</a:t>
            </a:r>
            <a:r>
              <a:rPr kumimoji="1" lang="en-US" altLang="ja-JP" sz="600" dirty="0" smtClean="0">
                <a:solidFill>
                  <a:sysClr val="windowText" lastClr="000000"/>
                </a:solidFill>
              </a:rPr>
              <a:t>115</a:t>
            </a:r>
            <a:endParaRPr kumimoji="1" lang="ja-JP" altLang="en-US" sz="600" dirty="0">
              <a:solidFill>
                <a:sysClr val="windowText" lastClr="000000"/>
              </a:solidFill>
            </a:endParaRPr>
          </a:p>
        </p:txBody>
      </p:sp>
      <p:sp>
        <p:nvSpPr>
          <p:cNvPr id="30" name="テキスト ボックス 29"/>
          <p:cNvSpPr txBox="1"/>
          <p:nvPr/>
        </p:nvSpPr>
        <p:spPr>
          <a:xfrm>
            <a:off x="2209793" y="3648988"/>
            <a:ext cx="595035" cy="215444"/>
          </a:xfrm>
          <a:prstGeom prst="rect">
            <a:avLst/>
          </a:prstGeom>
          <a:noFill/>
        </p:spPr>
        <p:txBody>
          <a:bodyPr wrap="none" rtlCol="0">
            <a:spAutoFit/>
          </a:bodyPr>
          <a:lstStyle/>
          <a:p>
            <a:r>
              <a:rPr lang="ja-JP" altLang="en-US" sz="800" dirty="0"/>
              <a:t>電話番号</a:t>
            </a:r>
            <a:endParaRPr kumimoji="1" lang="ja-JP" altLang="en-US" sz="800" dirty="0" smtClean="0"/>
          </a:p>
        </p:txBody>
      </p:sp>
      <p:sp>
        <p:nvSpPr>
          <p:cNvPr id="32" name="テキスト ボックス 31"/>
          <p:cNvSpPr txBox="1"/>
          <p:nvPr/>
        </p:nvSpPr>
        <p:spPr>
          <a:xfrm>
            <a:off x="2209793" y="3864195"/>
            <a:ext cx="548548" cy="215444"/>
          </a:xfrm>
          <a:prstGeom prst="rect">
            <a:avLst/>
          </a:prstGeom>
          <a:noFill/>
        </p:spPr>
        <p:txBody>
          <a:bodyPr wrap="none" rtlCol="0">
            <a:spAutoFit/>
          </a:bodyPr>
          <a:lstStyle/>
          <a:p>
            <a:r>
              <a:rPr kumimoji="1" lang="en-US" altLang="ja-JP" sz="800" dirty="0" smtClean="0"/>
              <a:t>FAX</a:t>
            </a:r>
            <a:r>
              <a:rPr lang="ja-JP" altLang="en-US" sz="800" dirty="0"/>
              <a:t>番号</a:t>
            </a:r>
            <a:endParaRPr kumimoji="1" lang="ja-JP" altLang="en-US" sz="800" dirty="0" smtClean="0"/>
          </a:p>
        </p:txBody>
      </p:sp>
      <p:sp>
        <p:nvSpPr>
          <p:cNvPr id="37" name="正方形/長方形 36"/>
          <p:cNvSpPr/>
          <p:nvPr/>
        </p:nvSpPr>
        <p:spPr>
          <a:xfrm>
            <a:off x="3088432" y="627705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更新</a:t>
            </a:r>
            <a:endParaRPr kumimoji="1" lang="ja-JP" altLang="en-US" sz="600" dirty="0">
              <a:solidFill>
                <a:schemeClr val="tx1"/>
              </a:solidFill>
            </a:endParaRPr>
          </a:p>
        </p:txBody>
      </p:sp>
      <p:sp>
        <p:nvSpPr>
          <p:cNvPr id="77" name="正方形/長方形 76"/>
          <p:cNvSpPr/>
          <p:nvPr/>
        </p:nvSpPr>
        <p:spPr>
          <a:xfrm>
            <a:off x="3016424" y="3702332"/>
            <a:ext cx="839172" cy="108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052-877-8281</a:t>
            </a:r>
            <a:endParaRPr kumimoji="1" lang="ja-JP" altLang="en-US" sz="600" dirty="0">
              <a:solidFill>
                <a:schemeClr val="tx1"/>
              </a:solidFill>
            </a:endParaRPr>
          </a:p>
        </p:txBody>
      </p:sp>
      <p:sp>
        <p:nvSpPr>
          <p:cNvPr id="82" name="正方形/長方形 81"/>
          <p:cNvSpPr/>
          <p:nvPr/>
        </p:nvSpPr>
        <p:spPr>
          <a:xfrm>
            <a:off x="3016424" y="3918357"/>
            <a:ext cx="8391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052-877-8271</a:t>
            </a:r>
            <a:endParaRPr kumimoji="1" lang="ja-JP" altLang="en-US" sz="600" dirty="0">
              <a:solidFill>
                <a:schemeClr val="tx1"/>
              </a:solidFill>
            </a:endParaRPr>
          </a:p>
        </p:txBody>
      </p:sp>
      <p:sp>
        <p:nvSpPr>
          <p:cNvPr id="87" name="テキスト ボックス 86"/>
          <p:cNvSpPr txBox="1"/>
          <p:nvPr/>
        </p:nvSpPr>
        <p:spPr>
          <a:xfrm>
            <a:off x="2178024" y="2008921"/>
            <a:ext cx="2630848" cy="338554"/>
          </a:xfrm>
          <a:prstGeom prst="rect">
            <a:avLst/>
          </a:prstGeom>
          <a:noFill/>
        </p:spPr>
        <p:txBody>
          <a:bodyPr wrap="none" rtlCol="0">
            <a:spAutoFit/>
          </a:bodyPr>
          <a:lstStyle/>
          <a:p>
            <a:r>
              <a:rPr kumimoji="1" lang="ja-JP" altLang="en-US" sz="800" dirty="0" smtClean="0"/>
              <a:t>登録内容を変更する場合は、変更箇所を訂正し</a:t>
            </a:r>
            <a:r>
              <a:rPr lang="en-US" altLang="ja-JP" sz="800" dirty="0" smtClean="0"/>
              <a:t>〔</a:t>
            </a:r>
            <a:r>
              <a:rPr lang="ja-JP" altLang="en-US" sz="800" dirty="0" smtClean="0"/>
              <a:t>更新</a:t>
            </a:r>
            <a:r>
              <a:rPr kumimoji="1" lang="en-US" altLang="ja-JP" sz="800" dirty="0" smtClean="0"/>
              <a:t>〕</a:t>
            </a:r>
            <a:r>
              <a:rPr kumimoji="1" lang="ja-JP" altLang="en-US" sz="800" dirty="0" smtClean="0"/>
              <a:t>を</a:t>
            </a:r>
            <a:endParaRPr kumimoji="1" lang="en-US" altLang="ja-JP" sz="800" dirty="0" smtClean="0"/>
          </a:p>
          <a:p>
            <a:r>
              <a:rPr kumimoji="1" lang="ja-JP" altLang="en-US" sz="800" dirty="0" smtClean="0"/>
              <a:t>押してください。</a:t>
            </a:r>
          </a:p>
        </p:txBody>
      </p:sp>
      <p:sp>
        <p:nvSpPr>
          <p:cNvPr id="88" name="正方形/長方形 87"/>
          <p:cNvSpPr/>
          <p:nvPr/>
        </p:nvSpPr>
        <p:spPr>
          <a:xfrm>
            <a:off x="3434548" y="3054261"/>
            <a:ext cx="42104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0023</a:t>
            </a:r>
            <a:endParaRPr kumimoji="1" lang="ja-JP" altLang="en-US" sz="600" dirty="0">
              <a:solidFill>
                <a:schemeClr val="tx1"/>
              </a:solidFill>
            </a:endParaRPr>
          </a:p>
        </p:txBody>
      </p:sp>
      <p:sp>
        <p:nvSpPr>
          <p:cNvPr id="89" name="テキスト ボックス 88"/>
          <p:cNvSpPr txBox="1"/>
          <p:nvPr/>
        </p:nvSpPr>
        <p:spPr>
          <a:xfrm>
            <a:off x="3252083" y="3015789"/>
            <a:ext cx="261610" cy="184666"/>
          </a:xfrm>
          <a:prstGeom prst="rect">
            <a:avLst/>
          </a:prstGeom>
          <a:noFill/>
        </p:spPr>
        <p:txBody>
          <a:bodyPr wrap="none" rtlCol="0">
            <a:spAutoFit/>
          </a:bodyPr>
          <a:lstStyle/>
          <a:p>
            <a:r>
              <a:rPr kumimoji="1" lang="ja-JP" altLang="en-US" sz="600" dirty="0" smtClean="0"/>
              <a:t>－</a:t>
            </a:r>
          </a:p>
        </p:txBody>
      </p:sp>
      <p:sp>
        <p:nvSpPr>
          <p:cNvPr id="41" name="テキスト ボックス 40"/>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42" name="テキスト ボックス 41"/>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43" name="テキスト ボックス 42"/>
          <p:cNvSpPr txBox="1"/>
          <p:nvPr/>
        </p:nvSpPr>
        <p:spPr>
          <a:xfrm>
            <a:off x="2209793" y="4225116"/>
            <a:ext cx="806631" cy="215444"/>
          </a:xfrm>
          <a:prstGeom prst="rect">
            <a:avLst/>
          </a:prstGeom>
          <a:noFill/>
        </p:spPr>
        <p:txBody>
          <a:bodyPr wrap="none" rtlCol="0">
            <a:spAutoFit/>
          </a:bodyPr>
          <a:lstStyle/>
          <a:p>
            <a:r>
              <a:rPr kumimoji="1" lang="ja-JP" altLang="en-US" sz="800" dirty="0" smtClean="0"/>
              <a:t>メールアドレス</a:t>
            </a:r>
          </a:p>
        </p:txBody>
      </p:sp>
      <p:sp>
        <p:nvSpPr>
          <p:cNvPr id="44" name="正方形/長方形 43"/>
          <p:cNvSpPr/>
          <p:nvPr/>
        </p:nvSpPr>
        <p:spPr>
          <a:xfrm>
            <a:off x="3016424" y="4279557"/>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ysClr val="windowText" lastClr="000000"/>
                </a:solidFill>
              </a:rPr>
              <a:t>info@ssw-pile.jp</a:t>
            </a:r>
            <a:endParaRPr kumimoji="1" lang="ja-JP" altLang="en-US" sz="600" dirty="0">
              <a:solidFill>
                <a:sysClr val="windowText" lastClr="000000"/>
              </a:solidFill>
            </a:endParaRPr>
          </a:p>
        </p:txBody>
      </p:sp>
      <p:sp>
        <p:nvSpPr>
          <p:cNvPr id="45" name="テキスト ボックス 44"/>
          <p:cNvSpPr txBox="1"/>
          <p:nvPr/>
        </p:nvSpPr>
        <p:spPr>
          <a:xfrm>
            <a:off x="2209793" y="3433028"/>
            <a:ext cx="492443" cy="215444"/>
          </a:xfrm>
          <a:prstGeom prst="rect">
            <a:avLst/>
          </a:prstGeom>
          <a:noFill/>
        </p:spPr>
        <p:txBody>
          <a:bodyPr wrap="none" rtlCol="0">
            <a:spAutoFit/>
          </a:bodyPr>
          <a:lstStyle/>
          <a:p>
            <a:r>
              <a:rPr kumimoji="1" lang="ja-JP" altLang="en-US" sz="800" dirty="0" smtClean="0"/>
              <a:t>会社名</a:t>
            </a:r>
          </a:p>
        </p:txBody>
      </p:sp>
      <p:sp>
        <p:nvSpPr>
          <p:cNvPr id="46" name="正方形/長方形 45"/>
          <p:cNvSpPr/>
          <p:nvPr/>
        </p:nvSpPr>
        <p:spPr>
          <a:xfrm>
            <a:off x="3016424" y="3487469"/>
            <a:ext cx="151216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600">
              <a:solidFill>
                <a:sysClr val="windowText" lastClr="000000"/>
              </a:solidFill>
            </a:endParaRPr>
          </a:p>
        </p:txBody>
      </p:sp>
      <p:sp>
        <p:nvSpPr>
          <p:cNvPr id="31" name="テキスト ボックス 30"/>
          <p:cNvSpPr txBox="1"/>
          <p:nvPr/>
        </p:nvSpPr>
        <p:spPr>
          <a:xfrm>
            <a:off x="2209793" y="4981490"/>
            <a:ext cx="697627" cy="215444"/>
          </a:xfrm>
          <a:prstGeom prst="rect">
            <a:avLst/>
          </a:prstGeom>
          <a:noFill/>
        </p:spPr>
        <p:txBody>
          <a:bodyPr wrap="none" rtlCol="0">
            <a:spAutoFit/>
          </a:bodyPr>
          <a:lstStyle/>
          <a:p>
            <a:r>
              <a:rPr kumimoji="1" lang="en-US" altLang="ja-JP" sz="800" dirty="0" smtClean="0"/>
              <a:t>【</a:t>
            </a:r>
            <a:r>
              <a:rPr kumimoji="1" lang="ja-JP" altLang="en-US" sz="800" dirty="0" smtClean="0"/>
              <a:t>口座情報</a:t>
            </a:r>
            <a:r>
              <a:rPr lang="en-US" altLang="ja-JP" sz="800" dirty="0"/>
              <a:t>】</a:t>
            </a:r>
            <a:endParaRPr kumimoji="1" lang="ja-JP" altLang="en-US" sz="800" dirty="0" smtClean="0"/>
          </a:p>
        </p:txBody>
      </p:sp>
      <p:sp>
        <p:nvSpPr>
          <p:cNvPr id="34" name="テキスト ボックス 33"/>
          <p:cNvSpPr txBox="1"/>
          <p:nvPr/>
        </p:nvSpPr>
        <p:spPr>
          <a:xfrm>
            <a:off x="2209793" y="5125506"/>
            <a:ext cx="492443" cy="215444"/>
          </a:xfrm>
          <a:prstGeom prst="rect">
            <a:avLst/>
          </a:prstGeom>
          <a:noFill/>
        </p:spPr>
        <p:txBody>
          <a:bodyPr wrap="none" rtlCol="0">
            <a:spAutoFit/>
          </a:bodyPr>
          <a:lstStyle/>
          <a:p>
            <a:r>
              <a:rPr kumimoji="1" lang="ja-JP" altLang="en-US" sz="800" dirty="0" smtClean="0"/>
              <a:t>銀行名</a:t>
            </a:r>
          </a:p>
        </p:txBody>
      </p:sp>
      <p:sp>
        <p:nvSpPr>
          <p:cNvPr id="35" name="正方形/長方形 34"/>
          <p:cNvSpPr/>
          <p:nvPr/>
        </p:nvSpPr>
        <p:spPr>
          <a:xfrm>
            <a:off x="3016424" y="5179947"/>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a:solidFill>
                  <a:sysClr val="windowText" lastClr="000000"/>
                </a:solidFill>
              </a:rPr>
              <a:t>名古屋銀行</a:t>
            </a:r>
            <a:endParaRPr kumimoji="1" lang="ja-JP" altLang="en-US" sz="600" dirty="0">
              <a:solidFill>
                <a:sysClr val="windowText" lastClr="000000"/>
              </a:solidFill>
            </a:endParaRPr>
          </a:p>
        </p:txBody>
      </p:sp>
      <p:sp>
        <p:nvSpPr>
          <p:cNvPr id="36" name="テキスト ボックス 35"/>
          <p:cNvSpPr txBox="1"/>
          <p:nvPr/>
        </p:nvSpPr>
        <p:spPr>
          <a:xfrm>
            <a:off x="2209793" y="5277906"/>
            <a:ext cx="492443" cy="215444"/>
          </a:xfrm>
          <a:prstGeom prst="rect">
            <a:avLst/>
          </a:prstGeom>
          <a:noFill/>
        </p:spPr>
        <p:txBody>
          <a:bodyPr wrap="none" rtlCol="0">
            <a:spAutoFit/>
          </a:bodyPr>
          <a:lstStyle/>
          <a:p>
            <a:r>
              <a:rPr lang="ja-JP" altLang="en-US" sz="800" dirty="0"/>
              <a:t>支店</a:t>
            </a:r>
            <a:r>
              <a:rPr kumimoji="1" lang="ja-JP" altLang="en-US" sz="800" dirty="0" smtClean="0"/>
              <a:t>名</a:t>
            </a:r>
          </a:p>
        </p:txBody>
      </p:sp>
      <p:sp>
        <p:nvSpPr>
          <p:cNvPr id="38" name="正方形/長方形 37"/>
          <p:cNvSpPr/>
          <p:nvPr/>
        </p:nvSpPr>
        <p:spPr>
          <a:xfrm>
            <a:off x="3016424" y="5332347"/>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ysClr val="windowText" lastClr="000000"/>
                </a:solidFill>
              </a:rPr>
              <a:t>鴻仏目支店</a:t>
            </a:r>
            <a:endParaRPr kumimoji="1" lang="ja-JP" altLang="en-US" sz="600" dirty="0">
              <a:solidFill>
                <a:sysClr val="windowText" lastClr="000000"/>
              </a:solidFill>
            </a:endParaRPr>
          </a:p>
        </p:txBody>
      </p:sp>
      <p:sp>
        <p:nvSpPr>
          <p:cNvPr id="39" name="テキスト ボックス 38"/>
          <p:cNvSpPr txBox="1"/>
          <p:nvPr/>
        </p:nvSpPr>
        <p:spPr>
          <a:xfrm>
            <a:off x="2209793" y="5453734"/>
            <a:ext cx="595035" cy="215444"/>
          </a:xfrm>
          <a:prstGeom prst="rect">
            <a:avLst/>
          </a:prstGeom>
          <a:noFill/>
        </p:spPr>
        <p:txBody>
          <a:bodyPr wrap="none" rtlCol="0">
            <a:spAutoFit/>
          </a:bodyPr>
          <a:lstStyle/>
          <a:p>
            <a:r>
              <a:rPr kumimoji="1" lang="ja-JP" altLang="en-US" sz="800" dirty="0" smtClean="0"/>
              <a:t>預金種別</a:t>
            </a:r>
          </a:p>
        </p:txBody>
      </p:sp>
      <p:sp>
        <p:nvSpPr>
          <p:cNvPr id="40" name="正方形/長方形 39"/>
          <p:cNvSpPr/>
          <p:nvPr/>
        </p:nvSpPr>
        <p:spPr>
          <a:xfrm>
            <a:off x="3016424" y="5508175"/>
            <a:ext cx="497269"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ysClr val="windowText" lastClr="000000"/>
                </a:solidFill>
              </a:rPr>
              <a:t>普通</a:t>
            </a:r>
            <a:endParaRPr kumimoji="1" lang="ja-JP" altLang="en-US" sz="600" dirty="0">
              <a:solidFill>
                <a:sysClr val="windowText" lastClr="000000"/>
              </a:solidFill>
            </a:endParaRPr>
          </a:p>
        </p:txBody>
      </p:sp>
      <p:sp>
        <p:nvSpPr>
          <p:cNvPr id="47" name="テキスト ボックス 46"/>
          <p:cNvSpPr txBox="1"/>
          <p:nvPr/>
        </p:nvSpPr>
        <p:spPr>
          <a:xfrm>
            <a:off x="2209793" y="5629562"/>
            <a:ext cx="595035" cy="215444"/>
          </a:xfrm>
          <a:prstGeom prst="rect">
            <a:avLst/>
          </a:prstGeom>
          <a:noFill/>
        </p:spPr>
        <p:txBody>
          <a:bodyPr wrap="none" rtlCol="0">
            <a:spAutoFit/>
          </a:bodyPr>
          <a:lstStyle/>
          <a:p>
            <a:r>
              <a:rPr kumimoji="1" lang="ja-JP" altLang="en-US" sz="800" dirty="0" smtClean="0"/>
              <a:t>口座番号</a:t>
            </a:r>
          </a:p>
        </p:txBody>
      </p:sp>
      <p:sp>
        <p:nvSpPr>
          <p:cNvPr id="48" name="正方形/長方形 47"/>
          <p:cNvSpPr/>
          <p:nvPr/>
        </p:nvSpPr>
        <p:spPr>
          <a:xfrm>
            <a:off x="3016424" y="5684003"/>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ysClr val="windowText" lastClr="000000"/>
                </a:solidFill>
              </a:rPr>
              <a:t>3320531</a:t>
            </a:r>
            <a:endParaRPr kumimoji="1" lang="ja-JP" altLang="en-US" sz="600" dirty="0">
              <a:solidFill>
                <a:sysClr val="windowText" lastClr="000000"/>
              </a:solidFill>
            </a:endParaRPr>
          </a:p>
        </p:txBody>
      </p:sp>
      <p:sp>
        <p:nvSpPr>
          <p:cNvPr id="49" name="テキスト ボックス 48"/>
          <p:cNvSpPr txBox="1"/>
          <p:nvPr/>
        </p:nvSpPr>
        <p:spPr>
          <a:xfrm>
            <a:off x="2209793" y="5845586"/>
            <a:ext cx="492443" cy="215444"/>
          </a:xfrm>
          <a:prstGeom prst="rect">
            <a:avLst/>
          </a:prstGeom>
          <a:noFill/>
        </p:spPr>
        <p:txBody>
          <a:bodyPr wrap="none" rtlCol="0">
            <a:spAutoFit/>
          </a:bodyPr>
          <a:lstStyle/>
          <a:p>
            <a:r>
              <a:rPr kumimoji="1" lang="ja-JP" altLang="en-US" sz="800" dirty="0" smtClean="0"/>
              <a:t>名義人</a:t>
            </a:r>
          </a:p>
        </p:txBody>
      </p:sp>
      <p:sp>
        <p:nvSpPr>
          <p:cNvPr id="50" name="正方形/長方形 49"/>
          <p:cNvSpPr/>
          <p:nvPr/>
        </p:nvSpPr>
        <p:spPr>
          <a:xfrm>
            <a:off x="3016424" y="5900027"/>
            <a:ext cx="151216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ysClr val="windowText" lastClr="000000"/>
                </a:solidFill>
              </a:rPr>
              <a:t>ｼｬ</a:t>
            </a:r>
            <a:r>
              <a:rPr lang="en-US" altLang="ja-JP" sz="600" dirty="0">
                <a:solidFill>
                  <a:sysClr val="windowText" lastClr="000000"/>
                </a:solidFill>
              </a:rPr>
              <a:t>) </a:t>
            </a:r>
            <a:r>
              <a:rPr lang="ja-JP" altLang="en-US" sz="600" dirty="0">
                <a:solidFill>
                  <a:sysClr val="windowText" lastClr="000000"/>
                </a:solidFill>
              </a:rPr>
              <a:t>ｴｽｴｽﾀﾞﾌﾞﾘｭｰﾊﾟｲﾙｺｳﾎｳｷｮｳｶｲ</a:t>
            </a:r>
            <a:endParaRPr kumimoji="1" lang="ja-JP" altLang="en-US" sz="600" dirty="0">
              <a:solidFill>
                <a:sysClr val="windowText" lastClr="000000"/>
              </a:solidFill>
            </a:endParaRPr>
          </a:p>
        </p:txBody>
      </p:sp>
      <p:sp>
        <p:nvSpPr>
          <p:cNvPr id="51" name="テキスト ボックス 50"/>
          <p:cNvSpPr txBox="1"/>
          <p:nvPr/>
        </p:nvSpPr>
        <p:spPr>
          <a:xfrm>
            <a:off x="2209793" y="2856964"/>
            <a:ext cx="800219" cy="215444"/>
          </a:xfrm>
          <a:prstGeom prst="rect">
            <a:avLst/>
          </a:prstGeom>
          <a:noFill/>
        </p:spPr>
        <p:txBody>
          <a:bodyPr wrap="none" rtlCol="0">
            <a:spAutoFit/>
          </a:bodyPr>
          <a:lstStyle/>
          <a:p>
            <a:r>
              <a:rPr kumimoji="1" lang="en-US" altLang="ja-JP" sz="800" dirty="0" smtClean="0"/>
              <a:t>【</a:t>
            </a:r>
            <a:r>
              <a:rPr kumimoji="1" lang="ja-JP" altLang="en-US" sz="800" dirty="0" smtClean="0"/>
              <a:t>事務局住所</a:t>
            </a:r>
            <a:r>
              <a:rPr lang="en-US" altLang="ja-JP" sz="800" dirty="0" smtClean="0"/>
              <a:t>】</a:t>
            </a:r>
            <a:endParaRPr kumimoji="1" lang="ja-JP" altLang="en-US" sz="800" dirty="0" smtClean="0"/>
          </a:p>
        </p:txBody>
      </p:sp>
      <p:sp>
        <p:nvSpPr>
          <p:cNvPr id="52" name="テキスト ボックス 51"/>
          <p:cNvSpPr txBox="1"/>
          <p:nvPr/>
        </p:nvSpPr>
        <p:spPr>
          <a:xfrm>
            <a:off x="2209793" y="2568352"/>
            <a:ext cx="389850" cy="215444"/>
          </a:xfrm>
          <a:prstGeom prst="rect">
            <a:avLst/>
          </a:prstGeom>
          <a:noFill/>
        </p:spPr>
        <p:txBody>
          <a:bodyPr wrap="none" rtlCol="0">
            <a:spAutoFit/>
          </a:bodyPr>
          <a:lstStyle/>
          <a:p>
            <a:r>
              <a:rPr kumimoji="1" lang="ja-JP" altLang="en-US" sz="800" dirty="0" smtClean="0"/>
              <a:t>名称</a:t>
            </a:r>
          </a:p>
        </p:txBody>
      </p:sp>
      <p:sp>
        <p:nvSpPr>
          <p:cNvPr id="53" name="正方形/長方形 52"/>
          <p:cNvSpPr/>
          <p:nvPr/>
        </p:nvSpPr>
        <p:spPr>
          <a:xfrm>
            <a:off x="3016424" y="2622793"/>
            <a:ext cx="151216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ysClr val="windowText" lastClr="000000"/>
                </a:solidFill>
              </a:rPr>
              <a:t>一般社団法人　</a:t>
            </a:r>
            <a:r>
              <a:rPr lang="en-US" altLang="ja-JP" sz="600" dirty="0" smtClean="0">
                <a:solidFill>
                  <a:sysClr val="windowText" lastClr="000000"/>
                </a:solidFill>
              </a:rPr>
              <a:t>SSW-pile</a:t>
            </a:r>
            <a:r>
              <a:rPr lang="ja-JP" altLang="en-US" sz="600" dirty="0" smtClean="0">
                <a:solidFill>
                  <a:sysClr val="windowText" lastClr="000000"/>
                </a:solidFill>
              </a:rPr>
              <a:t>工法協会</a:t>
            </a:r>
            <a:endParaRPr kumimoji="1" lang="ja-JP" altLang="en-US" sz="600" dirty="0">
              <a:solidFill>
                <a:sysClr val="windowText" lastClr="000000"/>
              </a:solidFill>
            </a:endParaRPr>
          </a:p>
        </p:txBody>
      </p:sp>
      <p:sp>
        <p:nvSpPr>
          <p:cNvPr id="54" name="テキスト ボックス 53"/>
          <p:cNvSpPr txBox="1"/>
          <p:nvPr/>
        </p:nvSpPr>
        <p:spPr>
          <a:xfrm>
            <a:off x="2209793" y="4044655"/>
            <a:ext cx="389850" cy="215444"/>
          </a:xfrm>
          <a:prstGeom prst="rect">
            <a:avLst/>
          </a:prstGeom>
          <a:noFill/>
        </p:spPr>
        <p:txBody>
          <a:bodyPr wrap="none" rtlCol="0">
            <a:spAutoFit/>
          </a:bodyPr>
          <a:lstStyle/>
          <a:p>
            <a:r>
              <a:rPr kumimoji="1" lang="ja-JP" altLang="en-US" sz="800" dirty="0" smtClean="0"/>
              <a:t>担当</a:t>
            </a:r>
          </a:p>
        </p:txBody>
      </p:sp>
      <p:sp>
        <p:nvSpPr>
          <p:cNvPr id="55" name="正方形/長方形 54"/>
          <p:cNvSpPr/>
          <p:nvPr/>
        </p:nvSpPr>
        <p:spPr>
          <a:xfrm>
            <a:off x="3016424" y="4098957"/>
            <a:ext cx="8391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奈良 伸太郎</a:t>
            </a:r>
            <a:endParaRPr kumimoji="1" lang="ja-JP" altLang="en-US" sz="600" dirty="0">
              <a:solidFill>
                <a:schemeClr val="tx1"/>
              </a:solidFill>
            </a:endParaRPr>
          </a:p>
        </p:txBody>
      </p:sp>
      <p:sp>
        <p:nvSpPr>
          <p:cNvPr id="56" name="テキスト ボックス 55"/>
          <p:cNvSpPr txBox="1"/>
          <p:nvPr/>
        </p:nvSpPr>
        <p:spPr>
          <a:xfrm>
            <a:off x="2209793" y="4513148"/>
            <a:ext cx="987771" cy="215444"/>
          </a:xfrm>
          <a:prstGeom prst="rect">
            <a:avLst/>
          </a:prstGeom>
          <a:noFill/>
        </p:spPr>
        <p:txBody>
          <a:bodyPr wrap="none" rtlCol="0">
            <a:spAutoFit/>
          </a:bodyPr>
          <a:lstStyle/>
          <a:p>
            <a:r>
              <a:rPr kumimoji="1" lang="en-US" altLang="ja-JP" sz="800" dirty="0" smtClean="0"/>
              <a:t>【</a:t>
            </a:r>
            <a:r>
              <a:rPr kumimoji="1" lang="ja-JP" altLang="en-US" sz="800" dirty="0" smtClean="0"/>
              <a:t>パーツ出荷場所</a:t>
            </a:r>
            <a:r>
              <a:rPr lang="en-US" altLang="ja-JP" sz="800" dirty="0" smtClean="0"/>
              <a:t>】</a:t>
            </a:r>
            <a:endParaRPr kumimoji="1" lang="ja-JP" altLang="en-US" sz="800" dirty="0" smtClean="0"/>
          </a:p>
        </p:txBody>
      </p:sp>
      <p:sp>
        <p:nvSpPr>
          <p:cNvPr id="57" name="テキスト ボックス 56"/>
          <p:cNvSpPr txBox="1"/>
          <p:nvPr/>
        </p:nvSpPr>
        <p:spPr>
          <a:xfrm>
            <a:off x="2209793" y="4657164"/>
            <a:ext cx="492443" cy="215444"/>
          </a:xfrm>
          <a:prstGeom prst="rect">
            <a:avLst/>
          </a:prstGeom>
          <a:noFill/>
        </p:spPr>
        <p:txBody>
          <a:bodyPr wrap="none" rtlCol="0">
            <a:spAutoFit/>
          </a:bodyPr>
          <a:lstStyle/>
          <a:p>
            <a:r>
              <a:rPr kumimoji="1" lang="ja-JP" altLang="en-US" sz="800" dirty="0" smtClean="0"/>
              <a:t>会社名</a:t>
            </a:r>
          </a:p>
        </p:txBody>
      </p:sp>
      <p:sp>
        <p:nvSpPr>
          <p:cNvPr id="58" name="正方形/長方形 57"/>
          <p:cNvSpPr/>
          <p:nvPr/>
        </p:nvSpPr>
        <p:spPr>
          <a:xfrm>
            <a:off x="3016424" y="4711605"/>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ysClr val="windowText" lastClr="000000"/>
                </a:solidFill>
              </a:rPr>
              <a:t>株式会社　コクエイ</a:t>
            </a:r>
            <a:endParaRPr kumimoji="1" lang="ja-JP" altLang="en-US" sz="600" dirty="0">
              <a:solidFill>
                <a:sysClr val="windowText" lastClr="000000"/>
              </a:solidFill>
            </a:endParaRPr>
          </a:p>
        </p:txBody>
      </p:sp>
      <p:sp>
        <p:nvSpPr>
          <p:cNvPr id="2" name="角丸四角形吹き出し 1"/>
          <p:cNvSpPr/>
          <p:nvPr/>
        </p:nvSpPr>
        <p:spPr>
          <a:xfrm>
            <a:off x="4528592" y="5089212"/>
            <a:ext cx="744344" cy="350857"/>
          </a:xfrm>
          <a:prstGeom prst="wedgeRoundRectCallout">
            <a:avLst>
              <a:gd name="adj1" fmla="val -44507"/>
              <a:gd name="adj2" fmla="val 100392"/>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ysClr val="windowText" lastClr="000000"/>
                </a:solidFill>
              </a:rPr>
              <a:t>請求書に表示</a:t>
            </a:r>
          </a:p>
        </p:txBody>
      </p:sp>
      <p:sp>
        <p:nvSpPr>
          <p:cNvPr id="59" name="角丸四角形吹き出し 58"/>
          <p:cNvSpPr/>
          <p:nvPr/>
        </p:nvSpPr>
        <p:spPr>
          <a:xfrm>
            <a:off x="4288517" y="4513148"/>
            <a:ext cx="744344" cy="380138"/>
          </a:xfrm>
          <a:prstGeom prst="wedgeRoundRectCallout">
            <a:avLst>
              <a:gd name="adj1" fmla="val -68820"/>
              <a:gd name="adj2" fmla="val 24178"/>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ysClr val="windowText" lastClr="000000"/>
                </a:solidFill>
              </a:rPr>
              <a:t>注文書に表示</a:t>
            </a:r>
          </a:p>
        </p:txBody>
      </p:sp>
      <p:sp>
        <p:nvSpPr>
          <p:cNvPr id="60" name="正方形/長方形 59"/>
          <p:cNvSpPr/>
          <p:nvPr/>
        </p:nvSpPr>
        <p:spPr>
          <a:xfrm>
            <a:off x="3988822" y="4711605"/>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Tree>
    <p:extLst>
      <p:ext uri="{BB962C8B-B14F-4D97-AF65-F5344CB8AC3E}">
        <p14:creationId xmlns:p14="http://schemas.microsoft.com/office/powerpoint/2010/main" val="9452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18565" y="950439"/>
            <a:ext cx="4918139" cy="3303158"/>
            <a:chOff x="618565" y="950439"/>
            <a:chExt cx="4918139" cy="3303158"/>
          </a:xfrm>
        </p:grpSpPr>
        <p:grpSp>
          <p:nvGrpSpPr>
            <p:cNvPr id="3" name="グループ化 2"/>
            <p:cNvGrpSpPr/>
            <p:nvPr/>
          </p:nvGrpSpPr>
          <p:grpSpPr>
            <a:xfrm>
              <a:off x="618565"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191944" y="480120"/>
            <a:ext cx="1723549" cy="246221"/>
          </a:xfrm>
          <a:prstGeom prst="rect">
            <a:avLst/>
          </a:prstGeom>
          <a:noFill/>
        </p:spPr>
        <p:txBody>
          <a:bodyPr wrap="none" rtlCol="0">
            <a:spAutoFit/>
          </a:bodyPr>
          <a:lstStyle/>
          <a:p>
            <a:r>
              <a:rPr kumimoji="1" lang="en-US" altLang="ja-JP" sz="1000" dirty="0" smtClean="0"/>
              <a:t>【</a:t>
            </a:r>
            <a:r>
              <a:rPr kumimoji="1" lang="ja-JP" altLang="en-US" sz="1000" dirty="0" smtClean="0"/>
              <a:t>管理者情報－管理者情報</a:t>
            </a:r>
            <a:r>
              <a:rPr kumimoji="1" lang="en-US" altLang="ja-JP" sz="1000" dirty="0" smtClean="0"/>
              <a:t>】</a:t>
            </a:r>
            <a:endParaRPr kumimoji="1" lang="ja-JP" altLang="en-US" sz="1000" dirty="0"/>
          </a:p>
        </p:txBody>
      </p:sp>
      <p:cxnSp>
        <p:nvCxnSpPr>
          <p:cNvPr id="13" name="直線コネクタ 12"/>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898224" y="1632828"/>
            <a:ext cx="697627" cy="215444"/>
          </a:xfrm>
          <a:prstGeom prst="rect">
            <a:avLst/>
          </a:prstGeom>
          <a:noFill/>
        </p:spPr>
        <p:txBody>
          <a:bodyPr wrap="none" rtlCol="0">
            <a:spAutoFit/>
          </a:bodyPr>
          <a:lstStyle/>
          <a:p>
            <a:r>
              <a:rPr kumimoji="1" lang="ja-JP" altLang="en-US" sz="800" dirty="0" smtClean="0"/>
              <a:t>管理者情報</a:t>
            </a:r>
            <a:endParaRPr kumimoji="1" lang="ja-JP" altLang="en-US" sz="800" dirty="0"/>
          </a:p>
        </p:txBody>
      </p:sp>
      <p:sp>
        <p:nvSpPr>
          <p:cNvPr id="15" name="テキスト ボックス 14"/>
          <p:cNvSpPr txBox="1"/>
          <p:nvPr/>
        </p:nvSpPr>
        <p:spPr>
          <a:xfrm>
            <a:off x="2170768" y="2496344"/>
            <a:ext cx="492443" cy="215444"/>
          </a:xfrm>
          <a:prstGeom prst="rect">
            <a:avLst/>
          </a:prstGeom>
          <a:noFill/>
        </p:spPr>
        <p:txBody>
          <a:bodyPr wrap="none" rtlCol="0">
            <a:spAutoFit/>
          </a:bodyPr>
          <a:lstStyle/>
          <a:p>
            <a:r>
              <a:rPr lang="ja-JP" altLang="en-US" sz="800" dirty="0"/>
              <a:t>管理者</a:t>
            </a:r>
            <a:endParaRPr kumimoji="1" lang="ja-JP" altLang="en-US" sz="800" dirty="0" smtClean="0"/>
          </a:p>
        </p:txBody>
      </p:sp>
      <p:sp>
        <p:nvSpPr>
          <p:cNvPr id="16" name="正方形/長方形 15"/>
          <p:cNvSpPr/>
          <p:nvPr/>
        </p:nvSpPr>
        <p:spPr>
          <a:xfrm>
            <a:off x="3016424" y="2550205"/>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管理太郎</a:t>
            </a:r>
            <a:endParaRPr kumimoji="1" lang="ja-JP" altLang="en-US" sz="600" dirty="0">
              <a:solidFill>
                <a:schemeClr val="tx1"/>
              </a:solidFill>
            </a:endParaRPr>
          </a:p>
        </p:txBody>
      </p:sp>
      <p:sp>
        <p:nvSpPr>
          <p:cNvPr id="17" name="テキスト ボックス 16"/>
          <p:cNvSpPr txBox="1"/>
          <p:nvPr/>
        </p:nvSpPr>
        <p:spPr>
          <a:xfrm>
            <a:off x="2170768" y="2711788"/>
            <a:ext cx="806631" cy="215444"/>
          </a:xfrm>
          <a:prstGeom prst="rect">
            <a:avLst/>
          </a:prstGeom>
          <a:noFill/>
        </p:spPr>
        <p:txBody>
          <a:bodyPr wrap="none" rtlCol="0">
            <a:spAutoFit/>
          </a:bodyPr>
          <a:lstStyle/>
          <a:p>
            <a:r>
              <a:rPr kumimoji="1" lang="ja-JP" altLang="en-US" sz="800" dirty="0" smtClean="0"/>
              <a:t>メールアドレス</a:t>
            </a:r>
          </a:p>
        </p:txBody>
      </p:sp>
      <p:sp>
        <p:nvSpPr>
          <p:cNvPr id="21" name="正方形/長方形 20"/>
          <p:cNvSpPr/>
          <p:nvPr/>
        </p:nvSpPr>
        <p:spPr>
          <a:xfrm>
            <a:off x="3304456" y="368476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更新</a:t>
            </a:r>
            <a:endParaRPr kumimoji="1" lang="ja-JP" altLang="en-US" sz="600" dirty="0">
              <a:solidFill>
                <a:schemeClr val="tx1"/>
              </a:solidFill>
            </a:endParaRPr>
          </a:p>
        </p:txBody>
      </p:sp>
      <p:sp>
        <p:nvSpPr>
          <p:cNvPr id="39" name="テキスト ボックス 38"/>
          <p:cNvSpPr txBox="1"/>
          <p:nvPr/>
        </p:nvSpPr>
        <p:spPr>
          <a:xfrm>
            <a:off x="2178024" y="2008921"/>
            <a:ext cx="2630848" cy="338554"/>
          </a:xfrm>
          <a:prstGeom prst="rect">
            <a:avLst/>
          </a:prstGeom>
          <a:noFill/>
        </p:spPr>
        <p:txBody>
          <a:bodyPr wrap="none" rtlCol="0">
            <a:spAutoFit/>
          </a:bodyPr>
          <a:lstStyle/>
          <a:p>
            <a:r>
              <a:rPr kumimoji="1" lang="ja-JP" altLang="en-US" sz="800" dirty="0" smtClean="0"/>
              <a:t>登録内容を変更する場合は、変更箇所を訂正し</a:t>
            </a:r>
            <a:r>
              <a:rPr lang="en-US" altLang="ja-JP" sz="800" dirty="0" smtClean="0"/>
              <a:t>〔</a:t>
            </a:r>
            <a:r>
              <a:rPr lang="ja-JP" altLang="en-US" sz="800" dirty="0" smtClean="0"/>
              <a:t>更新</a:t>
            </a:r>
            <a:r>
              <a:rPr kumimoji="1" lang="en-US" altLang="ja-JP" sz="800" dirty="0" smtClean="0"/>
              <a:t>〕</a:t>
            </a:r>
            <a:r>
              <a:rPr kumimoji="1" lang="ja-JP" altLang="en-US" sz="800" dirty="0" smtClean="0"/>
              <a:t>を</a:t>
            </a:r>
            <a:endParaRPr kumimoji="1" lang="en-US" altLang="ja-JP" sz="800" dirty="0" smtClean="0"/>
          </a:p>
          <a:p>
            <a:r>
              <a:rPr kumimoji="1" lang="ja-JP" altLang="en-US" sz="800" dirty="0" smtClean="0"/>
              <a:t>押してください。</a:t>
            </a:r>
          </a:p>
        </p:txBody>
      </p:sp>
      <p:sp>
        <p:nvSpPr>
          <p:cNvPr id="44" name="正方形/長方形 43"/>
          <p:cNvSpPr/>
          <p:nvPr/>
        </p:nvSpPr>
        <p:spPr>
          <a:xfrm>
            <a:off x="3016424" y="2766623"/>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abcdef@opqrs.co.jp</a:t>
            </a:r>
            <a:endParaRPr kumimoji="1" lang="ja-JP" altLang="en-US" sz="600" dirty="0">
              <a:solidFill>
                <a:schemeClr val="tx1"/>
              </a:solidFill>
            </a:endParaRPr>
          </a:p>
        </p:txBody>
      </p:sp>
      <p:sp>
        <p:nvSpPr>
          <p:cNvPr id="34" name="テキスト ボックス 33"/>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35" name="テキスト ボックス 34"/>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27" name="正方形/長方形 26"/>
          <p:cNvSpPr/>
          <p:nvPr/>
        </p:nvSpPr>
        <p:spPr>
          <a:xfrm>
            <a:off x="3016424" y="3054841"/>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a:t>
            </a:r>
            <a:endParaRPr kumimoji="1" lang="ja-JP" altLang="en-US" sz="600" dirty="0">
              <a:solidFill>
                <a:schemeClr val="tx1"/>
              </a:solidFill>
            </a:endParaRPr>
          </a:p>
        </p:txBody>
      </p:sp>
      <p:sp>
        <p:nvSpPr>
          <p:cNvPr id="28" name="テキスト ボックス 27"/>
          <p:cNvSpPr txBox="1"/>
          <p:nvPr/>
        </p:nvSpPr>
        <p:spPr>
          <a:xfrm>
            <a:off x="2170768" y="3000980"/>
            <a:ext cx="647934" cy="215444"/>
          </a:xfrm>
          <a:prstGeom prst="rect">
            <a:avLst/>
          </a:prstGeom>
          <a:noFill/>
        </p:spPr>
        <p:txBody>
          <a:bodyPr wrap="none" rtlCol="0">
            <a:spAutoFit/>
          </a:bodyPr>
          <a:lstStyle/>
          <a:p>
            <a:r>
              <a:rPr kumimoji="1" lang="ja-JP" altLang="en-US" sz="800" dirty="0" smtClean="0"/>
              <a:t>パスワード</a:t>
            </a:r>
          </a:p>
        </p:txBody>
      </p:sp>
      <p:sp>
        <p:nvSpPr>
          <p:cNvPr id="36" name="正方形/長方形 35"/>
          <p:cNvSpPr/>
          <p:nvPr/>
        </p:nvSpPr>
        <p:spPr>
          <a:xfrm>
            <a:off x="3016424" y="3291771"/>
            <a:ext cx="122413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a:t>
            </a:r>
            <a:endParaRPr kumimoji="1" lang="ja-JP" altLang="en-US" sz="600" dirty="0">
              <a:solidFill>
                <a:schemeClr val="tx1"/>
              </a:solidFill>
            </a:endParaRPr>
          </a:p>
        </p:txBody>
      </p:sp>
      <p:sp>
        <p:nvSpPr>
          <p:cNvPr id="37" name="テキスト ボックス 36"/>
          <p:cNvSpPr txBox="1"/>
          <p:nvPr/>
        </p:nvSpPr>
        <p:spPr>
          <a:xfrm>
            <a:off x="2170768" y="3237910"/>
            <a:ext cx="647934" cy="338554"/>
          </a:xfrm>
          <a:prstGeom prst="rect">
            <a:avLst/>
          </a:prstGeom>
          <a:noFill/>
        </p:spPr>
        <p:txBody>
          <a:bodyPr wrap="none" rtlCol="0">
            <a:spAutoFit/>
          </a:bodyPr>
          <a:lstStyle/>
          <a:p>
            <a:r>
              <a:rPr kumimoji="1" lang="ja-JP" altLang="en-US" sz="800" dirty="0" smtClean="0"/>
              <a:t>パスワード</a:t>
            </a:r>
            <a:endParaRPr kumimoji="1" lang="en-US" altLang="ja-JP" sz="800" dirty="0" smtClean="0"/>
          </a:p>
          <a:p>
            <a:r>
              <a:rPr kumimoji="1" lang="ja-JP" altLang="en-US" sz="800" dirty="0" smtClean="0"/>
              <a:t>（確認）</a:t>
            </a:r>
          </a:p>
        </p:txBody>
      </p:sp>
    </p:spTree>
    <p:extLst>
      <p:ext uri="{BB962C8B-B14F-4D97-AF65-F5344CB8AC3E}">
        <p14:creationId xmlns:p14="http://schemas.microsoft.com/office/powerpoint/2010/main" val="37161291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18565" y="945753"/>
            <a:ext cx="4918139" cy="3303158"/>
            <a:chOff x="618565" y="950439"/>
            <a:chExt cx="4918139" cy="3303158"/>
          </a:xfrm>
        </p:grpSpPr>
        <p:grpSp>
          <p:nvGrpSpPr>
            <p:cNvPr id="3" name="グループ化 2"/>
            <p:cNvGrpSpPr/>
            <p:nvPr/>
          </p:nvGrpSpPr>
          <p:grpSpPr>
            <a:xfrm>
              <a:off x="618565"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191944" y="480120"/>
            <a:ext cx="1893467" cy="246221"/>
          </a:xfrm>
          <a:prstGeom prst="rect">
            <a:avLst/>
          </a:prstGeom>
          <a:noFill/>
        </p:spPr>
        <p:txBody>
          <a:bodyPr wrap="none" rtlCol="0">
            <a:spAutoFit/>
          </a:bodyPr>
          <a:lstStyle/>
          <a:p>
            <a:r>
              <a:rPr kumimoji="1" lang="en-US" altLang="ja-JP" sz="1000" dirty="0" smtClean="0"/>
              <a:t>【</a:t>
            </a:r>
            <a:r>
              <a:rPr kumimoji="1" lang="ja-JP" altLang="en-US" sz="1000" dirty="0" smtClean="0"/>
              <a:t>システム設定－システム設定</a:t>
            </a:r>
            <a:r>
              <a:rPr kumimoji="1" lang="en-US" altLang="ja-JP" sz="1000" dirty="0" smtClean="0"/>
              <a:t>】</a:t>
            </a:r>
            <a:endParaRPr kumimoji="1" lang="ja-JP" altLang="en-US" sz="1000" dirty="0"/>
          </a:p>
        </p:txBody>
      </p:sp>
      <p:cxnSp>
        <p:nvCxnSpPr>
          <p:cNvPr id="13" name="直線コネクタ 12"/>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898224" y="1632828"/>
            <a:ext cx="595035" cy="215444"/>
          </a:xfrm>
          <a:prstGeom prst="rect">
            <a:avLst/>
          </a:prstGeom>
          <a:noFill/>
        </p:spPr>
        <p:txBody>
          <a:bodyPr wrap="none" rtlCol="0">
            <a:spAutoFit/>
          </a:bodyPr>
          <a:lstStyle/>
          <a:p>
            <a:r>
              <a:rPr kumimoji="1" lang="ja-JP" altLang="en-US" sz="800" dirty="0" smtClean="0"/>
              <a:t>単価設定</a:t>
            </a:r>
            <a:endParaRPr kumimoji="1" lang="ja-JP" altLang="en-US" sz="800" dirty="0"/>
          </a:p>
        </p:txBody>
      </p:sp>
      <p:sp>
        <p:nvSpPr>
          <p:cNvPr id="15" name="テキスト ボックス 14"/>
          <p:cNvSpPr txBox="1"/>
          <p:nvPr/>
        </p:nvSpPr>
        <p:spPr>
          <a:xfrm>
            <a:off x="1936304" y="1920280"/>
            <a:ext cx="1107996" cy="215444"/>
          </a:xfrm>
          <a:prstGeom prst="rect">
            <a:avLst/>
          </a:prstGeom>
          <a:noFill/>
        </p:spPr>
        <p:txBody>
          <a:bodyPr wrap="none" rtlCol="0">
            <a:spAutoFit/>
          </a:bodyPr>
          <a:lstStyle/>
          <a:p>
            <a:r>
              <a:rPr kumimoji="1" lang="ja-JP" altLang="en-US" sz="800" dirty="0" smtClean="0"/>
              <a:t>工法使用料単価設定</a:t>
            </a:r>
          </a:p>
        </p:txBody>
      </p:sp>
      <p:graphicFrame>
        <p:nvGraphicFramePr>
          <p:cNvPr id="16" name="表 15"/>
          <p:cNvGraphicFramePr>
            <a:graphicFrameLocks noGrp="1"/>
          </p:cNvGraphicFramePr>
          <p:nvPr>
            <p:extLst>
              <p:ext uri="{D42A27DB-BD31-4B8C-83A1-F6EECF244321}">
                <p14:modId xmlns:p14="http://schemas.microsoft.com/office/powerpoint/2010/main" val="2332599067"/>
              </p:ext>
            </p:extLst>
          </p:nvPr>
        </p:nvGraphicFramePr>
        <p:xfrm>
          <a:off x="1995620" y="2208312"/>
          <a:ext cx="3397068" cy="1297305"/>
        </p:xfrm>
        <a:graphic>
          <a:graphicData uri="http://schemas.openxmlformats.org/drawingml/2006/table">
            <a:tbl>
              <a:tblPr>
                <a:tableStyleId>{5C22544A-7EE6-4342-B048-85BDC9FD1C3A}</a:tableStyleId>
              </a:tblPr>
              <a:tblGrid>
                <a:gridCol w="588756"/>
                <a:gridCol w="576064"/>
                <a:gridCol w="480053"/>
                <a:gridCol w="480053"/>
                <a:gridCol w="768086"/>
                <a:gridCol w="504056"/>
              </a:tblGrid>
              <a:tr h="171450">
                <a:tc>
                  <a:txBody>
                    <a:bodyPr/>
                    <a:lstStyle/>
                    <a:p>
                      <a:pPr algn="ctr" fontAlgn="ctr"/>
                      <a:r>
                        <a:rPr lang="ja-JP" altLang="en-US" sz="800" b="0" i="0" u="none" strike="noStrike" dirty="0" smtClean="0">
                          <a:solidFill>
                            <a:srgbClr val="000000"/>
                          </a:solidFill>
                          <a:effectLst/>
                          <a:latin typeface="ＭＳ Ｐゴシック"/>
                        </a:rPr>
                        <a:t>適用開始日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適用終了日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u="none" strike="noStrike" dirty="0" smtClean="0">
                          <a:effectLst/>
                        </a:rPr>
                        <a:t>0</a:t>
                      </a:r>
                      <a:r>
                        <a:rPr lang="ja-JP" altLang="en-US" sz="800" u="none" strike="noStrike" dirty="0" smtClean="0">
                          <a:effectLst/>
                        </a:rPr>
                        <a:t>～</a:t>
                      </a:r>
                      <a:r>
                        <a:rPr lang="en-US" altLang="ja-JP" sz="800" u="none" strike="noStrike" dirty="0" smtClean="0">
                          <a:effectLst/>
                        </a:rPr>
                        <a:t>10</a:t>
                      </a:r>
                      <a:r>
                        <a:rPr lang="ja-JP" altLang="en-US" sz="800" u="none" strike="noStrike" dirty="0" smtClean="0">
                          <a:effectLst/>
                        </a:rPr>
                        <a:t>本</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11</a:t>
                      </a:r>
                      <a:r>
                        <a:rPr lang="ja-JP" altLang="en-US" sz="800" u="none" strike="noStrike" dirty="0" smtClean="0">
                          <a:effectLst/>
                        </a:rPr>
                        <a:t>～</a:t>
                      </a:r>
                      <a:r>
                        <a:rPr lang="en-US" altLang="ja-JP" sz="800" u="none" strike="noStrike" dirty="0" smtClean="0">
                          <a:effectLst/>
                        </a:rPr>
                        <a:t>50</a:t>
                      </a:r>
                      <a:r>
                        <a:rPr lang="ja-JP" altLang="en-US" sz="800" u="none" strike="noStrike" dirty="0" smtClean="0">
                          <a:effectLst/>
                        </a:rPr>
                        <a:t>本</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51</a:t>
                      </a:r>
                      <a:r>
                        <a:rPr lang="ja-JP" altLang="en-US" sz="800" u="none" strike="noStrike" dirty="0" smtClean="0">
                          <a:effectLst/>
                        </a:rPr>
                        <a:t>本以上</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smtClean="0">
                          <a:solidFill>
                            <a:srgbClr val="000000"/>
                          </a:solidFill>
                          <a:effectLst/>
                          <a:latin typeface="ＭＳ Ｐゴシック"/>
                        </a:rPr>
                        <a:t>2013/07/01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9999/12/31</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¥0</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¥30,000</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¥50,000</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テキスト ボックス 16"/>
          <p:cNvSpPr txBox="1"/>
          <p:nvPr/>
        </p:nvSpPr>
        <p:spPr>
          <a:xfrm>
            <a:off x="1936304" y="3504456"/>
            <a:ext cx="3456384" cy="215444"/>
          </a:xfrm>
          <a:prstGeom prst="rect">
            <a:avLst/>
          </a:prstGeom>
          <a:noFill/>
        </p:spPr>
        <p:txBody>
          <a:bodyPr wrap="square" rtlCol="0">
            <a:spAutoFit/>
          </a:bodyPr>
          <a:lstStyle/>
          <a:p>
            <a:r>
              <a:rPr lang="ja-JP" altLang="en-US" sz="800" dirty="0"/>
              <a:t>工法使用料単価</a:t>
            </a:r>
            <a:r>
              <a:rPr kumimoji="1" lang="ja-JP" altLang="en-US" sz="800" dirty="0" smtClean="0"/>
              <a:t>を変更する際は、入力後</a:t>
            </a:r>
            <a:r>
              <a:rPr kumimoji="1" lang="en-US" altLang="ja-JP" sz="800" dirty="0" smtClean="0"/>
              <a:t>〔</a:t>
            </a:r>
            <a:r>
              <a:rPr kumimoji="1" lang="ja-JP" altLang="en-US" sz="800" dirty="0" smtClean="0"/>
              <a:t>登録</a:t>
            </a:r>
            <a:r>
              <a:rPr kumimoji="1" lang="en-US" altLang="ja-JP" sz="800" dirty="0" smtClean="0"/>
              <a:t>〕</a:t>
            </a:r>
            <a:r>
              <a:rPr kumimoji="1" lang="ja-JP" altLang="en-US" sz="800" dirty="0" smtClean="0"/>
              <a:t>を押してください。</a:t>
            </a:r>
          </a:p>
        </p:txBody>
      </p:sp>
      <p:sp>
        <p:nvSpPr>
          <p:cNvPr id="20" name="テキスト ボックス 19"/>
          <p:cNvSpPr txBox="1"/>
          <p:nvPr/>
        </p:nvSpPr>
        <p:spPr>
          <a:xfrm>
            <a:off x="1936304" y="4656584"/>
            <a:ext cx="885179" cy="215444"/>
          </a:xfrm>
          <a:prstGeom prst="rect">
            <a:avLst/>
          </a:prstGeom>
          <a:noFill/>
        </p:spPr>
        <p:txBody>
          <a:bodyPr wrap="none" rtlCol="0">
            <a:spAutoFit/>
          </a:bodyPr>
          <a:lstStyle/>
          <a:p>
            <a:r>
              <a:rPr kumimoji="1" lang="ja-JP" altLang="en-US" sz="800" dirty="0" smtClean="0"/>
              <a:t>パーツ単価設定</a:t>
            </a:r>
          </a:p>
        </p:txBody>
      </p:sp>
      <p:sp>
        <p:nvSpPr>
          <p:cNvPr id="23" name="テキスト ボックス 22"/>
          <p:cNvSpPr txBox="1"/>
          <p:nvPr/>
        </p:nvSpPr>
        <p:spPr>
          <a:xfrm>
            <a:off x="1864296" y="6385356"/>
            <a:ext cx="3528393" cy="215444"/>
          </a:xfrm>
          <a:prstGeom prst="rect">
            <a:avLst/>
          </a:prstGeom>
          <a:noFill/>
        </p:spPr>
        <p:txBody>
          <a:bodyPr wrap="square" rtlCol="0">
            <a:spAutoFit/>
          </a:bodyPr>
          <a:lstStyle/>
          <a:p>
            <a:r>
              <a:rPr kumimoji="1" lang="ja-JP" altLang="en-US" sz="800" dirty="0" smtClean="0"/>
              <a:t>パーツ追加、パーツ単価を変更する際は、入力後</a:t>
            </a:r>
            <a:r>
              <a:rPr kumimoji="1" lang="en-US" altLang="ja-JP" sz="800" dirty="0" smtClean="0"/>
              <a:t>〔</a:t>
            </a:r>
            <a:r>
              <a:rPr kumimoji="1" lang="ja-JP" altLang="en-US" sz="800" dirty="0" smtClean="0"/>
              <a:t>登録</a:t>
            </a:r>
            <a:r>
              <a:rPr kumimoji="1" lang="en-US" altLang="ja-JP" sz="800" dirty="0" smtClean="0"/>
              <a:t>〕</a:t>
            </a:r>
            <a:r>
              <a:rPr kumimoji="1" lang="ja-JP" altLang="en-US" sz="800" dirty="0" smtClean="0"/>
              <a:t>を押してください。</a:t>
            </a:r>
          </a:p>
        </p:txBody>
      </p:sp>
      <p:sp>
        <p:nvSpPr>
          <p:cNvPr id="24" name="テキスト ボックス 23"/>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25" name="テキスト ボックス 24"/>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a:t>
            </a:r>
            <a:r>
              <a:rPr lang="ja-JP" altLang="en-US" sz="800" dirty="0" smtClean="0"/>
              <a:t>┗施工管理技術者設定</a:t>
            </a:r>
            <a:endParaRPr lang="en-US" altLang="ja-JP" sz="800" dirty="0"/>
          </a:p>
          <a:p>
            <a:r>
              <a:rPr lang="ja-JP" altLang="en-US" sz="800" dirty="0"/>
              <a:t>　</a:t>
            </a:r>
            <a:r>
              <a:rPr lang="ja-JP" altLang="en-US" sz="800" dirty="0" smtClean="0"/>
              <a:t>┗設計担当者設定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graphicFrame>
        <p:nvGraphicFramePr>
          <p:cNvPr id="21" name="表 20"/>
          <p:cNvGraphicFramePr>
            <a:graphicFrameLocks noGrp="1"/>
          </p:cNvGraphicFramePr>
          <p:nvPr>
            <p:extLst>
              <p:ext uri="{D42A27DB-BD31-4B8C-83A1-F6EECF244321}">
                <p14:modId xmlns:p14="http://schemas.microsoft.com/office/powerpoint/2010/main" val="2473334874"/>
              </p:ext>
            </p:extLst>
          </p:nvPr>
        </p:nvGraphicFramePr>
        <p:xfrm>
          <a:off x="1898223" y="4944616"/>
          <a:ext cx="3566476" cy="1356281"/>
        </p:xfrm>
        <a:graphic>
          <a:graphicData uri="http://schemas.openxmlformats.org/drawingml/2006/table">
            <a:tbl>
              <a:tblPr>
                <a:tableStyleId>{5C22544A-7EE6-4342-B048-85BDC9FD1C3A}</a:tableStyleId>
              </a:tblPr>
              <a:tblGrid>
                <a:gridCol w="542137"/>
                <a:gridCol w="576064"/>
                <a:gridCol w="432048"/>
                <a:gridCol w="374504"/>
                <a:gridCol w="374504"/>
                <a:gridCol w="374504"/>
                <a:gridCol w="374504"/>
                <a:gridCol w="518211"/>
              </a:tblGrid>
              <a:tr h="230426">
                <a:tc>
                  <a:txBody>
                    <a:bodyPr/>
                    <a:lstStyle/>
                    <a:p>
                      <a:pPr algn="ctr" fontAlgn="ctr"/>
                      <a:r>
                        <a:rPr lang="ja-JP" altLang="en-US" sz="800" b="0" i="0" u="none" strike="noStrike" dirty="0" smtClean="0">
                          <a:solidFill>
                            <a:srgbClr val="000000"/>
                          </a:solidFill>
                          <a:effectLst/>
                          <a:latin typeface="ＭＳ Ｐゴシック"/>
                        </a:rPr>
                        <a:t>適用開始日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適用終了日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先端翼径</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600" b="0" i="0" u="none" strike="noStrike" dirty="0" smtClean="0">
                          <a:solidFill>
                            <a:srgbClr val="000000"/>
                          </a:solidFill>
                          <a:effectLst/>
                          <a:latin typeface="ＭＳ Ｐゴシック"/>
                        </a:rPr>
                        <a:t>発注単価</a:t>
                      </a:r>
                      <a:r>
                        <a:rPr lang="en-US" altLang="ja-JP" sz="600" b="0" i="0" u="none" strike="noStrike" dirty="0" smtClean="0">
                          <a:solidFill>
                            <a:srgbClr val="000000"/>
                          </a:solidFill>
                          <a:effectLst/>
                          <a:latin typeface="ＭＳ Ｐゴシック"/>
                        </a:rPr>
                        <a:t>(</a:t>
                      </a:r>
                      <a:r>
                        <a:rPr lang="ja-JP" altLang="en-US" sz="600" b="0" i="0" u="none" strike="noStrike" dirty="0" smtClean="0">
                          <a:solidFill>
                            <a:srgbClr val="000000"/>
                          </a:solidFill>
                          <a:effectLst/>
                          <a:latin typeface="ＭＳ Ｐゴシック"/>
                        </a:rPr>
                        <a:t>理事）</a:t>
                      </a:r>
                      <a:endParaRPr lang="ja-JP" altLang="en-US" sz="6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600" b="0" i="0" u="none" strike="noStrike" dirty="0" smtClean="0">
                          <a:solidFill>
                            <a:srgbClr val="000000"/>
                          </a:solidFill>
                          <a:effectLst/>
                          <a:latin typeface="ＭＳ Ｐゴシック"/>
                        </a:rPr>
                        <a:t>販売単価</a:t>
                      </a:r>
                      <a:r>
                        <a:rPr lang="en-US" altLang="ja-JP" sz="600" b="0" i="0" u="none" strike="noStrike" dirty="0" smtClean="0">
                          <a:solidFill>
                            <a:srgbClr val="000000"/>
                          </a:solidFill>
                          <a:effectLst/>
                          <a:latin typeface="ＭＳ Ｐゴシック"/>
                        </a:rPr>
                        <a:t>(</a:t>
                      </a:r>
                      <a:r>
                        <a:rPr lang="ja-JP" altLang="en-US" sz="600" b="0" i="0" u="none" strike="noStrike" dirty="0" smtClean="0">
                          <a:solidFill>
                            <a:srgbClr val="000000"/>
                          </a:solidFill>
                          <a:effectLst/>
                          <a:latin typeface="ＭＳ Ｐゴシック"/>
                        </a:rPr>
                        <a:t>理事）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600" b="0" i="0" u="none" strike="noStrike" dirty="0" smtClean="0">
                          <a:solidFill>
                            <a:srgbClr val="000000"/>
                          </a:solidFill>
                          <a:effectLst/>
                          <a:latin typeface="ＭＳ Ｐゴシック"/>
                        </a:rPr>
                        <a:t>発注単価</a:t>
                      </a:r>
                      <a:r>
                        <a:rPr lang="en-US" altLang="ja-JP" sz="600" b="0" i="0" u="none" strike="noStrike" dirty="0" smtClean="0">
                          <a:solidFill>
                            <a:srgbClr val="000000"/>
                          </a:solidFill>
                          <a:effectLst/>
                          <a:latin typeface="ＭＳ Ｐゴシック"/>
                        </a:rPr>
                        <a:t>(</a:t>
                      </a:r>
                      <a:r>
                        <a:rPr lang="ja-JP" altLang="en-US" sz="600" b="0" i="0" u="none" strike="noStrike" dirty="0" smtClean="0">
                          <a:solidFill>
                            <a:srgbClr val="000000"/>
                          </a:solidFill>
                          <a:effectLst/>
                          <a:latin typeface="ＭＳ Ｐゴシック"/>
                        </a:rPr>
                        <a:t>一般）</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600" b="0" i="0" u="none" strike="noStrike" dirty="0" smtClean="0">
                          <a:solidFill>
                            <a:srgbClr val="000000"/>
                          </a:solidFill>
                          <a:effectLst/>
                          <a:latin typeface="ＭＳ Ｐゴシック"/>
                        </a:rPr>
                        <a:t>販売単価</a:t>
                      </a:r>
                      <a:r>
                        <a:rPr lang="en-US" altLang="ja-JP" sz="600" b="0" i="0" u="none" strike="noStrike" dirty="0" smtClean="0">
                          <a:solidFill>
                            <a:srgbClr val="000000"/>
                          </a:solidFill>
                          <a:effectLst/>
                          <a:latin typeface="ＭＳ Ｐゴシック"/>
                        </a:rPr>
                        <a:t>(</a:t>
                      </a:r>
                      <a:r>
                        <a:rPr lang="ja-JP" altLang="en-US" sz="600" b="0" i="0" u="none" strike="noStrike" dirty="0" smtClean="0">
                          <a:solidFill>
                            <a:srgbClr val="000000"/>
                          </a:solidFill>
                          <a:effectLst/>
                          <a:latin typeface="ＭＳ Ｐゴシック"/>
                        </a:rPr>
                        <a:t>一般）</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2013/07/01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9999/12/31</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350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¥3,850</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¥3,850</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¥4,000</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¥4,500</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800" b="0" i="0" u="none" strike="noStrike" dirty="0" smtClean="0">
                        <a:solidFill>
                          <a:srgbClr val="000000"/>
                        </a:solidFill>
                        <a:effectLst/>
                        <a:latin typeface="ＭＳ Ｐゴシック"/>
                      </a:endParaRPr>
                    </a:p>
                    <a:p>
                      <a:pPr algn="ctr" fontAlgn="ctr"/>
                      <a:endParaRPr lang="en-US" altLang="ja-JP" sz="800" b="0" i="0" u="none" strike="noStrike" dirty="0" smtClean="0">
                        <a:solidFill>
                          <a:srgbClr val="000000"/>
                        </a:solidFill>
                        <a:effectLst/>
                        <a:latin typeface="ＭＳ Ｐゴシック"/>
                      </a:endParaRPr>
                    </a:p>
                    <a:p>
                      <a:pPr algn="ct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smtClean="0">
                        <a:solidFill>
                          <a:srgbClr val="000000"/>
                        </a:solidFill>
                        <a:effectLst/>
                        <a:latin typeface="ＭＳ Ｐゴシック"/>
                      </a:endParaRPr>
                    </a:p>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l" fontAlgn="ctr"/>
                      <a:endParaRPr lang="ja-JP" altLang="en-US" sz="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a:effectLst/>
                        </a:rPr>
                        <a:t>　</a:t>
                      </a:r>
                      <a:endParaRPr lang="ja-JP" altLang="en-US" sz="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a:effectLst/>
                        </a:rPr>
                        <a:t>　</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en-US" altLang="ja-JP" sz="800" b="0" i="0" u="none" strike="noStrike" dirty="0" smtClean="0">
                        <a:solidFill>
                          <a:srgbClr val="000000"/>
                        </a:solidFill>
                        <a:effectLst/>
                        <a:latin typeface="ＭＳ Ｐゴシック"/>
                      </a:endParaRPr>
                    </a:p>
                    <a:p>
                      <a:pPr algn="l" fontAlgn="ctr"/>
                      <a:endParaRPr lang="en-US" altLang="ja-JP" sz="800" b="0" i="0" u="none" strike="noStrike" dirty="0" smtClean="0">
                        <a:solidFill>
                          <a:srgbClr val="000000"/>
                        </a:solidFill>
                        <a:effectLst/>
                        <a:latin typeface="ＭＳ Ｐゴシック"/>
                      </a:endParaRPr>
                    </a:p>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2" name="正方形/長方形 21"/>
          <p:cNvSpPr/>
          <p:nvPr/>
        </p:nvSpPr>
        <p:spPr>
          <a:xfrm>
            <a:off x="5032648" y="5232648"/>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29" name="正方形/長方形 28"/>
          <p:cNvSpPr/>
          <p:nvPr/>
        </p:nvSpPr>
        <p:spPr>
          <a:xfrm>
            <a:off x="5032648" y="5412958"/>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32" name="正方形/長方形 31"/>
          <p:cNvSpPr/>
          <p:nvPr/>
        </p:nvSpPr>
        <p:spPr>
          <a:xfrm>
            <a:off x="5032648" y="5628982"/>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33" name="正方形/長方形 32"/>
          <p:cNvSpPr/>
          <p:nvPr/>
        </p:nvSpPr>
        <p:spPr>
          <a:xfrm>
            <a:off x="5032648" y="5772998"/>
            <a:ext cx="360040" cy="107722"/>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38" name="正方形/長方形 37"/>
          <p:cNvSpPr/>
          <p:nvPr/>
        </p:nvSpPr>
        <p:spPr>
          <a:xfrm>
            <a:off x="3592488" y="6888832"/>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39" name="テキスト ボックス 38"/>
          <p:cNvSpPr txBox="1"/>
          <p:nvPr/>
        </p:nvSpPr>
        <p:spPr>
          <a:xfrm>
            <a:off x="3966579" y="6899865"/>
            <a:ext cx="1031051" cy="338554"/>
          </a:xfrm>
          <a:prstGeom prst="rect">
            <a:avLst/>
          </a:prstGeom>
          <a:noFill/>
        </p:spPr>
        <p:txBody>
          <a:bodyPr wrap="none" rtlCol="0">
            <a:spAutoFit/>
          </a:bodyPr>
          <a:lstStyle/>
          <a:p>
            <a:r>
              <a:rPr kumimoji="1" lang="ja-JP" altLang="en-US" sz="800" dirty="0" smtClean="0"/>
              <a:t>削除します。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40" name="正方形/長方形 39"/>
          <p:cNvSpPr/>
          <p:nvPr/>
        </p:nvSpPr>
        <p:spPr>
          <a:xfrm>
            <a:off x="3808512" y="7320880"/>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41" name="正方形/長方形 40"/>
          <p:cNvSpPr/>
          <p:nvPr/>
        </p:nvSpPr>
        <p:spPr>
          <a:xfrm>
            <a:off x="4672608" y="7320880"/>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cxnSp>
        <p:nvCxnSpPr>
          <p:cNvPr id="42" name="カギ線コネクタ 41"/>
          <p:cNvCxnSpPr>
            <a:stCxn id="29" idx="3"/>
            <a:endCxn id="38" idx="3"/>
          </p:cNvCxnSpPr>
          <p:nvPr/>
        </p:nvCxnSpPr>
        <p:spPr>
          <a:xfrm>
            <a:off x="5392688" y="5466819"/>
            <a:ext cx="72008" cy="1746049"/>
          </a:xfrm>
          <a:prstGeom prst="bentConnector3">
            <a:avLst>
              <a:gd name="adj1" fmla="val 417465"/>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6739245" y="945753"/>
            <a:ext cx="4918139" cy="3633474"/>
            <a:chOff x="6739245" y="945753"/>
            <a:chExt cx="4918139" cy="3633474"/>
          </a:xfrm>
        </p:grpSpPr>
        <p:grpSp>
          <p:nvGrpSpPr>
            <p:cNvPr id="44" name="グループ化 43"/>
            <p:cNvGrpSpPr/>
            <p:nvPr/>
          </p:nvGrpSpPr>
          <p:grpSpPr>
            <a:xfrm>
              <a:off x="6739245" y="945753"/>
              <a:ext cx="4918139" cy="3633474"/>
              <a:chOff x="618565" y="1497732"/>
              <a:chExt cx="4918139" cy="3303158"/>
            </a:xfrm>
          </p:grpSpPr>
          <p:cxnSp>
            <p:nvCxnSpPr>
              <p:cNvPr id="46" name="直線コネクタ 45"/>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5" name="直線コネクタ 44"/>
            <p:cNvCxnSpPr/>
            <p:nvPr/>
          </p:nvCxnSpPr>
          <p:spPr>
            <a:xfrm>
              <a:off x="8018904" y="1933369"/>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1" name="テキスト ボックス 50"/>
          <p:cNvSpPr txBox="1"/>
          <p:nvPr/>
        </p:nvSpPr>
        <p:spPr>
          <a:xfrm>
            <a:off x="8018904" y="1683292"/>
            <a:ext cx="697627" cy="215444"/>
          </a:xfrm>
          <a:prstGeom prst="rect">
            <a:avLst/>
          </a:prstGeom>
          <a:noFill/>
        </p:spPr>
        <p:txBody>
          <a:bodyPr wrap="none" rtlCol="0">
            <a:spAutoFit/>
          </a:bodyPr>
          <a:lstStyle/>
          <a:p>
            <a:r>
              <a:rPr kumimoji="1" lang="ja-JP" altLang="en-US" sz="800" dirty="0" smtClean="0"/>
              <a:t>消費税設定</a:t>
            </a:r>
            <a:endParaRPr kumimoji="1" lang="ja-JP" altLang="en-US" sz="800" dirty="0"/>
          </a:p>
        </p:txBody>
      </p:sp>
      <p:sp>
        <p:nvSpPr>
          <p:cNvPr id="58" name="テキスト ボックス 57"/>
          <p:cNvSpPr txBox="1"/>
          <p:nvPr/>
        </p:nvSpPr>
        <p:spPr>
          <a:xfrm>
            <a:off x="6688832" y="1632647"/>
            <a:ext cx="1217000" cy="2923877"/>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smtClean="0"/>
          </a:p>
          <a:p>
            <a:r>
              <a:rPr lang="ja-JP" altLang="en-US" sz="800" dirty="0"/>
              <a:t>・・・・</a:t>
            </a:r>
            <a:endParaRPr lang="en-US" altLang="ja-JP" sz="800" dirty="0"/>
          </a:p>
        </p:txBody>
      </p:sp>
      <p:graphicFrame>
        <p:nvGraphicFramePr>
          <p:cNvPr id="59" name="表 58"/>
          <p:cNvGraphicFramePr>
            <a:graphicFrameLocks noGrp="1"/>
          </p:cNvGraphicFramePr>
          <p:nvPr>
            <p:extLst>
              <p:ext uri="{D42A27DB-BD31-4B8C-83A1-F6EECF244321}">
                <p14:modId xmlns:p14="http://schemas.microsoft.com/office/powerpoint/2010/main" val="1524912451"/>
              </p:ext>
            </p:extLst>
          </p:nvPr>
        </p:nvGraphicFramePr>
        <p:xfrm>
          <a:off x="8264282" y="6510790"/>
          <a:ext cx="2961054" cy="1152130"/>
        </p:xfrm>
        <a:graphic>
          <a:graphicData uri="http://schemas.openxmlformats.org/drawingml/2006/table">
            <a:tbl>
              <a:tblPr>
                <a:tableStyleId>{5C22544A-7EE6-4342-B048-85BDC9FD1C3A}</a:tableStyleId>
              </a:tblPr>
              <a:tblGrid>
                <a:gridCol w="842016"/>
                <a:gridCol w="1038918"/>
                <a:gridCol w="1080120"/>
              </a:tblGrid>
              <a:tr h="230426">
                <a:tc>
                  <a:txBody>
                    <a:bodyPr/>
                    <a:lstStyle/>
                    <a:p>
                      <a:pPr algn="ctr" fontAlgn="ctr"/>
                      <a:r>
                        <a:rPr lang="ja-JP" altLang="en-US" sz="800" b="0" i="0" u="none" strike="noStrike" dirty="0" smtClean="0">
                          <a:solidFill>
                            <a:srgbClr val="000000"/>
                          </a:solidFill>
                          <a:effectLst/>
                          <a:latin typeface="ＭＳ Ｐゴシック"/>
                        </a:rPr>
                        <a:t>材種コード</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名称</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生コン</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2</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モルタル</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l" fontAlgn="ctr"/>
                      <a:r>
                        <a:rPr lang="ja-JP" altLang="en-US" sz="800" u="none" strike="noStrike">
                          <a:effectLst/>
                        </a:rPr>
                        <a:t>　</a:t>
                      </a:r>
                      <a:endParaRPr lang="ja-JP" altLang="en-US" sz="800" b="0" i="0" u="none" strike="noStrike">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l" fontAlgn="ctr"/>
                      <a:r>
                        <a:rPr lang="ja-JP" altLang="en-US" sz="800" u="none" strike="noStrike" dirty="0">
                          <a:effectLst/>
                        </a:rPr>
                        <a:t>　</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0" name="正方形/長方形 59"/>
          <p:cNvSpPr/>
          <p:nvPr/>
        </p:nvSpPr>
        <p:spPr>
          <a:xfrm>
            <a:off x="10217224" y="681682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61" name="正方形/長方形 60"/>
          <p:cNvSpPr/>
          <p:nvPr/>
        </p:nvSpPr>
        <p:spPr>
          <a:xfrm>
            <a:off x="10721280" y="681682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62" name="正方形/長方形 61"/>
          <p:cNvSpPr/>
          <p:nvPr/>
        </p:nvSpPr>
        <p:spPr>
          <a:xfrm>
            <a:off x="10217224" y="7032848"/>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63" name="正方形/長方形 62"/>
          <p:cNvSpPr/>
          <p:nvPr/>
        </p:nvSpPr>
        <p:spPr>
          <a:xfrm>
            <a:off x="10721280" y="7032848"/>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64" name="正方形/長方形 63"/>
          <p:cNvSpPr/>
          <p:nvPr/>
        </p:nvSpPr>
        <p:spPr>
          <a:xfrm>
            <a:off x="10217224" y="7285166"/>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65" name="正方形/長方形 64"/>
          <p:cNvSpPr/>
          <p:nvPr/>
        </p:nvSpPr>
        <p:spPr>
          <a:xfrm>
            <a:off x="10721280" y="7285166"/>
            <a:ext cx="360040" cy="118494"/>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66" name="正方形/長方形 65"/>
          <p:cNvSpPr/>
          <p:nvPr/>
        </p:nvSpPr>
        <p:spPr>
          <a:xfrm>
            <a:off x="10217224" y="7501190"/>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67" name="正方形/長方形 66"/>
          <p:cNvSpPr/>
          <p:nvPr/>
        </p:nvSpPr>
        <p:spPr>
          <a:xfrm>
            <a:off x="10721280" y="7501190"/>
            <a:ext cx="360040" cy="118494"/>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cxnSp>
        <p:nvCxnSpPr>
          <p:cNvPr id="73" name="直線コネクタ 72"/>
          <p:cNvCxnSpPr/>
          <p:nvPr/>
        </p:nvCxnSpPr>
        <p:spPr>
          <a:xfrm>
            <a:off x="8018904" y="6130797"/>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8018904" y="5880720"/>
            <a:ext cx="595035" cy="215444"/>
          </a:xfrm>
          <a:prstGeom prst="rect">
            <a:avLst/>
          </a:prstGeom>
          <a:noFill/>
        </p:spPr>
        <p:txBody>
          <a:bodyPr wrap="none" rtlCol="0">
            <a:spAutoFit/>
          </a:bodyPr>
          <a:lstStyle/>
          <a:p>
            <a:r>
              <a:rPr kumimoji="1" lang="ja-JP" altLang="en-US" sz="800" dirty="0" smtClean="0"/>
              <a:t>材種設定</a:t>
            </a:r>
            <a:endParaRPr kumimoji="1" lang="ja-JP" altLang="en-US" sz="800" dirty="0"/>
          </a:p>
        </p:txBody>
      </p:sp>
      <p:grpSp>
        <p:nvGrpSpPr>
          <p:cNvPr id="76" name="グループ化 75"/>
          <p:cNvGrpSpPr/>
          <p:nvPr/>
        </p:nvGrpSpPr>
        <p:grpSpPr>
          <a:xfrm>
            <a:off x="6739245" y="5160640"/>
            <a:ext cx="4918139" cy="3633474"/>
            <a:chOff x="6739245" y="945753"/>
            <a:chExt cx="4918139" cy="3633474"/>
          </a:xfrm>
        </p:grpSpPr>
        <p:grpSp>
          <p:nvGrpSpPr>
            <p:cNvPr id="77" name="グループ化 76"/>
            <p:cNvGrpSpPr/>
            <p:nvPr/>
          </p:nvGrpSpPr>
          <p:grpSpPr>
            <a:xfrm>
              <a:off x="6739245" y="945753"/>
              <a:ext cx="4918139" cy="3633474"/>
              <a:chOff x="618565" y="1497732"/>
              <a:chExt cx="4918139" cy="3303158"/>
            </a:xfrm>
          </p:grpSpPr>
          <p:cxnSp>
            <p:nvCxnSpPr>
              <p:cNvPr id="79" name="直線コネクタ 78"/>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78" name="直線コネクタ 77"/>
            <p:cNvCxnSpPr/>
            <p:nvPr/>
          </p:nvCxnSpPr>
          <p:spPr>
            <a:xfrm>
              <a:off x="8018904" y="1933369"/>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84" name="表 83"/>
          <p:cNvGraphicFramePr>
            <a:graphicFrameLocks noGrp="1"/>
          </p:cNvGraphicFramePr>
          <p:nvPr>
            <p:extLst>
              <p:ext uri="{D42A27DB-BD31-4B8C-83A1-F6EECF244321}">
                <p14:modId xmlns:p14="http://schemas.microsoft.com/office/powerpoint/2010/main" val="287225189"/>
              </p:ext>
            </p:extLst>
          </p:nvPr>
        </p:nvGraphicFramePr>
        <p:xfrm>
          <a:off x="8273008" y="2208310"/>
          <a:ext cx="2889048" cy="1152130"/>
        </p:xfrm>
        <a:graphic>
          <a:graphicData uri="http://schemas.openxmlformats.org/drawingml/2006/table">
            <a:tbl>
              <a:tblPr>
                <a:tableStyleId>{5C22544A-7EE6-4342-B048-85BDC9FD1C3A}</a:tableStyleId>
              </a:tblPr>
              <a:tblGrid>
                <a:gridCol w="648072"/>
                <a:gridCol w="653526"/>
                <a:gridCol w="579336"/>
                <a:gridCol w="1008114"/>
              </a:tblGrid>
              <a:tr h="230426">
                <a:tc>
                  <a:txBody>
                    <a:bodyPr/>
                    <a:lstStyle/>
                    <a:p>
                      <a:pPr algn="ctr" fontAlgn="ctr"/>
                      <a:r>
                        <a:rPr lang="ja-JP" altLang="en-US" sz="800" b="0" i="0" u="none" strike="noStrike" dirty="0" smtClean="0">
                          <a:solidFill>
                            <a:srgbClr val="000000"/>
                          </a:solidFill>
                          <a:effectLst/>
                          <a:latin typeface="ＭＳ Ｐゴシック"/>
                        </a:rPr>
                        <a:t>開始</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終了</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税率</a:t>
                      </a:r>
                      <a:r>
                        <a:rPr lang="en-US" altLang="ja-JP" sz="800" b="0" i="0" u="none" strike="noStrike" dirty="0" smtClean="0">
                          <a:solidFill>
                            <a:srgbClr val="000000"/>
                          </a:solidFill>
                          <a:effectLst/>
                          <a:latin typeface="ＭＳ Ｐゴシック"/>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1997/04/01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2014/03/31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2014/04/01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2015/03/31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2015/04/01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l" fontAlgn="ctr"/>
                      <a:r>
                        <a:rPr lang="ja-JP" altLang="en-US" sz="800" u="none" strike="noStrike" dirty="0">
                          <a:effectLst/>
                        </a:rPr>
                        <a:t>　</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a:effectLst/>
                        </a:rPr>
                        <a:t>　</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5" name="正方形/長方形 84"/>
          <p:cNvSpPr/>
          <p:nvPr/>
        </p:nvSpPr>
        <p:spPr>
          <a:xfrm>
            <a:off x="10225950" y="251434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86" name="正方形/長方形 85"/>
          <p:cNvSpPr/>
          <p:nvPr/>
        </p:nvSpPr>
        <p:spPr>
          <a:xfrm>
            <a:off x="10730006" y="251434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87" name="正方形/長方形 86"/>
          <p:cNvSpPr/>
          <p:nvPr/>
        </p:nvSpPr>
        <p:spPr>
          <a:xfrm>
            <a:off x="10225950" y="2737890"/>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88" name="正方形/長方形 87"/>
          <p:cNvSpPr/>
          <p:nvPr/>
        </p:nvSpPr>
        <p:spPr>
          <a:xfrm>
            <a:off x="10730006" y="2737890"/>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89" name="正方形/長方形 88"/>
          <p:cNvSpPr/>
          <p:nvPr/>
        </p:nvSpPr>
        <p:spPr>
          <a:xfrm>
            <a:off x="10225950" y="295391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90" name="正方形/長方形 89"/>
          <p:cNvSpPr/>
          <p:nvPr/>
        </p:nvSpPr>
        <p:spPr>
          <a:xfrm>
            <a:off x="10730006" y="2953914"/>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91" name="正方形/長方形 90"/>
          <p:cNvSpPr/>
          <p:nvPr/>
        </p:nvSpPr>
        <p:spPr>
          <a:xfrm>
            <a:off x="10225950" y="3198710"/>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92" name="正方形/長方形 91"/>
          <p:cNvSpPr/>
          <p:nvPr/>
        </p:nvSpPr>
        <p:spPr>
          <a:xfrm>
            <a:off x="10730006" y="3198710"/>
            <a:ext cx="360040" cy="118494"/>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93" name="テキスト ボックス 92"/>
          <p:cNvSpPr txBox="1"/>
          <p:nvPr/>
        </p:nvSpPr>
        <p:spPr>
          <a:xfrm>
            <a:off x="6688832" y="5899879"/>
            <a:ext cx="1217000" cy="2923877"/>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smtClean="0"/>
          </a:p>
          <a:p>
            <a:r>
              <a:rPr lang="ja-JP" altLang="en-US" sz="800" dirty="0"/>
              <a:t>・・・・</a:t>
            </a:r>
            <a:endParaRPr lang="en-US" altLang="ja-JP" sz="800" dirty="0"/>
          </a:p>
        </p:txBody>
      </p:sp>
      <p:sp>
        <p:nvSpPr>
          <p:cNvPr id="75" name="正方形/長方形 74"/>
          <p:cNvSpPr/>
          <p:nvPr/>
        </p:nvSpPr>
        <p:spPr>
          <a:xfrm>
            <a:off x="4982126" y="2436353"/>
            <a:ext cx="338554" cy="9771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94" name="正方形/長方形 93"/>
          <p:cNvSpPr/>
          <p:nvPr/>
        </p:nvSpPr>
        <p:spPr>
          <a:xfrm>
            <a:off x="4982126" y="2580369"/>
            <a:ext cx="338554" cy="9771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sz="600" dirty="0">
                <a:solidFill>
                  <a:schemeClr val="tx1"/>
                </a:solidFill>
              </a:rPr>
              <a:t>削除</a:t>
            </a:r>
            <a:endParaRPr kumimoji="1" lang="ja-JP" altLang="en-US" sz="600" dirty="0">
              <a:solidFill>
                <a:schemeClr val="tx1"/>
              </a:solidFill>
            </a:endParaRPr>
          </a:p>
        </p:txBody>
      </p:sp>
      <p:sp>
        <p:nvSpPr>
          <p:cNvPr id="102" name="正方形/長方形 101"/>
          <p:cNvSpPr/>
          <p:nvPr/>
        </p:nvSpPr>
        <p:spPr>
          <a:xfrm>
            <a:off x="3520480" y="3758208"/>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03" name="テキスト ボックス 102"/>
          <p:cNvSpPr txBox="1"/>
          <p:nvPr/>
        </p:nvSpPr>
        <p:spPr>
          <a:xfrm>
            <a:off x="3894571" y="3769241"/>
            <a:ext cx="1031051" cy="338554"/>
          </a:xfrm>
          <a:prstGeom prst="rect">
            <a:avLst/>
          </a:prstGeom>
          <a:noFill/>
        </p:spPr>
        <p:txBody>
          <a:bodyPr wrap="none" rtlCol="0">
            <a:spAutoFit/>
          </a:bodyPr>
          <a:lstStyle/>
          <a:p>
            <a:r>
              <a:rPr kumimoji="1" lang="ja-JP" altLang="en-US" sz="800" dirty="0" smtClean="0"/>
              <a:t>削除します。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104" name="正方形/長方形 103"/>
          <p:cNvSpPr/>
          <p:nvPr/>
        </p:nvSpPr>
        <p:spPr>
          <a:xfrm>
            <a:off x="3736504" y="419025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105" name="正方形/長方形 104"/>
          <p:cNvSpPr/>
          <p:nvPr/>
        </p:nvSpPr>
        <p:spPr>
          <a:xfrm>
            <a:off x="4600600" y="419025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cxnSp>
        <p:nvCxnSpPr>
          <p:cNvPr id="106" name="カギ線コネクタ 105"/>
          <p:cNvCxnSpPr>
            <a:stCxn id="94" idx="3"/>
            <a:endCxn id="102" idx="3"/>
          </p:cNvCxnSpPr>
          <p:nvPr/>
        </p:nvCxnSpPr>
        <p:spPr>
          <a:xfrm>
            <a:off x="5320680" y="2629229"/>
            <a:ext cx="72008" cy="1453015"/>
          </a:xfrm>
          <a:prstGeom prst="bentConnector3">
            <a:avLst>
              <a:gd name="adj1" fmla="val 417465"/>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5032648" y="5989022"/>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08" name="正方形/長方形 107"/>
          <p:cNvSpPr/>
          <p:nvPr/>
        </p:nvSpPr>
        <p:spPr>
          <a:xfrm>
            <a:off x="5032648" y="6133038"/>
            <a:ext cx="360040" cy="107722"/>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09" name="正方形/長方形 108"/>
          <p:cNvSpPr/>
          <p:nvPr/>
        </p:nvSpPr>
        <p:spPr>
          <a:xfrm>
            <a:off x="4982126" y="2830673"/>
            <a:ext cx="338554" cy="9771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10" name="正方形/長方形 109"/>
          <p:cNvSpPr/>
          <p:nvPr/>
        </p:nvSpPr>
        <p:spPr>
          <a:xfrm>
            <a:off x="4982126" y="2974689"/>
            <a:ext cx="338554" cy="97719"/>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sz="600" dirty="0">
                <a:solidFill>
                  <a:schemeClr val="tx1"/>
                </a:solidFill>
              </a:rPr>
              <a:t>削除</a:t>
            </a:r>
            <a:endParaRPr kumimoji="1" lang="ja-JP" altLang="en-US" sz="600" dirty="0">
              <a:solidFill>
                <a:schemeClr val="tx1"/>
              </a:solidFill>
            </a:endParaRPr>
          </a:p>
        </p:txBody>
      </p:sp>
      <p:sp>
        <p:nvSpPr>
          <p:cNvPr id="111" name="正方形/長方形 110"/>
          <p:cNvSpPr/>
          <p:nvPr/>
        </p:nvSpPr>
        <p:spPr>
          <a:xfrm>
            <a:off x="4982126" y="3190713"/>
            <a:ext cx="338554" cy="9771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12" name="正方形/長方形 111"/>
          <p:cNvSpPr/>
          <p:nvPr/>
        </p:nvSpPr>
        <p:spPr>
          <a:xfrm>
            <a:off x="4982126" y="3334729"/>
            <a:ext cx="338554" cy="97719"/>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ja-JP" altLang="en-US" sz="600" dirty="0">
                <a:solidFill>
                  <a:schemeClr val="tx1"/>
                </a:solidFill>
              </a:rPr>
              <a:t>削除</a:t>
            </a:r>
            <a:endParaRPr kumimoji="1" lang="ja-JP" altLang="en-US" sz="600" dirty="0">
              <a:solidFill>
                <a:schemeClr val="tx1"/>
              </a:solidFill>
            </a:endParaRPr>
          </a:p>
        </p:txBody>
      </p:sp>
    </p:spTree>
    <p:extLst>
      <p:ext uri="{BB962C8B-B14F-4D97-AF65-F5344CB8AC3E}">
        <p14:creationId xmlns:p14="http://schemas.microsoft.com/office/powerpoint/2010/main" val="19278561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18565" y="945753"/>
            <a:ext cx="4918139" cy="3303158"/>
            <a:chOff x="618565" y="950439"/>
            <a:chExt cx="4918139" cy="3303158"/>
          </a:xfrm>
        </p:grpSpPr>
        <p:grpSp>
          <p:nvGrpSpPr>
            <p:cNvPr id="3" name="グループ化 2"/>
            <p:cNvGrpSpPr/>
            <p:nvPr/>
          </p:nvGrpSpPr>
          <p:grpSpPr>
            <a:xfrm>
              <a:off x="618565"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191944" y="480120"/>
            <a:ext cx="1893467" cy="246221"/>
          </a:xfrm>
          <a:prstGeom prst="rect">
            <a:avLst/>
          </a:prstGeom>
          <a:noFill/>
        </p:spPr>
        <p:txBody>
          <a:bodyPr wrap="none" rtlCol="0">
            <a:spAutoFit/>
          </a:bodyPr>
          <a:lstStyle/>
          <a:p>
            <a:r>
              <a:rPr kumimoji="1" lang="en-US" altLang="ja-JP" sz="1000" dirty="0" smtClean="0"/>
              <a:t>【</a:t>
            </a:r>
            <a:r>
              <a:rPr kumimoji="1" lang="ja-JP" altLang="en-US" sz="1000" dirty="0" smtClean="0"/>
              <a:t>システム設定－システム設定</a:t>
            </a:r>
            <a:r>
              <a:rPr kumimoji="1" lang="en-US" altLang="ja-JP" sz="1000" dirty="0" smtClean="0"/>
              <a:t>】</a:t>
            </a:r>
            <a:endParaRPr kumimoji="1" lang="ja-JP" altLang="en-US" sz="1000" dirty="0"/>
          </a:p>
        </p:txBody>
      </p:sp>
      <p:cxnSp>
        <p:nvCxnSpPr>
          <p:cNvPr id="13" name="直線コネクタ 12"/>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898224" y="1632828"/>
            <a:ext cx="1107996" cy="215444"/>
          </a:xfrm>
          <a:prstGeom prst="rect">
            <a:avLst/>
          </a:prstGeom>
          <a:noFill/>
        </p:spPr>
        <p:txBody>
          <a:bodyPr wrap="none" rtlCol="0">
            <a:spAutoFit/>
          </a:bodyPr>
          <a:lstStyle/>
          <a:p>
            <a:r>
              <a:rPr kumimoji="1" lang="ja-JP" altLang="en-US" sz="800" dirty="0" smtClean="0"/>
              <a:t>施工管理技術者設定</a:t>
            </a:r>
            <a:endParaRPr kumimoji="1" lang="ja-JP" altLang="en-US" sz="800" dirty="0"/>
          </a:p>
        </p:txBody>
      </p:sp>
      <p:sp>
        <p:nvSpPr>
          <p:cNvPr id="24" name="テキスト ボックス 23"/>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25" name="テキスト ボックス 24"/>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a:t>
            </a:r>
            <a:r>
              <a:rPr lang="ja-JP" altLang="en-US" sz="800" dirty="0" smtClean="0"/>
              <a:t>┗施工管理技術者設定</a:t>
            </a:r>
            <a:endParaRPr lang="en-US" altLang="ja-JP" sz="800" dirty="0"/>
          </a:p>
          <a:p>
            <a:r>
              <a:rPr lang="ja-JP" altLang="en-US" sz="800" dirty="0"/>
              <a:t>　</a:t>
            </a:r>
            <a:r>
              <a:rPr lang="ja-JP" altLang="en-US" sz="800" dirty="0" smtClean="0"/>
              <a:t>┗設計担当者設定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grpSp>
        <p:nvGrpSpPr>
          <p:cNvPr id="10" name="グループ化 9"/>
          <p:cNvGrpSpPr/>
          <p:nvPr/>
        </p:nvGrpSpPr>
        <p:grpSpPr>
          <a:xfrm>
            <a:off x="6739245" y="945753"/>
            <a:ext cx="4918139" cy="3633474"/>
            <a:chOff x="6739245" y="945753"/>
            <a:chExt cx="4918139" cy="3633474"/>
          </a:xfrm>
        </p:grpSpPr>
        <p:grpSp>
          <p:nvGrpSpPr>
            <p:cNvPr id="44" name="グループ化 43"/>
            <p:cNvGrpSpPr/>
            <p:nvPr/>
          </p:nvGrpSpPr>
          <p:grpSpPr>
            <a:xfrm>
              <a:off x="6739245" y="945753"/>
              <a:ext cx="4918139" cy="3633474"/>
              <a:chOff x="618565" y="1497732"/>
              <a:chExt cx="4918139" cy="3303158"/>
            </a:xfrm>
          </p:grpSpPr>
          <p:cxnSp>
            <p:nvCxnSpPr>
              <p:cNvPr id="46" name="直線コネクタ 45"/>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5" name="直線コネクタ 44"/>
            <p:cNvCxnSpPr/>
            <p:nvPr/>
          </p:nvCxnSpPr>
          <p:spPr>
            <a:xfrm>
              <a:off x="8018904" y="1933369"/>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1" name="テキスト ボックス 50"/>
          <p:cNvSpPr txBox="1"/>
          <p:nvPr/>
        </p:nvSpPr>
        <p:spPr>
          <a:xfrm>
            <a:off x="8018904" y="1683292"/>
            <a:ext cx="902811" cy="215444"/>
          </a:xfrm>
          <a:prstGeom prst="rect">
            <a:avLst/>
          </a:prstGeom>
          <a:noFill/>
        </p:spPr>
        <p:txBody>
          <a:bodyPr wrap="none" rtlCol="0">
            <a:spAutoFit/>
          </a:bodyPr>
          <a:lstStyle/>
          <a:p>
            <a:r>
              <a:rPr kumimoji="1" lang="ja-JP" altLang="en-US" sz="800" dirty="0" smtClean="0"/>
              <a:t>設計担当者設定</a:t>
            </a:r>
            <a:endParaRPr kumimoji="1" lang="ja-JP" altLang="en-US" sz="800" dirty="0"/>
          </a:p>
        </p:txBody>
      </p:sp>
      <p:graphicFrame>
        <p:nvGraphicFramePr>
          <p:cNvPr id="95" name="表 94"/>
          <p:cNvGraphicFramePr>
            <a:graphicFrameLocks noGrp="1"/>
          </p:cNvGraphicFramePr>
          <p:nvPr>
            <p:extLst>
              <p:ext uri="{D42A27DB-BD31-4B8C-83A1-F6EECF244321}">
                <p14:modId xmlns:p14="http://schemas.microsoft.com/office/powerpoint/2010/main" val="695517795"/>
              </p:ext>
            </p:extLst>
          </p:nvPr>
        </p:nvGraphicFramePr>
        <p:xfrm>
          <a:off x="1898224" y="2208310"/>
          <a:ext cx="3494468" cy="1152130"/>
        </p:xfrm>
        <a:graphic>
          <a:graphicData uri="http://schemas.openxmlformats.org/drawingml/2006/table">
            <a:tbl>
              <a:tblPr>
                <a:tableStyleId>{5C22544A-7EE6-4342-B048-85BDC9FD1C3A}</a:tableStyleId>
              </a:tblPr>
              <a:tblGrid>
                <a:gridCol w="326112"/>
                <a:gridCol w="828092"/>
                <a:gridCol w="828092"/>
                <a:gridCol w="648073"/>
                <a:gridCol w="864099"/>
              </a:tblGrid>
              <a:tr h="230426">
                <a:tc>
                  <a:txBody>
                    <a:bodyPr/>
                    <a:lstStyle/>
                    <a:p>
                      <a:pPr algn="ctr" fontAlgn="ctr"/>
                      <a:r>
                        <a:rPr lang="en-US" altLang="ja-JP" sz="800" b="0" i="0" u="none" strike="noStrike" dirty="0" smtClean="0">
                          <a:solidFill>
                            <a:srgbClr val="000000"/>
                          </a:solidFill>
                          <a:effectLst/>
                          <a:latin typeface="ＭＳ Ｐゴシック"/>
                        </a:rPr>
                        <a:t>No</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氏名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所属</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認定日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2</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yyyy/m/d</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3</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yyyy/m/d</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6" name="正方形/長方形 95"/>
          <p:cNvSpPr/>
          <p:nvPr/>
        </p:nvSpPr>
        <p:spPr>
          <a:xfrm>
            <a:off x="4580278" y="251434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01" name="正方形/長方形 100"/>
          <p:cNvSpPr/>
          <p:nvPr/>
        </p:nvSpPr>
        <p:spPr>
          <a:xfrm>
            <a:off x="4960640" y="2514344"/>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15" name="正方形/長方形 114"/>
          <p:cNvSpPr/>
          <p:nvPr/>
        </p:nvSpPr>
        <p:spPr>
          <a:xfrm>
            <a:off x="4580278" y="2737890"/>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16" name="正方形/長方形 115"/>
          <p:cNvSpPr/>
          <p:nvPr/>
        </p:nvSpPr>
        <p:spPr>
          <a:xfrm>
            <a:off x="4960640" y="2737890"/>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17" name="正方形/長方形 116"/>
          <p:cNvSpPr/>
          <p:nvPr/>
        </p:nvSpPr>
        <p:spPr>
          <a:xfrm>
            <a:off x="4580278" y="295391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18" name="正方形/長方形 117"/>
          <p:cNvSpPr/>
          <p:nvPr/>
        </p:nvSpPr>
        <p:spPr>
          <a:xfrm>
            <a:off x="4960640" y="2953914"/>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19" name="正方形/長方形 118"/>
          <p:cNvSpPr/>
          <p:nvPr/>
        </p:nvSpPr>
        <p:spPr>
          <a:xfrm>
            <a:off x="4580278" y="3216424"/>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20" name="正方形/長方形 119"/>
          <p:cNvSpPr/>
          <p:nvPr/>
        </p:nvSpPr>
        <p:spPr>
          <a:xfrm>
            <a:off x="4960640" y="3216424"/>
            <a:ext cx="360040" cy="118494"/>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32" name="正方形/長方形 131"/>
          <p:cNvSpPr/>
          <p:nvPr/>
        </p:nvSpPr>
        <p:spPr>
          <a:xfrm>
            <a:off x="3520480" y="3697331"/>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33" name="テキスト ボックス 132"/>
          <p:cNvSpPr txBox="1"/>
          <p:nvPr/>
        </p:nvSpPr>
        <p:spPr>
          <a:xfrm>
            <a:off x="3894571" y="3708364"/>
            <a:ext cx="1031051" cy="338554"/>
          </a:xfrm>
          <a:prstGeom prst="rect">
            <a:avLst/>
          </a:prstGeom>
          <a:noFill/>
        </p:spPr>
        <p:txBody>
          <a:bodyPr wrap="none" rtlCol="0">
            <a:spAutoFit/>
          </a:bodyPr>
          <a:lstStyle/>
          <a:p>
            <a:r>
              <a:rPr kumimoji="1" lang="ja-JP" altLang="en-US" sz="800" dirty="0" smtClean="0"/>
              <a:t>削除します。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134" name="正方形/長方形 133"/>
          <p:cNvSpPr/>
          <p:nvPr/>
        </p:nvSpPr>
        <p:spPr>
          <a:xfrm>
            <a:off x="3736504" y="4129379"/>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135" name="正方形/長方形 134"/>
          <p:cNvSpPr/>
          <p:nvPr/>
        </p:nvSpPr>
        <p:spPr>
          <a:xfrm>
            <a:off x="4600600" y="4129379"/>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cxnSp>
        <p:nvCxnSpPr>
          <p:cNvPr id="136" name="カギ線コネクタ 135"/>
          <p:cNvCxnSpPr>
            <a:stCxn id="101" idx="3"/>
            <a:endCxn id="132" idx="3"/>
          </p:cNvCxnSpPr>
          <p:nvPr/>
        </p:nvCxnSpPr>
        <p:spPr>
          <a:xfrm>
            <a:off x="5320680" y="2573591"/>
            <a:ext cx="72008" cy="1447776"/>
          </a:xfrm>
          <a:prstGeom prst="bentConnector3">
            <a:avLst>
              <a:gd name="adj1" fmla="val 417465"/>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37" name="テキスト ボックス 136"/>
          <p:cNvSpPr txBox="1"/>
          <p:nvPr/>
        </p:nvSpPr>
        <p:spPr>
          <a:xfrm>
            <a:off x="6688832" y="170425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a:t>
            </a:r>
            <a:r>
              <a:rPr lang="ja-JP" altLang="en-US" sz="800" dirty="0" smtClean="0"/>
              <a:t>┗施工管理技術者設定</a:t>
            </a:r>
            <a:endParaRPr lang="en-US" altLang="ja-JP" sz="800" dirty="0"/>
          </a:p>
          <a:p>
            <a:r>
              <a:rPr lang="ja-JP" altLang="en-US" sz="800" dirty="0"/>
              <a:t>　</a:t>
            </a:r>
            <a:r>
              <a:rPr lang="ja-JP" altLang="en-US" sz="800" dirty="0" smtClean="0"/>
              <a:t>┗設計担当者設定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graphicFrame>
        <p:nvGraphicFramePr>
          <p:cNvPr id="138" name="表 137"/>
          <p:cNvGraphicFramePr>
            <a:graphicFrameLocks noGrp="1"/>
          </p:cNvGraphicFramePr>
          <p:nvPr>
            <p:extLst>
              <p:ext uri="{D42A27DB-BD31-4B8C-83A1-F6EECF244321}">
                <p14:modId xmlns:p14="http://schemas.microsoft.com/office/powerpoint/2010/main" val="2853975034"/>
              </p:ext>
            </p:extLst>
          </p:nvPr>
        </p:nvGraphicFramePr>
        <p:xfrm>
          <a:off x="8056984" y="2208312"/>
          <a:ext cx="3494468" cy="1152130"/>
        </p:xfrm>
        <a:graphic>
          <a:graphicData uri="http://schemas.openxmlformats.org/drawingml/2006/table">
            <a:tbl>
              <a:tblPr>
                <a:tableStyleId>{5C22544A-7EE6-4342-B048-85BDC9FD1C3A}</a:tableStyleId>
              </a:tblPr>
              <a:tblGrid>
                <a:gridCol w="326112"/>
                <a:gridCol w="828092"/>
                <a:gridCol w="828092"/>
                <a:gridCol w="648073"/>
                <a:gridCol w="864099"/>
              </a:tblGrid>
              <a:tr h="230426">
                <a:tc>
                  <a:txBody>
                    <a:bodyPr/>
                    <a:lstStyle/>
                    <a:p>
                      <a:pPr algn="ctr" fontAlgn="ctr"/>
                      <a:r>
                        <a:rPr lang="en-US" altLang="ja-JP" sz="800" b="0" i="0" u="none" strike="noStrike" dirty="0" smtClean="0">
                          <a:solidFill>
                            <a:srgbClr val="000000"/>
                          </a:solidFill>
                          <a:effectLst/>
                          <a:latin typeface="ＭＳ Ｐゴシック"/>
                        </a:rPr>
                        <a:t>No</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氏名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所属</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認定日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1</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2</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yyyy/m/d</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r>
                        <a:rPr lang="en-US" altLang="ja-JP" sz="800" b="0" i="0" u="none" strike="noStrike" dirty="0" smtClean="0">
                          <a:solidFill>
                            <a:srgbClr val="000000"/>
                          </a:solidFill>
                          <a:effectLst/>
                          <a:latin typeface="ＭＳ Ｐゴシック"/>
                        </a:rPr>
                        <a:t>3</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yyyy/m/d</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30426">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9" name="正方形/長方形 138"/>
          <p:cNvSpPr/>
          <p:nvPr/>
        </p:nvSpPr>
        <p:spPr>
          <a:xfrm>
            <a:off x="10739038" y="2514346"/>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40" name="正方形/長方形 139"/>
          <p:cNvSpPr/>
          <p:nvPr/>
        </p:nvSpPr>
        <p:spPr>
          <a:xfrm>
            <a:off x="11119400" y="2514346"/>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41" name="正方形/長方形 140"/>
          <p:cNvSpPr/>
          <p:nvPr/>
        </p:nvSpPr>
        <p:spPr>
          <a:xfrm>
            <a:off x="10739038" y="2737892"/>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42" name="正方形/長方形 141"/>
          <p:cNvSpPr/>
          <p:nvPr/>
        </p:nvSpPr>
        <p:spPr>
          <a:xfrm>
            <a:off x="11119400" y="2737892"/>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43" name="正方形/長方形 142"/>
          <p:cNvSpPr/>
          <p:nvPr/>
        </p:nvSpPr>
        <p:spPr>
          <a:xfrm>
            <a:off x="10739038" y="2953916"/>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44" name="正方形/長方形 143"/>
          <p:cNvSpPr/>
          <p:nvPr/>
        </p:nvSpPr>
        <p:spPr>
          <a:xfrm>
            <a:off x="11119400" y="2953916"/>
            <a:ext cx="360040" cy="11849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45" name="正方形/長方形 144"/>
          <p:cNvSpPr/>
          <p:nvPr/>
        </p:nvSpPr>
        <p:spPr>
          <a:xfrm>
            <a:off x="10739038" y="3216426"/>
            <a:ext cx="360040" cy="11849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登録</a:t>
            </a:r>
            <a:endParaRPr kumimoji="1" lang="ja-JP" altLang="en-US" sz="600" dirty="0">
              <a:solidFill>
                <a:schemeClr val="tx1"/>
              </a:solidFill>
            </a:endParaRPr>
          </a:p>
        </p:txBody>
      </p:sp>
      <p:sp>
        <p:nvSpPr>
          <p:cNvPr id="146" name="正方形/長方形 145"/>
          <p:cNvSpPr/>
          <p:nvPr/>
        </p:nvSpPr>
        <p:spPr>
          <a:xfrm>
            <a:off x="11119400" y="3216426"/>
            <a:ext cx="360040" cy="118494"/>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削除</a:t>
            </a:r>
            <a:endParaRPr kumimoji="1" lang="ja-JP" altLang="en-US" sz="600" dirty="0">
              <a:solidFill>
                <a:schemeClr val="tx1"/>
              </a:solidFill>
            </a:endParaRPr>
          </a:p>
        </p:txBody>
      </p:sp>
      <p:sp>
        <p:nvSpPr>
          <p:cNvPr id="147" name="正方形/長方形 146"/>
          <p:cNvSpPr/>
          <p:nvPr/>
        </p:nvSpPr>
        <p:spPr>
          <a:xfrm>
            <a:off x="9679240" y="3697333"/>
            <a:ext cx="1872208" cy="64807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48" name="テキスト ボックス 147"/>
          <p:cNvSpPr txBox="1"/>
          <p:nvPr/>
        </p:nvSpPr>
        <p:spPr>
          <a:xfrm>
            <a:off x="10053331" y="3708366"/>
            <a:ext cx="1031051" cy="338554"/>
          </a:xfrm>
          <a:prstGeom prst="rect">
            <a:avLst/>
          </a:prstGeom>
          <a:noFill/>
        </p:spPr>
        <p:txBody>
          <a:bodyPr wrap="none" rtlCol="0">
            <a:spAutoFit/>
          </a:bodyPr>
          <a:lstStyle/>
          <a:p>
            <a:r>
              <a:rPr kumimoji="1" lang="ja-JP" altLang="en-US" sz="800" dirty="0" smtClean="0"/>
              <a:t>削除します。</a:t>
            </a:r>
            <a:endParaRPr kumimoji="1" lang="en-US" altLang="ja-JP" sz="800" dirty="0" smtClean="0"/>
          </a:p>
          <a:p>
            <a:r>
              <a:rPr lang="ja-JP" altLang="en-US" sz="800" dirty="0" err="1"/>
              <a:t>よろし</a:t>
            </a:r>
            <a:r>
              <a:rPr lang="ja-JP" altLang="en-US" sz="800" dirty="0"/>
              <a:t>いいです</a:t>
            </a:r>
            <a:r>
              <a:rPr lang="ja-JP" altLang="en-US" sz="800" dirty="0" smtClean="0"/>
              <a:t>か？</a:t>
            </a:r>
            <a:endParaRPr kumimoji="1" lang="ja-JP" altLang="en-US" sz="800" dirty="0" smtClean="0"/>
          </a:p>
        </p:txBody>
      </p:sp>
      <p:sp>
        <p:nvSpPr>
          <p:cNvPr id="149" name="正方形/長方形 148"/>
          <p:cNvSpPr/>
          <p:nvPr/>
        </p:nvSpPr>
        <p:spPr>
          <a:xfrm>
            <a:off x="9895264" y="4129381"/>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キャンセル</a:t>
            </a:r>
            <a:endParaRPr kumimoji="1" lang="ja-JP" altLang="en-US" sz="600" dirty="0">
              <a:solidFill>
                <a:schemeClr val="tx1"/>
              </a:solidFill>
            </a:endParaRPr>
          </a:p>
        </p:txBody>
      </p:sp>
      <p:sp>
        <p:nvSpPr>
          <p:cNvPr id="150" name="正方形/長方形 149"/>
          <p:cNvSpPr/>
          <p:nvPr/>
        </p:nvSpPr>
        <p:spPr>
          <a:xfrm>
            <a:off x="10759360" y="4129381"/>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rPr>
              <a:t>OK</a:t>
            </a:r>
            <a:endParaRPr kumimoji="1" lang="ja-JP" altLang="en-US" sz="600" dirty="0">
              <a:solidFill>
                <a:schemeClr val="tx1"/>
              </a:solidFill>
            </a:endParaRPr>
          </a:p>
        </p:txBody>
      </p:sp>
      <p:cxnSp>
        <p:nvCxnSpPr>
          <p:cNvPr id="151" name="カギ線コネクタ 150"/>
          <p:cNvCxnSpPr>
            <a:stCxn id="140" idx="3"/>
            <a:endCxn id="147" idx="3"/>
          </p:cNvCxnSpPr>
          <p:nvPr/>
        </p:nvCxnSpPr>
        <p:spPr>
          <a:xfrm>
            <a:off x="11479440" y="2573593"/>
            <a:ext cx="72008" cy="1447776"/>
          </a:xfrm>
          <a:prstGeom prst="bentConnector3">
            <a:avLst>
              <a:gd name="adj1" fmla="val 417465"/>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8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618565" y="950439"/>
            <a:ext cx="4918139" cy="3303158"/>
            <a:chOff x="618565" y="950439"/>
            <a:chExt cx="4918139" cy="3303158"/>
          </a:xfrm>
        </p:grpSpPr>
        <p:grpSp>
          <p:nvGrpSpPr>
            <p:cNvPr id="3" name="グループ化 2"/>
            <p:cNvGrpSpPr/>
            <p:nvPr/>
          </p:nvGrpSpPr>
          <p:grpSpPr>
            <a:xfrm>
              <a:off x="618565"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87621" y="1497732"/>
                <a:ext cx="1385315" cy="276999"/>
              </a:xfrm>
              <a:prstGeom prst="rect">
                <a:avLst/>
              </a:prstGeom>
              <a:noFill/>
            </p:spPr>
            <p:txBody>
              <a:bodyPr wrap="none" rtlCol="0">
                <a:spAutoFit/>
              </a:bodyPr>
              <a:lstStyle/>
              <a:p>
                <a:pPr algn="r"/>
                <a:r>
                  <a:rPr lang="ja-JP" altLang="en-US" sz="1200" dirty="0"/>
                  <a:t>事務局</a:t>
                </a:r>
                <a:r>
                  <a:rPr kumimoji="1" lang="ja-JP" altLang="en-US" sz="1200" dirty="0" smtClean="0"/>
                  <a:t>専用ページ</a:t>
                </a:r>
              </a:p>
            </p:txBody>
          </p:sp>
        </p:grpSp>
        <p:cxnSp>
          <p:nvCxnSpPr>
            <p:cNvPr id="4" name="直線コネクタ 3"/>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191944" y="480120"/>
            <a:ext cx="1537600" cy="246221"/>
          </a:xfrm>
          <a:prstGeom prst="rect">
            <a:avLst/>
          </a:prstGeom>
          <a:noFill/>
        </p:spPr>
        <p:txBody>
          <a:bodyPr wrap="none" rtlCol="0">
            <a:spAutoFit/>
          </a:bodyPr>
          <a:lstStyle/>
          <a:p>
            <a:r>
              <a:rPr kumimoji="1" lang="en-US" altLang="ja-JP" sz="1000" dirty="0" smtClean="0"/>
              <a:t>【</a:t>
            </a:r>
            <a:r>
              <a:rPr kumimoji="1" lang="ja-JP" altLang="en-US" sz="1000" dirty="0" smtClean="0"/>
              <a:t>事務局からのお知らせ</a:t>
            </a:r>
            <a:r>
              <a:rPr kumimoji="1" lang="en-US" altLang="ja-JP" sz="1000" dirty="0" smtClean="0"/>
              <a:t>】</a:t>
            </a:r>
            <a:endParaRPr kumimoji="1" lang="ja-JP" altLang="en-US" sz="1000" dirty="0"/>
          </a:p>
        </p:txBody>
      </p:sp>
      <p:cxnSp>
        <p:nvCxnSpPr>
          <p:cNvPr id="13" name="直線コネクタ 12"/>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898224" y="1632828"/>
            <a:ext cx="1069524" cy="215444"/>
          </a:xfrm>
          <a:prstGeom prst="rect">
            <a:avLst/>
          </a:prstGeom>
          <a:noFill/>
        </p:spPr>
        <p:txBody>
          <a:bodyPr wrap="none" rtlCol="0">
            <a:spAutoFit/>
          </a:bodyPr>
          <a:lstStyle/>
          <a:p>
            <a:r>
              <a:rPr kumimoji="1" lang="ja-JP" altLang="en-US" sz="800" dirty="0" smtClean="0"/>
              <a:t>事務局からの知らせ</a:t>
            </a:r>
            <a:endParaRPr kumimoji="1" lang="ja-JP" altLang="en-US" sz="800" dirty="0"/>
          </a:p>
        </p:txBody>
      </p:sp>
      <p:sp>
        <p:nvSpPr>
          <p:cNvPr id="16" name="テキスト ボックス 15"/>
          <p:cNvSpPr txBox="1"/>
          <p:nvPr/>
        </p:nvSpPr>
        <p:spPr>
          <a:xfrm>
            <a:off x="2162136" y="3522747"/>
            <a:ext cx="2590774" cy="1061829"/>
          </a:xfrm>
          <a:prstGeom prst="rect">
            <a:avLst/>
          </a:prstGeom>
          <a:noFill/>
        </p:spPr>
        <p:txBody>
          <a:bodyPr wrap="none" rtlCol="0">
            <a:spAutoFit/>
          </a:bodyPr>
          <a:lstStyle/>
          <a:p>
            <a:pPr>
              <a:lnSpc>
                <a:spcPct val="150000"/>
              </a:lnSpc>
            </a:pPr>
            <a:r>
              <a:rPr kumimoji="1" lang="en-US" altLang="ja-JP" sz="600" dirty="0" smtClean="0"/>
              <a:t>2013/621</a:t>
            </a:r>
            <a:r>
              <a:rPr kumimoji="1" lang="ja-JP" altLang="en-US" sz="600" dirty="0" smtClean="0"/>
              <a:t>　　　当</a:t>
            </a:r>
            <a:r>
              <a:rPr kumimoji="1" lang="en-US" altLang="ja-JP" sz="600" dirty="0" smtClean="0"/>
              <a:t>WEB</a:t>
            </a:r>
            <a:r>
              <a:rPr kumimoji="1" lang="ja-JP" altLang="en-US" sz="600" dirty="0" smtClean="0"/>
              <a:t>サイトを更新しました。今後とも宜しくお願い致します。</a:t>
            </a:r>
            <a:endParaRPr kumimoji="1" lang="en-US" altLang="ja-JP" sz="600" dirty="0" smtClean="0"/>
          </a:p>
          <a:p>
            <a:pPr>
              <a:lnSpc>
                <a:spcPct val="150000"/>
              </a:lnSpc>
            </a:pPr>
            <a:r>
              <a:rPr lang="en-US" altLang="ja-JP" sz="600" dirty="0"/>
              <a:t>2013/621</a:t>
            </a:r>
            <a:r>
              <a:rPr lang="ja-JP" altLang="en-US" sz="600" dirty="0"/>
              <a:t>　　　当</a:t>
            </a:r>
            <a:r>
              <a:rPr lang="en-US" altLang="ja-JP" sz="600" dirty="0"/>
              <a:t>WEB</a:t>
            </a:r>
            <a:r>
              <a:rPr lang="ja-JP" altLang="en-US" sz="600" dirty="0"/>
              <a:t>サイトを更新しました。今後とも宜しくお願い致します。</a:t>
            </a:r>
          </a:p>
          <a:p>
            <a:pPr>
              <a:lnSpc>
                <a:spcPct val="150000"/>
              </a:lnSpc>
            </a:pPr>
            <a:r>
              <a:rPr lang="en-US" altLang="ja-JP" sz="600" dirty="0"/>
              <a:t>2013/621</a:t>
            </a:r>
            <a:r>
              <a:rPr lang="ja-JP" altLang="en-US" sz="600" dirty="0"/>
              <a:t>　　　当</a:t>
            </a:r>
            <a:r>
              <a:rPr lang="en-US" altLang="ja-JP" sz="600" dirty="0"/>
              <a:t>WEB</a:t>
            </a:r>
            <a:r>
              <a:rPr lang="ja-JP" altLang="en-US" sz="600" dirty="0"/>
              <a:t>サイトを更新しました。今後とも宜しくお願い致します。</a:t>
            </a:r>
          </a:p>
          <a:p>
            <a:pPr>
              <a:lnSpc>
                <a:spcPct val="150000"/>
              </a:lnSpc>
            </a:pPr>
            <a:r>
              <a:rPr lang="en-US" altLang="ja-JP" sz="600" dirty="0"/>
              <a:t>2013/621</a:t>
            </a:r>
            <a:r>
              <a:rPr lang="ja-JP" altLang="en-US" sz="600" dirty="0"/>
              <a:t>　　　当</a:t>
            </a:r>
            <a:r>
              <a:rPr lang="en-US" altLang="ja-JP" sz="600" dirty="0"/>
              <a:t>WEB</a:t>
            </a:r>
            <a:r>
              <a:rPr lang="ja-JP" altLang="en-US" sz="600" dirty="0"/>
              <a:t>サイトを更新しました。今後とも宜しくお願い致します。</a:t>
            </a:r>
          </a:p>
          <a:p>
            <a:pPr>
              <a:lnSpc>
                <a:spcPct val="150000"/>
              </a:lnSpc>
            </a:pPr>
            <a:r>
              <a:rPr lang="en-US" altLang="ja-JP" sz="600" dirty="0"/>
              <a:t>2013/621</a:t>
            </a:r>
            <a:r>
              <a:rPr lang="ja-JP" altLang="en-US" sz="600" dirty="0"/>
              <a:t>　　　当</a:t>
            </a:r>
            <a:r>
              <a:rPr lang="en-US" altLang="ja-JP" sz="600" dirty="0"/>
              <a:t>WEB</a:t>
            </a:r>
            <a:r>
              <a:rPr lang="ja-JP" altLang="en-US" sz="600" dirty="0"/>
              <a:t>サイトを更新しました。今後とも宜しくお願い致します。</a:t>
            </a:r>
          </a:p>
          <a:p>
            <a:pPr>
              <a:lnSpc>
                <a:spcPct val="150000"/>
              </a:lnSpc>
            </a:pPr>
            <a:r>
              <a:rPr lang="en-US" altLang="ja-JP" sz="600" dirty="0"/>
              <a:t>2013/621</a:t>
            </a:r>
            <a:r>
              <a:rPr lang="ja-JP" altLang="en-US" sz="600" dirty="0"/>
              <a:t>　　　当</a:t>
            </a:r>
            <a:r>
              <a:rPr lang="en-US" altLang="ja-JP" sz="600" dirty="0"/>
              <a:t>WEB</a:t>
            </a:r>
            <a:r>
              <a:rPr lang="ja-JP" altLang="en-US" sz="600" dirty="0"/>
              <a:t>サイトを更新しました。今後とも宜しくお願い致します。</a:t>
            </a:r>
          </a:p>
          <a:p>
            <a:pPr>
              <a:lnSpc>
                <a:spcPct val="150000"/>
              </a:lnSpc>
            </a:pPr>
            <a:r>
              <a:rPr lang="en-US" altLang="ja-JP" sz="600" dirty="0"/>
              <a:t>2013/621</a:t>
            </a:r>
            <a:r>
              <a:rPr lang="ja-JP" altLang="en-US" sz="600" dirty="0"/>
              <a:t>　　　当</a:t>
            </a:r>
            <a:r>
              <a:rPr lang="en-US" altLang="ja-JP" sz="600" dirty="0"/>
              <a:t>WEB</a:t>
            </a:r>
            <a:r>
              <a:rPr lang="ja-JP" altLang="en-US" sz="600" dirty="0"/>
              <a:t>サイトを更新しました。今後とも宜しくお願い致します</a:t>
            </a:r>
            <a:r>
              <a:rPr lang="ja-JP" altLang="en-US" sz="600" dirty="0" smtClean="0"/>
              <a:t>。</a:t>
            </a:r>
            <a:endParaRPr lang="ja-JP" altLang="en-US" sz="600" dirty="0"/>
          </a:p>
        </p:txBody>
      </p:sp>
      <p:sp>
        <p:nvSpPr>
          <p:cNvPr id="17" name="正方形/長方形 16"/>
          <p:cNvSpPr/>
          <p:nvPr/>
        </p:nvSpPr>
        <p:spPr>
          <a:xfrm>
            <a:off x="4752910" y="3594755"/>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削除</a:t>
            </a:r>
            <a:endParaRPr kumimoji="1" lang="ja-JP" altLang="en-US" sz="600" dirty="0">
              <a:solidFill>
                <a:schemeClr val="tx1"/>
              </a:solidFill>
            </a:endParaRPr>
          </a:p>
        </p:txBody>
      </p:sp>
      <p:sp>
        <p:nvSpPr>
          <p:cNvPr id="18" name="正方形/長方形 17"/>
          <p:cNvSpPr/>
          <p:nvPr/>
        </p:nvSpPr>
        <p:spPr>
          <a:xfrm>
            <a:off x="4752910" y="3732044"/>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削除</a:t>
            </a:r>
            <a:endParaRPr kumimoji="1" lang="ja-JP" altLang="en-US" sz="600" dirty="0">
              <a:solidFill>
                <a:schemeClr val="tx1"/>
              </a:solidFill>
            </a:endParaRPr>
          </a:p>
        </p:txBody>
      </p:sp>
      <p:sp>
        <p:nvSpPr>
          <p:cNvPr id="19" name="正方形/長方形 18"/>
          <p:cNvSpPr/>
          <p:nvPr/>
        </p:nvSpPr>
        <p:spPr>
          <a:xfrm>
            <a:off x="4752910" y="3869334"/>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削除</a:t>
            </a:r>
            <a:endParaRPr kumimoji="1" lang="ja-JP" altLang="en-US" sz="600" dirty="0">
              <a:solidFill>
                <a:schemeClr val="tx1"/>
              </a:solidFill>
            </a:endParaRPr>
          </a:p>
        </p:txBody>
      </p:sp>
      <p:sp>
        <p:nvSpPr>
          <p:cNvPr id="20" name="正方形/長方形 19"/>
          <p:cNvSpPr/>
          <p:nvPr/>
        </p:nvSpPr>
        <p:spPr>
          <a:xfrm>
            <a:off x="4752910" y="4006623"/>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削除</a:t>
            </a:r>
            <a:endParaRPr kumimoji="1" lang="ja-JP" altLang="en-US" sz="600" dirty="0">
              <a:solidFill>
                <a:schemeClr val="tx1"/>
              </a:solidFill>
            </a:endParaRPr>
          </a:p>
        </p:txBody>
      </p:sp>
      <p:sp>
        <p:nvSpPr>
          <p:cNvPr id="21" name="正方形/長方形 20"/>
          <p:cNvSpPr/>
          <p:nvPr/>
        </p:nvSpPr>
        <p:spPr>
          <a:xfrm>
            <a:off x="4752910" y="4143913"/>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削除</a:t>
            </a:r>
            <a:endParaRPr kumimoji="1" lang="ja-JP" altLang="en-US" sz="600" dirty="0">
              <a:solidFill>
                <a:schemeClr val="tx1"/>
              </a:solidFill>
            </a:endParaRPr>
          </a:p>
        </p:txBody>
      </p:sp>
      <p:sp>
        <p:nvSpPr>
          <p:cNvPr id="22" name="正方形/長方形 21"/>
          <p:cNvSpPr/>
          <p:nvPr/>
        </p:nvSpPr>
        <p:spPr>
          <a:xfrm>
            <a:off x="4752910" y="4281202"/>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削除</a:t>
            </a:r>
            <a:endParaRPr kumimoji="1" lang="ja-JP" altLang="en-US" sz="600" dirty="0">
              <a:solidFill>
                <a:schemeClr val="tx1"/>
              </a:solidFill>
            </a:endParaRPr>
          </a:p>
        </p:txBody>
      </p:sp>
      <p:sp>
        <p:nvSpPr>
          <p:cNvPr id="23" name="正方形/長方形 22"/>
          <p:cNvSpPr/>
          <p:nvPr/>
        </p:nvSpPr>
        <p:spPr>
          <a:xfrm>
            <a:off x="4752910" y="4418492"/>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削除</a:t>
            </a:r>
            <a:endParaRPr kumimoji="1" lang="ja-JP" altLang="en-US" sz="600" dirty="0">
              <a:solidFill>
                <a:schemeClr val="tx1"/>
              </a:solidFill>
            </a:endParaRPr>
          </a:p>
        </p:txBody>
      </p:sp>
      <p:sp>
        <p:nvSpPr>
          <p:cNvPr id="24" name="正方形/長方形 23"/>
          <p:cNvSpPr/>
          <p:nvPr/>
        </p:nvSpPr>
        <p:spPr>
          <a:xfrm>
            <a:off x="2223788" y="2316614"/>
            <a:ext cx="402797"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600" dirty="0">
              <a:solidFill>
                <a:schemeClr val="tx1"/>
              </a:solidFill>
            </a:endParaRPr>
          </a:p>
        </p:txBody>
      </p:sp>
      <p:sp>
        <p:nvSpPr>
          <p:cNvPr id="25" name="テキスト ボックス 24"/>
          <p:cNvSpPr txBox="1"/>
          <p:nvPr/>
        </p:nvSpPr>
        <p:spPr>
          <a:xfrm>
            <a:off x="2008312" y="1920280"/>
            <a:ext cx="800219" cy="215444"/>
          </a:xfrm>
          <a:prstGeom prst="rect">
            <a:avLst/>
          </a:prstGeom>
          <a:noFill/>
        </p:spPr>
        <p:txBody>
          <a:bodyPr wrap="none" rtlCol="0">
            <a:spAutoFit/>
          </a:bodyPr>
          <a:lstStyle/>
          <a:p>
            <a:r>
              <a:rPr kumimoji="1" lang="ja-JP" altLang="en-US" sz="800" dirty="0" smtClean="0"/>
              <a:t>＜新規追加＞</a:t>
            </a:r>
          </a:p>
        </p:txBody>
      </p:sp>
      <p:sp>
        <p:nvSpPr>
          <p:cNvPr id="26" name="正方形/長方形 25"/>
          <p:cNvSpPr/>
          <p:nvPr/>
        </p:nvSpPr>
        <p:spPr>
          <a:xfrm>
            <a:off x="2695023" y="2316614"/>
            <a:ext cx="1905577"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600" dirty="0">
              <a:solidFill>
                <a:schemeClr val="tx1"/>
              </a:solidFill>
            </a:endParaRPr>
          </a:p>
        </p:txBody>
      </p:sp>
      <p:sp>
        <p:nvSpPr>
          <p:cNvPr id="27" name="テキスト ボックス 26"/>
          <p:cNvSpPr txBox="1"/>
          <p:nvPr/>
        </p:nvSpPr>
        <p:spPr>
          <a:xfrm>
            <a:off x="2152328" y="2131948"/>
            <a:ext cx="338554" cy="184666"/>
          </a:xfrm>
          <a:prstGeom prst="rect">
            <a:avLst/>
          </a:prstGeom>
          <a:noFill/>
        </p:spPr>
        <p:txBody>
          <a:bodyPr wrap="none" rtlCol="0">
            <a:spAutoFit/>
          </a:bodyPr>
          <a:lstStyle/>
          <a:p>
            <a:r>
              <a:rPr kumimoji="1" lang="ja-JP" altLang="en-US" sz="600" dirty="0" smtClean="0"/>
              <a:t>日付</a:t>
            </a:r>
          </a:p>
        </p:txBody>
      </p:sp>
      <p:sp>
        <p:nvSpPr>
          <p:cNvPr id="28" name="テキスト ボックス 27"/>
          <p:cNvSpPr txBox="1"/>
          <p:nvPr/>
        </p:nvSpPr>
        <p:spPr>
          <a:xfrm>
            <a:off x="2656384" y="2131948"/>
            <a:ext cx="434734" cy="184666"/>
          </a:xfrm>
          <a:prstGeom prst="rect">
            <a:avLst/>
          </a:prstGeom>
          <a:noFill/>
        </p:spPr>
        <p:txBody>
          <a:bodyPr wrap="none" rtlCol="0">
            <a:spAutoFit/>
          </a:bodyPr>
          <a:lstStyle/>
          <a:p>
            <a:r>
              <a:rPr kumimoji="1" lang="ja-JP" altLang="en-US" sz="600" dirty="0" smtClean="0"/>
              <a:t>タイトル</a:t>
            </a:r>
          </a:p>
        </p:txBody>
      </p:sp>
      <p:sp>
        <p:nvSpPr>
          <p:cNvPr id="29" name="正方形/長方形 28"/>
          <p:cNvSpPr/>
          <p:nvPr/>
        </p:nvSpPr>
        <p:spPr>
          <a:xfrm>
            <a:off x="4752910" y="2316614"/>
            <a:ext cx="35174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追加</a:t>
            </a:r>
            <a:endParaRPr kumimoji="1" lang="ja-JP" altLang="en-US" sz="600" dirty="0">
              <a:solidFill>
                <a:schemeClr val="tx1"/>
              </a:solidFill>
            </a:endParaRPr>
          </a:p>
        </p:txBody>
      </p:sp>
      <p:sp>
        <p:nvSpPr>
          <p:cNvPr id="38" name="テキスト ボックス 37"/>
          <p:cNvSpPr txBox="1"/>
          <p:nvPr/>
        </p:nvSpPr>
        <p:spPr>
          <a:xfrm>
            <a:off x="2008312" y="3361020"/>
            <a:ext cx="697627" cy="215444"/>
          </a:xfrm>
          <a:prstGeom prst="rect">
            <a:avLst/>
          </a:prstGeom>
          <a:noFill/>
        </p:spPr>
        <p:txBody>
          <a:bodyPr wrap="none" rtlCol="0">
            <a:spAutoFit/>
          </a:bodyPr>
          <a:lstStyle/>
          <a:p>
            <a:r>
              <a:rPr kumimoji="1" lang="ja-JP" altLang="en-US" sz="800" dirty="0" smtClean="0"/>
              <a:t>＜公開中＞</a:t>
            </a:r>
          </a:p>
        </p:txBody>
      </p:sp>
      <p:sp>
        <p:nvSpPr>
          <p:cNvPr id="39" name="テキスト ボックス 38"/>
          <p:cNvSpPr txBox="1"/>
          <p:nvPr/>
        </p:nvSpPr>
        <p:spPr>
          <a:xfrm>
            <a:off x="6760840" y="2247364"/>
            <a:ext cx="954107" cy="246221"/>
          </a:xfrm>
          <a:prstGeom prst="rect">
            <a:avLst/>
          </a:prstGeom>
          <a:noFill/>
          <a:ln>
            <a:solidFill>
              <a:schemeClr val="tx1"/>
            </a:solidFill>
          </a:ln>
        </p:spPr>
        <p:txBody>
          <a:bodyPr wrap="none" rtlCol="0">
            <a:spAutoFit/>
          </a:bodyPr>
          <a:lstStyle/>
          <a:p>
            <a:r>
              <a:rPr kumimoji="1" lang="ja-JP" altLang="en-US" sz="1000" dirty="0" smtClean="0"/>
              <a:t>入力内容確認</a:t>
            </a:r>
          </a:p>
        </p:txBody>
      </p:sp>
      <p:sp>
        <p:nvSpPr>
          <p:cNvPr id="40" name="テキスト ボックス 39"/>
          <p:cNvSpPr txBox="1"/>
          <p:nvPr/>
        </p:nvSpPr>
        <p:spPr>
          <a:xfrm>
            <a:off x="8633048" y="2247364"/>
            <a:ext cx="954106" cy="246221"/>
          </a:xfrm>
          <a:prstGeom prst="rect">
            <a:avLst/>
          </a:prstGeom>
          <a:noFill/>
          <a:ln>
            <a:solidFill>
              <a:schemeClr val="tx1"/>
            </a:solidFill>
          </a:ln>
        </p:spPr>
        <p:txBody>
          <a:bodyPr wrap="square" rtlCol="0">
            <a:spAutoFit/>
          </a:bodyPr>
          <a:lstStyle/>
          <a:p>
            <a:pPr algn="ctr"/>
            <a:r>
              <a:rPr kumimoji="1" lang="ja-JP" altLang="en-US" sz="1000" dirty="0" smtClean="0"/>
              <a:t>追加完了</a:t>
            </a:r>
          </a:p>
        </p:txBody>
      </p:sp>
      <p:cxnSp>
        <p:nvCxnSpPr>
          <p:cNvPr id="42" name="直線矢印コネクタ 41"/>
          <p:cNvCxnSpPr>
            <a:stCxn id="29" idx="3"/>
            <a:endCxn id="39" idx="1"/>
          </p:cNvCxnSpPr>
          <p:nvPr/>
        </p:nvCxnSpPr>
        <p:spPr>
          <a:xfrm>
            <a:off x="5104656" y="2370475"/>
            <a:ext cx="1656184" cy="0"/>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39" idx="3"/>
            <a:endCxn id="40" idx="1"/>
          </p:cNvCxnSpPr>
          <p:nvPr/>
        </p:nvCxnSpPr>
        <p:spPr>
          <a:xfrm>
            <a:off x="7714947" y="2370475"/>
            <a:ext cx="918101" cy="0"/>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5924837" y="2135724"/>
            <a:ext cx="389850" cy="215444"/>
          </a:xfrm>
          <a:prstGeom prst="rect">
            <a:avLst/>
          </a:prstGeom>
          <a:noFill/>
        </p:spPr>
        <p:txBody>
          <a:bodyPr wrap="none" rtlCol="0">
            <a:spAutoFit/>
          </a:bodyPr>
          <a:lstStyle/>
          <a:p>
            <a:r>
              <a:rPr kumimoji="1" lang="ja-JP" altLang="en-US" sz="800" dirty="0" smtClean="0"/>
              <a:t>遷移</a:t>
            </a:r>
          </a:p>
        </p:txBody>
      </p:sp>
      <p:sp>
        <p:nvSpPr>
          <p:cNvPr id="46" name="テキスト ボックス 45"/>
          <p:cNvSpPr txBox="1"/>
          <p:nvPr/>
        </p:nvSpPr>
        <p:spPr>
          <a:xfrm>
            <a:off x="7979072" y="2135724"/>
            <a:ext cx="389850" cy="215444"/>
          </a:xfrm>
          <a:prstGeom prst="rect">
            <a:avLst/>
          </a:prstGeom>
          <a:noFill/>
        </p:spPr>
        <p:txBody>
          <a:bodyPr wrap="none" rtlCol="0">
            <a:spAutoFit/>
          </a:bodyPr>
          <a:lstStyle/>
          <a:p>
            <a:r>
              <a:rPr kumimoji="1" lang="ja-JP" altLang="en-US" sz="800" dirty="0" smtClean="0"/>
              <a:t>遷移</a:t>
            </a:r>
          </a:p>
        </p:txBody>
      </p:sp>
      <p:sp>
        <p:nvSpPr>
          <p:cNvPr id="36" name="テキスト ボックス 35"/>
          <p:cNvSpPr txBox="1"/>
          <p:nvPr/>
        </p:nvSpPr>
        <p:spPr>
          <a:xfrm>
            <a:off x="56456" y="24879"/>
            <a:ext cx="2098651" cy="307777"/>
          </a:xfrm>
          <a:prstGeom prst="rect">
            <a:avLst/>
          </a:prstGeom>
          <a:noFill/>
        </p:spPr>
        <p:txBody>
          <a:bodyPr wrap="none" rtlCol="0">
            <a:spAutoFit/>
          </a:bodyPr>
          <a:lstStyle/>
          <a:p>
            <a:r>
              <a:rPr lang="ja-JP" altLang="en-US" sz="1400" dirty="0" smtClean="0"/>
              <a:t>■事務局画面</a:t>
            </a:r>
            <a:r>
              <a:rPr lang="ja-JP" altLang="en-US" sz="1400" dirty="0"/>
              <a:t>　画面構成</a:t>
            </a:r>
          </a:p>
        </p:txBody>
      </p:sp>
      <p:sp>
        <p:nvSpPr>
          <p:cNvPr id="37" name="テキスト ボックス 36"/>
          <p:cNvSpPr txBox="1"/>
          <p:nvPr/>
        </p:nvSpPr>
        <p:spPr>
          <a:xfrm>
            <a:off x="568152" y="1704546"/>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┗受注情報閲覧</a:t>
            </a:r>
            <a:r>
              <a:rPr lang="en-US" altLang="ja-JP" sz="800" dirty="0"/>
              <a:t>/</a:t>
            </a:r>
            <a:r>
              <a:rPr lang="ja-JP" altLang="en-US" sz="800" dirty="0"/>
              <a:t>変更</a:t>
            </a:r>
            <a:endParaRPr lang="en-US" altLang="ja-JP" sz="800" dirty="0"/>
          </a:p>
          <a:p>
            <a:r>
              <a:rPr lang="ja-JP" altLang="en-US" sz="800" dirty="0"/>
              <a:t>　┗パーツ</a:t>
            </a:r>
            <a:r>
              <a:rPr lang="ja-JP" altLang="en-US" sz="800" dirty="0" smtClean="0"/>
              <a:t>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┗物件情報閲覧</a:t>
            </a:r>
            <a:r>
              <a:rPr lang="en-US" altLang="ja-JP" sz="800" dirty="0"/>
              <a:t>/</a:t>
            </a:r>
            <a:r>
              <a:rPr lang="ja-JP" altLang="en-US" sz="800" dirty="0"/>
              <a:t>変更</a:t>
            </a:r>
            <a:endParaRPr lang="en-US" altLang="ja-JP" sz="800" dirty="0"/>
          </a:p>
          <a:p>
            <a:endParaRPr lang="en-US" altLang="ja-JP" sz="800" dirty="0"/>
          </a:p>
          <a:p>
            <a:r>
              <a:rPr lang="ja-JP" altLang="en-US" sz="800" dirty="0"/>
              <a:t>・請求管理</a:t>
            </a:r>
            <a:endParaRPr lang="en-US" altLang="ja-JP" sz="800" dirty="0"/>
          </a:p>
          <a:p>
            <a:r>
              <a:rPr lang="ja-JP" altLang="en-US" sz="800" dirty="0"/>
              <a:t>　┗請求対象検索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41" name="正方形/長方形 40"/>
          <p:cNvSpPr/>
          <p:nvPr/>
        </p:nvSpPr>
        <p:spPr>
          <a:xfrm>
            <a:off x="2695023" y="2469014"/>
            <a:ext cx="1905577" cy="81941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600" dirty="0">
              <a:solidFill>
                <a:schemeClr val="tx1"/>
              </a:solidFill>
            </a:endParaRPr>
          </a:p>
        </p:txBody>
      </p:sp>
      <p:sp>
        <p:nvSpPr>
          <p:cNvPr id="43" name="テキスト ボックス 42"/>
          <p:cNvSpPr txBox="1"/>
          <p:nvPr/>
        </p:nvSpPr>
        <p:spPr>
          <a:xfrm>
            <a:off x="2152328" y="2455694"/>
            <a:ext cx="338554" cy="184666"/>
          </a:xfrm>
          <a:prstGeom prst="rect">
            <a:avLst/>
          </a:prstGeom>
          <a:noFill/>
        </p:spPr>
        <p:txBody>
          <a:bodyPr wrap="none" rtlCol="0">
            <a:spAutoFit/>
          </a:bodyPr>
          <a:lstStyle/>
          <a:p>
            <a:r>
              <a:rPr kumimoji="1" lang="ja-JP" altLang="en-US" sz="600" dirty="0" smtClean="0"/>
              <a:t>本文</a:t>
            </a:r>
          </a:p>
        </p:txBody>
      </p:sp>
    </p:spTree>
    <p:extLst>
      <p:ext uri="{BB962C8B-B14F-4D97-AF65-F5344CB8AC3E}">
        <p14:creationId xmlns:p14="http://schemas.microsoft.com/office/powerpoint/2010/main" val="2616855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521920" y="4431268"/>
            <a:ext cx="3757760" cy="369332"/>
          </a:xfrm>
          <a:prstGeom prst="rect">
            <a:avLst/>
          </a:prstGeom>
          <a:noFill/>
        </p:spPr>
        <p:txBody>
          <a:bodyPr wrap="none" rtlCol="0">
            <a:spAutoFit/>
          </a:bodyPr>
          <a:lstStyle/>
          <a:p>
            <a:pPr algn="ctr"/>
            <a:r>
              <a:rPr kumimoji="1" lang="en-US" altLang="ja-JP" sz="1800" dirty="0" smtClean="0"/>
              <a:t>【</a:t>
            </a:r>
            <a:r>
              <a:rPr kumimoji="1" lang="ja-JP" altLang="en-US" sz="1800" dirty="0" smtClean="0"/>
              <a:t>　パーツ出荷担当（コクエイ）画面　</a:t>
            </a:r>
            <a:r>
              <a:rPr kumimoji="1" lang="en-US" altLang="ja-JP" sz="1800" dirty="0" smtClean="0"/>
              <a:t>】</a:t>
            </a:r>
            <a:endParaRPr kumimoji="1" lang="ja-JP" altLang="en-US" sz="1800" dirty="0"/>
          </a:p>
        </p:txBody>
      </p:sp>
    </p:spTree>
    <p:extLst>
      <p:ext uri="{BB962C8B-B14F-4D97-AF65-F5344CB8AC3E}">
        <p14:creationId xmlns:p14="http://schemas.microsoft.com/office/powerpoint/2010/main" val="278339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7274862" y="950439"/>
            <a:ext cx="4918139" cy="3303158"/>
            <a:chOff x="618565" y="950439"/>
            <a:chExt cx="4918139" cy="3303158"/>
          </a:xfrm>
        </p:grpSpPr>
        <p:grpSp>
          <p:nvGrpSpPr>
            <p:cNvPr id="3" name="グループ化 2"/>
            <p:cNvGrpSpPr/>
            <p:nvPr/>
          </p:nvGrpSpPr>
          <p:grpSpPr>
            <a:xfrm>
              <a:off x="618565" y="950439"/>
              <a:ext cx="4918139" cy="3303158"/>
              <a:chOff x="618565" y="1497732"/>
              <a:chExt cx="4918139" cy="3303158"/>
            </a:xfrm>
          </p:grpSpPr>
          <p:cxnSp>
            <p:nvCxnSpPr>
              <p:cNvPr id="5" name="直線コネクタ 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425956" y="1497732"/>
                <a:ext cx="1973617" cy="276999"/>
              </a:xfrm>
              <a:prstGeom prst="rect">
                <a:avLst/>
              </a:prstGeom>
              <a:noFill/>
            </p:spPr>
            <p:txBody>
              <a:bodyPr wrap="none" rtlCol="0">
                <a:spAutoFit/>
              </a:bodyPr>
              <a:lstStyle/>
              <a:p>
                <a:pPr algn="r"/>
                <a:r>
                  <a:rPr lang="ja-JP" altLang="en-US" sz="1200" dirty="0"/>
                  <a:t>パーツ出荷担当専用</a:t>
                </a:r>
                <a:r>
                  <a:rPr kumimoji="1" lang="ja-JP" altLang="en-US" sz="1200" dirty="0" smtClean="0"/>
                  <a:t>ページ</a:t>
                </a:r>
              </a:p>
            </p:txBody>
          </p:sp>
        </p:grpSp>
        <p:cxnSp>
          <p:nvCxnSpPr>
            <p:cNvPr id="4" name="直線コネクタ 3"/>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191944" y="480120"/>
            <a:ext cx="3962944" cy="246221"/>
          </a:xfrm>
          <a:prstGeom prst="rect">
            <a:avLst/>
          </a:prstGeom>
          <a:noFill/>
        </p:spPr>
        <p:txBody>
          <a:bodyPr wrap="none" rtlCol="0">
            <a:spAutoFit/>
          </a:bodyPr>
          <a:lstStyle/>
          <a:p>
            <a:r>
              <a:rPr kumimoji="1" lang="en-US" altLang="ja-JP" sz="1000" dirty="0" smtClean="0"/>
              <a:t>【</a:t>
            </a:r>
            <a:r>
              <a:rPr kumimoji="1" lang="ja-JP" altLang="en-US" sz="1000" dirty="0" smtClean="0"/>
              <a:t>先端パーツ出荷</a:t>
            </a:r>
            <a:r>
              <a:rPr lang="ja-JP" altLang="en-US" sz="1000" dirty="0" smtClean="0"/>
              <a:t>管理</a:t>
            </a:r>
            <a:r>
              <a:rPr kumimoji="1" lang="ja-JP" altLang="en-US" sz="1000" dirty="0" smtClean="0"/>
              <a:t>－伝票発行</a:t>
            </a:r>
            <a:r>
              <a:rPr kumimoji="1" lang="en-US" altLang="ja-JP" sz="1000" dirty="0" smtClean="0"/>
              <a:t>/</a:t>
            </a:r>
            <a:r>
              <a:rPr kumimoji="1" lang="ja-JP" altLang="en-US" sz="1000" dirty="0" smtClean="0"/>
              <a:t>出荷処理－受注伝票発行</a:t>
            </a:r>
            <a:r>
              <a:rPr lang="ja-JP" altLang="en-US" sz="1000" dirty="0" smtClean="0"/>
              <a:t>（</a:t>
            </a:r>
            <a:r>
              <a:rPr lang="en-US" altLang="ja-JP" sz="1000" dirty="0" smtClean="0"/>
              <a:t>PDF</a:t>
            </a:r>
            <a:r>
              <a:rPr lang="ja-JP" altLang="en-US" sz="1000" dirty="0" smtClean="0"/>
              <a:t>）</a:t>
            </a:r>
            <a:r>
              <a:rPr kumimoji="1" lang="ja-JP" altLang="en-US" sz="1000" dirty="0" smtClean="0"/>
              <a:t>　</a:t>
            </a:r>
            <a:r>
              <a:rPr kumimoji="1" lang="en-US" altLang="ja-JP" sz="1000" dirty="0" smtClean="0"/>
              <a:t>】</a:t>
            </a:r>
            <a:endParaRPr kumimoji="1" lang="ja-JP" altLang="en-US" sz="1000" dirty="0"/>
          </a:p>
        </p:txBody>
      </p:sp>
      <p:sp>
        <p:nvSpPr>
          <p:cNvPr id="12" name="テキスト ボックス 11"/>
          <p:cNvSpPr txBox="1"/>
          <p:nvPr/>
        </p:nvSpPr>
        <p:spPr>
          <a:xfrm>
            <a:off x="8554521" y="1632828"/>
            <a:ext cx="1045479" cy="215444"/>
          </a:xfrm>
          <a:prstGeom prst="rect">
            <a:avLst/>
          </a:prstGeom>
          <a:noFill/>
        </p:spPr>
        <p:txBody>
          <a:bodyPr wrap="none" rtlCol="0">
            <a:spAutoFit/>
          </a:bodyPr>
          <a:lstStyle/>
          <a:p>
            <a:r>
              <a:rPr lang="ja-JP" altLang="en-US" sz="800" dirty="0"/>
              <a:t>伝票発行</a:t>
            </a:r>
            <a:r>
              <a:rPr lang="en-US" altLang="ja-JP" sz="800" dirty="0"/>
              <a:t>/</a:t>
            </a:r>
            <a:r>
              <a:rPr lang="ja-JP" altLang="en-US" sz="800" dirty="0"/>
              <a:t>出荷処理</a:t>
            </a:r>
          </a:p>
        </p:txBody>
      </p:sp>
      <p:cxnSp>
        <p:nvCxnSpPr>
          <p:cNvPr id="13" name="直線コネクタ 12"/>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グループ化 30"/>
          <p:cNvGrpSpPr/>
          <p:nvPr/>
        </p:nvGrpSpPr>
        <p:grpSpPr>
          <a:xfrm>
            <a:off x="618565" y="950439"/>
            <a:ext cx="4918139" cy="3303158"/>
            <a:chOff x="618565" y="950439"/>
            <a:chExt cx="4918139" cy="3303158"/>
          </a:xfrm>
        </p:grpSpPr>
        <p:grpSp>
          <p:nvGrpSpPr>
            <p:cNvPr id="32" name="グループ化 31"/>
            <p:cNvGrpSpPr/>
            <p:nvPr/>
          </p:nvGrpSpPr>
          <p:grpSpPr>
            <a:xfrm>
              <a:off x="618565" y="950439"/>
              <a:ext cx="4918139" cy="3303158"/>
              <a:chOff x="618565" y="1497732"/>
              <a:chExt cx="4918139" cy="3303158"/>
            </a:xfrm>
          </p:grpSpPr>
          <p:cxnSp>
            <p:nvCxnSpPr>
              <p:cNvPr id="34" name="直線コネクタ 33"/>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3425956" y="1497732"/>
                <a:ext cx="1973617" cy="276999"/>
              </a:xfrm>
              <a:prstGeom prst="rect">
                <a:avLst/>
              </a:prstGeom>
              <a:noFill/>
            </p:spPr>
            <p:txBody>
              <a:bodyPr wrap="none" rtlCol="0">
                <a:spAutoFit/>
              </a:bodyPr>
              <a:lstStyle/>
              <a:p>
                <a:pPr algn="r"/>
                <a:r>
                  <a:rPr kumimoji="1" lang="ja-JP" altLang="en-US" sz="1200" dirty="0" smtClean="0"/>
                  <a:t>パーツ出荷担当専用ページ</a:t>
                </a:r>
              </a:p>
            </p:txBody>
          </p:sp>
        </p:grpSp>
        <p:cxnSp>
          <p:nvCxnSpPr>
            <p:cNvPr id="33" name="直線コネクタ 32"/>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テキスト ボックス 38"/>
          <p:cNvSpPr txBox="1"/>
          <p:nvPr/>
        </p:nvSpPr>
        <p:spPr>
          <a:xfrm>
            <a:off x="1898224" y="1632828"/>
            <a:ext cx="1045479" cy="215444"/>
          </a:xfrm>
          <a:prstGeom prst="rect">
            <a:avLst/>
          </a:prstGeom>
          <a:noFill/>
        </p:spPr>
        <p:txBody>
          <a:bodyPr wrap="none" rtlCol="0">
            <a:spAutoFit/>
          </a:bodyPr>
          <a:lstStyle/>
          <a:p>
            <a:r>
              <a:rPr kumimoji="1" lang="ja-JP" altLang="en-US" sz="800" dirty="0" smtClean="0"/>
              <a:t>伝票発行</a:t>
            </a:r>
            <a:r>
              <a:rPr kumimoji="1" lang="en-US" altLang="ja-JP" sz="800" dirty="0" smtClean="0"/>
              <a:t>/</a:t>
            </a:r>
            <a:r>
              <a:rPr kumimoji="1" lang="ja-JP" altLang="en-US" sz="800" dirty="0" smtClean="0"/>
              <a:t>出荷処理</a:t>
            </a:r>
            <a:endParaRPr kumimoji="1" lang="ja-JP" altLang="en-US" sz="800" dirty="0"/>
          </a:p>
        </p:txBody>
      </p:sp>
      <p:sp>
        <p:nvSpPr>
          <p:cNvPr id="66" name="テキスト ボックス 65"/>
          <p:cNvSpPr txBox="1"/>
          <p:nvPr/>
        </p:nvSpPr>
        <p:spPr>
          <a:xfrm>
            <a:off x="56456" y="24879"/>
            <a:ext cx="3560590" cy="307777"/>
          </a:xfrm>
          <a:prstGeom prst="rect">
            <a:avLst/>
          </a:prstGeom>
          <a:noFill/>
        </p:spPr>
        <p:txBody>
          <a:bodyPr wrap="none" rtlCol="0">
            <a:spAutoFit/>
          </a:bodyPr>
          <a:lstStyle/>
          <a:p>
            <a:r>
              <a:rPr lang="ja-JP" altLang="en-US" sz="1400" dirty="0" smtClean="0"/>
              <a:t>■パーツ出荷担当（コクエイ）画面</a:t>
            </a:r>
            <a:r>
              <a:rPr lang="ja-JP" altLang="en-US" sz="1400" dirty="0"/>
              <a:t>　画面構成</a:t>
            </a:r>
          </a:p>
        </p:txBody>
      </p:sp>
      <p:sp>
        <p:nvSpPr>
          <p:cNvPr id="67" name="テキスト ボックス 66"/>
          <p:cNvSpPr txBox="1"/>
          <p:nvPr/>
        </p:nvSpPr>
        <p:spPr>
          <a:xfrm>
            <a:off x="568152" y="1704546"/>
            <a:ext cx="1217000" cy="830997"/>
          </a:xfrm>
          <a:prstGeom prst="rect">
            <a:avLst/>
          </a:prstGeom>
          <a:noFill/>
        </p:spPr>
        <p:txBody>
          <a:bodyPr wrap="none" rtlCol="0">
            <a:spAutoFit/>
          </a:bodyPr>
          <a:lstStyle/>
          <a:p>
            <a:r>
              <a:rPr lang="ja-JP" altLang="en-US" sz="800" dirty="0"/>
              <a:t>・先端パーツ受注管理</a:t>
            </a:r>
            <a:endParaRPr lang="en-US" altLang="ja-JP" sz="800" dirty="0"/>
          </a:p>
          <a:p>
            <a:r>
              <a:rPr lang="ja-JP" altLang="en-US" sz="800" dirty="0"/>
              <a:t>　┗伝票発行</a:t>
            </a:r>
            <a:r>
              <a:rPr lang="en-US" altLang="ja-JP" sz="800" dirty="0"/>
              <a:t>/</a:t>
            </a:r>
            <a:r>
              <a:rPr lang="ja-JP" altLang="en-US" sz="800" dirty="0"/>
              <a:t>出荷処理</a:t>
            </a:r>
            <a:endParaRPr lang="en-US" altLang="ja-JP" sz="800" dirty="0"/>
          </a:p>
          <a:p>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68" name="テキスト ボックス 67"/>
          <p:cNvSpPr txBox="1"/>
          <p:nvPr/>
        </p:nvSpPr>
        <p:spPr>
          <a:xfrm>
            <a:off x="7230476" y="1704256"/>
            <a:ext cx="1217000" cy="830997"/>
          </a:xfrm>
          <a:prstGeom prst="rect">
            <a:avLst/>
          </a:prstGeom>
          <a:noFill/>
        </p:spPr>
        <p:txBody>
          <a:bodyPr wrap="none" rtlCol="0">
            <a:spAutoFit/>
          </a:bodyPr>
          <a:lstStyle/>
          <a:p>
            <a:r>
              <a:rPr lang="ja-JP" altLang="en-US" sz="800" dirty="0"/>
              <a:t>・先端パーツ受注管理</a:t>
            </a:r>
            <a:endParaRPr lang="en-US" altLang="ja-JP" sz="800" dirty="0"/>
          </a:p>
          <a:p>
            <a:r>
              <a:rPr lang="ja-JP" altLang="en-US" sz="800" dirty="0"/>
              <a:t>　┗伝票発行</a:t>
            </a:r>
            <a:r>
              <a:rPr lang="en-US" altLang="ja-JP" sz="800" dirty="0"/>
              <a:t>/</a:t>
            </a:r>
            <a:r>
              <a:rPr lang="ja-JP" altLang="en-US" sz="800" dirty="0"/>
              <a:t>出荷処理</a:t>
            </a:r>
            <a:endParaRPr lang="en-US" altLang="ja-JP" sz="800" dirty="0"/>
          </a:p>
          <a:p>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sp>
        <p:nvSpPr>
          <p:cNvPr id="69" name="テキスト ボックス 68"/>
          <p:cNvSpPr txBox="1"/>
          <p:nvPr/>
        </p:nvSpPr>
        <p:spPr>
          <a:xfrm>
            <a:off x="5824736" y="4223022"/>
            <a:ext cx="697627" cy="246221"/>
          </a:xfrm>
          <a:prstGeom prst="rect">
            <a:avLst/>
          </a:prstGeom>
          <a:noFill/>
        </p:spPr>
        <p:txBody>
          <a:bodyPr wrap="none" rtlCol="0">
            <a:spAutoFit/>
          </a:bodyPr>
          <a:lstStyle/>
          <a:p>
            <a:r>
              <a:rPr lang="ja-JP" altLang="en-US" sz="1000" dirty="0"/>
              <a:t>受注</a:t>
            </a:r>
            <a:r>
              <a:rPr kumimoji="1" lang="ja-JP" altLang="en-US" sz="1000" dirty="0" smtClean="0"/>
              <a:t>詳細</a:t>
            </a:r>
          </a:p>
        </p:txBody>
      </p:sp>
      <p:sp>
        <p:nvSpPr>
          <p:cNvPr id="72" name="テキスト ボックス 71"/>
          <p:cNvSpPr txBox="1"/>
          <p:nvPr/>
        </p:nvSpPr>
        <p:spPr>
          <a:xfrm>
            <a:off x="2152328" y="2496344"/>
            <a:ext cx="492443" cy="215444"/>
          </a:xfrm>
          <a:prstGeom prst="rect">
            <a:avLst/>
          </a:prstGeom>
          <a:noFill/>
        </p:spPr>
        <p:txBody>
          <a:bodyPr wrap="none" rtlCol="0">
            <a:spAutoFit/>
          </a:bodyPr>
          <a:lstStyle/>
          <a:p>
            <a:r>
              <a:rPr kumimoji="1" lang="ja-JP" altLang="en-US" sz="800" dirty="0" smtClean="0"/>
              <a:t>注文日</a:t>
            </a:r>
          </a:p>
        </p:txBody>
      </p:sp>
      <p:sp>
        <p:nvSpPr>
          <p:cNvPr id="73" name="正方形/長方形 72"/>
          <p:cNvSpPr/>
          <p:nvPr/>
        </p:nvSpPr>
        <p:spPr>
          <a:xfrm>
            <a:off x="2872408"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3304456" y="321700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75" name="テキスト ボックス 74"/>
          <p:cNvSpPr txBox="1"/>
          <p:nvPr/>
        </p:nvSpPr>
        <p:spPr>
          <a:xfrm>
            <a:off x="3016424" y="2496344"/>
            <a:ext cx="287258" cy="215444"/>
          </a:xfrm>
          <a:prstGeom prst="rect">
            <a:avLst/>
          </a:prstGeom>
          <a:noFill/>
        </p:spPr>
        <p:txBody>
          <a:bodyPr wrap="none" rtlCol="0">
            <a:spAutoFit/>
          </a:bodyPr>
          <a:lstStyle/>
          <a:p>
            <a:r>
              <a:rPr kumimoji="1" lang="ja-JP" altLang="en-US" sz="800" dirty="0" smtClean="0"/>
              <a:t>年</a:t>
            </a:r>
          </a:p>
        </p:txBody>
      </p:sp>
      <p:sp>
        <p:nvSpPr>
          <p:cNvPr id="76" name="正方形/長方形 75"/>
          <p:cNvSpPr/>
          <p:nvPr/>
        </p:nvSpPr>
        <p:spPr>
          <a:xfrm>
            <a:off x="3232448"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3376464" y="2496344"/>
            <a:ext cx="287258" cy="215444"/>
          </a:xfrm>
          <a:prstGeom prst="rect">
            <a:avLst/>
          </a:prstGeom>
          <a:noFill/>
        </p:spPr>
        <p:txBody>
          <a:bodyPr wrap="none" rtlCol="0">
            <a:spAutoFit/>
          </a:bodyPr>
          <a:lstStyle/>
          <a:p>
            <a:r>
              <a:rPr kumimoji="1" lang="ja-JP" altLang="en-US" sz="800" dirty="0" smtClean="0"/>
              <a:t>月</a:t>
            </a:r>
          </a:p>
        </p:txBody>
      </p:sp>
      <p:sp>
        <p:nvSpPr>
          <p:cNvPr id="78" name="正方形/長方形 77"/>
          <p:cNvSpPr/>
          <p:nvPr/>
        </p:nvSpPr>
        <p:spPr>
          <a:xfrm>
            <a:off x="3592488"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p:cNvSpPr txBox="1"/>
          <p:nvPr/>
        </p:nvSpPr>
        <p:spPr>
          <a:xfrm>
            <a:off x="3736504" y="2496344"/>
            <a:ext cx="287258" cy="215444"/>
          </a:xfrm>
          <a:prstGeom prst="rect">
            <a:avLst/>
          </a:prstGeom>
          <a:noFill/>
        </p:spPr>
        <p:txBody>
          <a:bodyPr wrap="none" rtlCol="0">
            <a:spAutoFit/>
          </a:bodyPr>
          <a:lstStyle/>
          <a:p>
            <a:r>
              <a:rPr kumimoji="1" lang="ja-JP" altLang="en-US" sz="800" dirty="0" smtClean="0"/>
              <a:t>日</a:t>
            </a:r>
          </a:p>
        </p:txBody>
      </p:sp>
      <p:sp>
        <p:nvSpPr>
          <p:cNvPr id="80" name="正方形/長方形 79"/>
          <p:cNvSpPr/>
          <p:nvPr/>
        </p:nvSpPr>
        <p:spPr>
          <a:xfrm>
            <a:off x="4109526"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4253542" y="2496344"/>
            <a:ext cx="287258" cy="215444"/>
          </a:xfrm>
          <a:prstGeom prst="rect">
            <a:avLst/>
          </a:prstGeom>
          <a:noFill/>
        </p:spPr>
        <p:txBody>
          <a:bodyPr wrap="none" rtlCol="0">
            <a:spAutoFit/>
          </a:bodyPr>
          <a:lstStyle/>
          <a:p>
            <a:r>
              <a:rPr kumimoji="1" lang="ja-JP" altLang="en-US" sz="800" dirty="0" smtClean="0"/>
              <a:t>年</a:t>
            </a:r>
          </a:p>
        </p:txBody>
      </p:sp>
      <p:sp>
        <p:nvSpPr>
          <p:cNvPr id="82" name="正方形/長方形 81"/>
          <p:cNvSpPr/>
          <p:nvPr/>
        </p:nvSpPr>
        <p:spPr>
          <a:xfrm>
            <a:off x="4469566"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4613582" y="2496344"/>
            <a:ext cx="287258" cy="215444"/>
          </a:xfrm>
          <a:prstGeom prst="rect">
            <a:avLst/>
          </a:prstGeom>
          <a:noFill/>
        </p:spPr>
        <p:txBody>
          <a:bodyPr wrap="none" rtlCol="0">
            <a:spAutoFit/>
          </a:bodyPr>
          <a:lstStyle/>
          <a:p>
            <a:r>
              <a:rPr kumimoji="1" lang="ja-JP" altLang="en-US" sz="800" dirty="0" smtClean="0"/>
              <a:t>月</a:t>
            </a:r>
          </a:p>
        </p:txBody>
      </p:sp>
      <p:sp>
        <p:nvSpPr>
          <p:cNvPr id="84" name="正方形/長方形 83"/>
          <p:cNvSpPr/>
          <p:nvPr/>
        </p:nvSpPr>
        <p:spPr>
          <a:xfrm>
            <a:off x="4829606" y="255020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4973622" y="2496344"/>
            <a:ext cx="287258" cy="215444"/>
          </a:xfrm>
          <a:prstGeom prst="rect">
            <a:avLst/>
          </a:prstGeom>
          <a:noFill/>
        </p:spPr>
        <p:txBody>
          <a:bodyPr wrap="none" rtlCol="0">
            <a:spAutoFit/>
          </a:bodyPr>
          <a:lstStyle/>
          <a:p>
            <a:r>
              <a:rPr kumimoji="1" lang="ja-JP" altLang="en-US" sz="800" dirty="0" smtClean="0"/>
              <a:t>日</a:t>
            </a:r>
          </a:p>
        </p:txBody>
      </p:sp>
      <p:sp>
        <p:nvSpPr>
          <p:cNvPr id="86" name="テキスト ボックス 85"/>
          <p:cNvSpPr txBox="1"/>
          <p:nvPr/>
        </p:nvSpPr>
        <p:spPr>
          <a:xfrm>
            <a:off x="3865954" y="2496344"/>
            <a:ext cx="287258" cy="215444"/>
          </a:xfrm>
          <a:prstGeom prst="rect">
            <a:avLst/>
          </a:prstGeom>
          <a:noFill/>
        </p:spPr>
        <p:txBody>
          <a:bodyPr wrap="none" rtlCol="0">
            <a:spAutoFit/>
          </a:bodyPr>
          <a:lstStyle/>
          <a:p>
            <a:r>
              <a:rPr kumimoji="1" lang="ja-JP" altLang="en-US" sz="800" dirty="0" smtClean="0"/>
              <a:t>～</a:t>
            </a:r>
          </a:p>
        </p:txBody>
      </p:sp>
      <p:sp>
        <p:nvSpPr>
          <p:cNvPr id="87" name="テキスト ボックス 86"/>
          <p:cNvSpPr txBox="1"/>
          <p:nvPr/>
        </p:nvSpPr>
        <p:spPr>
          <a:xfrm>
            <a:off x="2152328" y="1992288"/>
            <a:ext cx="510076" cy="215444"/>
          </a:xfrm>
          <a:prstGeom prst="rect">
            <a:avLst/>
          </a:prstGeom>
          <a:noFill/>
        </p:spPr>
        <p:txBody>
          <a:bodyPr wrap="none" rtlCol="0">
            <a:spAutoFit/>
          </a:bodyPr>
          <a:lstStyle/>
          <a:p>
            <a:r>
              <a:rPr kumimoji="1" lang="ja-JP" altLang="en-US" sz="800" dirty="0" smtClean="0"/>
              <a:t>注文</a:t>
            </a:r>
            <a:r>
              <a:rPr kumimoji="1" lang="en-US" altLang="ja-JP" sz="800" dirty="0" smtClean="0"/>
              <a:t>No</a:t>
            </a:r>
            <a:endParaRPr kumimoji="1" lang="ja-JP" altLang="en-US" sz="800" dirty="0" smtClean="0"/>
          </a:p>
        </p:txBody>
      </p:sp>
      <p:sp>
        <p:nvSpPr>
          <p:cNvPr id="88" name="正方形/長方形 87"/>
          <p:cNvSpPr/>
          <p:nvPr/>
        </p:nvSpPr>
        <p:spPr>
          <a:xfrm>
            <a:off x="2872408" y="2046149"/>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2152328" y="2210986"/>
            <a:ext cx="697627" cy="215444"/>
          </a:xfrm>
          <a:prstGeom prst="rect">
            <a:avLst/>
          </a:prstGeom>
          <a:noFill/>
        </p:spPr>
        <p:txBody>
          <a:bodyPr wrap="none" rtlCol="0">
            <a:spAutoFit/>
          </a:bodyPr>
          <a:lstStyle/>
          <a:p>
            <a:r>
              <a:rPr kumimoji="1" lang="ja-JP" altLang="en-US" sz="800" dirty="0" smtClean="0"/>
              <a:t>施工会社名</a:t>
            </a:r>
          </a:p>
        </p:txBody>
      </p:sp>
      <p:sp>
        <p:nvSpPr>
          <p:cNvPr id="90" name="正方形/長方形 89"/>
          <p:cNvSpPr/>
          <p:nvPr/>
        </p:nvSpPr>
        <p:spPr>
          <a:xfrm>
            <a:off x="2872408" y="2264847"/>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3844806" y="2264847"/>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graphicFrame>
        <p:nvGraphicFramePr>
          <p:cNvPr id="92" name="表 91"/>
          <p:cNvGraphicFramePr>
            <a:graphicFrameLocks noGrp="1"/>
          </p:cNvGraphicFramePr>
          <p:nvPr>
            <p:extLst>
              <p:ext uri="{D42A27DB-BD31-4B8C-83A1-F6EECF244321}">
                <p14:modId xmlns:p14="http://schemas.microsoft.com/office/powerpoint/2010/main" val="637466627"/>
              </p:ext>
            </p:extLst>
          </p:nvPr>
        </p:nvGraphicFramePr>
        <p:xfrm>
          <a:off x="2070657" y="3574950"/>
          <a:ext cx="3149606" cy="1371600"/>
        </p:xfrm>
        <a:graphic>
          <a:graphicData uri="http://schemas.openxmlformats.org/drawingml/2006/table">
            <a:tbl>
              <a:tblPr>
                <a:tableStyleId>{5C22544A-7EE6-4342-B048-85BDC9FD1C3A}</a:tableStyleId>
              </a:tblPr>
              <a:tblGrid>
                <a:gridCol w="470676"/>
                <a:gridCol w="527797"/>
                <a:gridCol w="461822"/>
                <a:gridCol w="263898"/>
                <a:gridCol w="589726"/>
                <a:gridCol w="572413"/>
                <a:gridCol w="263274"/>
              </a:tblGrid>
              <a:tr h="171450">
                <a:tc>
                  <a:txBody>
                    <a:bodyPr/>
                    <a:lstStyle/>
                    <a:p>
                      <a:pPr algn="ctr" fontAlgn="ctr"/>
                      <a:r>
                        <a:rPr lang="ja-JP" altLang="en-US" sz="800" b="0" i="0" u="none" strike="noStrike" dirty="0" smtClean="0">
                          <a:solidFill>
                            <a:srgbClr val="000000"/>
                          </a:solidFill>
                          <a:effectLst/>
                          <a:latin typeface="ＭＳ Ｐゴシック"/>
                        </a:rPr>
                        <a:t>注文日</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注文番号</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サイズ</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本数</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納入日</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ステータス</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未出荷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未出荷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キャンセル</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171450">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999999</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err="1" smtClean="0">
                          <a:solidFill>
                            <a:srgbClr val="000000"/>
                          </a:solidFill>
                          <a:effectLst/>
                          <a:latin typeface="ＭＳ Ｐゴシック"/>
                        </a:rPr>
                        <a:t>yyyy</a:t>
                      </a:r>
                      <a:r>
                        <a:rPr lang="en-US" altLang="ja-JP" sz="800" b="0" i="0" u="none" strike="noStrike" dirty="0" smtClean="0">
                          <a:solidFill>
                            <a:srgbClr val="000000"/>
                          </a:solidFill>
                          <a:effectLst/>
                          <a:latin typeface="ＭＳ Ｐゴシック"/>
                        </a:rPr>
                        <a:t>/m/d</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出荷済</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6" name="テキスト ボックス 95"/>
          <p:cNvSpPr txBox="1"/>
          <p:nvPr/>
        </p:nvSpPr>
        <p:spPr>
          <a:xfrm>
            <a:off x="2152328" y="2785536"/>
            <a:ext cx="595035" cy="215444"/>
          </a:xfrm>
          <a:prstGeom prst="rect">
            <a:avLst/>
          </a:prstGeom>
          <a:noFill/>
        </p:spPr>
        <p:txBody>
          <a:bodyPr wrap="none" rtlCol="0">
            <a:spAutoFit/>
          </a:bodyPr>
          <a:lstStyle/>
          <a:p>
            <a:r>
              <a:rPr kumimoji="1" lang="ja-JP" altLang="en-US" sz="800" dirty="0" smtClean="0"/>
              <a:t>検索区分</a:t>
            </a:r>
          </a:p>
        </p:txBody>
      </p:sp>
      <p:sp>
        <p:nvSpPr>
          <p:cNvPr id="97" name="正方形/長方形 96"/>
          <p:cNvSpPr/>
          <p:nvPr/>
        </p:nvSpPr>
        <p:spPr>
          <a:xfrm>
            <a:off x="2872408" y="2839397"/>
            <a:ext cx="10801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solidFill>
                  <a:schemeClr val="tx1"/>
                </a:solidFill>
              </a:rPr>
              <a:t>レ</a:t>
            </a:r>
            <a:endParaRPr kumimoji="1" lang="ja-JP" altLang="en-US" sz="900" dirty="0">
              <a:solidFill>
                <a:schemeClr val="tx1"/>
              </a:solidFill>
            </a:endParaRPr>
          </a:p>
        </p:txBody>
      </p:sp>
      <p:sp>
        <p:nvSpPr>
          <p:cNvPr id="98" name="テキスト ボックス 97"/>
          <p:cNvSpPr txBox="1"/>
          <p:nvPr/>
        </p:nvSpPr>
        <p:spPr>
          <a:xfrm>
            <a:off x="2924224" y="2785536"/>
            <a:ext cx="492443" cy="215444"/>
          </a:xfrm>
          <a:prstGeom prst="rect">
            <a:avLst/>
          </a:prstGeom>
          <a:noFill/>
        </p:spPr>
        <p:txBody>
          <a:bodyPr wrap="none" rtlCol="0">
            <a:spAutoFit/>
          </a:bodyPr>
          <a:lstStyle/>
          <a:p>
            <a:r>
              <a:rPr kumimoji="1" lang="ja-JP" altLang="en-US" sz="800" dirty="0" smtClean="0"/>
              <a:t>未出荷</a:t>
            </a:r>
          </a:p>
        </p:txBody>
      </p:sp>
      <p:sp>
        <p:nvSpPr>
          <p:cNvPr id="99" name="正方形/長方形 98"/>
          <p:cNvSpPr/>
          <p:nvPr/>
        </p:nvSpPr>
        <p:spPr>
          <a:xfrm>
            <a:off x="3480277" y="2838817"/>
            <a:ext cx="10801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00" name="テキスト ボックス 99"/>
          <p:cNvSpPr txBox="1"/>
          <p:nvPr/>
        </p:nvSpPr>
        <p:spPr>
          <a:xfrm>
            <a:off x="3532093" y="2784956"/>
            <a:ext cx="492443" cy="215444"/>
          </a:xfrm>
          <a:prstGeom prst="rect">
            <a:avLst/>
          </a:prstGeom>
          <a:noFill/>
        </p:spPr>
        <p:txBody>
          <a:bodyPr wrap="none" rtlCol="0">
            <a:spAutoFit/>
          </a:bodyPr>
          <a:lstStyle/>
          <a:p>
            <a:r>
              <a:rPr kumimoji="1" lang="ja-JP" altLang="en-US" sz="800" dirty="0" smtClean="0"/>
              <a:t>出荷済</a:t>
            </a:r>
          </a:p>
        </p:txBody>
      </p:sp>
      <p:sp>
        <p:nvSpPr>
          <p:cNvPr id="101" name="正方形/長方形 100"/>
          <p:cNvSpPr/>
          <p:nvPr/>
        </p:nvSpPr>
        <p:spPr>
          <a:xfrm>
            <a:off x="4096544" y="2838817"/>
            <a:ext cx="10801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dirty="0">
              <a:solidFill>
                <a:schemeClr val="tx1"/>
              </a:solidFill>
            </a:endParaRPr>
          </a:p>
        </p:txBody>
      </p:sp>
      <p:sp>
        <p:nvSpPr>
          <p:cNvPr id="102" name="テキスト ボックス 101"/>
          <p:cNvSpPr txBox="1"/>
          <p:nvPr/>
        </p:nvSpPr>
        <p:spPr>
          <a:xfrm>
            <a:off x="4148360" y="2784956"/>
            <a:ext cx="380232" cy="215444"/>
          </a:xfrm>
          <a:prstGeom prst="rect">
            <a:avLst/>
          </a:prstGeom>
          <a:noFill/>
        </p:spPr>
        <p:txBody>
          <a:bodyPr wrap="none" rtlCol="0">
            <a:spAutoFit/>
          </a:bodyPr>
          <a:lstStyle/>
          <a:p>
            <a:r>
              <a:rPr kumimoji="1" lang="ja-JP" altLang="en-US" sz="800" dirty="0" smtClean="0"/>
              <a:t>全て</a:t>
            </a:r>
          </a:p>
        </p:txBody>
      </p:sp>
      <p:sp>
        <p:nvSpPr>
          <p:cNvPr id="103" name="右矢印 102"/>
          <p:cNvSpPr/>
          <p:nvPr/>
        </p:nvSpPr>
        <p:spPr>
          <a:xfrm>
            <a:off x="5536704" y="4397235"/>
            <a:ext cx="1440160" cy="36004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04" name="テキスト ボックス 103"/>
          <p:cNvSpPr txBox="1"/>
          <p:nvPr/>
        </p:nvSpPr>
        <p:spPr>
          <a:xfrm>
            <a:off x="11019908" y="1648217"/>
            <a:ext cx="1069524" cy="200055"/>
          </a:xfrm>
          <a:prstGeom prst="rect">
            <a:avLst/>
          </a:prstGeom>
          <a:noFill/>
        </p:spPr>
        <p:txBody>
          <a:bodyPr wrap="none" rtlCol="0">
            <a:spAutoFit/>
          </a:bodyPr>
          <a:lstStyle/>
          <a:p>
            <a:r>
              <a:rPr kumimoji="1" lang="ja-JP" altLang="en-US" sz="700" dirty="0" smtClean="0"/>
              <a:t>≪検索結果一覧へ戻る</a:t>
            </a:r>
          </a:p>
        </p:txBody>
      </p:sp>
      <p:sp>
        <p:nvSpPr>
          <p:cNvPr id="109" name="正方形/長方形 108"/>
          <p:cNvSpPr/>
          <p:nvPr/>
        </p:nvSpPr>
        <p:spPr>
          <a:xfrm>
            <a:off x="9819070" y="2837721"/>
            <a:ext cx="144016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endParaRPr lang="ja-JP" altLang="en-US" sz="600" dirty="0">
              <a:solidFill>
                <a:schemeClr val="tx1"/>
              </a:solidFill>
              <a:latin typeface="ＭＳ Ｐゴシック"/>
            </a:endParaRPr>
          </a:p>
        </p:txBody>
      </p:sp>
      <p:sp>
        <p:nvSpPr>
          <p:cNvPr id="110" name="テキスト ボックス 109"/>
          <p:cNvSpPr txBox="1"/>
          <p:nvPr/>
        </p:nvSpPr>
        <p:spPr>
          <a:xfrm>
            <a:off x="8973414" y="2784376"/>
            <a:ext cx="595035" cy="215444"/>
          </a:xfrm>
          <a:prstGeom prst="rect">
            <a:avLst/>
          </a:prstGeom>
          <a:noFill/>
        </p:spPr>
        <p:txBody>
          <a:bodyPr wrap="none" rtlCol="0">
            <a:spAutoFit/>
          </a:bodyPr>
          <a:lstStyle/>
          <a:p>
            <a:r>
              <a:rPr kumimoji="1" lang="ja-JP" altLang="en-US" sz="800" dirty="0" smtClean="0"/>
              <a:t>納入場所</a:t>
            </a:r>
          </a:p>
        </p:txBody>
      </p:sp>
      <p:sp>
        <p:nvSpPr>
          <p:cNvPr id="111" name="正方形/長方形 110"/>
          <p:cNvSpPr/>
          <p:nvPr/>
        </p:nvSpPr>
        <p:spPr>
          <a:xfrm>
            <a:off x="9819070" y="3053745"/>
            <a:ext cx="144016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愛知県名古屋市中区栄１</a:t>
            </a:r>
            <a:r>
              <a:rPr lang="en-US" altLang="ja-JP" sz="600" dirty="0">
                <a:solidFill>
                  <a:schemeClr val="tx1"/>
                </a:solidFill>
              </a:rPr>
              <a:t>-</a:t>
            </a:r>
            <a:r>
              <a:rPr lang="ja-JP" altLang="en-US" sz="600" dirty="0">
                <a:solidFill>
                  <a:schemeClr val="tx1"/>
                </a:solidFill>
              </a:rPr>
              <a:t>１</a:t>
            </a:r>
            <a:r>
              <a:rPr lang="en-US" altLang="ja-JP" sz="600" dirty="0">
                <a:solidFill>
                  <a:schemeClr val="tx1"/>
                </a:solidFill>
              </a:rPr>
              <a:t>-</a:t>
            </a:r>
            <a:r>
              <a:rPr lang="ja-JP" altLang="en-US" sz="600" dirty="0">
                <a:solidFill>
                  <a:schemeClr val="tx1"/>
                </a:solidFill>
              </a:rPr>
              <a:t>１</a:t>
            </a:r>
            <a:endParaRPr lang="ja-JP" altLang="en-US" sz="600" dirty="0">
              <a:solidFill>
                <a:schemeClr val="tx1"/>
              </a:solidFill>
              <a:latin typeface="ＭＳ Ｐゴシック"/>
            </a:endParaRPr>
          </a:p>
        </p:txBody>
      </p:sp>
      <p:sp>
        <p:nvSpPr>
          <p:cNvPr id="112" name="テキスト ボックス 111"/>
          <p:cNvSpPr txBox="1"/>
          <p:nvPr/>
        </p:nvSpPr>
        <p:spPr>
          <a:xfrm>
            <a:off x="8973414" y="2999583"/>
            <a:ext cx="697627" cy="215444"/>
          </a:xfrm>
          <a:prstGeom prst="rect">
            <a:avLst/>
          </a:prstGeom>
          <a:noFill/>
        </p:spPr>
        <p:txBody>
          <a:bodyPr wrap="none" rtlCol="0">
            <a:spAutoFit/>
          </a:bodyPr>
          <a:lstStyle/>
          <a:p>
            <a:r>
              <a:rPr kumimoji="1" lang="ja-JP" altLang="en-US" sz="800" dirty="0" smtClean="0"/>
              <a:t>納入先住所</a:t>
            </a:r>
          </a:p>
        </p:txBody>
      </p:sp>
      <p:sp>
        <p:nvSpPr>
          <p:cNvPr id="114" name="テキスト ボックス 113"/>
          <p:cNvSpPr txBox="1"/>
          <p:nvPr/>
        </p:nvSpPr>
        <p:spPr>
          <a:xfrm>
            <a:off x="8973414" y="3216424"/>
            <a:ext cx="697627" cy="215444"/>
          </a:xfrm>
          <a:prstGeom prst="rect">
            <a:avLst/>
          </a:prstGeom>
          <a:noFill/>
        </p:spPr>
        <p:txBody>
          <a:bodyPr wrap="none" rtlCol="0">
            <a:spAutoFit/>
          </a:bodyPr>
          <a:lstStyle/>
          <a:p>
            <a:r>
              <a:rPr kumimoji="1" lang="ja-JP" altLang="en-US" sz="800" dirty="0" smtClean="0"/>
              <a:t>納入希望日</a:t>
            </a:r>
          </a:p>
        </p:txBody>
      </p:sp>
      <p:sp>
        <p:nvSpPr>
          <p:cNvPr id="138" name="テキスト ボックス 137"/>
          <p:cNvSpPr txBox="1"/>
          <p:nvPr/>
        </p:nvSpPr>
        <p:spPr>
          <a:xfrm>
            <a:off x="8973414" y="1995542"/>
            <a:ext cx="510076" cy="215444"/>
          </a:xfrm>
          <a:prstGeom prst="rect">
            <a:avLst/>
          </a:prstGeom>
          <a:noFill/>
        </p:spPr>
        <p:txBody>
          <a:bodyPr wrap="none" rtlCol="0">
            <a:spAutoFit/>
          </a:bodyPr>
          <a:lstStyle/>
          <a:p>
            <a:r>
              <a:rPr kumimoji="1" lang="ja-JP" altLang="en-US" sz="800" dirty="0" smtClean="0"/>
              <a:t>注文</a:t>
            </a:r>
            <a:r>
              <a:rPr kumimoji="1" lang="en-US" altLang="ja-JP" sz="800" dirty="0" smtClean="0"/>
              <a:t>No</a:t>
            </a:r>
            <a:endParaRPr kumimoji="1" lang="ja-JP" altLang="en-US" sz="800" dirty="0" smtClean="0"/>
          </a:p>
        </p:txBody>
      </p:sp>
      <p:sp>
        <p:nvSpPr>
          <p:cNvPr id="139" name="テキスト ボックス 138"/>
          <p:cNvSpPr txBox="1"/>
          <p:nvPr/>
        </p:nvSpPr>
        <p:spPr>
          <a:xfrm>
            <a:off x="9747062" y="1995542"/>
            <a:ext cx="492443" cy="215444"/>
          </a:xfrm>
          <a:prstGeom prst="rect">
            <a:avLst/>
          </a:prstGeom>
          <a:noFill/>
        </p:spPr>
        <p:txBody>
          <a:bodyPr wrap="none" rtlCol="0">
            <a:spAutoFit/>
          </a:bodyPr>
          <a:lstStyle/>
          <a:p>
            <a:r>
              <a:rPr kumimoji="1" lang="en-US" altLang="ja-JP" sz="800" dirty="0" smtClean="0"/>
              <a:t>999999</a:t>
            </a:r>
            <a:endParaRPr kumimoji="1" lang="ja-JP" altLang="en-US" sz="800" dirty="0" smtClean="0"/>
          </a:p>
        </p:txBody>
      </p:sp>
      <p:sp>
        <p:nvSpPr>
          <p:cNvPr id="145" name="テキスト ボックス 144"/>
          <p:cNvSpPr txBox="1"/>
          <p:nvPr/>
        </p:nvSpPr>
        <p:spPr>
          <a:xfrm>
            <a:off x="8973414" y="2211566"/>
            <a:ext cx="639919" cy="215444"/>
          </a:xfrm>
          <a:prstGeom prst="rect">
            <a:avLst/>
          </a:prstGeom>
          <a:noFill/>
        </p:spPr>
        <p:txBody>
          <a:bodyPr wrap="none" rtlCol="0">
            <a:spAutoFit/>
          </a:bodyPr>
          <a:lstStyle/>
          <a:p>
            <a:r>
              <a:rPr kumimoji="1" lang="ja-JP" altLang="en-US" sz="800" dirty="0" smtClean="0"/>
              <a:t>ステータス</a:t>
            </a:r>
          </a:p>
        </p:txBody>
      </p:sp>
      <p:sp>
        <p:nvSpPr>
          <p:cNvPr id="149" name="テキスト ボックス 148"/>
          <p:cNvSpPr txBox="1"/>
          <p:nvPr/>
        </p:nvSpPr>
        <p:spPr>
          <a:xfrm>
            <a:off x="8973414" y="2499598"/>
            <a:ext cx="492443" cy="215444"/>
          </a:xfrm>
          <a:prstGeom prst="rect">
            <a:avLst/>
          </a:prstGeom>
          <a:noFill/>
        </p:spPr>
        <p:txBody>
          <a:bodyPr wrap="none" rtlCol="0">
            <a:spAutoFit/>
          </a:bodyPr>
          <a:lstStyle/>
          <a:p>
            <a:r>
              <a:rPr kumimoji="1" lang="ja-JP" altLang="en-US" sz="800" dirty="0" smtClean="0"/>
              <a:t>注文日</a:t>
            </a:r>
          </a:p>
        </p:txBody>
      </p:sp>
      <p:sp>
        <p:nvSpPr>
          <p:cNvPr id="161" name="テキスト ボックス 160"/>
          <p:cNvSpPr txBox="1"/>
          <p:nvPr/>
        </p:nvSpPr>
        <p:spPr>
          <a:xfrm>
            <a:off x="9737626" y="2496924"/>
            <a:ext cx="1107996" cy="215444"/>
          </a:xfrm>
          <a:prstGeom prst="rect">
            <a:avLst/>
          </a:prstGeom>
          <a:noFill/>
        </p:spPr>
        <p:txBody>
          <a:bodyPr wrap="none" rtlCol="0">
            <a:spAutoFit/>
          </a:bodyPr>
          <a:lstStyle/>
          <a:p>
            <a:r>
              <a:rPr lang="ja-JP" altLang="en-US" sz="800" dirty="0" smtClean="0"/>
              <a:t>○○○○年○月○日</a:t>
            </a:r>
            <a:endParaRPr kumimoji="1" lang="ja-JP" altLang="en-US" sz="800" dirty="0" smtClean="0"/>
          </a:p>
        </p:txBody>
      </p:sp>
      <p:sp>
        <p:nvSpPr>
          <p:cNvPr id="166" name="テキスト ボックス 165"/>
          <p:cNvSpPr txBox="1"/>
          <p:nvPr/>
        </p:nvSpPr>
        <p:spPr>
          <a:xfrm>
            <a:off x="9737626" y="3214330"/>
            <a:ext cx="1107996" cy="215444"/>
          </a:xfrm>
          <a:prstGeom prst="rect">
            <a:avLst/>
          </a:prstGeom>
          <a:noFill/>
        </p:spPr>
        <p:txBody>
          <a:bodyPr wrap="none" rtlCol="0">
            <a:spAutoFit/>
          </a:bodyPr>
          <a:lstStyle/>
          <a:p>
            <a:r>
              <a:rPr lang="ja-JP" altLang="en-US" sz="800" dirty="0" smtClean="0"/>
              <a:t>○○○○年○月○日</a:t>
            </a:r>
            <a:endParaRPr kumimoji="1" lang="ja-JP" altLang="en-US" sz="800" dirty="0" smtClean="0"/>
          </a:p>
        </p:txBody>
      </p:sp>
      <p:sp>
        <p:nvSpPr>
          <p:cNvPr id="168" name="正方形/長方形 167"/>
          <p:cNvSpPr/>
          <p:nvPr/>
        </p:nvSpPr>
        <p:spPr>
          <a:xfrm>
            <a:off x="9746947" y="6240760"/>
            <a:ext cx="900976"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実行</a:t>
            </a:r>
            <a:endParaRPr kumimoji="1" lang="ja-JP" altLang="en-US" sz="600" dirty="0">
              <a:solidFill>
                <a:schemeClr val="tx1"/>
              </a:solidFill>
            </a:endParaRPr>
          </a:p>
        </p:txBody>
      </p:sp>
      <p:cxnSp>
        <p:nvCxnSpPr>
          <p:cNvPr id="169" name="直線矢印コネクタ 168"/>
          <p:cNvCxnSpPr>
            <a:stCxn id="168" idx="2"/>
            <a:endCxn id="171" idx="0"/>
          </p:cNvCxnSpPr>
          <p:nvPr/>
        </p:nvCxnSpPr>
        <p:spPr>
          <a:xfrm>
            <a:off x="10197435" y="6348482"/>
            <a:ext cx="0" cy="840042"/>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71"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5233" y="7188524"/>
            <a:ext cx="564404" cy="564404"/>
          </a:xfrm>
          <a:prstGeom prst="rect">
            <a:avLst/>
          </a:prstGeom>
          <a:noFill/>
          <a:extLst>
            <a:ext uri="{909E8E84-426E-40DD-AFC4-6F175D3DCCD1}">
              <a14:hiddenFill xmlns:a14="http://schemas.microsoft.com/office/drawing/2010/main">
                <a:solidFill>
                  <a:srgbClr val="FFFFFF"/>
                </a:solidFill>
              </a14:hiddenFill>
            </a:ext>
          </a:extLst>
        </p:spPr>
      </p:pic>
      <p:sp>
        <p:nvSpPr>
          <p:cNvPr id="172" name="テキスト ボックス 171"/>
          <p:cNvSpPr txBox="1"/>
          <p:nvPr/>
        </p:nvSpPr>
        <p:spPr>
          <a:xfrm>
            <a:off x="9137104" y="7248872"/>
            <a:ext cx="825867" cy="400110"/>
          </a:xfrm>
          <a:prstGeom prst="rect">
            <a:avLst/>
          </a:prstGeom>
          <a:noFill/>
        </p:spPr>
        <p:txBody>
          <a:bodyPr wrap="none" rtlCol="0">
            <a:spAutoFit/>
          </a:bodyPr>
          <a:lstStyle/>
          <a:p>
            <a:r>
              <a:rPr kumimoji="1" lang="ja-JP" altLang="en-US" sz="1000" dirty="0" smtClean="0"/>
              <a:t>受注伝票兼</a:t>
            </a:r>
            <a:endParaRPr kumimoji="1" lang="en-US" altLang="ja-JP" sz="1000" dirty="0" smtClean="0"/>
          </a:p>
          <a:p>
            <a:r>
              <a:rPr lang="ja-JP" altLang="en-US" sz="1000" dirty="0" smtClean="0"/>
              <a:t>出荷</a:t>
            </a:r>
            <a:r>
              <a:rPr lang="ja-JP" altLang="en-US" sz="1000" dirty="0"/>
              <a:t>指示書</a:t>
            </a:r>
            <a:endParaRPr kumimoji="1" lang="ja-JP" altLang="en-US" sz="1000" dirty="0" smtClean="0"/>
          </a:p>
        </p:txBody>
      </p:sp>
      <p:pic>
        <p:nvPicPr>
          <p:cNvPr id="174"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5233" y="7836596"/>
            <a:ext cx="564404" cy="564404"/>
          </a:xfrm>
          <a:prstGeom prst="rect">
            <a:avLst/>
          </a:prstGeom>
          <a:noFill/>
          <a:extLst>
            <a:ext uri="{909E8E84-426E-40DD-AFC4-6F175D3DCCD1}">
              <a14:hiddenFill xmlns:a14="http://schemas.microsoft.com/office/drawing/2010/main">
                <a:solidFill>
                  <a:srgbClr val="FFFFFF"/>
                </a:solidFill>
              </a14:hiddenFill>
            </a:ext>
          </a:extLst>
        </p:spPr>
      </p:pic>
      <p:sp>
        <p:nvSpPr>
          <p:cNvPr id="175" name="テキスト ボックス 174"/>
          <p:cNvSpPr txBox="1"/>
          <p:nvPr/>
        </p:nvSpPr>
        <p:spPr>
          <a:xfrm>
            <a:off x="9321576" y="7896944"/>
            <a:ext cx="569387" cy="246221"/>
          </a:xfrm>
          <a:prstGeom prst="rect">
            <a:avLst/>
          </a:prstGeom>
          <a:noFill/>
        </p:spPr>
        <p:txBody>
          <a:bodyPr wrap="none" rtlCol="0">
            <a:spAutoFit/>
          </a:bodyPr>
          <a:lstStyle/>
          <a:p>
            <a:r>
              <a:rPr lang="ja-JP" altLang="en-US" sz="1000" dirty="0" smtClean="0"/>
              <a:t>納品書</a:t>
            </a:r>
            <a:endParaRPr kumimoji="1" lang="ja-JP" altLang="en-US" sz="1000" dirty="0" smtClean="0"/>
          </a:p>
        </p:txBody>
      </p:sp>
      <p:sp>
        <p:nvSpPr>
          <p:cNvPr id="176" name="テキスト ボックス 175"/>
          <p:cNvSpPr txBox="1"/>
          <p:nvPr/>
        </p:nvSpPr>
        <p:spPr>
          <a:xfrm>
            <a:off x="10289232" y="6528792"/>
            <a:ext cx="2040668" cy="400110"/>
          </a:xfrm>
          <a:prstGeom prst="rect">
            <a:avLst/>
          </a:prstGeom>
          <a:noFill/>
        </p:spPr>
        <p:txBody>
          <a:bodyPr wrap="square" rtlCol="0">
            <a:spAutoFit/>
          </a:bodyPr>
          <a:lstStyle/>
          <a:p>
            <a:r>
              <a:rPr kumimoji="1" lang="en-US" altLang="ja-JP" sz="1000" dirty="0" smtClean="0"/>
              <a:t>〔</a:t>
            </a:r>
            <a:r>
              <a:rPr kumimoji="1" lang="ja-JP" altLang="en-US" sz="1000" dirty="0" smtClean="0"/>
              <a:t>実行</a:t>
            </a:r>
            <a:r>
              <a:rPr kumimoji="1" lang="en-US" altLang="ja-JP" sz="1000" dirty="0" smtClean="0"/>
              <a:t>〕</a:t>
            </a:r>
            <a:r>
              <a:rPr kumimoji="1" lang="ja-JP" altLang="en-US" sz="1000" dirty="0" smtClean="0"/>
              <a:t>押下後、ステータスが</a:t>
            </a:r>
            <a:endParaRPr kumimoji="1" lang="en-US" altLang="ja-JP" sz="1000" dirty="0" smtClean="0"/>
          </a:p>
          <a:p>
            <a:r>
              <a:rPr kumimoji="1" lang="en-US" altLang="ja-JP" sz="1000" dirty="0" smtClean="0"/>
              <a:t>『</a:t>
            </a:r>
            <a:r>
              <a:rPr kumimoji="1" lang="ja-JP" altLang="en-US" sz="1000" dirty="0" smtClean="0"/>
              <a:t>出荷済</a:t>
            </a:r>
            <a:r>
              <a:rPr kumimoji="1" lang="en-US" altLang="ja-JP" sz="1000" dirty="0" smtClean="0"/>
              <a:t>』</a:t>
            </a:r>
            <a:r>
              <a:rPr lang="ja-JP" altLang="en-US" sz="1000" dirty="0" smtClean="0"/>
              <a:t>となります。</a:t>
            </a:r>
            <a:endParaRPr lang="en-US" altLang="ja-JP" sz="1000" dirty="0" smtClean="0"/>
          </a:p>
        </p:txBody>
      </p:sp>
      <p:sp>
        <p:nvSpPr>
          <p:cNvPr id="177" name="テキスト ボックス 176"/>
          <p:cNvSpPr txBox="1"/>
          <p:nvPr/>
        </p:nvSpPr>
        <p:spPr>
          <a:xfrm>
            <a:off x="9747062" y="2208892"/>
            <a:ext cx="492443" cy="215444"/>
          </a:xfrm>
          <a:prstGeom prst="rect">
            <a:avLst/>
          </a:prstGeom>
          <a:noFill/>
        </p:spPr>
        <p:txBody>
          <a:bodyPr wrap="none" rtlCol="0">
            <a:spAutoFit/>
          </a:bodyPr>
          <a:lstStyle/>
          <a:p>
            <a:r>
              <a:rPr kumimoji="1" lang="ja-JP" altLang="en-US" sz="800" dirty="0" smtClean="0"/>
              <a:t>未出荷</a:t>
            </a:r>
          </a:p>
        </p:txBody>
      </p:sp>
      <p:sp>
        <p:nvSpPr>
          <p:cNvPr id="106" name="正方形/長方形 105"/>
          <p:cNvSpPr/>
          <p:nvPr/>
        </p:nvSpPr>
        <p:spPr>
          <a:xfrm>
            <a:off x="10269558" y="3558317"/>
            <a:ext cx="451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latin typeface="+mj-ea"/>
                <a:ea typeface="+mj-ea"/>
              </a:rPr>
              <a:t>350mm</a:t>
            </a:r>
            <a:endParaRPr kumimoji="1" lang="ja-JP" altLang="en-US" sz="600" dirty="0">
              <a:solidFill>
                <a:schemeClr val="tx1"/>
              </a:solidFill>
              <a:latin typeface="+mj-ea"/>
              <a:ea typeface="+mj-ea"/>
            </a:endParaRPr>
          </a:p>
        </p:txBody>
      </p:sp>
      <p:sp>
        <p:nvSpPr>
          <p:cNvPr id="108" name="テキスト ボックス 107"/>
          <p:cNvSpPr txBox="1"/>
          <p:nvPr/>
        </p:nvSpPr>
        <p:spPr>
          <a:xfrm>
            <a:off x="8973414" y="3504456"/>
            <a:ext cx="595035" cy="215444"/>
          </a:xfrm>
          <a:prstGeom prst="rect">
            <a:avLst/>
          </a:prstGeom>
          <a:noFill/>
        </p:spPr>
        <p:txBody>
          <a:bodyPr wrap="none" rtlCol="0">
            <a:spAutoFit/>
          </a:bodyPr>
          <a:lstStyle/>
          <a:p>
            <a:r>
              <a:rPr lang="ja-JP" altLang="en-US" sz="800" dirty="0"/>
              <a:t>受注</a:t>
            </a:r>
            <a:r>
              <a:rPr kumimoji="1" lang="ja-JP" altLang="en-US" sz="800" dirty="0" smtClean="0"/>
              <a:t>内容</a:t>
            </a:r>
          </a:p>
        </p:txBody>
      </p:sp>
      <p:sp>
        <p:nvSpPr>
          <p:cNvPr id="113" name="テキスト ボックス 112"/>
          <p:cNvSpPr txBox="1"/>
          <p:nvPr/>
        </p:nvSpPr>
        <p:spPr>
          <a:xfrm>
            <a:off x="9747062" y="3504456"/>
            <a:ext cx="595035" cy="215444"/>
          </a:xfrm>
          <a:prstGeom prst="rect">
            <a:avLst/>
          </a:prstGeom>
          <a:noFill/>
        </p:spPr>
        <p:txBody>
          <a:bodyPr wrap="none" rtlCol="0">
            <a:spAutoFit/>
          </a:bodyPr>
          <a:lstStyle/>
          <a:p>
            <a:r>
              <a:rPr kumimoji="1" lang="ja-JP" altLang="en-US" sz="800" dirty="0" smtClean="0"/>
              <a:t>先端翼径</a:t>
            </a:r>
          </a:p>
        </p:txBody>
      </p:sp>
      <p:sp>
        <p:nvSpPr>
          <p:cNvPr id="115" name="テキスト ボックス 114"/>
          <p:cNvSpPr txBox="1"/>
          <p:nvPr/>
        </p:nvSpPr>
        <p:spPr>
          <a:xfrm>
            <a:off x="10721280" y="3504456"/>
            <a:ext cx="389850" cy="215444"/>
          </a:xfrm>
          <a:prstGeom prst="rect">
            <a:avLst/>
          </a:prstGeom>
          <a:noFill/>
        </p:spPr>
        <p:txBody>
          <a:bodyPr wrap="none" rtlCol="0">
            <a:spAutoFit/>
          </a:bodyPr>
          <a:lstStyle/>
          <a:p>
            <a:r>
              <a:rPr kumimoji="1" lang="ja-JP" altLang="en-US" sz="800" dirty="0" smtClean="0"/>
              <a:t>本数</a:t>
            </a:r>
          </a:p>
        </p:txBody>
      </p:sp>
      <p:sp>
        <p:nvSpPr>
          <p:cNvPr id="117" name="正方形/長方形 116"/>
          <p:cNvSpPr/>
          <p:nvPr/>
        </p:nvSpPr>
        <p:spPr>
          <a:xfrm>
            <a:off x="11043097" y="3558317"/>
            <a:ext cx="326255"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smtClean="0">
                <a:solidFill>
                  <a:schemeClr val="tx1"/>
                </a:solidFill>
                <a:latin typeface="+mj-ea"/>
                <a:ea typeface="+mj-ea"/>
              </a:rPr>
              <a:t>20</a:t>
            </a:r>
            <a:endParaRPr kumimoji="1" lang="ja-JP" altLang="en-US" sz="600" dirty="0">
              <a:solidFill>
                <a:schemeClr val="tx1"/>
              </a:solidFill>
              <a:latin typeface="+mj-ea"/>
              <a:ea typeface="+mj-ea"/>
            </a:endParaRPr>
          </a:p>
        </p:txBody>
      </p:sp>
      <p:sp>
        <p:nvSpPr>
          <p:cNvPr id="119" name="テキスト ボックス 118"/>
          <p:cNvSpPr txBox="1"/>
          <p:nvPr/>
        </p:nvSpPr>
        <p:spPr>
          <a:xfrm>
            <a:off x="8973414" y="4369422"/>
            <a:ext cx="679994" cy="215444"/>
          </a:xfrm>
          <a:prstGeom prst="rect">
            <a:avLst/>
          </a:prstGeom>
          <a:noFill/>
        </p:spPr>
        <p:txBody>
          <a:bodyPr wrap="none" rtlCol="0">
            <a:spAutoFit/>
          </a:bodyPr>
          <a:lstStyle/>
          <a:p>
            <a:r>
              <a:rPr kumimoji="1" lang="ja-JP" altLang="en-US" sz="800" dirty="0" smtClean="0"/>
              <a:t>パーツ金額</a:t>
            </a:r>
          </a:p>
        </p:txBody>
      </p:sp>
      <p:sp>
        <p:nvSpPr>
          <p:cNvPr id="120" name="正方形/長方形 119"/>
          <p:cNvSpPr/>
          <p:nvPr/>
        </p:nvSpPr>
        <p:spPr>
          <a:xfrm>
            <a:off x="9819070" y="4758407"/>
            <a:ext cx="79208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altLang="ja-JP" sz="600" dirty="0" smtClean="0">
                <a:solidFill>
                  <a:schemeClr val="tx1"/>
                </a:solidFill>
                <a:latin typeface="ＭＳ Ｐゴシック"/>
              </a:rPr>
              <a:t>20000</a:t>
            </a:r>
            <a:endParaRPr lang="ja-JP" altLang="en-US" sz="600" dirty="0">
              <a:solidFill>
                <a:schemeClr val="tx1"/>
              </a:solidFill>
              <a:latin typeface="ＭＳ Ｐゴシック"/>
            </a:endParaRPr>
          </a:p>
        </p:txBody>
      </p:sp>
      <p:sp>
        <p:nvSpPr>
          <p:cNvPr id="121" name="テキスト ボックス 120"/>
          <p:cNvSpPr txBox="1"/>
          <p:nvPr/>
        </p:nvSpPr>
        <p:spPr>
          <a:xfrm>
            <a:off x="8973414" y="4704546"/>
            <a:ext cx="389850" cy="215444"/>
          </a:xfrm>
          <a:prstGeom prst="rect">
            <a:avLst/>
          </a:prstGeom>
          <a:noFill/>
        </p:spPr>
        <p:txBody>
          <a:bodyPr wrap="none" rtlCol="0">
            <a:spAutoFit/>
          </a:bodyPr>
          <a:lstStyle/>
          <a:p>
            <a:r>
              <a:rPr kumimoji="1" lang="ja-JP" altLang="en-US" sz="800" dirty="0" smtClean="0"/>
              <a:t>運賃</a:t>
            </a:r>
          </a:p>
        </p:txBody>
      </p:sp>
      <p:sp>
        <p:nvSpPr>
          <p:cNvPr id="122" name="テキスト ボックス 121"/>
          <p:cNvSpPr txBox="1"/>
          <p:nvPr/>
        </p:nvSpPr>
        <p:spPr>
          <a:xfrm>
            <a:off x="8973414" y="5465472"/>
            <a:ext cx="492443" cy="215444"/>
          </a:xfrm>
          <a:prstGeom prst="rect">
            <a:avLst/>
          </a:prstGeom>
          <a:noFill/>
        </p:spPr>
        <p:txBody>
          <a:bodyPr wrap="none" rtlCol="0">
            <a:spAutoFit/>
          </a:bodyPr>
          <a:lstStyle/>
          <a:p>
            <a:r>
              <a:rPr kumimoji="1" lang="ja-JP" altLang="en-US" sz="800" dirty="0" smtClean="0"/>
              <a:t>出荷日</a:t>
            </a:r>
          </a:p>
        </p:txBody>
      </p:sp>
      <p:sp>
        <p:nvSpPr>
          <p:cNvPr id="126" name="正方形/長方形 125"/>
          <p:cNvSpPr/>
          <p:nvPr/>
        </p:nvSpPr>
        <p:spPr>
          <a:xfrm>
            <a:off x="9837510" y="55193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p:cNvSpPr txBox="1"/>
          <p:nvPr/>
        </p:nvSpPr>
        <p:spPr>
          <a:xfrm>
            <a:off x="9981526" y="5465472"/>
            <a:ext cx="287258" cy="215444"/>
          </a:xfrm>
          <a:prstGeom prst="rect">
            <a:avLst/>
          </a:prstGeom>
          <a:noFill/>
        </p:spPr>
        <p:txBody>
          <a:bodyPr wrap="none" rtlCol="0">
            <a:spAutoFit/>
          </a:bodyPr>
          <a:lstStyle/>
          <a:p>
            <a:r>
              <a:rPr kumimoji="1" lang="ja-JP" altLang="en-US" sz="800" dirty="0" smtClean="0"/>
              <a:t>年</a:t>
            </a:r>
          </a:p>
        </p:txBody>
      </p:sp>
      <p:sp>
        <p:nvSpPr>
          <p:cNvPr id="141" name="正方形/長方形 140"/>
          <p:cNvSpPr/>
          <p:nvPr/>
        </p:nvSpPr>
        <p:spPr>
          <a:xfrm>
            <a:off x="10197550" y="55193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テキスト ボックス 143"/>
          <p:cNvSpPr txBox="1"/>
          <p:nvPr/>
        </p:nvSpPr>
        <p:spPr>
          <a:xfrm>
            <a:off x="10341566" y="5465472"/>
            <a:ext cx="287258" cy="215444"/>
          </a:xfrm>
          <a:prstGeom prst="rect">
            <a:avLst/>
          </a:prstGeom>
          <a:noFill/>
        </p:spPr>
        <p:txBody>
          <a:bodyPr wrap="none" rtlCol="0">
            <a:spAutoFit/>
          </a:bodyPr>
          <a:lstStyle/>
          <a:p>
            <a:r>
              <a:rPr kumimoji="1" lang="ja-JP" altLang="en-US" sz="800" dirty="0" smtClean="0"/>
              <a:t>月</a:t>
            </a:r>
          </a:p>
        </p:txBody>
      </p:sp>
      <p:sp>
        <p:nvSpPr>
          <p:cNvPr id="146" name="正方形/長方形 145"/>
          <p:cNvSpPr/>
          <p:nvPr/>
        </p:nvSpPr>
        <p:spPr>
          <a:xfrm>
            <a:off x="10557590" y="55193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p:cNvSpPr txBox="1"/>
          <p:nvPr/>
        </p:nvSpPr>
        <p:spPr>
          <a:xfrm>
            <a:off x="10701606" y="5465472"/>
            <a:ext cx="287258" cy="215444"/>
          </a:xfrm>
          <a:prstGeom prst="rect">
            <a:avLst/>
          </a:prstGeom>
          <a:noFill/>
        </p:spPr>
        <p:txBody>
          <a:bodyPr wrap="none" rtlCol="0">
            <a:spAutoFit/>
          </a:bodyPr>
          <a:lstStyle/>
          <a:p>
            <a:r>
              <a:rPr kumimoji="1" lang="ja-JP" altLang="en-US" sz="800" dirty="0" smtClean="0"/>
              <a:t>日</a:t>
            </a:r>
          </a:p>
        </p:txBody>
      </p:sp>
      <p:sp>
        <p:nvSpPr>
          <p:cNvPr id="148" name="正方形/長方形 147"/>
          <p:cNvSpPr/>
          <p:nvPr/>
        </p:nvSpPr>
        <p:spPr>
          <a:xfrm>
            <a:off x="9819070" y="4608669"/>
            <a:ext cx="144016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smtClean="0">
                <a:solidFill>
                  <a:schemeClr val="tx1"/>
                </a:solidFill>
                <a:latin typeface="ＭＳ Ｐゴシック"/>
              </a:rPr>
              <a:t>□□□□運輸</a:t>
            </a:r>
            <a:endParaRPr lang="ja-JP" altLang="en-US" sz="600" dirty="0">
              <a:solidFill>
                <a:schemeClr val="tx1"/>
              </a:solidFill>
              <a:latin typeface="ＭＳ Ｐゴシック"/>
            </a:endParaRPr>
          </a:p>
        </p:txBody>
      </p:sp>
      <p:sp>
        <p:nvSpPr>
          <p:cNvPr id="150" name="テキスト ボックス 149"/>
          <p:cNvSpPr txBox="1"/>
          <p:nvPr/>
        </p:nvSpPr>
        <p:spPr>
          <a:xfrm>
            <a:off x="8973414" y="4554228"/>
            <a:ext cx="595035" cy="215444"/>
          </a:xfrm>
          <a:prstGeom prst="rect">
            <a:avLst/>
          </a:prstGeom>
          <a:noFill/>
        </p:spPr>
        <p:txBody>
          <a:bodyPr wrap="none" rtlCol="0">
            <a:spAutoFit/>
          </a:bodyPr>
          <a:lstStyle/>
          <a:p>
            <a:r>
              <a:rPr kumimoji="1" lang="ja-JP" altLang="en-US" sz="800" dirty="0" smtClean="0"/>
              <a:t>運送会社</a:t>
            </a:r>
          </a:p>
        </p:txBody>
      </p:sp>
      <p:sp>
        <p:nvSpPr>
          <p:cNvPr id="157" name="正方形/長方形 156"/>
          <p:cNvSpPr/>
          <p:nvPr/>
        </p:nvSpPr>
        <p:spPr>
          <a:xfrm>
            <a:off x="10269558" y="3702913"/>
            <a:ext cx="68837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p:cNvSpPr/>
          <p:nvPr/>
        </p:nvSpPr>
        <p:spPr>
          <a:xfrm>
            <a:off x="10881916" y="370291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59" name="テキスト ボックス 158"/>
          <p:cNvSpPr txBox="1"/>
          <p:nvPr/>
        </p:nvSpPr>
        <p:spPr>
          <a:xfrm>
            <a:off x="9746531" y="3649052"/>
            <a:ext cx="527709" cy="215444"/>
          </a:xfrm>
          <a:prstGeom prst="rect">
            <a:avLst/>
          </a:prstGeom>
          <a:noFill/>
        </p:spPr>
        <p:txBody>
          <a:bodyPr wrap="none" rtlCol="0">
            <a:spAutoFit/>
          </a:bodyPr>
          <a:lstStyle/>
          <a:p>
            <a:r>
              <a:rPr kumimoji="1" lang="ja-JP" altLang="en-US" sz="800" dirty="0" smtClean="0"/>
              <a:t>仕　　様</a:t>
            </a:r>
          </a:p>
        </p:txBody>
      </p:sp>
      <p:sp>
        <p:nvSpPr>
          <p:cNvPr id="160" name="テキスト ボックス 159"/>
          <p:cNvSpPr txBox="1"/>
          <p:nvPr/>
        </p:nvSpPr>
        <p:spPr>
          <a:xfrm>
            <a:off x="10574140" y="4369132"/>
            <a:ext cx="415498" cy="184666"/>
          </a:xfrm>
          <a:prstGeom prst="rect">
            <a:avLst/>
          </a:prstGeom>
          <a:noFill/>
        </p:spPr>
        <p:txBody>
          <a:bodyPr wrap="none" rtlCol="0">
            <a:spAutoFit/>
          </a:bodyPr>
          <a:lstStyle/>
          <a:p>
            <a:r>
              <a:rPr kumimoji="1" lang="ja-JP" altLang="en-US" sz="600" dirty="0" smtClean="0"/>
              <a:t>（税抜）</a:t>
            </a:r>
          </a:p>
        </p:txBody>
      </p:sp>
      <p:sp>
        <p:nvSpPr>
          <p:cNvPr id="170" name="テキスト ボックス 169"/>
          <p:cNvSpPr txBox="1"/>
          <p:nvPr/>
        </p:nvSpPr>
        <p:spPr>
          <a:xfrm>
            <a:off x="10574140" y="4719935"/>
            <a:ext cx="415498" cy="184666"/>
          </a:xfrm>
          <a:prstGeom prst="rect">
            <a:avLst/>
          </a:prstGeom>
          <a:noFill/>
        </p:spPr>
        <p:txBody>
          <a:bodyPr wrap="none" rtlCol="0">
            <a:spAutoFit/>
          </a:bodyPr>
          <a:lstStyle/>
          <a:p>
            <a:r>
              <a:rPr kumimoji="1" lang="ja-JP" altLang="en-US" sz="600" dirty="0" smtClean="0"/>
              <a:t>（税抜）</a:t>
            </a:r>
          </a:p>
        </p:txBody>
      </p:sp>
      <p:sp>
        <p:nvSpPr>
          <p:cNvPr id="173" name="テキスト ボックス 172"/>
          <p:cNvSpPr txBox="1"/>
          <p:nvPr/>
        </p:nvSpPr>
        <p:spPr>
          <a:xfrm>
            <a:off x="8973414" y="4929517"/>
            <a:ext cx="492443" cy="215444"/>
          </a:xfrm>
          <a:prstGeom prst="rect">
            <a:avLst/>
          </a:prstGeom>
          <a:noFill/>
        </p:spPr>
        <p:txBody>
          <a:bodyPr wrap="none" rtlCol="0">
            <a:spAutoFit/>
          </a:bodyPr>
          <a:lstStyle/>
          <a:p>
            <a:r>
              <a:rPr kumimoji="1" lang="ja-JP" altLang="en-US" sz="800" dirty="0" smtClean="0"/>
              <a:t>消費税</a:t>
            </a:r>
          </a:p>
        </p:txBody>
      </p:sp>
      <p:sp>
        <p:nvSpPr>
          <p:cNvPr id="178" name="テキスト ボックス 177"/>
          <p:cNvSpPr txBox="1"/>
          <p:nvPr/>
        </p:nvSpPr>
        <p:spPr>
          <a:xfrm>
            <a:off x="9765502" y="4929517"/>
            <a:ext cx="466794" cy="215444"/>
          </a:xfrm>
          <a:prstGeom prst="rect">
            <a:avLst/>
          </a:prstGeom>
          <a:noFill/>
        </p:spPr>
        <p:txBody>
          <a:bodyPr wrap="none" rtlCol="0">
            <a:spAutoFit/>
          </a:bodyPr>
          <a:lstStyle/>
          <a:p>
            <a:r>
              <a:rPr kumimoji="1" lang="en-US" altLang="ja-JP" sz="800" dirty="0" smtClean="0"/>
              <a:t>\5,500</a:t>
            </a:r>
            <a:endParaRPr kumimoji="1" lang="ja-JP" altLang="en-US" sz="800" dirty="0" smtClean="0"/>
          </a:p>
        </p:txBody>
      </p:sp>
      <p:sp>
        <p:nvSpPr>
          <p:cNvPr id="179" name="テキスト ボックス 178"/>
          <p:cNvSpPr txBox="1"/>
          <p:nvPr/>
        </p:nvSpPr>
        <p:spPr>
          <a:xfrm>
            <a:off x="10574140" y="5169095"/>
            <a:ext cx="415498" cy="184666"/>
          </a:xfrm>
          <a:prstGeom prst="rect">
            <a:avLst/>
          </a:prstGeom>
          <a:noFill/>
        </p:spPr>
        <p:txBody>
          <a:bodyPr wrap="none" rtlCol="0">
            <a:spAutoFit/>
          </a:bodyPr>
          <a:lstStyle/>
          <a:p>
            <a:r>
              <a:rPr kumimoji="1" lang="ja-JP" altLang="en-US" sz="600" dirty="0" smtClean="0"/>
              <a:t>（税</a:t>
            </a:r>
            <a:r>
              <a:rPr lang="ja-JP" altLang="en-US" sz="600" dirty="0"/>
              <a:t>込</a:t>
            </a:r>
            <a:r>
              <a:rPr kumimoji="1" lang="ja-JP" altLang="en-US" sz="600" dirty="0" smtClean="0"/>
              <a:t>）</a:t>
            </a:r>
          </a:p>
        </p:txBody>
      </p:sp>
      <p:sp>
        <p:nvSpPr>
          <p:cNvPr id="180" name="テキスト ボックス 179"/>
          <p:cNvSpPr txBox="1"/>
          <p:nvPr/>
        </p:nvSpPr>
        <p:spPr>
          <a:xfrm>
            <a:off x="8973414" y="5146121"/>
            <a:ext cx="595035" cy="215444"/>
          </a:xfrm>
          <a:prstGeom prst="rect">
            <a:avLst/>
          </a:prstGeom>
          <a:noFill/>
        </p:spPr>
        <p:txBody>
          <a:bodyPr wrap="none" rtlCol="0">
            <a:spAutoFit/>
          </a:bodyPr>
          <a:lstStyle/>
          <a:p>
            <a:r>
              <a:rPr kumimoji="1" lang="ja-JP" altLang="en-US" sz="800" dirty="0" smtClean="0"/>
              <a:t>請求金額</a:t>
            </a:r>
          </a:p>
        </p:txBody>
      </p:sp>
      <p:sp>
        <p:nvSpPr>
          <p:cNvPr id="181" name="テキスト ボックス 180"/>
          <p:cNvSpPr txBox="1"/>
          <p:nvPr/>
        </p:nvSpPr>
        <p:spPr>
          <a:xfrm>
            <a:off x="9765502" y="5146121"/>
            <a:ext cx="569387" cy="215444"/>
          </a:xfrm>
          <a:prstGeom prst="rect">
            <a:avLst/>
          </a:prstGeom>
          <a:noFill/>
        </p:spPr>
        <p:txBody>
          <a:bodyPr wrap="none" rtlCol="0">
            <a:spAutoFit/>
          </a:bodyPr>
          <a:lstStyle/>
          <a:p>
            <a:r>
              <a:rPr kumimoji="1" lang="en-US" altLang="ja-JP" sz="800" dirty="0" smtClean="0"/>
              <a:t>\115,500</a:t>
            </a:r>
            <a:endParaRPr kumimoji="1" lang="ja-JP" altLang="en-US" sz="800" dirty="0" smtClean="0"/>
          </a:p>
        </p:txBody>
      </p:sp>
      <p:sp>
        <p:nvSpPr>
          <p:cNvPr id="182" name="テキスト ボックス 181"/>
          <p:cNvSpPr txBox="1"/>
          <p:nvPr/>
        </p:nvSpPr>
        <p:spPr>
          <a:xfrm>
            <a:off x="8973414" y="5617872"/>
            <a:ext cx="697627" cy="215444"/>
          </a:xfrm>
          <a:prstGeom prst="rect">
            <a:avLst/>
          </a:prstGeom>
          <a:noFill/>
        </p:spPr>
        <p:txBody>
          <a:bodyPr wrap="none" rtlCol="0">
            <a:spAutoFit/>
          </a:bodyPr>
          <a:lstStyle/>
          <a:p>
            <a:r>
              <a:rPr kumimoji="1" lang="ja-JP" altLang="en-US" sz="800" dirty="0" smtClean="0"/>
              <a:t>到着予定日</a:t>
            </a:r>
          </a:p>
        </p:txBody>
      </p:sp>
      <p:sp>
        <p:nvSpPr>
          <p:cNvPr id="183" name="正方形/長方形 182"/>
          <p:cNvSpPr/>
          <p:nvPr/>
        </p:nvSpPr>
        <p:spPr>
          <a:xfrm>
            <a:off x="9837510" y="56717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テキスト ボックス 183"/>
          <p:cNvSpPr txBox="1"/>
          <p:nvPr/>
        </p:nvSpPr>
        <p:spPr>
          <a:xfrm>
            <a:off x="9981526" y="5617872"/>
            <a:ext cx="287258" cy="215444"/>
          </a:xfrm>
          <a:prstGeom prst="rect">
            <a:avLst/>
          </a:prstGeom>
          <a:noFill/>
        </p:spPr>
        <p:txBody>
          <a:bodyPr wrap="none" rtlCol="0">
            <a:spAutoFit/>
          </a:bodyPr>
          <a:lstStyle/>
          <a:p>
            <a:r>
              <a:rPr kumimoji="1" lang="ja-JP" altLang="en-US" sz="800" dirty="0" smtClean="0"/>
              <a:t>年</a:t>
            </a:r>
          </a:p>
        </p:txBody>
      </p:sp>
      <p:sp>
        <p:nvSpPr>
          <p:cNvPr id="185" name="正方形/長方形 184"/>
          <p:cNvSpPr/>
          <p:nvPr/>
        </p:nvSpPr>
        <p:spPr>
          <a:xfrm>
            <a:off x="10197550" y="56717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テキスト ボックス 185"/>
          <p:cNvSpPr txBox="1"/>
          <p:nvPr/>
        </p:nvSpPr>
        <p:spPr>
          <a:xfrm>
            <a:off x="10341566" y="5617872"/>
            <a:ext cx="287258" cy="215444"/>
          </a:xfrm>
          <a:prstGeom prst="rect">
            <a:avLst/>
          </a:prstGeom>
          <a:noFill/>
        </p:spPr>
        <p:txBody>
          <a:bodyPr wrap="none" rtlCol="0">
            <a:spAutoFit/>
          </a:bodyPr>
          <a:lstStyle/>
          <a:p>
            <a:r>
              <a:rPr kumimoji="1" lang="ja-JP" altLang="en-US" sz="800" dirty="0" smtClean="0"/>
              <a:t>月</a:t>
            </a:r>
          </a:p>
        </p:txBody>
      </p:sp>
      <p:sp>
        <p:nvSpPr>
          <p:cNvPr id="187" name="正方形/長方形 186"/>
          <p:cNvSpPr/>
          <p:nvPr/>
        </p:nvSpPr>
        <p:spPr>
          <a:xfrm>
            <a:off x="10557590" y="567173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10701606" y="5617872"/>
            <a:ext cx="287258" cy="215444"/>
          </a:xfrm>
          <a:prstGeom prst="rect">
            <a:avLst/>
          </a:prstGeom>
          <a:noFill/>
        </p:spPr>
        <p:txBody>
          <a:bodyPr wrap="none" rtlCol="0">
            <a:spAutoFit/>
          </a:bodyPr>
          <a:lstStyle/>
          <a:p>
            <a:r>
              <a:rPr kumimoji="1" lang="ja-JP" altLang="en-US" sz="800" dirty="0" smtClean="0"/>
              <a:t>日</a:t>
            </a:r>
          </a:p>
        </p:txBody>
      </p:sp>
      <p:sp>
        <p:nvSpPr>
          <p:cNvPr id="189" name="テキスト ボックス 188"/>
          <p:cNvSpPr txBox="1"/>
          <p:nvPr/>
        </p:nvSpPr>
        <p:spPr>
          <a:xfrm>
            <a:off x="8973414" y="3937664"/>
            <a:ext cx="595035" cy="215444"/>
          </a:xfrm>
          <a:prstGeom prst="rect">
            <a:avLst/>
          </a:prstGeom>
          <a:noFill/>
        </p:spPr>
        <p:txBody>
          <a:bodyPr wrap="none" rtlCol="0">
            <a:spAutoFit/>
          </a:bodyPr>
          <a:lstStyle/>
          <a:p>
            <a:r>
              <a:rPr kumimoji="1" lang="ja-JP" altLang="en-US" sz="800" dirty="0" smtClean="0"/>
              <a:t>発注単価</a:t>
            </a:r>
          </a:p>
        </p:txBody>
      </p:sp>
      <p:sp>
        <p:nvSpPr>
          <p:cNvPr id="190" name="テキスト ボックス 189"/>
          <p:cNvSpPr txBox="1"/>
          <p:nvPr/>
        </p:nvSpPr>
        <p:spPr>
          <a:xfrm>
            <a:off x="9765502" y="3937664"/>
            <a:ext cx="466794" cy="215444"/>
          </a:xfrm>
          <a:prstGeom prst="rect">
            <a:avLst/>
          </a:prstGeom>
          <a:noFill/>
        </p:spPr>
        <p:txBody>
          <a:bodyPr wrap="none" rtlCol="0">
            <a:spAutoFit/>
          </a:bodyPr>
          <a:lstStyle/>
          <a:p>
            <a:r>
              <a:rPr kumimoji="1" lang="en-US" altLang="ja-JP" sz="800" dirty="0" smtClean="0"/>
              <a:t>\4,000</a:t>
            </a:r>
            <a:endParaRPr kumimoji="1" lang="ja-JP" altLang="en-US" sz="800" dirty="0" smtClean="0"/>
          </a:p>
        </p:txBody>
      </p:sp>
      <p:sp>
        <p:nvSpPr>
          <p:cNvPr id="191" name="テキスト ボックス 190"/>
          <p:cNvSpPr txBox="1"/>
          <p:nvPr/>
        </p:nvSpPr>
        <p:spPr>
          <a:xfrm>
            <a:off x="8973414" y="4090064"/>
            <a:ext cx="595035" cy="215444"/>
          </a:xfrm>
          <a:prstGeom prst="rect">
            <a:avLst/>
          </a:prstGeom>
          <a:noFill/>
        </p:spPr>
        <p:txBody>
          <a:bodyPr wrap="none" rtlCol="0">
            <a:spAutoFit/>
          </a:bodyPr>
          <a:lstStyle/>
          <a:p>
            <a:r>
              <a:rPr kumimoji="1" lang="ja-JP" altLang="en-US" sz="800" dirty="0" smtClean="0"/>
              <a:t>販売単価</a:t>
            </a:r>
          </a:p>
        </p:txBody>
      </p:sp>
      <p:sp>
        <p:nvSpPr>
          <p:cNvPr id="192" name="テキスト ボックス 191"/>
          <p:cNvSpPr txBox="1"/>
          <p:nvPr/>
        </p:nvSpPr>
        <p:spPr>
          <a:xfrm>
            <a:off x="9765502" y="4090064"/>
            <a:ext cx="466794" cy="215444"/>
          </a:xfrm>
          <a:prstGeom prst="rect">
            <a:avLst/>
          </a:prstGeom>
          <a:noFill/>
        </p:spPr>
        <p:txBody>
          <a:bodyPr wrap="none" rtlCol="0">
            <a:spAutoFit/>
          </a:bodyPr>
          <a:lstStyle/>
          <a:p>
            <a:r>
              <a:rPr kumimoji="1" lang="en-US" altLang="ja-JP" sz="800" dirty="0" smtClean="0"/>
              <a:t>\4,500</a:t>
            </a:r>
            <a:endParaRPr kumimoji="1" lang="ja-JP" altLang="en-US" sz="800" dirty="0" smtClean="0"/>
          </a:p>
        </p:txBody>
      </p:sp>
      <p:sp>
        <p:nvSpPr>
          <p:cNvPr id="193" name="テキスト ボックス 192"/>
          <p:cNvSpPr txBox="1"/>
          <p:nvPr/>
        </p:nvSpPr>
        <p:spPr>
          <a:xfrm>
            <a:off x="9765502" y="4369132"/>
            <a:ext cx="518091" cy="215444"/>
          </a:xfrm>
          <a:prstGeom prst="rect">
            <a:avLst/>
          </a:prstGeom>
          <a:noFill/>
        </p:spPr>
        <p:txBody>
          <a:bodyPr wrap="none" rtlCol="0">
            <a:spAutoFit/>
          </a:bodyPr>
          <a:lstStyle/>
          <a:p>
            <a:r>
              <a:rPr kumimoji="1" lang="en-US" altLang="ja-JP" sz="800" dirty="0" smtClean="0"/>
              <a:t>\90,000</a:t>
            </a:r>
            <a:endParaRPr kumimoji="1" lang="ja-JP" altLang="en-US" sz="800" dirty="0" smtClean="0"/>
          </a:p>
        </p:txBody>
      </p:sp>
      <p:sp>
        <p:nvSpPr>
          <p:cNvPr id="194" name="正方形/長方形 193"/>
          <p:cNvSpPr/>
          <p:nvPr/>
        </p:nvSpPr>
        <p:spPr>
          <a:xfrm>
            <a:off x="9837510" y="5863153"/>
            <a:ext cx="144016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altLang="ja-JP" sz="600" dirty="0" smtClean="0">
                <a:solidFill>
                  <a:schemeClr val="tx1"/>
                </a:solidFill>
                <a:latin typeface="ＭＳ Ｐゴシック"/>
              </a:rPr>
              <a:t>XXXX-XXXX-XXXX</a:t>
            </a:r>
            <a:endParaRPr lang="ja-JP" altLang="en-US" sz="600" dirty="0">
              <a:solidFill>
                <a:schemeClr val="tx1"/>
              </a:solidFill>
              <a:latin typeface="ＭＳ Ｐゴシック"/>
            </a:endParaRPr>
          </a:p>
        </p:txBody>
      </p:sp>
      <p:sp>
        <p:nvSpPr>
          <p:cNvPr id="195" name="テキスト ボックス 194"/>
          <p:cNvSpPr txBox="1"/>
          <p:nvPr/>
        </p:nvSpPr>
        <p:spPr>
          <a:xfrm>
            <a:off x="8991854" y="5808712"/>
            <a:ext cx="825867" cy="215444"/>
          </a:xfrm>
          <a:prstGeom prst="rect">
            <a:avLst/>
          </a:prstGeom>
          <a:noFill/>
        </p:spPr>
        <p:txBody>
          <a:bodyPr wrap="none" rtlCol="0">
            <a:spAutoFit/>
          </a:bodyPr>
          <a:lstStyle/>
          <a:p>
            <a:r>
              <a:rPr kumimoji="1" lang="ja-JP" altLang="en-US" sz="800" dirty="0" smtClean="0"/>
              <a:t>問い合わせ</a:t>
            </a:r>
            <a:r>
              <a:rPr kumimoji="1" lang="en-US" altLang="ja-JP" sz="800" dirty="0" smtClean="0"/>
              <a:t>NO</a:t>
            </a:r>
            <a:endParaRPr kumimoji="1" lang="ja-JP" altLang="en-US" sz="800" dirty="0" smtClean="0"/>
          </a:p>
        </p:txBody>
      </p:sp>
      <p:sp>
        <p:nvSpPr>
          <p:cNvPr id="116" name="角丸四角形吹き出し 115"/>
          <p:cNvSpPr/>
          <p:nvPr/>
        </p:nvSpPr>
        <p:spPr>
          <a:xfrm>
            <a:off x="10613745" y="3908057"/>
            <a:ext cx="1932257" cy="512047"/>
          </a:xfrm>
          <a:prstGeom prst="wedgeRoundRectCallout">
            <a:avLst>
              <a:gd name="adj1" fmla="val -40003"/>
              <a:gd name="adj2" fmla="val -72498"/>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800" dirty="0" smtClean="0">
                <a:solidFill>
                  <a:schemeClr val="tx1"/>
                </a:solidFill>
              </a:rPr>
              <a:t>逆回転仕様</a:t>
            </a:r>
            <a:r>
              <a:rPr kumimoji="1" lang="en-US" altLang="ja-JP" sz="800" dirty="0" smtClean="0">
                <a:solidFill>
                  <a:schemeClr val="tx1"/>
                </a:solidFill>
              </a:rPr>
              <a:t>/</a:t>
            </a:r>
            <a:r>
              <a:rPr kumimoji="1" lang="ja-JP" altLang="en-US" sz="800" dirty="0" smtClean="0">
                <a:solidFill>
                  <a:schemeClr val="tx1"/>
                </a:solidFill>
              </a:rPr>
              <a:t>正回転仕様</a:t>
            </a:r>
            <a:r>
              <a:rPr kumimoji="1" lang="en-US" altLang="ja-JP" sz="800" dirty="0" smtClean="0">
                <a:solidFill>
                  <a:schemeClr val="tx1"/>
                </a:solidFill>
              </a:rPr>
              <a:t>/</a:t>
            </a:r>
            <a:r>
              <a:rPr kumimoji="1" lang="ja-JP" altLang="en-US" sz="800" dirty="0" smtClean="0">
                <a:solidFill>
                  <a:schemeClr val="tx1"/>
                </a:solidFill>
              </a:rPr>
              <a:t>接合なし</a:t>
            </a:r>
            <a:endParaRPr kumimoji="1" lang="en-US" altLang="ja-JP" sz="800" dirty="0" smtClean="0">
              <a:solidFill>
                <a:schemeClr val="tx1"/>
              </a:solidFill>
            </a:endParaRPr>
          </a:p>
          <a:p>
            <a:pPr algn="ctr"/>
            <a:r>
              <a:rPr lang="en-US" altLang="ja-JP" sz="800" dirty="0" smtClean="0">
                <a:solidFill>
                  <a:srgbClr val="FF0000"/>
                </a:solidFill>
              </a:rPr>
              <a:t>※</a:t>
            </a:r>
            <a:r>
              <a:rPr lang="ja-JP" altLang="en-US" sz="800" dirty="0" smtClean="0">
                <a:solidFill>
                  <a:srgbClr val="FF0000"/>
                </a:solidFill>
              </a:rPr>
              <a:t>既定値は「逆回転仕様」</a:t>
            </a:r>
            <a:endParaRPr kumimoji="1" lang="ja-JP" altLang="en-US" sz="800" dirty="0" smtClean="0">
              <a:solidFill>
                <a:srgbClr val="FF0000"/>
              </a:solidFill>
            </a:endParaRPr>
          </a:p>
        </p:txBody>
      </p:sp>
    </p:spTree>
    <p:extLst>
      <p:ext uri="{BB962C8B-B14F-4D97-AF65-F5344CB8AC3E}">
        <p14:creationId xmlns:p14="http://schemas.microsoft.com/office/powerpoint/2010/main" val="3871641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56456" y="24879"/>
            <a:ext cx="2637260" cy="307777"/>
          </a:xfrm>
          <a:prstGeom prst="rect">
            <a:avLst/>
          </a:prstGeom>
          <a:noFill/>
        </p:spPr>
        <p:txBody>
          <a:bodyPr wrap="none" rtlCol="0">
            <a:spAutoFit/>
          </a:bodyPr>
          <a:lstStyle/>
          <a:p>
            <a:r>
              <a:rPr kumimoji="1" lang="ja-JP" altLang="en-US" sz="1400" dirty="0" smtClean="0"/>
              <a:t>■指定施工会社画面　画面構成</a:t>
            </a:r>
            <a:endParaRPr kumimoji="1" lang="ja-JP" altLang="en-US" sz="1400" dirty="0"/>
          </a:p>
        </p:txBody>
      </p:sp>
      <p:sp>
        <p:nvSpPr>
          <p:cNvPr id="5" name="テキスト ボックス 4"/>
          <p:cNvSpPr txBox="1"/>
          <p:nvPr/>
        </p:nvSpPr>
        <p:spPr>
          <a:xfrm>
            <a:off x="191944" y="480120"/>
            <a:ext cx="760144" cy="246221"/>
          </a:xfrm>
          <a:prstGeom prst="rect">
            <a:avLst/>
          </a:prstGeom>
          <a:noFill/>
        </p:spPr>
        <p:txBody>
          <a:bodyPr wrap="none" rtlCol="0">
            <a:spAutoFit/>
          </a:bodyPr>
          <a:lstStyle/>
          <a:p>
            <a:r>
              <a:rPr kumimoji="1" lang="en-US" altLang="ja-JP" sz="1000" dirty="0" smtClean="0"/>
              <a:t>【</a:t>
            </a:r>
            <a:r>
              <a:rPr kumimoji="1" lang="ja-JP" altLang="en-US" sz="1000" dirty="0" smtClean="0"/>
              <a:t>ログイン</a:t>
            </a:r>
            <a:r>
              <a:rPr kumimoji="1" lang="en-US" altLang="ja-JP" sz="1000" dirty="0" smtClean="0"/>
              <a:t>】</a:t>
            </a:r>
            <a:endParaRPr kumimoji="1" lang="ja-JP" altLang="en-US" sz="1000" dirty="0"/>
          </a:p>
        </p:txBody>
      </p:sp>
      <p:sp>
        <p:nvSpPr>
          <p:cNvPr id="6" name="テキスト ボックス 5"/>
          <p:cNvSpPr txBox="1"/>
          <p:nvPr/>
        </p:nvSpPr>
        <p:spPr>
          <a:xfrm>
            <a:off x="1898224" y="1639917"/>
            <a:ext cx="542136" cy="215444"/>
          </a:xfrm>
          <a:prstGeom prst="rect">
            <a:avLst/>
          </a:prstGeom>
          <a:noFill/>
        </p:spPr>
        <p:txBody>
          <a:bodyPr wrap="none" rtlCol="0">
            <a:spAutoFit/>
          </a:bodyPr>
          <a:lstStyle/>
          <a:p>
            <a:r>
              <a:rPr kumimoji="1" lang="ja-JP" altLang="en-US" sz="800" dirty="0" smtClean="0"/>
              <a:t>ログイン</a:t>
            </a:r>
            <a:endParaRPr kumimoji="1" lang="ja-JP" altLang="en-US" sz="800" dirty="0"/>
          </a:p>
        </p:txBody>
      </p:sp>
      <p:sp>
        <p:nvSpPr>
          <p:cNvPr id="8" name="テキスト ボックス 7"/>
          <p:cNvSpPr txBox="1"/>
          <p:nvPr/>
        </p:nvSpPr>
        <p:spPr>
          <a:xfrm>
            <a:off x="2539555" y="2374319"/>
            <a:ext cx="272832" cy="215444"/>
          </a:xfrm>
          <a:prstGeom prst="rect">
            <a:avLst/>
          </a:prstGeom>
          <a:noFill/>
        </p:spPr>
        <p:txBody>
          <a:bodyPr wrap="none" rtlCol="0">
            <a:spAutoFit/>
          </a:bodyPr>
          <a:lstStyle/>
          <a:p>
            <a:r>
              <a:rPr kumimoji="1" lang="en-US" altLang="ja-JP" sz="800" dirty="0" smtClean="0"/>
              <a:t>ID</a:t>
            </a:r>
            <a:endParaRPr kumimoji="1" lang="ja-JP" altLang="en-US" sz="800" dirty="0" smtClean="0"/>
          </a:p>
        </p:txBody>
      </p:sp>
      <p:sp>
        <p:nvSpPr>
          <p:cNvPr id="9" name="テキスト ボックス 8"/>
          <p:cNvSpPr txBox="1"/>
          <p:nvPr/>
        </p:nvSpPr>
        <p:spPr>
          <a:xfrm>
            <a:off x="2539555" y="2589763"/>
            <a:ext cx="647934" cy="215444"/>
          </a:xfrm>
          <a:prstGeom prst="rect">
            <a:avLst/>
          </a:prstGeom>
          <a:noFill/>
        </p:spPr>
        <p:txBody>
          <a:bodyPr wrap="none" rtlCol="0">
            <a:spAutoFit/>
          </a:bodyPr>
          <a:lstStyle/>
          <a:p>
            <a:r>
              <a:rPr kumimoji="1" lang="ja-JP" altLang="en-US" sz="800" dirty="0" smtClean="0"/>
              <a:t>パスワード</a:t>
            </a:r>
          </a:p>
        </p:txBody>
      </p:sp>
      <p:sp>
        <p:nvSpPr>
          <p:cNvPr id="10" name="テキスト ボックス 9"/>
          <p:cNvSpPr txBox="1"/>
          <p:nvPr/>
        </p:nvSpPr>
        <p:spPr>
          <a:xfrm>
            <a:off x="2539555" y="2013119"/>
            <a:ext cx="2199641" cy="215444"/>
          </a:xfrm>
          <a:prstGeom prst="rect">
            <a:avLst/>
          </a:prstGeom>
          <a:noFill/>
        </p:spPr>
        <p:txBody>
          <a:bodyPr wrap="none" rtlCol="0">
            <a:spAutoFit/>
          </a:bodyPr>
          <a:lstStyle/>
          <a:p>
            <a:r>
              <a:rPr kumimoji="1" lang="en-US" altLang="ja-JP" sz="800" dirty="0" smtClean="0"/>
              <a:t>ID</a:t>
            </a:r>
            <a:r>
              <a:rPr kumimoji="1" lang="ja-JP" altLang="en-US" sz="800" dirty="0" err="1" smtClean="0"/>
              <a:t>、</a:t>
            </a:r>
            <a:r>
              <a:rPr kumimoji="1" lang="ja-JP" altLang="en-US" sz="800" dirty="0" smtClean="0"/>
              <a:t>パスワードを入力してログインしてください。</a:t>
            </a:r>
          </a:p>
        </p:txBody>
      </p:sp>
      <p:sp>
        <p:nvSpPr>
          <p:cNvPr id="11" name="正方形/長方形 10"/>
          <p:cNvSpPr/>
          <p:nvPr/>
        </p:nvSpPr>
        <p:spPr>
          <a:xfrm>
            <a:off x="3269326" y="2428180"/>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3269326" y="2643624"/>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3269326" y="2949223"/>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ログイン</a:t>
            </a:r>
            <a:endParaRPr kumimoji="1" lang="ja-JP" altLang="en-US" sz="600" dirty="0">
              <a:solidFill>
                <a:schemeClr val="tx1"/>
              </a:solidFill>
            </a:endParaRPr>
          </a:p>
        </p:txBody>
      </p:sp>
      <p:sp>
        <p:nvSpPr>
          <p:cNvPr id="14" name="テキスト ボックス 13"/>
          <p:cNvSpPr txBox="1"/>
          <p:nvPr/>
        </p:nvSpPr>
        <p:spPr>
          <a:xfrm>
            <a:off x="568152" y="4338355"/>
            <a:ext cx="5926622" cy="246221"/>
          </a:xfrm>
          <a:prstGeom prst="rect">
            <a:avLst/>
          </a:prstGeom>
          <a:noFill/>
        </p:spPr>
        <p:txBody>
          <a:bodyPr wrap="none" rtlCol="0">
            <a:spAutoFit/>
          </a:bodyPr>
          <a:lstStyle/>
          <a:p>
            <a:r>
              <a:rPr kumimoji="1" lang="ja-JP" altLang="en-US" sz="1000" dirty="0" smtClean="0"/>
              <a:t>ログインに入力された</a:t>
            </a:r>
            <a:r>
              <a:rPr kumimoji="1" lang="en-US" altLang="ja-JP" sz="1000" dirty="0" smtClean="0"/>
              <a:t>ID</a:t>
            </a:r>
            <a:r>
              <a:rPr kumimoji="1" lang="ja-JP" altLang="en-US" sz="1000" dirty="0" smtClean="0"/>
              <a:t>で、権限を判別し、</a:t>
            </a:r>
            <a:r>
              <a:rPr lang="ja-JP" altLang="en-US" sz="1000" dirty="0" smtClean="0"/>
              <a:t>ログイン後</a:t>
            </a:r>
            <a:r>
              <a:rPr lang="ja-JP" altLang="en-US" sz="1000" dirty="0"/>
              <a:t>に表示される操作メニューの内容</a:t>
            </a:r>
            <a:r>
              <a:rPr lang="ja-JP" altLang="en-US" sz="1000" dirty="0" smtClean="0"/>
              <a:t>を可変いたします。</a:t>
            </a:r>
            <a:endParaRPr kumimoji="1" lang="ja-JP" altLang="en-US" sz="1000" dirty="0" smtClean="0"/>
          </a:p>
        </p:txBody>
      </p:sp>
      <p:sp>
        <p:nvSpPr>
          <p:cNvPr id="18" name="テキスト ボックス 17"/>
          <p:cNvSpPr txBox="1"/>
          <p:nvPr/>
        </p:nvSpPr>
        <p:spPr>
          <a:xfrm>
            <a:off x="8560548" y="1639917"/>
            <a:ext cx="1064715" cy="215444"/>
          </a:xfrm>
          <a:prstGeom prst="rect">
            <a:avLst/>
          </a:prstGeom>
          <a:noFill/>
        </p:spPr>
        <p:txBody>
          <a:bodyPr wrap="none" rtlCol="0">
            <a:spAutoFit/>
          </a:bodyPr>
          <a:lstStyle/>
          <a:p>
            <a:r>
              <a:rPr kumimoji="1" lang="ja-JP" altLang="en-US" sz="800" dirty="0" smtClean="0"/>
              <a:t>協会からのお知らせ</a:t>
            </a:r>
            <a:endParaRPr kumimoji="1" lang="ja-JP" altLang="en-US" sz="800" dirty="0"/>
          </a:p>
        </p:txBody>
      </p:sp>
      <p:sp>
        <p:nvSpPr>
          <p:cNvPr id="25" name="テキスト ボックス 24"/>
          <p:cNvSpPr txBox="1"/>
          <p:nvPr/>
        </p:nvSpPr>
        <p:spPr>
          <a:xfrm>
            <a:off x="7280889"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041" y="1974159"/>
            <a:ext cx="3459048" cy="1716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左中かっこ 25"/>
          <p:cNvSpPr/>
          <p:nvPr/>
        </p:nvSpPr>
        <p:spPr>
          <a:xfrm>
            <a:off x="7064865" y="1704256"/>
            <a:ext cx="144016" cy="178510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6120376" y="2432080"/>
            <a:ext cx="944489" cy="338554"/>
          </a:xfrm>
          <a:prstGeom prst="rect">
            <a:avLst/>
          </a:prstGeom>
          <a:noFill/>
        </p:spPr>
        <p:txBody>
          <a:bodyPr wrap="none" rtlCol="0">
            <a:spAutoFit/>
          </a:bodyPr>
          <a:lstStyle/>
          <a:p>
            <a:r>
              <a:rPr kumimoji="1" lang="ja-JP" altLang="en-US" sz="800" dirty="0" smtClean="0"/>
              <a:t>ログインに応じて</a:t>
            </a:r>
            <a:endParaRPr kumimoji="1" lang="en-US" altLang="ja-JP" sz="800" dirty="0" smtClean="0"/>
          </a:p>
          <a:p>
            <a:r>
              <a:rPr kumimoji="1" lang="ja-JP" altLang="en-US" sz="800" dirty="0" smtClean="0"/>
              <a:t>メニュー内容可変</a:t>
            </a:r>
          </a:p>
        </p:txBody>
      </p:sp>
      <p:sp>
        <p:nvSpPr>
          <p:cNvPr id="28" name="テキスト ボックス 27"/>
          <p:cNvSpPr txBox="1"/>
          <p:nvPr/>
        </p:nvSpPr>
        <p:spPr>
          <a:xfrm>
            <a:off x="682959" y="4728592"/>
            <a:ext cx="1519968" cy="246221"/>
          </a:xfrm>
          <a:prstGeom prst="rect">
            <a:avLst/>
          </a:prstGeom>
          <a:noFill/>
        </p:spPr>
        <p:txBody>
          <a:bodyPr wrap="none" rtlCol="0">
            <a:spAutoFit/>
          </a:bodyPr>
          <a:lstStyle/>
          <a:p>
            <a:r>
              <a:rPr kumimoji="1" lang="ja-JP" altLang="en-US" sz="1000" dirty="0" smtClean="0"/>
              <a:t>■指定施工会社メニュー</a:t>
            </a:r>
          </a:p>
        </p:txBody>
      </p:sp>
      <p:sp>
        <p:nvSpPr>
          <p:cNvPr id="30" name="テキスト ボックス 29"/>
          <p:cNvSpPr txBox="1"/>
          <p:nvPr/>
        </p:nvSpPr>
        <p:spPr>
          <a:xfrm>
            <a:off x="801152" y="5016625"/>
            <a:ext cx="1082348" cy="1569660"/>
          </a:xfrm>
          <a:prstGeom prst="rect">
            <a:avLst/>
          </a:prstGeom>
          <a:noFill/>
        </p:spPr>
        <p:txBody>
          <a:bodyPr wrap="none" rtlCol="0">
            <a:spAutoFit/>
          </a:bodyPr>
          <a:lstStyle/>
          <a:p>
            <a:r>
              <a:rPr kumimoji="1" lang="ja-JP" altLang="en-US" sz="800" dirty="0" smtClean="0"/>
              <a:t>・指定施工会社名簿</a:t>
            </a:r>
            <a:endParaRPr kumimoji="1" lang="en-US" altLang="ja-JP" sz="800" dirty="0" smtClean="0"/>
          </a:p>
          <a:p>
            <a:r>
              <a:rPr lang="ja-JP" altLang="en-US" sz="800" dirty="0" smtClean="0"/>
              <a:t>・物件照会</a:t>
            </a:r>
            <a:endParaRPr lang="en-US" altLang="ja-JP" sz="800" dirty="0" smtClean="0"/>
          </a:p>
          <a:p>
            <a:r>
              <a:rPr lang="ja-JP" altLang="en-US" sz="800" dirty="0" smtClean="0"/>
              <a:t>・様式ダウンロード</a:t>
            </a:r>
            <a:endParaRPr lang="en-US" altLang="ja-JP" sz="800" dirty="0" smtClean="0"/>
          </a:p>
          <a:p>
            <a:endParaRPr lang="en-US" altLang="ja-JP" sz="800" dirty="0" smtClean="0"/>
          </a:p>
          <a:p>
            <a:r>
              <a:rPr kumimoji="1" lang="ja-JP" altLang="en-US" sz="800" dirty="0" smtClean="0"/>
              <a:t>・物件登録</a:t>
            </a:r>
            <a:endParaRPr kumimoji="1" lang="en-US" altLang="ja-JP" sz="800" dirty="0" smtClean="0"/>
          </a:p>
          <a:p>
            <a:r>
              <a:rPr lang="ja-JP" altLang="en-US" sz="800" dirty="0" smtClean="0"/>
              <a:t>・パーツ発注</a:t>
            </a:r>
            <a:endParaRPr lang="en-US" altLang="ja-JP" sz="800" dirty="0" smtClean="0"/>
          </a:p>
          <a:p>
            <a:r>
              <a:rPr lang="ja-JP" altLang="en-US" sz="800" dirty="0" smtClean="0"/>
              <a:t>・パーツ発注履歴</a:t>
            </a:r>
            <a:endParaRPr lang="en-US" altLang="ja-JP" sz="800" dirty="0" smtClean="0"/>
          </a:p>
          <a:p>
            <a:r>
              <a:rPr kumimoji="1" lang="ja-JP" altLang="en-US" sz="800" dirty="0" smtClean="0"/>
              <a:t>・受取請求履歴</a:t>
            </a:r>
            <a:endParaRPr kumimoji="1" lang="en-US" altLang="ja-JP" sz="800" dirty="0" smtClean="0"/>
          </a:p>
          <a:p>
            <a:r>
              <a:rPr lang="ja-JP" altLang="en-US" sz="800" dirty="0" smtClean="0"/>
              <a:t>・会員登録情報変更</a:t>
            </a:r>
            <a:endParaRPr lang="en-US" altLang="ja-JP" sz="800" dirty="0" smtClean="0"/>
          </a:p>
          <a:p>
            <a:endParaRPr kumimoji="1" lang="en-US" altLang="ja-JP" sz="800" dirty="0" smtClean="0"/>
          </a:p>
          <a:p>
            <a:r>
              <a:rPr lang="ja-JP" altLang="en-US" sz="800" dirty="0" smtClean="0"/>
              <a:t>・トップ</a:t>
            </a:r>
            <a:endParaRPr kumimoji="1" lang="en-US" altLang="ja-JP" sz="800" dirty="0"/>
          </a:p>
          <a:p>
            <a:r>
              <a:rPr lang="ja-JP" altLang="en-US" sz="800" dirty="0" smtClean="0"/>
              <a:t>・ログアウト</a:t>
            </a:r>
            <a:endParaRPr kumimoji="1" lang="ja-JP" altLang="en-US" sz="800" dirty="0" smtClean="0"/>
          </a:p>
        </p:txBody>
      </p:sp>
      <p:sp>
        <p:nvSpPr>
          <p:cNvPr id="31" name="テキスト ボックス 30"/>
          <p:cNvSpPr txBox="1"/>
          <p:nvPr/>
        </p:nvSpPr>
        <p:spPr>
          <a:xfrm>
            <a:off x="3931119" y="4728592"/>
            <a:ext cx="2180405" cy="246221"/>
          </a:xfrm>
          <a:prstGeom prst="rect">
            <a:avLst/>
          </a:prstGeom>
          <a:noFill/>
        </p:spPr>
        <p:txBody>
          <a:bodyPr wrap="none" rtlCol="0">
            <a:spAutoFit/>
          </a:bodyPr>
          <a:lstStyle/>
          <a:p>
            <a:r>
              <a:rPr kumimoji="1" lang="ja-JP" altLang="en-US" sz="1000" dirty="0" smtClean="0"/>
              <a:t>■パーツ出荷担当（コクエイ）メニュー</a:t>
            </a:r>
          </a:p>
        </p:txBody>
      </p:sp>
      <p:sp>
        <p:nvSpPr>
          <p:cNvPr id="32" name="テキスト ボックス 31"/>
          <p:cNvSpPr txBox="1"/>
          <p:nvPr/>
        </p:nvSpPr>
        <p:spPr>
          <a:xfrm>
            <a:off x="4049312" y="5016625"/>
            <a:ext cx="1287532" cy="830997"/>
          </a:xfrm>
          <a:prstGeom prst="rect">
            <a:avLst/>
          </a:prstGeom>
          <a:noFill/>
        </p:spPr>
        <p:txBody>
          <a:bodyPr wrap="none" rtlCol="0">
            <a:spAutoFit/>
          </a:bodyPr>
          <a:lstStyle/>
          <a:p>
            <a:r>
              <a:rPr kumimoji="1" lang="ja-JP" altLang="en-US" sz="800" dirty="0" smtClean="0"/>
              <a:t>・先端パーツ出荷管理</a:t>
            </a:r>
            <a:endParaRPr lang="en-US" altLang="ja-JP" sz="800" dirty="0" smtClean="0"/>
          </a:p>
          <a:p>
            <a:r>
              <a:rPr lang="ja-JP" altLang="en-US" sz="800" dirty="0"/>
              <a:t>　</a:t>
            </a:r>
            <a:r>
              <a:rPr lang="ja-JP" altLang="en-US" sz="800" dirty="0" smtClean="0"/>
              <a:t>┗出荷</a:t>
            </a:r>
            <a:r>
              <a:rPr lang="ja-JP" altLang="en-US" sz="800" dirty="0"/>
              <a:t>処理</a:t>
            </a:r>
            <a:endParaRPr lang="en-US" altLang="ja-JP" sz="800" dirty="0"/>
          </a:p>
          <a:p>
            <a:r>
              <a:rPr lang="ja-JP" altLang="en-US" sz="800" dirty="0"/>
              <a:t>　</a:t>
            </a:r>
            <a:r>
              <a:rPr lang="ja-JP" altLang="en-US" sz="800" dirty="0" smtClean="0"/>
              <a:t>┗パーツ代金請求管理</a:t>
            </a:r>
            <a:endParaRPr lang="en-US" altLang="ja-JP" sz="800" dirty="0"/>
          </a:p>
          <a:p>
            <a:endParaRPr kumimoji="1" lang="en-US" altLang="ja-JP" sz="800" dirty="0" smtClean="0"/>
          </a:p>
          <a:p>
            <a:r>
              <a:rPr lang="ja-JP" altLang="en-US" sz="800" dirty="0" smtClean="0"/>
              <a:t>・トップ</a:t>
            </a:r>
            <a:endParaRPr kumimoji="1" lang="en-US" altLang="ja-JP" sz="800" dirty="0"/>
          </a:p>
          <a:p>
            <a:r>
              <a:rPr lang="ja-JP" altLang="en-US" sz="800" dirty="0" smtClean="0"/>
              <a:t>・ログアウト</a:t>
            </a:r>
            <a:endParaRPr kumimoji="1" lang="ja-JP" altLang="en-US" sz="800" dirty="0" smtClean="0"/>
          </a:p>
        </p:txBody>
      </p:sp>
      <p:sp>
        <p:nvSpPr>
          <p:cNvPr id="33" name="テキスト ボックス 32"/>
          <p:cNvSpPr txBox="1"/>
          <p:nvPr/>
        </p:nvSpPr>
        <p:spPr>
          <a:xfrm>
            <a:off x="2346943" y="4728592"/>
            <a:ext cx="1135247" cy="246221"/>
          </a:xfrm>
          <a:prstGeom prst="rect">
            <a:avLst/>
          </a:prstGeom>
          <a:noFill/>
        </p:spPr>
        <p:txBody>
          <a:bodyPr wrap="none" rtlCol="0">
            <a:spAutoFit/>
          </a:bodyPr>
          <a:lstStyle/>
          <a:p>
            <a:r>
              <a:rPr kumimoji="1" lang="ja-JP" altLang="en-US" sz="1000" dirty="0" smtClean="0"/>
              <a:t>■事務局メニュー</a:t>
            </a:r>
          </a:p>
        </p:txBody>
      </p:sp>
      <p:sp>
        <p:nvSpPr>
          <p:cNvPr id="34" name="テキスト ボックス 33"/>
          <p:cNvSpPr txBox="1"/>
          <p:nvPr/>
        </p:nvSpPr>
        <p:spPr>
          <a:xfrm>
            <a:off x="2465136" y="5028813"/>
            <a:ext cx="1279517" cy="4524315"/>
          </a:xfrm>
          <a:prstGeom prst="rect">
            <a:avLst/>
          </a:prstGeom>
          <a:noFill/>
        </p:spPr>
        <p:txBody>
          <a:bodyPr wrap="none" rtlCol="0">
            <a:spAutoFit/>
          </a:bodyPr>
          <a:lstStyle/>
          <a:p>
            <a:r>
              <a:rPr lang="ja-JP" altLang="en-US" sz="800" dirty="0"/>
              <a:t>・会員管理</a:t>
            </a:r>
            <a:endParaRPr lang="en-US" altLang="ja-JP" sz="800" dirty="0"/>
          </a:p>
          <a:p>
            <a:r>
              <a:rPr lang="ja-JP" altLang="en-US" sz="800" dirty="0"/>
              <a:t>　┣会員登録</a:t>
            </a:r>
            <a:endParaRPr lang="en-US" altLang="ja-JP" sz="800" dirty="0"/>
          </a:p>
          <a:p>
            <a:r>
              <a:rPr lang="ja-JP" altLang="en-US" sz="800" dirty="0"/>
              <a:t>　┗会員情報閲覧</a:t>
            </a:r>
            <a:r>
              <a:rPr lang="en-US" altLang="ja-JP" sz="800" dirty="0"/>
              <a:t>/</a:t>
            </a:r>
            <a:r>
              <a:rPr lang="ja-JP" altLang="en-US" sz="800" dirty="0"/>
              <a:t>変更</a:t>
            </a:r>
            <a:endParaRPr lang="en-US" altLang="ja-JP" sz="800" dirty="0"/>
          </a:p>
          <a:p>
            <a:endParaRPr lang="en-US" altLang="ja-JP" sz="800" dirty="0"/>
          </a:p>
          <a:p>
            <a:r>
              <a:rPr lang="ja-JP" altLang="en-US" sz="800" dirty="0"/>
              <a:t>・先端パーツ受注管理</a:t>
            </a:r>
            <a:endParaRPr lang="en-US" altLang="ja-JP" sz="800" dirty="0"/>
          </a:p>
          <a:p>
            <a:r>
              <a:rPr lang="ja-JP" altLang="en-US" sz="800" dirty="0"/>
              <a:t>　</a:t>
            </a:r>
            <a:r>
              <a:rPr lang="ja-JP" altLang="en-US" sz="800" dirty="0" smtClean="0"/>
              <a:t>┗受注</a:t>
            </a:r>
            <a:r>
              <a:rPr lang="ja-JP" altLang="en-US" sz="800" dirty="0"/>
              <a:t>情報閲覧</a:t>
            </a:r>
            <a:r>
              <a:rPr lang="en-US" altLang="ja-JP" sz="800" dirty="0"/>
              <a:t>/</a:t>
            </a:r>
            <a:r>
              <a:rPr lang="ja-JP" altLang="en-US" sz="800" dirty="0"/>
              <a:t>変更</a:t>
            </a:r>
            <a:endParaRPr lang="en-US" altLang="ja-JP" sz="800" dirty="0"/>
          </a:p>
          <a:p>
            <a:r>
              <a:rPr lang="ja-JP" altLang="en-US" sz="800" dirty="0"/>
              <a:t>　</a:t>
            </a:r>
            <a:r>
              <a:rPr lang="ja-JP" altLang="en-US" sz="800" dirty="0" smtClean="0"/>
              <a:t>┗パーツ代金精算</a:t>
            </a:r>
            <a:endParaRPr lang="en-US" altLang="ja-JP" sz="800" dirty="0"/>
          </a:p>
          <a:p>
            <a:endParaRPr lang="en-US" altLang="ja-JP" sz="800" dirty="0"/>
          </a:p>
          <a:p>
            <a:r>
              <a:rPr lang="ja-JP" altLang="en-US" sz="800" dirty="0"/>
              <a:t>・物件管理</a:t>
            </a:r>
            <a:endParaRPr lang="en-US" altLang="ja-JP" sz="800" dirty="0"/>
          </a:p>
          <a:p>
            <a:r>
              <a:rPr lang="ja-JP" altLang="en-US" sz="800" dirty="0"/>
              <a:t>　┣物件登録</a:t>
            </a:r>
            <a:endParaRPr lang="en-US" altLang="ja-JP" sz="800" dirty="0"/>
          </a:p>
          <a:p>
            <a:r>
              <a:rPr lang="ja-JP" altLang="en-US" sz="800" dirty="0"/>
              <a:t>　</a:t>
            </a:r>
            <a:r>
              <a:rPr lang="ja-JP" altLang="en-US" sz="800" dirty="0" smtClean="0"/>
              <a:t>┗</a:t>
            </a:r>
            <a:r>
              <a:rPr lang="ja-JP" altLang="en-US" sz="800" dirty="0"/>
              <a:t>物件情報閲覧</a:t>
            </a:r>
            <a:r>
              <a:rPr lang="en-US" altLang="ja-JP" sz="800" dirty="0"/>
              <a:t>/</a:t>
            </a:r>
            <a:r>
              <a:rPr lang="ja-JP" altLang="en-US" sz="800" dirty="0"/>
              <a:t>変更</a:t>
            </a:r>
            <a:endParaRPr lang="en-US" altLang="ja-JP" sz="800" dirty="0"/>
          </a:p>
          <a:p>
            <a:r>
              <a:rPr lang="ja-JP" altLang="en-US" sz="800" dirty="0"/>
              <a:t>　</a:t>
            </a:r>
            <a:endParaRPr lang="en-US" altLang="ja-JP" sz="800" dirty="0"/>
          </a:p>
          <a:p>
            <a:r>
              <a:rPr lang="ja-JP" altLang="en-US" sz="800" dirty="0"/>
              <a:t>・請求管理</a:t>
            </a:r>
            <a:endParaRPr lang="en-US" altLang="ja-JP" sz="800" dirty="0"/>
          </a:p>
          <a:p>
            <a:r>
              <a:rPr lang="ja-JP" altLang="en-US" sz="800" dirty="0"/>
              <a:t>　</a:t>
            </a:r>
            <a:r>
              <a:rPr lang="ja-JP" altLang="en-US" sz="800" dirty="0" smtClean="0"/>
              <a:t>┗請求対象検索</a:t>
            </a:r>
            <a:endParaRPr lang="en-US" altLang="ja-JP" sz="800" dirty="0"/>
          </a:p>
          <a:p>
            <a:endParaRPr lang="en-US" altLang="ja-JP" sz="800" dirty="0"/>
          </a:p>
          <a:p>
            <a:r>
              <a:rPr lang="ja-JP" altLang="en-US" sz="800" dirty="0"/>
              <a:t>・集計処理</a:t>
            </a:r>
            <a:endParaRPr lang="en-US" altLang="ja-JP" sz="800" dirty="0"/>
          </a:p>
          <a:p>
            <a:r>
              <a:rPr lang="ja-JP" altLang="en-US" sz="800" dirty="0"/>
              <a:t>　┣集計</a:t>
            </a:r>
            <a:endParaRPr lang="en-US" altLang="ja-JP" sz="800" dirty="0"/>
          </a:p>
          <a:p>
            <a:r>
              <a:rPr lang="ja-JP" altLang="en-US" sz="800" dirty="0"/>
              <a:t>　┗帳票出力</a:t>
            </a:r>
            <a:endParaRPr lang="en-US" altLang="ja-JP" sz="800" dirty="0"/>
          </a:p>
          <a:p>
            <a:endParaRPr lang="en-US" altLang="ja-JP" sz="800" dirty="0"/>
          </a:p>
          <a:p>
            <a:r>
              <a:rPr lang="ja-JP" altLang="en-US" sz="800" dirty="0"/>
              <a:t>・協会情報</a:t>
            </a:r>
            <a:endParaRPr lang="en-US" altLang="ja-JP" sz="800" dirty="0"/>
          </a:p>
          <a:p>
            <a:r>
              <a:rPr lang="ja-JP" altLang="en-US" sz="800" dirty="0"/>
              <a:t>　</a:t>
            </a:r>
            <a:r>
              <a:rPr lang="ja-JP" altLang="en-US" sz="800" dirty="0" smtClean="0"/>
              <a:t>┗</a:t>
            </a:r>
            <a:r>
              <a:rPr lang="zh-TW" altLang="en-US" sz="800" dirty="0" smtClean="0"/>
              <a:t>協会基本情報</a:t>
            </a:r>
            <a:endParaRPr lang="en-US" altLang="ja-JP" sz="800" dirty="0"/>
          </a:p>
          <a:p>
            <a:endParaRPr lang="en-US" altLang="ja-JP" sz="800" dirty="0"/>
          </a:p>
          <a:p>
            <a:r>
              <a:rPr lang="ja-JP" altLang="en-US" sz="800" dirty="0"/>
              <a:t>・管理者情報</a:t>
            </a:r>
            <a:endParaRPr lang="en-US" altLang="ja-JP" sz="800" dirty="0"/>
          </a:p>
          <a:p>
            <a:r>
              <a:rPr lang="ja-JP" altLang="en-US" sz="800" dirty="0"/>
              <a:t>　┗管理者情報</a:t>
            </a:r>
            <a:endParaRPr lang="en-US" altLang="ja-JP" sz="800" dirty="0"/>
          </a:p>
          <a:p>
            <a:endParaRPr lang="en-US" altLang="ja-JP" sz="800" dirty="0"/>
          </a:p>
          <a:p>
            <a:r>
              <a:rPr lang="ja-JP" altLang="en-US" sz="800" dirty="0"/>
              <a:t>・システム設定</a:t>
            </a:r>
            <a:endParaRPr lang="en-US" altLang="ja-JP" sz="800" dirty="0"/>
          </a:p>
          <a:p>
            <a:r>
              <a:rPr lang="ja-JP" altLang="en-US" sz="800" dirty="0"/>
              <a:t>　┗単価</a:t>
            </a:r>
            <a:r>
              <a:rPr lang="ja-JP" altLang="en-US" sz="800" dirty="0" smtClean="0"/>
              <a:t>設定</a:t>
            </a:r>
            <a:endParaRPr lang="en-US" altLang="ja-JP" sz="800" dirty="0"/>
          </a:p>
          <a:p>
            <a:r>
              <a:rPr lang="ja-JP" altLang="en-US" sz="800" dirty="0"/>
              <a:t>　┗消費税設定</a:t>
            </a:r>
            <a:endParaRPr lang="en-US" altLang="ja-JP" sz="800" dirty="0"/>
          </a:p>
          <a:p>
            <a:r>
              <a:rPr lang="ja-JP" altLang="en-US" sz="800" dirty="0"/>
              <a:t>　┗材種設定</a:t>
            </a:r>
            <a:endParaRPr lang="en-US" altLang="ja-JP" sz="800" dirty="0"/>
          </a:p>
          <a:p>
            <a:r>
              <a:rPr lang="ja-JP" altLang="en-US" sz="800" dirty="0"/>
              <a:t>　┗施工管理技術者設定</a:t>
            </a:r>
            <a:endParaRPr lang="en-US" altLang="ja-JP" sz="800" dirty="0"/>
          </a:p>
          <a:p>
            <a:r>
              <a:rPr lang="ja-JP" altLang="en-US" sz="800" dirty="0"/>
              <a:t>　┗設計担当者設定</a:t>
            </a:r>
            <a:endParaRPr lang="en-US" altLang="ja-JP" sz="800" dirty="0"/>
          </a:p>
          <a:p>
            <a:endParaRPr lang="en-US" altLang="ja-JP" sz="800" dirty="0"/>
          </a:p>
          <a:p>
            <a:r>
              <a:rPr lang="ja-JP" altLang="en-US" sz="800" dirty="0"/>
              <a:t>・事務局からのお知らせ</a:t>
            </a:r>
            <a:endParaRPr lang="en-US" altLang="ja-JP" sz="800" dirty="0"/>
          </a:p>
          <a:p>
            <a:endParaRPr lang="en-US" altLang="ja-JP" sz="800" dirty="0"/>
          </a:p>
          <a:p>
            <a:r>
              <a:rPr lang="ja-JP" altLang="en-US" sz="800" dirty="0"/>
              <a:t>・トップ</a:t>
            </a:r>
            <a:endParaRPr lang="en-US" altLang="ja-JP" sz="800" dirty="0"/>
          </a:p>
          <a:p>
            <a:r>
              <a:rPr lang="ja-JP" altLang="en-US" sz="800" dirty="0"/>
              <a:t>・ログアウト</a:t>
            </a:r>
          </a:p>
        </p:txBody>
      </p:sp>
      <p:cxnSp>
        <p:nvCxnSpPr>
          <p:cNvPr id="2051" name="カギ線コネクタ 2050"/>
          <p:cNvCxnSpPr>
            <a:stCxn id="27" idx="2"/>
            <a:endCxn id="31" idx="3"/>
          </p:cNvCxnSpPr>
          <p:nvPr/>
        </p:nvCxnSpPr>
        <p:spPr>
          <a:xfrm rot="5400000">
            <a:off x="5311539" y="3570620"/>
            <a:ext cx="2081069" cy="481097"/>
          </a:xfrm>
          <a:prstGeom prst="bentConnector2">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058" name="グループ化 2057"/>
          <p:cNvGrpSpPr/>
          <p:nvPr/>
        </p:nvGrpSpPr>
        <p:grpSpPr>
          <a:xfrm>
            <a:off x="618565" y="950439"/>
            <a:ext cx="4918139" cy="3303158"/>
            <a:chOff x="618565" y="950439"/>
            <a:chExt cx="4918139" cy="3303158"/>
          </a:xfrm>
        </p:grpSpPr>
        <p:grpSp>
          <p:nvGrpSpPr>
            <p:cNvPr id="2052" name="グループ化 2051"/>
            <p:cNvGrpSpPr/>
            <p:nvPr/>
          </p:nvGrpSpPr>
          <p:grpSpPr>
            <a:xfrm>
              <a:off x="618565" y="950439"/>
              <a:ext cx="4918139" cy="3303158"/>
              <a:chOff x="618565" y="1497732"/>
              <a:chExt cx="4918139" cy="3303158"/>
            </a:xfrm>
          </p:grpSpPr>
          <p:cxnSp>
            <p:nvCxnSpPr>
              <p:cNvPr id="15" name="直線コネクタ 1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 name="テキスト ボックス 2048"/>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2057" name="直線コネクタ 2056"/>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59" name="グループ化 2058"/>
          <p:cNvGrpSpPr/>
          <p:nvPr/>
        </p:nvGrpSpPr>
        <p:grpSpPr>
          <a:xfrm>
            <a:off x="7280889" y="950439"/>
            <a:ext cx="4918139" cy="3303158"/>
            <a:chOff x="7280889" y="950439"/>
            <a:chExt cx="4918139" cy="3303158"/>
          </a:xfrm>
        </p:grpSpPr>
        <p:grpSp>
          <p:nvGrpSpPr>
            <p:cNvPr id="44" name="グループ化 43"/>
            <p:cNvGrpSpPr/>
            <p:nvPr/>
          </p:nvGrpSpPr>
          <p:grpSpPr>
            <a:xfrm>
              <a:off x="7280889" y="950439"/>
              <a:ext cx="4918139" cy="3303158"/>
              <a:chOff x="618565" y="1497732"/>
              <a:chExt cx="4918139" cy="3303158"/>
            </a:xfrm>
          </p:grpSpPr>
          <p:cxnSp>
            <p:nvCxnSpPr>
              <p:cNvPr id="45" name="直線コネクタ 44"/>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54" name="直線コネクタ 53"/>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3" name="テキスト ボックス 42"/>
          <p:cNvSpPr txBox="1"/>
          <p:nvPr/>
        </p:nvSpPr>
        <p:spPr>
          <a:xfrm>
            <a:off x="8594968" y="6003344"/>
            <a:ext cx="1064715" cy="215444"/>
          </a:xfrm>
          <a:prstGeom prst="rect">
            <a:avLst/>
          </a:prstGeom>
          <a:noFill/>
        </p:spPr>
        <p:txBody>
          <a:bodyPr wrap="none" rtlCol="0">
            <a:spAutoFit/>
          </a:bodyPr>
          <a:lstStyle/>
          <a:p>
            <a:r>
              <a:rPr kumimoji="1" lang="ja-JP" altLang="en-US" sz="800" dirty="0" smtClean="0"/>
              <a:t>協会からのお知らせ</a:t>
            </a:r>
            <a:endParaRPr kumimoji="1" lang="ja-JP" altLang="en-US" sz="800" dirty="0"/>
          </a:p>
        </p:txBody>
      </p:sp>
      <p:sp>
        <p:nvSpPr>
          <p:cNvPr id="50" name="テキスト ボックス 49"/>
          <p:cNvSpPr txBox="1"/>
          <p:nvPr/>
        </p:nvSpPr>
        <p:spPr>
          <a:xfrm>
            <a:off x="7280889" y="6067683"/>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grpSp>
        <p:nvGrpSpPr>
          <p:cNvPr id="52" name="グループ化 51"/>
          <p:cNvGrpSpPr/>
          <p:nvPr/>
        </p:nvGrpSpPr>
        <p:grpSpPr>
          <a:xfrm>
            <a:off x="7280889" y="5313866"/>
            <a:ext cx="4918139" cy="3303158"/>
            <a:chOff x="7280889" y="950439"/>
            <a:chExt cx="4918139" cy="3303158"/>
          </a:xfrm>
        </p:grpSpPr>
        <p:grpSp>
          <p:nvGrpSpPr>
            <p:cNvPr id="53" name="グループ化 52"/>
            <p:cNvGrpSpPr/>
            <p:nvPr/>
          </p:nvGrpSpPr>
          <p:grpSpPr>
            <a:xfrm>
              <a:off x="7280889" y="950439"/>
              <a:ext cx="4918139" cy="3303158"/>
              <a:chOff x="618565" y="1497732"/>
              <a:chExt cx="4918139" cy="3303158"/>
            </a:xfrm>
          </p:grpSpPr>
          <p:cxnSp>
            <p:nvCxnSpPr>
              <p:cNvPr id="56" name="直線コネクタ 55"/>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55" name="直線コネクタ 54"/>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6" name="下矢印 15"/>
          <p:cNvSpPr/>
          <p:nvPr/>
        </p:nvSpPr>
        <p:spPr>
          <a:xfrm>
            <a:off x="9137104" y="3690985"/>
            <a:ext cx="303929" cy="1973711"/>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7" name="テキスト ボックス 16"/>
          <p:cNvSpPr txBox="1"/>
          <p:nvPr/>
        </p:nvSpPr>
        <p:spPr>
          <a:xfrm>
            <a:off x="9441033" y="4338355"/>
            <a:ext cx="1007007" cy="215444"/>
          </a:xfrm>
          <a:prstGeom prst="rect">
            <a:avLst/>
          </a:prstGeom>
          <a:noFill/>
        </p:spPr>
        <p:txBody>
          <a:bodyPr wrap="none" rtlCol="0">
            <a:spAutoFit/>
          </a:bodyPr>
          <a:lstStyle/>
          <a:p>
            <a:r>
              <a:rPr kumimoji="1" lang="ja-JP" altLang="en-US" sz="800" dirty="0" smtClean="0"/>
              <a:t>クリックで詳細表示</a:t>
            </a:r>
          </a:p>
        </p:txBody>
      </p:sp>
      <p:sp>
        <p:nvSpPr>
          <p:cNvPr id="20" name="テキスト ボックス 19"/>
          <p:cNvSpPr txBox="1"/>
          <p:nvPr/>
        </p:nvSpPr>
        <p:spPr>
          <a:xfrm>
            <a:off x="8605935" y="6384776"/>
            <a:ext cx="675185" cy="215444"/>
          </a:xfrm>
          <a:prstGeom prst="rect">
            <a:avLst/>
          </a:prstGeom>
          <a:noFill/>
        </p:spPr>
        <p:txBody>
          <a:bodyPr wrap="none" rtlCol="0">
            <a:spAutoFit/>
          </a:bodyPr>
          <a:lstStyle/>
          <a:p>
            <a:r>
              <a:rPr kumimoji="1" lang="en-US" altLang="ja-JP" sz="800" dirty="0" smtClean="0">
                <a:solidFill>
                  <a:srgbClr val="0070C0"/>
                </a:solidFill>
              </a:rPr>
              <a:t>2013/**/**</a:t>
            </a:r>
            <a:endParaRPr kumimoji="1" lang="ja-JP" altLang="en-US" sz="800" dirty="0" smtClean="0">
              <a:solidFill>
                <a:srgbClr val="0070C0"/>
              </a:solidFill>
            </a:endParaRPr>
          </a:p>
        </p:txBody>
      </p:sp>
      <p:sp>
        <p:nvSpPr>
          <p:cNvPr id="61" name="テキスト ボックス 60"/>
          <p:cNvSpPr txBox="1"/>
          <p:nvPr/>
        </p:nvSpPr>
        <p:spPr>
          <a:xfrm>
            <a:off x="9137104" y="6384776"/>
            <a:ext cx="2864887" cy="215444"/>
          </a:xfrm>
          <a:prstGeom prst="rect">
            <a:avLst/>
          </a:prstGeom>
          <a:noFill/>
        </p:spPr>
        <p:txBody>
          <a:bodyPr wrap="none" rtlCol="0">
            <a:spAutoFit/>
          </a:bodyPr>
          <a:lstStyle/>
          <a:p>
            <a:r>
              <a:rPr kumimoji="1" lang="ja-JP" altLang="en-US" sz="800" dirty="0" smtClean="0"/>
              <a:t>当</a:t>
            </a:r>
            <a:r>
              <a:rPr kumimoji="1" lang="en-US" altLang="ja-JP" sz="800" dirty="0" smtClean="0"/>
              <a:t>web</a:t>
            </a:r>
            <a:r>
              <a:rPr kumimoji="1" lang="ja-JP" altLang="en-US" sz="800" dirty="0" smtClean="0"/>
              <a:t>サイトを公開しました。今後とも宜しくお願いいたします。</a:t>
            </a:r>
          </a:p>
        </p:txBody>
      </p:sp>
      <p:sp>
        <p:nvSpPr>
          <p:cNvPr id="62" name="テキスト ボックス 61"/>
          <p:cNvSpPr txBox="1"/>
          <p:nvPr/>
        </p:nvSpPr>
        <p:spPr>
          <a:xfrm>
            <a:off x="8633048" y="6672808"/>
            <a:ext cx="3384376" cy="1799620"/>
          </a:xfrm>
          <a:prstGeom prst="rect">
            <a:avLst/>
          </a:prstGeom>
          <a:noFill/>
          <a:ln>
            <a:solidFill>
              <a:schemeClr val="bg1">
                <a:lumMod val="85000"/>
              </a:schemeClr>
            </a:solidFill>
          </a:ln>
        </p:spPr>
        <p:txBody>
          <a:bodyPr wrap="square" rtlCol="0">
            <a:noAutofit/>
          </a:bodyPr>
          <a:lstStyle/>
          <a:p>
            <a:r>
              <a:rPr lang="ja-JP" altLang="en-US" sz="800" dirty="0"/>
              <a:t>本文</a:t>
            </a:r>
            <a:r>
              <a:rPr lang="ja-JP" altLang="en-US" sz="800" dirty="0" smtClean="0"/>
              <a:t>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テキスト</a:t>
            </a:r>
            <a:r>
              <a:rPr lang="ja-JP" altLang="en-US" sz="800" dirty="0"/>
              <a:t>テキスト</a:t>
            </a:r>
            <a:endParaRPr kumimoji="1" lang="ja-JP" altLang="en-US" sz="800" dirty="0" smtClean="0"/>
          </a:p>
        </p:txBody>
      </p:sp>
    </p:spTree>
    <p:extLst>
      <p:ext uri="{BB962C8B-B14F-4D97-AF65-F5344CB8AC3E}">
        <p14:creationId xmlns:p14="http://schemas.microsoft.com/office/powerpoint/2010/main" val="3719349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グループ化 49"/>
          <p:cNvGrpSpPr/>
          <p:nvPr/>
        </p:nvGrpSpPr>
        <p:grpSpPr>
          <a:xfrm>
            <a:off x="7280889" y="950439"/>
            <a:ext cx="4918139" cy="3303158"/>
            <a:chOff x="7280889" y="950439"/>
            <a:chExt cx="4918139" cy="3303158"/>
          </a:xfrm>
        </p:grpSpPr>
        <p:grpSp>
          <p:nvGrpSpPr>
            <p:cNvPr id="51" name="グループ化 50"/>
            <p:cNvGrpSpPr/>
            <p:nvPr/>
          </p:nvGrpSpPr>
          <p:grpSpPr>
            <a:xfrm>
              <a:off x="7280889" y="950439"/>
              <a:ext cx="4918139" cy="3303158"/>
              <a:chOff x="618565" y="1497732"/>
              <a:chExt cx="4918139" cy="3303158"/>
            </a:xfrm>
          </p:grpSpPr>
          <p:cxnSp>
            <p:nvCxnSpPr>
              <p:cNvPr id="53" name="直線コネクタ 5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52" name="直線コネクタ 51"/>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1" name="グループ化 30"/>
          <p:cNvGrpSpPr/>
          <p:nvPr/>
        </p:nvGrpSpPr>
        <p:grpSpPr>
          <a:xfrm>
            <a:off x="618565" y="950439"/>
            <a:ext cx="4918139" cy="3303158"/>
            <a:chOff x="618565" y="950439"/>
            <a:chExt cx="4918139" cy="3303158"/>
          </a:xfrm>
        </p:grpSpPr>
        <p:grpSp>
          <p:nvGrpSpPr>
            <p:cNvPr id="32" name="グループ化 31"/>
            <p:cNvGrpSpPr/>
            <p:nvPr/>
          </p:nvGrpSpPr>
          <p:grpSpPr>
            <a:xfrm>
              <a:off x="618565" y="950439"/>
              <a:ext cx="4918139" cy="3303158"/>
              <a:chOff x="618565" y="1497732"/>
              <a:chExt cx="4918139" cy="3303158"/>
            </a:xfrm>
          </p:grpSpPr>
          <p:cxnSp>
            <p:nvCxnSpPr>
              <p:cNvPr id="39" name="直線コネクタ 38"/>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36" name="直線コネクタ 35"/>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3" name="直線コネクタ 2"/>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5" name="テキスト ボックス 4"/>
          <p:cNvSpPr txBox="1"/>
          <p:nvPr/>
        </p:nvSpPr>
        <p:spPr>
          <a:xfrm>
            <a:off x="191944" y="480120"/>
            <a:ext cx="1338828" cy="246221"/>
          </a:xfrm>
          <a:prstGeom prst="rect">
            <a:avLst/>
          </a:prstGeom>
          <a:noFill/>
        </p:spPr>
        <p:txBody>
          <a:bodyPr wrap="none" rtlCol="0">
            <a:spAutoFit/>
          </a:bodyPr>
          <a:lstStyle/>
          <a:p>
            <a:r>
              <a:rPr kumimoji="1" lang="en-US" altLang="ja-JP" sz="1000" dirty="0" smtClean="0"/>
              <a:t>【</a:t>
            </a:r>
            <a:r>
              <a:rPr kumimoji="1" lang="ja-JP" altLang="en-US" sz="1000" dirty="0" smtClean="0"/>
              <a:t>指定施工会社名簿</a:t>
            </a:r>
            <a:r>
              <a:rPr kumimoji="1" lang="en-US" altLang="ja-JP" sz="1000" dirty="0" smtClean="0"/>
              <a:t>】</a:t>
            </a:r>
            <a:endParaRPr kumimoji="1" lang="ja-JP" altLang="en-US" sz="1000" dirty="0"/>
          </a:p>
        </p:txBody>
      </p:sp>
      <p:sp>
        <p:nvSpPr>
          <p:cNvPr id="6" name="テキスト ボックス 5"/>
          <p:cNvSpPr txBox="1"/>
          <p:nvPr/>
        </p:nvSpPr>
        <p:spPr>
          <a:xfrm>
            <a:off x="1898224" y="1632828"/>
            <a:ext cx="1005403" cy="215444"/>
          </a:xfrm>
          <a:prstGeom prst="rect">
            <a:avLst/>
          </a:prstGeom>
          <a:noFill/>
        </p:spPr>
        <p:txBody>
          <a:bodyPr wrap="none" rtlCol="0">
            <a:spAutoFit/>
          </a:bodyPr>
          <a:lstStyle/>
          <a:p>
            <a:r>
              <a:rPr kumimoji="1" lang="ja-JP" altLang="en-US" sz="800" dirty="0" smtClean="0"/>
              <a:t>指定施工会社名簿</a:t>
            </a:r>
            <a:endParaRPr kumimoji="1" lang="ja-JP" altLang="en-US" sz="800" dirty="0"/>
          </a:p>
        </p:txBody>
      </p:sp>
      <p:sp>
        <p:nvSpPr>
          <p:cNvPr id="7" name="テキスト ボックス 6"/>
          <p:cNvSpPr txBox="1"/>
          <p:nvPr/>
        </p:nvSpPr>
        <p:spPr>
          <a:xfrm>
            <a:off x="618565"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29" name="テキスト ボックス 28"/>
          <p:cNvSpPr txBox="1"/>
          <p:nvPr/>
        </p:nvSpPr>
        <p:spPr>
          <a:xfrm>
            <a:off x="8560548" y="1635497"/>
            <a:ext cx="1005403" cy="215444"/>
          </a:xfrm>
          <a:prstGeom prst="rect">
            <a:avLst/>
          </a:prstGeom>
          <a:noFill/>
        </p:spPr>
        <p:txBody>
          <a:bodyPr wrap="none" rtlCol="0">
            <a:spAutoFit/>
          </a:bodyPr>
          <a:lstStyle/>
          <a:p>
            <a:r>
              <a:rPr kumimoji="1" lang="ja-JP" altLang="en-US" sz="800" dirty="0" smtClean="0"/>
              <a:t>指定施工会社名簿</a:t>
            </a:r>
            <a:endParaRPr kumimoji="1" lang="ja-JP" altLang="en-US" sz="800" dirty="0"/>
          </a:p>
        </p:txBody>
      </p:sp>
      <p:sp>
        <p:nvSpPr>
          <p:cNvPr id="30" name="テキスト ボックス 29"/>
          <p:cNvSpPr txBox="1"/>
          <p:nvPr/>
        </p:nvSpPr>
        <p:spPr>
          <a:xfrm>
            <a:off x="7280889"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37" name="テキスト ボックス 36"/>
          <p:cNvSpPr txBox="1"/>
          <p:nvPr/>
        </p:nvSpPr>
        <p:spPr>
          <a:xfrm>
            <a:off x="11091916" y="1632828"/>
            <a:ext cx="1069524" cy="200055"/>
          </a:xfrm>
          <a:prstGeom prst="rect">
            <a:avLst/>
          </a:prstGeom>
          <a:noFill/>
        </p:spPr>
        <p:txBody>
          <a:bodyPr wrap="none" rtlCol="0">
            <a:spAutoFit/>
          </a:bodyPr>
          <a:lstStyle/>
          <a:p>
            <a:r>
              <a:rPr kumimoji="1" lang="ja-JP" altLang="en-US" sz="700" dirty="0" smtClean="0"/>
              <a:t>≪検索結果一覧へ戻る</a:t>
            </a:r>
          </a:p>
        </p:txBody>
      </p:sp>
      <p:graphicFrame>
        <p:nvGraphicFramePr>
          <p:cNvPr id="38" name="表 37"/>
          <p:cNvGraphicFramePr>
            <a:graphicFrameLocks noGrp="1"/>
          </p:cNvGraphicFramePr>
          <p:nvPr>
            <p:extLst>
              <p:ext uri="{D42A27DB-BD31-4B8C-83A1-F6EECF244321}">
                <p14:modId xmlns:p14="http://schemas.microsoft.com/office/powerpoint/2010/main" val="2433818496"/>
              </p:ext>
            </p:extLst>
          </p:nvPr>
        </p:nvGraphicFramePr>
        <p:xfrm>
          <a:off x="8723808" y="2072793"/>
          <a:ext cx="3149600" cy="3625215"/>
        </p:xfrm>
        <a:graphic>
          <a:graphicData uri="http://schemas.openxmlformats.org/drawingml/2006/table">
            <a:tbl>
              <a:tblPr>
                <a:tableStyleId>{5C22544A-7EE6-4342-B048-85BDC9FD1C3A}</a:tableStyleId>
              </a:tblPr>
              <a:tblGrid>
                <a:gridCol w="812800"/>
                <a:gridCol w="2336800"/>
              </a:tblGrid>
              <a:tr h="171450">
                <a:tc>
                  <a:txBody>
                    <a:bodyPr/>
                    <a:lstStyle/>
                    <a:p>
                      <a:pPr algn="l" fontAlgn="ctr"/>
                      <a:r>
                        <a:rPr lang="ja-JP" altLang="en-US" sz="800" b="0" i="0" u="none" strike="noStrike" dirty="0" smtClean="0">
                          <a:solidFill>
                            <a:srgbClr val="000000"/>
                          </a:solidFill>
                          <a:effectLst/>
                          <a:latin typeface="ＭＳ Ｐゴシック"/>
                        </a:rPr>
                        <a:t>会社コード</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101</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ja-JP" altLang="en-US" sz="800" u="none" strike="noStrike" dirty="0">
                          <a:effectLst/>
                        </a:rPr>
                        <a:t>会社名</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株式会社□□□□□□□□□□</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ja-JP" altLang="en-US" sz="800" u="none" strike="noStrike" dirty="0">
                          <a:effectLst/>
                        </a:rPr>
                        <a:t>住所</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愛知県名古屋市中区栄１－１－１</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ja-JP" altLang="en-US" sz="800" b="0" i="0" u="none" strike="noStrike" dirty="0" smtClean="0">
                          <a:solidFill>
                            <a:srgbClr val="000000"/>
                          </a:solidFill>
                          <a:effectLst/>
                          <a:latin typeface="ＭＳ Ｐゴシック"/>
                        </a:rPr>
                        <a:t>代表者名</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smtClean="0">
                          <a:effectLst/>
                        </a:rPr>
                        <a:t>□□□□</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ja-JP" altLang="en-US" sz="800" u="none" strike="noStrike" dirty="0" smtClean="0">
                          <a:effectLst/>
                        </a:rPr>
                        <a:t>電話番号</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smtClean="0">
                          <a:effectLst/>
                          <a:latin typeface="+mn-ea"/>
                          <a:ea typeface="+mn-ea"/>
                        </a:rPr>
                        <a:t>052-123-4567</a:t>
                      </a:r>
                      <a:endParaRPr lang="en-US" altLang="ja-JP" sz="800" b="0" i="0" u="none" strike="noStrike" dirty="0">
                        <a:solidFill>
                          <a:srgbClr val="000000"/>
                        </a:solidFill>
                        <a:effectLst/>
                        <a:latin typeface="+mn-ea"/>
                        <a:ea typeface="+mn-ea"/>
                      </a:endParaRPr>
                    </a:p>
                  </a:txBody>
                  <a:tcPr marL="9525" marR="9525" marT="9525" marB="0" anchor="ctr">
                    <a:solidFill>
                      <a:schemeClr val="bg1"/>
                    </a:solidFill>
                  </a:tcPr>
                </a:tc>
              </a:tr>
              <a:tr h="171450">
                <a:tc>
                  <a:txBody>
                    <a:bodyPr/>
                    <a:lstStyle/>
                    <a:p>
                      <a:pPr algn="l" fontAlgn="ctr"/>
                      <a:r>
                        <a:rPr lang="en-US" altLang="ja-JP" sz="800" b="0" i="0" u="none" strike="noStrike" dirty="0" smtClean="0">
                          <a:solidFill>
                            <a:srgbClr val="000000"/>
                          </a:solidFill>
                          <a:effectLst/>
                          <a:latin typeface="ＭＳ Ｐゴシック"/>
                        </a:rPr>
                        <a:t>FAX</a:t>
                      </a:r>
                      <a:r>
                        <a:rPr lang="ja-JP" altLang="en-US" sz="800" b="0" i="0" u="none" strike="noStrike" dirty="0" smtClean="0">
                          <a:solidFill>
                            <a:srgbClr val="000000"/>
                          </a:solidFill>
                          <a:effectLst/>
                          <a:latin typeface="ＭＳ Ｐゴシック"/>
                        </a:rPr>
                        <a:t>番号</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052-123-4568</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ja-JP" altLang="en-US" sz="800" b="0" i="0" u="none" strike="noStrike" dirty="0" smtClean="0">
                          <a:solidFill>
                            <a:srgbClr val="000000"/>
                          </a:solidFill>
                          <a:effectLst/>
                          <a:latin typeface="ＭＳ Ｐゴシック"/>
                        </a:rPr>
                        <a:t>連絡担当者</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en-US" altLang="ja-JP" sz="800" b="0" i="0" u="none" strike="noStrike" dirty="0" smtClean="0">
                          <a:solidFill>
                            <a:srgbClr val="000000"/>
                          </a:solidFill>
                          <a:effectLst/>
                          <a:latin typeface="ＭＳ Ｐゴシック"/>
                        </a:rPr>
                        <a:t>E-Mail</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err="1" smtClean="0">
                          <a:solidFill>
                            <a:srgbClr val="000000"/>
                          </a:solidFill>
                          <a:effectLst/>
                          <a:latin typeface="ＭＳ Ｐゴシック"/>
                          <a:hlinkClick r:id="rId2"/>
                        </a:rPr>
                        <a:t>xxx@xxx.xxx.xxx</a:t>
                      </a: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ja-JP" altLang="en-US" sz="800" b="0" i="0" u="none" strike="noStrike" dirty="0" smtClean="0">
                          <a:solidFill>
                            <a:srgbClr val="000000"/>
                          </a:solidFill>
                          <a:effectLst/>
                          <a:latin typeface="ＭＳ Ｐゴシック"/>
                        </a:rPr>
                        <a:t>加入日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err="1" smtClean="0">
                          <a:solidFill>
                            <a:srgbClr val="000000"/>
                          </a:solidFill>
                          <a:effectLst/>
                          <a:latin typeface="ＭＳ Ｐゴシック"/>
                        </a:rPr>
                        <a:t>yyyy</a:t>
                      </a:r>
                      <a:r>
                        <a:rPr lang="ja-JP" altLang="en-US" sz="800" b="0" i="0" u="none" strike="noStrike" dirty="0" smtClean="0">
                          <a:solidFill>
                            <a:srgbClr val="000000"/>
                          </a:solidFill>
                          <a:effectLst/>
                          <a:latin typeface="ＭＳ Ｐゴシック"/>
                        </a:rPr>
                        <a:t>年 </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月 </a:t>
                      </a:r>
                      <a:r>
                        <a:rPr lang="en-US" altLang="ja-JP" sz="800" b="0" i="0" u="none" strike="noStrike" dirty="0" smtClean="0">
                          <a:solidFill>
                            <a:srgbClr val="000000"/>
                          </a:solidFill>
                          <a:effectLst/>
                          <a:latin typeface="ＭＳ Ｐゴシック"/>
                        </a:rPr>
                        <a:t>d</a:t>
                      </a:r>
                      <a:r>
                        <a:rPr lang="ja-JP" altLang="en-US" sz="800" b="0" i="0" u="none" strike="noStrike" dirty="0" smtClean="0">
                          <a:solidFill>
                            <a:srgbClr val="000000"/>
                          </a:solidFill>
                          <a:effectLst/>
                          <a:latin typeface="ＭＳ Ｐゴシック"/>
                        </a:rPr>
                        <a:t>日</a:t>
                      </a: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r h="171450">
                <a:tc>
                  <a:txBody>
                    <a:bodyPr/>
                    <a:lstStyle/>
                    <a:p>
                      <a:pPr algn="l" fontAlgn="ctr"/>
                      <a:r>
                        <a:rPr lang="ja-JP" altLang="en-US" sz="800" b="0" i="0" u="none" strike="noStrike" dirty="0" smtClean="0">
                          <a:solidFill>
                            <a:srgbClr val="000000"/>
                          </a:solidFill>
                          <a:effectLst/>
                          <a:latin typeface="ＭＳ Ｐゴシック"/>
                        </a:rPr>
                        <a:t>施工エリア</a:t>
                      </a:r>
                      <a:endParaRPr lang="ja-JP" altLang="en-US" sz="800" b="0" i="0" u="none" strike="noStrike" dirty="0">
                        <a:solidFill>
                          <a:srgbClr val="000000"/>
                        </a:solidFill>
                        <a:effectLst/>
                        <a:latin typeface="ＭＳ Ｐゴシック"/>
                      </a:endParaRPr>
                    </a:p>
                  </a:txBody>
                  <a:tcPr marL="9525" marR="9525" marT="9525" marB="0">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□北海道　　　□青森県　　　□岩手県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□宮城県　　　□秋田県　　　□山形県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□福島県　　　□茨城県　　　□栃木県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□群馬県　　　□埼玉県　　　□千葉県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□東京都　　　□神奈川県　 □新潟県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□富山県　　　□石川県　　　□福井県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□山梨県　　　□長野県　　　□岐阜県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□静岡県　　　□愛知県　　　□三重県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□滋賀県　　　□京都府　　　□大阪府</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□兵庫県　　　□奈良県　　　□和歌山県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□鳥取県　　　□島根県　　　□岡山県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□広島県　　　□山口県　　　□徳島県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□香川県　　　□愛媛県　　　□高知県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□福岡県　　　□佐賀県　　　□長崎県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□熊本県　　　□大分県　　　□宮崎県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□鹿児島県　 □沖縄県</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bl>
          </a:graphicData>
        </a:graphic>
      </p:graphicFrame>
      <p:sp>
        <p:nvSpPr>
          <p:cNvPr id="48" name="テキスト ボックス 47"/>
          <p:cNvSpPr txBox="1"/>
          <p:nvPr/>
        </p:nvSpPr>
        <p:spPr>
          <a:xfrm>
            <a:off x="5766276" y="3762291"/>
            <a:ext cx="1210588" cy="246221"/>
          </a:xfrm>
          <a:prstGeom prst="rect">
            <a:avLst/>
          </a:prstGeom>
          <a:noFill/>
        </p:spPr>
        <p:txBody>
          <a:bodyPr wrap="none" rtlCol="0">
            <a:spAutoFit/>
          </a:bodyPr>
          <a:lstStyle/>
          <a:p>
            <a:r>
              <a:rPr kumimoji="1" lang="ja-JP" altLang="en-US" sz="1000" dirty="0" smtClean="0"/>
              <a:t>指定施工会社詳細</a:t>
            </a:r>
          </a:p>
        </p:txBody>
      </p:sp>
      <p:graphicFrame>
        <p:nvGraphicFramePr>
          <p:cNvPr id="67" name="表 66"/>
          <p:cNvGraphicFramePr>
            <a:graphicFrameLocks noGrp="1"/>
          </p:cNvGraphicFramePr>
          <p:nvPr>
            <p:extLst>
              <p:ext uri="{D42A27DB-BD31-4B8C-83A1-F6EECF244321}">
                <p14:modId xmlns:p14="http://schemas.microsoft.com/office/powerpoint/2010/main" val="35995834"/>
              </p:ext>
            </p:extLst>
          </p:nvPr>
        </p:nvGraphicFramePr>
        <p:xfrm>
          <a:off x="2056056" y="2064296"/>
          <a:ext cx="3192616" cy="1885950"/>
        </p:xfrm>
        <a:graphic>
          <a:graphicData uri="http://schemas.openxmlformats.org/drawingml/2006/table">
            <a:tbl>
              <a:tblPr>
                <a:tableStyleId>{5C22544A-7EE6-4342-B048-85BDC9FD1C3A}</a:tableStyleId>
              </a:tblPr>
              <a:tblGrid>
                <a:gridCol w="720080"/>
                <a:gridCol w="720080"/>
                <a:gridCol w="648072"/>
                <a:gridCol w="720080"/>
                <a:gridCol w="384304"/>
              </a:tblGrid>
              <a:tr h="171450">
                <a:tc>
                  <a:txBody>
                    <a:bodyPr/>
                    <a:lstStyle/>
                    <a:p>
                      <a:pPr algn="ctr" fontAlgn="ctr"/>
                      <a:r>
                        <a:rPr lang="ja-JP" altLang="en-US" sz="800" u="none" strike="noStrike" dirty="0">
                          <a:effectLst/>
                        </a:rPr>
                        <a:t>会社名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電話番号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連絡担当者</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E-Mail</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000-000-0000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hlinkClick r:id="rId3"/>
                        </a:rPr>
                        <a:t>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hlinkClick r:id="rId3"/>
                        </a:rPr>
                        <a:t>xxx@xxx.xxx</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hlinkClick r:id="rId3"/>
                        </a:rPr>
                        <a:t>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hlinkClick r:id="rId3"/>
                        </a:rPr>
                        <a:t>xxx@xxx.xxx</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hlinkClick r:id="rId3"/>
                        </a:rPr>
                        <a:t>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hlinkClick r:id="rId3"/>
                        </a:rPr>
                        <a:t>xxx@xxx.xxx</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err="1" smtClean="0">
                          <a:solidFill>
                            <a:srgbClr val="000000"/>
                          </a:solidFill>
                          <a:effectLst/>
                          <a:latin typeface="ＭＳ Ｐゴシック"/>
                          <a:hlinkClick r:id="rId3"/>
                        </a:rPr>
                        <a:t>xxx@xxx.xxx</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err="1" smtClean="0">
                          <a:solidFill>
                            <a:srgbClr val="000000"/>
                          </a:solidFill>
                          <a:effectLst/>
                          <a:latin typeface="ＭＳ Ｐゴシック"/>
                          <a:hlinkClick r:id="rId3"/>
                        </a:rPr>
                        <a:t>xxx@xxx.xxx</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err="1" smtClean="0">
                          <a:solidFill>
                            <a:srgbClr val="000000"/>
                          </a:solidFill>
                          <a:effectLst/>
                          <a:latin typeface="ＭＳ Ｐゴシック"/>
                          <a:hlinkClick r:id="rId3"/>
                        </a:rPr>
                        <a:t>xxx@xxx.xxx</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000-000-0000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err="1" smtClean="0">
                          <a:solidFill>
                            <a:srgbClr val="000000"/>
                          </a:solidFill>
                          <a:effectLst/>
                          <a:latin typeface="ＭＳ Ｐゴシック"/>
                          <a:hlinkClick r:id="rId3"/>
                        </a:rPr>
                        <a:t>xxx@xxx.xxx</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4" name="右矢印 13"/>
          <p:cNvSpPr/>
          <p:nvPr/>
        </p:nvSpPr>
        <p:spPr>
          <a:xfrm>
            <a:off x="5680720" y="3288432"/>
            <a:ext cx="1440160" cy="43204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33" name="角丸四角形吹き出し 32"/>
          <p:cNvSpPr/>
          <p:nvPr/>
        </p:nvSpPr>
        <p:spPr>
          <a:xfrm>
            <a:off x="2715714" y="4368552"/>
            <a:ext cx="1633732" cy="252028"/>
          </a:xfrm>
          <a:prstGeom prst="wedgeRoundRectCallout">
            <a:avLst>
              <a:gd name="adj1" fmla="val -21633"/>
              <a:gd name="adj2" fmla="val -11418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全件一覧表示</a:t>
            </a:r>
          </a:p>
        </p:txBody>
      </p:sp>
      <p:sp>
        <p:nvSpPr>
          <p:cNvPr id="2" name="正方形/長方形 1"/>
          <p:cNvSpPr/>
          <p:nvPr/>
        </p:nvSpPr>
        <p:spPr>
          <a:xfrm>
            <a:off x="2080320" y="5232648"/>
            <a:ext cx="2952328" cy="504056"/>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全件対象</a:t>
            </a:r>
          </a:p>
        </p:txBody>
      </p:sp>
    </p:spTree>
    <p:extLst>
      <p:ext uri="{BB962C8B-B14F-4D97-AF65-F5344CB8AC3E}">
        <p14:creationId xmlns:p14="http://schemas.microsoft.com/office/powerpoint/2010/main" val="312014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p:cNvGrpSpPr/>
          <p:nvPr/>
        </p:nvGrpSpPr>
        <p:grpSpPr>
          <a:xfrm>
            <a:off x="7280889" y="950439"/>
            <a:ext cx="4918139" cy="3303158"/>
            <a:chOff x="7280889" y="950439"/>
            <a:chExt cx="4918139" cy="3303158"/>
          </a:xfrm>
        </p:grpSpPr>
        <p:grpSp>
          <p:nvGrpSpPr>
            <p:cNvPr id="39" name="グループ化 38"/>
            <p:cNvGrpSpPr/>
            <p:nvPr/>
          </p:nvGrpSpPr>
          <p:grpSpPr>
            <a:xfrm>
              <a:off x="7280889" y="950439"/>
              <a:ext cx="4918139" cy="3303158"/>
              <a:chOff x="618565" y="1497732"/>
              <a:chExt cx="4918139" cy="3303158"/>
            </a:xfrm>
          </p:grpSpPr>
          <p:cxnSp>
            <p:nvCxnSpPr>
              <p:cNvPr id="41" name="直線コネクタ 40"/>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40" name="直線コネクタ 39"/>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618565" y="950439"/>
            <a:ext cx="4918139" cy="3303158"/>
            <a:chOff x="618565" y="950439"/>
            <a:chExt cx="4918139" cy="3303158"/>
          </a:xfrm>
        </p:grpSpPr>
        <p:grpSp>
          <p:nvGrpSpPr>
            <p:cNvPr id="31" name="グループ化 30"/>
            <p:cNvGrpSpPr/>
            <p:nvPr/>
          </p:nvGrpSpPr>
          <p:grpSpPr>
            <a:xfrm>
              <a:off x="618565" y="950439"/>
              <a:ext cx="4918139" cy="3303158"/>
              <a:chOff x="618565" y="1497732"/>
              <a:chExt cx="4918139" cy="3303158"/>
            </a:xfrm>
          </p:grpSpPr>
          <p:cxnSp>
            <p:nvCxnSpPr>
              <p:cNvPr id="33" name="直線コネクタ 3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32" name="直線コネクタ 3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8560548" y="1631866"/>
            <a:ext cx="595035" cy="215444"/>
          </a:xfrm>
          <a:prstGeom prst="rect">
            <a:avLst/>
          </a:prstGeom>
          <a:noFill/>
        </p:spPr>
        <p:txBody>
          <a:bodyPr wrap="none" rtlCol="0">
            <a:spAutoFit/>
          </a:bodyPr>
          <a:lstStyle/>
          <a:p>
            <a:r>
              <a:rPr kumimoji="1" lang="ja-JP" altLang="en-US" sz="800" dirty="0" smtClean="0"/>
              <a:t>物件照会</a:t>
            </a:r>
            <a:endParaRPr kumimoji="1" lang="ja-JP" altLang="en-US" sz="800" dirty="0"/>
          </a:p>
        </p:txBody>
      </p:sp>
      <p:sp>
        <p:nvSpPr>
          <p:cNvPr id="24" name="テキスト ボックス 23"/>
          <p:cNvSpPr txBox="1"/>
          <p:nvPr/>
        </p:nvSpPr>
        <p:spPr>
          <a:xfrm>
            <a:off x="7280889"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5" name="テキスト ボックス 4"/>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6" name="テキスト ボックス 5"/>
          <p:cNvSpPr txBox="1"/>
          <p:nvPr/>
        </p:nvSpPr>
        <p:spPr>
          <a:xfrm>
            <a:off x="191944" y="480120"/>
            <a:ext cx="825867" cy="246221"/>
          </a:xfrm>
          <a:prstGeom prst="rect">
            <a:avLst/>
          </a:prstGeom>
          <a:noFill/>
        </p:spPr>
        <p:txBody>
          <a:bodyPr wrap="none" rtlCol="0">
            <a:spAutoFit/>
          </a:bodyPr>
          <a:lstStyle/>
          <a:p>
            <a:r>
              <a:rPr kumimoji="1" lang="en-US" altLang="ja-JP" sz="1000" dirty="0" smtClean="0"/>
              <a:t>【</a:t>
            </a:r>
            <a:r>
              <a:rPr kumimoji="1" lang="ja-JP" altLang="en-US" sz="1000" dirty="0" smtClean="0"/>
              <a:t>物件照会</a:t>
            </a:r>
            <a:r>
              <a:rPr kumimoji="1" lang="en-US" altLang="ja-JP" sz="1000" dirty="0" smtClean="0"/>
              <a:t>】</a:t>
            </a:r>
            <a:endParaRPr kumimoji="1" lang="ja-JP" altLang="en-US" sz="1000" dirty="0"/>
          </a:p>
        </p:txBody>
      </p:sp>
      <p:sp>
        <p:nvSpPr>
          <p:cNvPr id="7" name="テキスト ボックス 6"/>
          <p:cNvSpPr txBox="1"/>
          <p:nvPr/>
        </p:nvSpPr>
        <p:spPr>
          <a:xfrm>
            <a:off x="1898224" y="1632828"/>
            <a:ext cx="595035" cy="215444"/>
          </a:xfrm>
          <a:prstGeom prst="rect">
            <a:avLst/>
          </a:prstGeom>
          <a:noFill/>
        </p:spPr>
        <p:txBody>
          <a:bodyPr wrap="none" rtlCol="0">
            <a:spAutoFit/>
          </a:bodyPr>
          <a:lstStyle/>
          <a:p>
            <a:r>
              <a:rPr kumimoji="1" lang="ja-JP" altLang="en-US" sz="800" dirty="0" smtClean="0"/>
              <a:t>物件照会</a:t>
            </a:r>
            <a:endParaRPr kumimoji="1" lang="ja-JP" altLang="en-US" sz="800" dirty="0"/>
          </a:p>
        </p:txBody>
      </p:sp>
      <p:sp>
        <p:nvSpPr>
          <p:cNvPr id="8" name="テキスト ボックス 7"/>
          <p:cNvSpPr txBox="1"/>
          <p:nvPr/>
        </p:nvSpPr>
        <p:spPr>
          <a:xfrm>
            <a:off x="618565"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3" name="テキスト ボックス 12"/>
          <p:cNvSpPr txBox="1"/>
          <p:nvPr/>
        </p:nvSpPr>
        <p:spPr>
          <a:xfrm>
            <a:off x="11081320" y="1648217"/>
            <a:ext cx="1069524" cy="200055"/>
          </a:xfrm>
          <a:prstGeom prst="rect">
            <a:avLst/>
          </a:prstGeom>
          <a:noFill/>
        </p:spPr>
        <p:txBody>
          <a:bodyPr wrap="none" rtlCol="0">
            <a:spAutoFit/>
          </a:bodyPr>
          <a:lstStyle/>
          <a:p>
            <a:r>
              <a:rPr kumimoji="1" lang="ja-JP" altLang="en-US" sz="700" dirty="0" smtClean="0"/>
              <a:t>≪検索結果一覧へ戻る</a:t>
            </a:r>
          </a:p>
        </p:txBody>
      </p:sp>
      <p:sp>
        <p:nvSpPr>
          <p:cNvPr id="19" name="テキスト ボックス 18"/>
          <p:cNvSpPr txBox="1"/>
          <p:nvPr/>
        </p:nvSpPr>
        <p:spPr>
          <a:xfrm>
            <a:off x="5943974" y="4892412"/>
            <a:ext cx="697627" cy="246221"/>
          </a:xfrm>
          <a:prstGeom prst="rect">
            <a:avLst/>
          </a:prstGeom>
          <a:noFill/>
        </p:spPr>
        <p:txBody>
          <a:bodyPr wrap="none" rtlCol="0">
            <a:spAutoFit/>
          </a:bodyPr>
          <a:lstStyle/>
          <a:p>
            <a:r>
              <a:rPr lang="ja-JP" altLang="en-US" sz="1000" dirty="0"/>
              <a:t>物件</a:t>
            </a:r>
            <a:r>
              <a:rPr kumimoji="1" lang="ja-JP" altLang="en-US" sz="1000" dirty="0" smtClean="0"/>
              <a:t>詳細</a:t>
            </a:r>
          </a:p>
        </p:txBody>
      </p:sp>
      <p:cxnSp>
        <p:nvCxnSpPr>
          <p:cNvPr id="26" name="直線コネクタ 2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068112" y="2066970"/>
            <a:ext cx="595035" cy="215444"/>
          </a:xfrm>
          <a:prstGeom prst="rect">
            <a:avLst/>
          </a:prstGeom>
          <a:noFill/>
        </p:spPr>
        <p:txBody>
          <a:bodyPr wrap="none" rtlCol="0">
            <a:spAutoFit/>
          </a:bodyPr>
          <a:lstStyle/>
          <a:p>
            <a:r>
              <a:rPr kumimoji="1" lang="ja-JP" altLang="en-US" sz="800" dirty="0" smtClean="0"/>
              <a:t>認定番号</a:t>
            </a:r>
          </a:p>
        </p:txBody>
      </p:sp>
      <p:sp>
        <p:nvSpPr>
          <p:cNvPr id="47" name="正方形/長方形 46"/>
          <p:cNvSpPr/>
          <p:nvPr/>
        </p:nvSpPr>
        <p:spPr>
          <a:xfrm>
            <a:off x="3112228" y="2120831"/>
            <a:ext cx="252028"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2068112" y="2495764"/>
            <a:ext cx="492443" cy="215444"/>
          </a:xfrm>
          <a:prstGeom prst="rect">
            <a:avLst/>
          </a:prstGeom>
          <a:noFill/>
        </p:spPr>
        <p:txBody>
          <a:bodyPr wrap="none" rtlCol="0">
            <a:spAutoFit/>
          </a:bodyPr>
          <a:lstStyle/>
          <a:p>
            <a:r>
              <a:rPr kumimoji="1" lang="ja-JP" altLang="en-US" sz="800" dirty="0" smtClean="0"/>
              <a:t>着工日</a:t>
            </a:r>
          </a:p>
        </p:txBody>
      </p:sp>
      <p:sp>
        <p:nvSpPr>
          <p:cNvPr id="49" name="正方形/長方形 48"/>
          <p:cNvSpPr/>
          <p:nvPr/>
        </p:nvSpPr>
        <p:spPr>
          <a:xfrm>
            <a:off x="3004216"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148232" y="2495764"/>
            <a:ext cx="287258" cy="215444"/>
          </a:xfrm>
          <a:prstGeom prst="rect">
            <a:avLst/>
          </a:prstGeom>
          <a:noFill/>
        </p:spPr>
        <p:txBody>
          <a:bodyPr wrap="none" rtlCol="0">
            <a:spAutoFit/>
          </a:bodyPr>
          <a:lstStyle/>
          <a:p>
            <a:r>
              <a:rPr kumimoji="1" lang="ja-JP" altLang="en-US" sz="800" dirty="0" smtClean="0"/>
              <a:t>年</a:t>
            </a:r>
          </a:p>
        </p:txBody>
      </p:sp>
      <p:sp>
        <p:nvSpPr>
          <p:cNvPr id="51" name="正方形/長方形 50"/>
          <p:cNvSpPr/>
          <p:nvPr/>
        </p:nvSpPr>
        <p:spPr>
          <a:xfrm>
            <a:off x="3364256"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3521254" y="2495764"/>
            <a:ext cx="287258" cy="215444"/>
          </a:xfrm>
          <a:prstGeom prst="rect">
            <a:avLst/>
          </a:prstGeom>
          <a:noFill/>
        </p:spPr>
        <p:txBody>
          <a:bodyPr wrap="none" rtlCol="0">
            <a:spAutoFit/>
          </a:bodyPr>
          <a:lstStyle/>
          <a:p>
            <a:r>
              <a:rPr kumimoji="1" lang="ja-JP" altLang="en-US" sz="800" dirty="0" smtClean="0"/>
              <a:t>月</a:t>
            </a:r>
          </a:p>
        </p:txBody>
      </p:sp>
      <p:sp>
        <p:nvSpPr>
          <p:cNvPr id="53" name="正方形/長方形 52"/>
          <p:cNvSpPr/>
          <p:nvPr/>
        </p:nvSpPr>
        <p:spPr>
          <a:xfrm>
            <a:off x="3736504"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3868312" y="2495764"/>
            <a:ext cx="287258" cy="215444"/>
          </a:xfrm>
          <a:prstGeom prst="rect">
            <a:avLst/>
          </a:prstGeom>
          <a:noFill/>
        </p:spPr>
        <p:txBody>
          <a:bodyPr wrap="none" rtlCol="0">
            <a:spAutoFit/>
          </a:bodyPr>
          <a:lstStyle/>
          <a:p>
            <a:r>
              <a:rPr kumimoji="1" lang="ja-JP" altLang="en-US" sz="800" dirty="0" smtClean="0"/>
              <a:t>日</a:t>
            </a:r>
          </a:p>
        </p:txBody>
      </p:sp>
      <p:sp>
        <p:nvSpPr>
          <p:cNvPr id="55" name="正方形/長方形 54"/>
          <p:cNvSpPr/>
          <p:nvPr/>
        </p:nvSpPr>
        <p:spPr>
          <a:xfrm>
            <a:off x="4240560"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4385350" y="2495764"/>
            <a:ext cx="287258" cy="215444"/>
          </a:xfrm>
          <a:prstGeom prst="rect">
            <a:avLst/>
          </a:prstGeom>
          <a:noFill/>
        </p:spPr>
        <p:txBody>
          <a:bodyPr wrap="none" rtlCol="0">
            <a:spAutoFit/>
          </a:bodyPr>
          <a:lstStyle/>
          <a:p>
            <a:r>
              <a:rPr kumimoji="1" lang="ja-JP" altLang="en-US" sz="800" dirty="0" smtClean="0"/>
              <a:t>年</a:t>
            </a:r>
          </a:p>
        </p:txBody>
      </p:sp>
      <p:sp>
        <p:nvSpPr>
          <p:cNvPr id="57" name="正方形/長方形 56"/>
          <p:cNvSpPr/>
          <p:nvPr/>
        </p:nvSpPr>
        <p:spPr>
          <a:xfrm>
            <a:off x="4600600"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4745390" y="2495764"/>
            <a:ext cx="287258" cy="215444"/>
          </a:xfrm>
          <a:prstGeom prst="rect">
            <a:avLst/>
          </a:prstGeom>
          <a:noFill/>
        </p:spPr>
        <p:txBody>
          <a:bodyPr wrap="none" rtlCol="0">
            <a:spAutoFit/>
          </a:bodyPr>
          <a:lstStyle/>
          <a:p>
            <a:r>
              <a:rPr kumimoji="1" lang="ja-JP" altLang="en-US" sz="800" dirty="0" smtClean="0"/>
              <a:t>月</a:t>
            </a:r>
          </a:p>
        </p:txBody>
      </p:sp>
      <p:sp>
        <p:nvSpPr>
          <p:cNvPr id="59" name="正方形/長方形 58"/>
          <p:cNvSpPr/>
          <p:nvPr/>
        </p:nvSpPr>
        <p:spPr>
          <a:xfrm>
            <a:off x="4961414"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5105430" y="2495764"/>
            <a:ext cx="287258" cy="215444"/>
          </a:xfrm>
          <a:prstGeom prst="rect">
            <a:avLst/>
          </a:prstGeom>
          <a:noFill/>
        </p:spPr>
        <p:txBody>
          <a:bodyPr wrap="none" rtlCol="0">
            <a:spAutoFit/>
          </a:bodyPr>
          <a:lstStyle/>
          <a:p>
            <a:r>
              <a:rPr kumimoji="1" lang="ja-JP" altLang="en-US" sz="800" dirty="0" smtClean="0"/>
              <a:t>日</a:t>
            </a:r>
          </a:p>
        </p:txBody>
      </p:sp>
      <p:sp>
        <p:nvSpPr>
          <p:cNvPr id="61" name="テキスト ボックス 60"/>
          <p:cNvSpPr txBox="1"/>
          <p:nvPr/>
        </p:nvSpPr>
        <p:spPr>
          <a:xfrm>
            <a:off x="4025310" y="2495764"/>
            <a:ext cx="287258" cy="215444"/>
          </a:xfrm>
          <a:prstGeom prst="rect">
            <a:avLst/>
          </a:prstGeom>
          <a:noFill/>
        </p:spPr>
        <p:txBody>
          <a:bodyPr wrap="none" rtlCol="0">
            <a:spAutoFit/>
          </a:bodyPr>
          <a:lstStyle/>
          <a:p>
            <a:r>
              <a:rPr kumimoji="1" lang="ja-JP" altLang="en-US" sz="800" dirty="0" smtClean="0"/>
              <a:t>～</a:t>
            </a:r>
          </a:p>
        </p:txBody>
      </p:sp>
      <p:sp>
        <p:nvSpPr>
          <p:cNvPr id="62" name="正方形/長方形 61"/>
          <p:cNvSpPr/>
          <p:nvPr/>
        </p:nvSpPr>
        <p:spPr>
          <a:xfrm>
            <a:off x="3304456" y="332472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63" name="テキスト ボックス 62"/>
          <p:cNvSpPr txBox="1"/>
          <p:nvPr/>
        </p:nvSpPr>
        <p:spPr>
          <a:xfrm>
            <a:off x="2068112" y="2280900"/>
            <a:ext cx="697627" cy="215444"/>
          </a:xfrm>
          <a:prstGeom prst="rect">
            <a:avLst/>
          </a:prstGeom>
          <a:noFill/>
        </p:spPr>
        <p:txBody>
          <a:bodyPr wrap="none" rtlCol="0">
            <a:spAutoFit/>
          </a:bodyPr>
          <a:lstStyle/>
          <a:p>
            <a:r>
              <a:rPr lang="ja-JP" altLang="en-US" sz="800" dirty="0"/>
              <a:t>施工</a:t>
            </a:r>
            <a:r>
              <a:rPr kumimoji="1" lang="ja-JP" altLang="en-US" sz="800" dirty="0" smtClean="0"/>
              <a:t>会社名</a:t>
            </a:r>
          </a:p>
        </p:txBody>
      </p:sp>
      <p:sp>
        <p:nvSpPr>
          <p:cNvPr id="64" name="正方形/長方形 63"/>
          <p:cNvSpPr/>
          <p:nvPr/>
        </p:nvSpPr>
        <p:spPr>
          <a:xfrm>
            <a:off x="3004216" y="2334761"/>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988822" y="233476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graphicFrame>
        <p:nvGraphicFramePr>
          <p:cNvPr id="66" name="表 65"/>
          <p:cNvGraphicFramePr>
            <a:graphicFrameLocks noGrp="1"/>
          </p:cNvGraphicFramePr>
          <p:nvPr>
            <p:extLst>
              <p:ext uri="{D42A27DB-BD31-4B8C-83A1-F6EECF244321}">
                <p14:modId xmlns:p14="http://schemas.microsoft.com/office/powerpoint/2010/main" val="4204749798"/>
              </p:ext>
            </p:extLst>
          </p:nvPr>
        </p:nvGraphicFramePr>
        <p:xfrm>
          <a:off x="8849072" y="2064296"/>
          <a:ext cx="3149600" cy="4000500"/>
        </p:xfrm>
        <a:graphic>
          <a:graphicData uri="http://schemas.openxmlformats.org/drawingml/2006/table">
            <a:tbl>
              <a:tblPr>
                <a:tableStyleId>{5C22544A-7EE6-4342-B048-85BDC9FD1C3A}</a:tableStyleId>
              </a:tblPr>
              <a:tblGrid>
                <a:gridCol w="812800"/>
                <a:gridCol w="2336800"/>
              </a:tblGrid>
              <a:tr h="133350">
                <a:tc>
                  <a:txBody>
                    <a:bodyPr/>
                    <a:lstStyle/>
                    <a:p>
                      <a:pPr algn="l" fontAlgn="ctr"/>
                      <a:r>
                        <a:rPr lang="ja-JP" altLang="en-US" sz="800" u="none" strike="noStrike" dirty="0" smtClean="0">
                          <a:effectLst/>
                        </a:rPr>
                        <a:t>認定番号</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smtClean="0">
                          <a:effectLst/>
                        </a:rPr>
                        <a:t>w103-12-1001</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進捗状況</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確定</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識別年度</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a:effectLst/>
                        </a:rPr>
                        <a:t>12</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施工</a:t>
                      </a:r>
                      <a:r>
                        <a:rPr lang="ja-JP" altLang="en-US" sz="800" u="none" strike="noStrike" dirty="0" smtClean="0">
                          <a:effectLst/>
                        </a:rPr>
                        <a:t>会社</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a:t>
                      </a: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施工管理技術者</a:t>
                      </a:r>
                      <a:endParaRPr lang="zh-TW"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smtClean="0">
                          <a:effectLst/>
                        </a:rPr>
                        <a:t>□□□□□</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会社通番</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a:effectLst/>
                        </a:rPr>
                        <a:t>1001</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smtClean="0">
                          <a:effectLst/>
                        </a:rPr>
                        <a:t>設計会社</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a:t>
                      </a: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設計担当者</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smtClean="0">
                          <a:effectLst/>
                        </a:rPr>
                        <a:t>□□□□□</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発注元</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a:t>
                      </a: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工事名称</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□□□□□新築工事</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工事場所</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a:effectLst/>
                        </a:rPr>
                        <a:t>愛知県名古屋市中区栄１－１－１</a:t>
                      </a:r>
                      <a:endParaRPr lang="ja-JP" altLang="en-US" sz="800" b="0" i="0" u="none" strike="noStrike">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着工日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a:effectLst/>
                        </a:rPr>
                        <a:t>2013/6/1</a:t>
                      </a:r>
                      <a:endParaRPr lang="en-US" altLang="ja-JP" sz="800" b="0" i="0" u="none" strike="noStrike">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完工日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a:effectLst/>
                        </a:rPr>
                        <a:t>2013/6/1</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smtClean="0">
                          <a:effectLst/>
                        </a:rPr>
                        <a:t>報告書承認</a:t>
                      </a:r>
                      <a:r>
                        <a:rPr lang="ja-JP" altLang="en-US" sz="800" u="none" strike="noStrike" dirty="0">
                          <a:effectLst/>
                        </a:rPr>
                        <a:t>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a:effectLst/>
                        </a:rPr>
                        <a:t>2013/6/1</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smtClean="0">
                          <a:effectLst/>
                        </a:rPr>
                        <a:t>打設本数</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a:effectLst/>
                        </a:rPr>
                        <a:t>20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材</a:t>
                      </a:r>
                      <a:r>
                        <a:rPr lang="ja-JP" altLang="en-US" sz="800" u="none" strike="noStrike" dirty="0" smtClean="0">
                          <a:effectLst/>
                        </a:rPr>
                        <a:t>種</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モルタル</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種別</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四号建築物</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種別</a:t>
                      </a:r>
                      <a:r>
                        <a:rPr lang="en-US" altLang="ja-JP" sz="800" b="0" i="0" u="none" strike="noStrike" dirty="0" smtClean="0">
                          <a:solidFill>
                            <a:srgbClr val="000000"/>
                          </a:solidFill>
                          <a:effectLst/>
                          <a:latin typeface="ＭＳ Ｐゴシック"/>
                        </a:rPr>
                        <a:t>2</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構造</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RC</a:t>
                      </a:r>
                      <a:r>
                        <a:rPr lang="ja-JP" altLang="en-US" sz="800" b="0" i="0" u="none" strike="noStrike" dirty="0" smtClean="0">
                          <a:solidFill>
                            <a:srgbClr val="000000"/>
                          </a:solidFill>
                          <a:effectLst/>
                          <a:latin typeface="ＭＳ Ｐゴシック"/>
                        </a:rPr>
                        <a:t>造</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用途</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住宅</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基礎形式</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布</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階数</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2</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高さ</a:t>
                      </a:r>
                      <a:r>
                        <a:rPr lang="en-US" altLang="ja-JP" sz="800" b="0" i="0" u="none" strike="noStrike" dirty="0" smtClean="0">
                          <a:solidFill>
                            <a:srgbClr val="000000"/>
                          </a:solidFill>
                          <a:effectLst/>
                          <a:latin typeface="ＭＳ Ｐゴシック"/>
                        </a:rPr>
                        <a:t>(m)</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13</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chemeClr val="dk1"/>
                          </a:solidFill>
                          <a:effectLst/>
                          <a:latin typeface="+mn-lt"/>
                        </a:rPr>
                        <a:t>軒高</a:t>
                      </a:r>
                      <a:r>
                        <a:rPr lang="en-US" altLang="ja-JP" sz="800" b="0" i="0" u="none" strike="noStrike" dirty="0" smtClean="0">
                          <a:solidFill>
                            <a:srgbClr val="000000"/>
                          </a:solidFill>
                          <a:effectLst/>
                          <a:latin typeface="ＭＳ Ｐゴシック"/>
                        </a:rPr>
                        <a:t>(m)</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sz="800" u="none" strike="noStrike" dirty="0" smtClean="0">
                          <a:effectLst/>
                        </a:rPr>
                        <a:t>9</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延べ面積</a:t>
                      </a:r>
                      <a:r>
                        <a:rPr lang="en-US" altLang="ja-JP" sz="800" b="0" i="0" u="none" strike="noStrike" dirty="0" smtClean="0">
                          <a:solidFill>
                            <a:srgbClr val="000000"/>
                          </a:solidFill>
                          <a:effectLst/>
                          <a:latin typeface="ＭＳ Ｐゴシック"/>
                        </a:rPr>
                        <a:t>(</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a:t>
                      </a:r>
                    </a:p>
                  </a:txBody>
                  <a:tcPr marL="9525" marR="9525" marT="9525" marB="0" anchor="ctr">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200</a:t>
                      </a:r>
                    </a:p>
                  </a:txBody>
                  <a:tcPr marL="9525" marR="9525" marT="9525" marB="0" anchor="ctr">
                    <a:solidFill>
                      <a:schemeClr val="bg1"/>
                    </a:solidFill>
                  </a:tcPr>
                </a:tc>
              </a:tr>
              <a:tr h="133350">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最大施工深さ</a:t>
                      </a:r>
                      <a:r>
                        <a:rPr lang="en-US" altLang="ja-JP" sz="800" b="0" i="0" u="none" strike="noStrike" dirty="0" smtClean="0">
                          <a:solidFill>
                            <a:srgbClr val="000000"/>
                          </a:solidFill>
                          <a:effectLst/>
                          <a:latin typeface="ＭＳ Ｐゴシック"/>
                        </a:rPr>
                        <a:t>(m)</a:t>
                      </a:r>
                    </a:p>
                  </a:txBody>
                  <a:tcPr marL="9525" marR="9525" marT="9525" marB="0" anchor="ctr">
                    <a:solidFill>
                      <a:schemeClr val="bg1"/>
                    </a:solidFill>
                  </a:tcPr>
                </a:tc>
                <a:tc>
                  <a:txBody>
                    <a:bodyPr/>
                    <a:lstStyle/>
                    <a:p>
                      <a:pPr algn="l" fontAlgn="ctr"/>
                      <a:r>
                        <a:rPr lang="en-US" altLang="ja-JP" sz="800" b="0" i="0" u="none" strike="noStrike" dirty="0" smtClean="0">
                          <a:solidFill>
                            <a:srgbClr val="000000"/>
                          </a:solidFill>
                          <a:effectLst/>
                          <a:latin typeface="ＭＳ Ｐゴシック"/>
                        </a:rPr>
                        <a:t>8.5</a:t>
                      </a:r>
                    </a:p>
                  </a:txBody>
                  <a:tcPr marL="9525" marR="9525" marT="9525" marB="0" anchor="ctr">
                    <a:solidFill>
                      <a:schemeClr val="bg1"/>
                    </a:solidFill>
                  </a:tcPr>
                </a:tc>
              </a:tr>
            </a:tbl>
          </a:graphicData>
        </a:graphic>
      </p:graphicFrame>
      <p:graphicFrame>
        <p:nvGraphicFramePr>
          <p:cNvPr id="78" name="表 77"/>
          <p:cNvGraphicFramePr>
            <a:graphicFrameLocks noGrp="1"/>
          </p:cNvGraphicFramePr>
          <p:nvPr>
            <p:extLst>
              <p:ext uri="{D42A27DB-BD31-4B8C-83A1-F6EECF244321}">
                <p14:modId xmlns:p14="http://schemas.microsoft.com/office/powerpoint/2010/main" val="308954239"/>
              </p:ext>
            </p:extLst>
          </p:nvPr>
        </p:nvGraphicFramePr>
        <p:xfrm>
          <a:off x="1936304" y="3648472"/>
          <a:ext cx="3336636" cy="1453515"/>
        </p:xfrm>
        <a:graphic>
          <a:graphicData uri="http://schemas.openxmlformats.org/drawingml/2006/table">
            <a:tbl>
              <a:tblPr>
                <a:tableStyleId>{5C22544A-7EE6-4342-B048-85BDC9FD1C3A}</a:tableStyleId>
              </a:tblPr>
              <a:tblGrid>
                <a:gridCol w="648072"/>
                <a:gridCol w="216024"/>
                <a:gridCol w="648073"/>
                <a:gridCol w="504057"/>
                <a:gridCol w="504057"/>
                <a:gridCol w="542760"/>
                <a:gridCol w="273593"/>
              </a:tblGrid>
              <a:tr h="171450">
                <a:tc>
                  <a:txBody>
                    <a:bodyPr/>
                    <a:lstStyle/>
                    <a:p>
                      <a:pPr algn="ctr" fontAlgn="ctr"/>
                      <a:r>
                        <a:rPr lang="ja-JP" altLang="en-US" sz="800" b="0" i="0" u="none" strike="noStrike" dirty="0" smtClean="0">
                          <a:solidFill>
                            <a:srgbClr val="000000"/>
                          </a:solidFill>
                          <a:effectLst/>
                          <a:latin typeface="ＭＳ Ｐゴシック"/>
                        </a:rPr>
                        <a:t>認定番号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枝番</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工事名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施工会社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設計会社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工期</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dirty="0"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dirty="0"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詳細</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dirty="0"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詳細</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1" name="テキスト ボックス 80"/>
          <p:cNvSpPr txBox="1"/>
          <p:nvPr/>
        </p:nvSpPr>
        <p:spPr>
          <a:xfrm>
            <a:off x="2068112" y="2712948"/>
            <a:ext cx="492443" cy="215444"/>
          </a:xfrm>
          <a:prstGeom prst="rect">
            <a:avLst/>
          </a:prstGeom>
          <a:noFill/>
        </p:spPr>
        <p:txBody>
          <a:bodyPr wrap="none" rtlCol="0">
            <a:spAutoFit/>
          </a:bodyPr>
          <a:lstStyle/>
          <a:p>
            <a:r>
              <a:rPr kumimoji="1" lang="ja-JP" altLang="en-US" sz="800" dirty="0" smtClean="0"/>
              <a:t>完工日</a:t>
            </a:r>
          </a:p>
        </p:txBody>
      </p:sp>
      <p:sp>
        <p:nvSpPr>
          <p:cNvPr id="82" name="正方形/長方形 81"/>
          <p:cNvSpPr/>
          <p:nvPr/>
        </p:nvSpPr>
        <p:spPr>
          <a:xfrm>
            <a:off x="3004216"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3148232" y="2712948"/>
            <a:ext cx="287258" cy="215444"/>
          </a:xfrm>
          <a:prstGeom prst="rect">
            <a:avLst/>
          </a:prstGeom>
          <a:noFill/>
        </p:spPr>
        <p:txBody>
          <a:bodyPr wrap="none" rtlCol="0">
            <a:spAutoFit/>
          </a:bodyPr>
          <a:lstStyle/>
          <a:p>
            <a:r>
              <a:rPr kumimoji="1" lang="ja-JP" altLang="en-US" sz="800" dirty="0" smtClean="0"/>
              <a:t>年</a:t>
            </a:r>
          </a:p>
        </p:txBody>
      </p:sp>
      <p:sp>
        <p:nvSpPr>
          <p:cNvPr id="84" name="正方形/長方形 83"/>
          <p:cNvSpPr/>
          <p:nvPr/>
        </p:nvSpPr>
        <p:spPr>
          <a:xfrm>
            <a:off x="3364256"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3521254" y="2712948"/>
            <a:ext cx="287258" cy="215444"/>
          </a:xfrm>
          <a:prstGeom prst="rect">
            <a:avLst/>
          </a:prstGeom>
          <a:noFill/>
        </p:spPr>
        <p:txBody>
          <a:bodyPr wrap="none" rtlCol="0">
            <a:spAutoFit/>
          </a:bodyPr>
          <a:lstStyle/>
          <a:p>
            <a:r>
              <a:rPr kumimoji="1" lang="ja-JP" altLang="en-US" sz="800" dirty="0" smtClean="0"/>
              <a:t>月</a:t>
            </a:r>
          </a:p>
        </p:txBody>
      </p:sp>
      <p:sp>
        <p:nvSpPr>
          <p:cNvPr id="86" name="正方形/長方形 85"/>
          <p:cNvSpPr/>
          <p:nvPr/>
        </p:nvSpPr>
        <p:spPr>
          <a:xfrm>
            <a:off x="3736504"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3868312" y="2712948"/>
            <a:ext cx="287258" cy="215444"/>
          </a:xfrm>
          <a:prstGeom prst="rect">
            <a:avLst/>
          </a:prstGeom>
          <a:noFill/>
        </p:spPr>
        <p:txBody>
          <a:bodyPr wrap="none" rtlCol="0">
            <a:spAutoFit/>
          </a:bodyPr>
          <a:lstStyle/>
          <a:p>
            <a:r>
              <a:rPr kumimoji="1" lang="ja-JP" altLang="en-US" sz="800" dirty="0" smtClean="0"/>
              <a:t>日</a:t>
            </a:r>
          </a:p>
        </p:txBody>
      </p:sp>
      <p:sp>
        <p:nvSpPr>
          <p:cNvPr id="88" name="正方形/長方形 87"/>
          <p:cNvSpPr/>
          <p:nvPr/>
        </p:nvSpPr>
        <p:spPr>
          <a:xfrm>
            <a:off x="4240560"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4385350" y="2712948"/>
            <a:ext cx="287258" cy="215444"/>
          </a:xfrm>
          <a:prstGeom prst="rect">
            <a:avLst/>
          </a:prstGeom>
          <a:noFill/>
        </p:spPr>
        <p:txBody>
          <a:bodyPr wrap="none" rtlCol="0">
            <a:spAutoFit/>
          </a:bodyPr>
          <a:lstStyle/>
          <a:p>
            <a:r>
              <a:rPr kumimoji="1" lang="ja-JP" altLang="en-US" sz="800" dirty="0" smtClean="0"/>
              <a:t>年</a:t>
            </a:r>
          </a:p>
        </p:txBody>
      </p:sp>
      <p:sp>
        <p:nvSpPr>
          <p:cNvPr id="90" name="正方形/長方形 89"/>
          <p:cNvSpPr/>
          <p:nvPr/>
        </p:nvSpPr>
        <p:spPr>
          <a:xfrm>
            <a:off x="4600600"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4745390" y="2712948"/>
            <a:ext cx="287258" cy="215444"/>
          </a:xfrm>
          <a:prstGeom prst="rect">
            <a:avLst/>
          </a:prstGeom>
          <a:noFill/>
        </p:spPr>
        <p:txBody>
          <a:bodyPr wrap="none" rtlCol="0">
            <a:spAutoFit/>
          </a:bodyPr>
          <a:lstStyle/>
          <a:p>
            <a:r>
              <a:rPr kumimoji="1" lang="ja-JP" altLang="en-US" sz="800" dirty="0" smtClean="0"/>
              <a:t>月</a:t>
            </a:r>
          </a:p>
        </p:txBody>
      </p:sp>
      <p:sp>
        <p:nvSpPr>
          <p:cNvPr id="92" name="正方形/長方形 91"/>
          <p:cNvSpPr/>
          <p:nvPr/>
        </p:nvSpPr>
        <p:spPr>
          <a:xfrm>
            <a:off x="4961414"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5105430" y="2712948"/>
            <a:ext cx="287258" cy="215444"/>
          </a:xfrm>
          <a:prstGeom prst="rect">
            <a:avLst/>
          </a:prstGeom>
          <a:noFill/>
        </p:spPr>
        <p:txBody>
          <a:bodyPr wrap="none" rtlCol="0">
            <a:spAutoFit/>
          </a:bodyPr>
          <a:lstStyle/>
          <a:p>
            <a:r>
              <a:rPr kumimoji="1" lang="ja-JP" altLang="en-US" sz="800" dirty="0" smtClean="0"/>
              <a:t>日</a:t>
            </a:r>
          </a:p>
        </p:txBody>
      </p:sp>
      <p:sp>
        <p:nvSpPr>
          <p:cNvPr id="94" name="テキスト ボックス 93"/>
          <p:cNvSpPr txBox="1"/>
          <p:nvPr/>
        </p:nvSpPr>
        <p:spPr>
          <a:xfrm>
            <a:off x="4025310" y="2712948"/>
            <a:ext cx="287258" cy="215444"/>
          </a:xfrm>
          <a:prstGeom prst="rect">
            <a:avLst/>
          </a:prstGeom>
          <a:noFill/>
        </p:spPr>
        <p:txBody>
          <a:bodyPr wrap="none" rtlCol="0">
            <a:spAutoFit/>
          </a:bodyPr>
          <a:lstStyle/>
          <a:p>
            <a:r>
              <a:rPr kumimoji="1" lang="ja-JP" altLang="en-US" sz="800" dirty="0" smtClean="0"/>
              <a:t>～</a:t>
            </a:r>
          </a:p>
        </p:txBody>
      </p:sp>
      <p:sp>
        <p:nvSpPr>
          <p:cNvPr id="95" name="テキスト ボックス 94"/>
          <p:cNvSpPr txBox="1"/>
          <p:nvPr/>
        </p:nvSpPr>
        <p:spPr>
          <a:xfrm>
            <a:off x="2068112" y="2928972"/>
            <a:ext cx="595035" cy="215444"/>
          </a:xfrm>
          <a:prstGeom prst="rect">
            <a:avLst/>
          </a:prstGeom>
          <a:noFill/>
        </p:spPr>
        <p:txBody>
          <a:bodyPr wrap="none" rtlCol="0">
            <a:spAutoFit/>
          </a:bodyPr>
          <a:lstStyle/>
          <a:p>
            <a:r>
              <a:rPr kumimoji="1" lang="ja-JP" altLang="en-US" sz="800" dirty="0" smtClean="0"/>
              <a:t>進捗状況</a:t>
            </a:r>
          </a:p>
        </p:txBody>
      </p:sp>
      <p:sp>
        <p:nvSpPr>
          <p:cNvPr id="96" name="正方形/長方形 95"/>
          <p:cNvSpPr/>
          <p:nvPr/>
        </p:nvSpPr>
        <p:spPr>
          <a:xfrm>
            <a:off x="3004216" y="2982833"/>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3988822" y="298283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 name="右矢印 1"/>
          <p:cNvSpPr/>
          <p:nvPr/>
        </p:nvSpPr>
        <p:spPr>
          <a:xfrm>
            <a:off x="5392688" y="4512568"/>
            <a:ext cx="1800200" cy="36004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67" name="テキスト ボックス 66"/>
          <p:cNvSpPr txBox="1"/>
          <p:nvPr/>
        </p:nvSpPr>
        <p:spPr>
          <a:xfrm>
            <a:off x="3300632" y="2064296"/>
            <a:ext cx="287258" cy="215444"/>
          </a:xfrm>
          <a:prstGeom prst="rect">
            <a:avLst/>
          </a:prstGeom>
          <a:noFill/>
        </p:spPr>
        <p:txBody>
          <a:bodyPr wrap="none" rtlCol="0">
            <a:spAutoFit/>
          </a:bodyPr>
          <a:lstStyle/>
          <a:p>
            <a:r>
              <a:rPr kumimoji="1" lang="ja-JP" altLang="en-US" sz="800" dirty="0" smtClean="0"/>
              <a:t>－</a:t>
            </a:r>
          </a:p>
        </p:txBody>
      </p:sp>
      <p:sp>
        <p:nvSpPr>
          <p:cNvPr id="68" name="正方形/長方形 67"/>
          <p:cNvSpPr/>
          <p:nvPr/>
        </p:nvSpPr>
        <p:spPr>
          <a:xfrm>
            <a:off x="3520480" y="212083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3665270" y="2064296"/>
            <a:ext cx="287258" cy="215444"/>
          </a:xfrm>
          <a:prstGeom prst="rect">
            <a:avLst/>
          </a:prstGeom>
          <a:noFill/>
        </p:spPr>
        <p:txBody>
          <a:bodyPr wrap="none" rtlCol="0">
            <a:spAutoFit/>
          </a:bodyPr>
          <a:lstStyle/>
          <a:p>
            <a:r>
              <a:rPr kumimoji="1" lang="ja-JP" altLang="en-US" sz="800" dirty="0" smtClean="0"/>
              <a:t>－</a:t>
            </a:r>
          </a:p>
        </p:txBody>
      </p:sp>
      <p:sp>
        <p:nvSpPr>
          <p:cNvPr id="70" name="正方形/長方形 69"/>
          <p:cNvSpPr/>
          <p:nvPr/>
        </p:nvSpPr>
        <p:spPr>
          <a:xfrm>
            <a:off x="3872910" y="2120831"/>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884402" y="2064296"/>
            <a:ext cx="204030" cy="215444"/>
          </a:xfrm>
          <a:prstGeom prst="rect">
            <a:avLst/>
          </a:prstGeom>
          <a:noFill/>
        </p:spPr>
        <p:txBody>
          <a:bodyPr wrap="square" rtlCol="0">
            <a:spAutoFit/>
          </a:bodyPr>
          <a:lstStyle/>
          <a:p>
            <a:r>
              <a:rPr kumimoji="1" lang="en-US" altLang="ja-JP" sz="800" dirty="0" smtClean="0"/>
              <a:t>W</a:t>
            </a:r>
            <a:endParaRPr kumimoji="1" lang="ja-JP" altLang="en-US" sz="800" dirty="0" smtClean="0"/>
          </a:p>
        </p:txBody>
      </p:sp>
      <p:sp>
        <p:nvSpPr>
          <p:cNvPr id="73" name="角丸四角形吹き出し 72"/>
          <p:cNvSpPr/>
          <p:nvPr/>
        </p:nvSpPr>
        <p:spPr>
          <a:xfrm>
            <a:off x="3297597" y="1704256"/>
            <a:ext cx="1633732" cy="252028"/>
          </a:xfrm>
          <a:prstGeom prst="wedgeRoundRectCallout">
            <a:avLst>
              <a:gd name="adj1" fmla="val -24548"/>
              <a:gd name="adj2" fmla="val 101238"/>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入力されたところまでで検索</a:t>
            </a:r>
          </a:p>
        </p:txBody>
      </p:sp>
      <p:sp>
        <p:nvSpPr>
          <p:cNvPr id="74" name="角丸四角形吹き出し 73"/>
          <p:cNvSpPr/>
          <p:nvPr/>
        </p:nvSpPr>
        <p:spPr>
          <a:xfrm>
            <a:off x="2763414" y="5592688"/>
            <a:ext cx="1633732" cy="576064"/>
          </a:xfrm>
          <a:prstGeom prst="wedgeRoundRectCallout">
            <a:avLst>
              <a:gd name="adj1" fmla="val -21633"/>
              <a:gd name="adj2" fmla="val -11418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ログイン中の会社以外の物件も全て対象</a:t>
            </a:r>
          </a:p>
        </p:txBody>
      </p:sp>
      <p:sp>
        <p:nvSpPr>
          <p:cNvPr id="75" name="正方形/長方形 74"/>
          <p:cNvSpPr/>
          <p:nvPr/>
        </p:nvSpPr>
        <p:spPr>
          <a:xfrm>
            <a:off x="2080320" y="6672808"/>
            <a:ext cx="2952328" cy="504056"/>
          </a:xfrm>
          <a:prstGeom prst="rect">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solidFill>
                  <a:schemeClr val="tx1"/>
                </a:solidFill>
              </a:rPr>
              <a:t>全件対象</a:t>
            </a:r>
          </a:p>
        </p:txBody>
      </p:sp>
    </p:spTree>
    <p:extLst>
      <p:ext uri="{BB962C8B-B14F-4D97-AF65-F5344CB8AC3E}">
        <p14:creationId xmlns:p14="http://schemas.microsoft.com/office/powerpoint/2010/main" val="3203473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11" name="テキスト ボックス 10"/>
          <p:cNvSpPr txBox="1"/>
          <p:nvPr/>
        </p:nvSpPr>
        <p:spPr>
          <a:xfrm>
            <a:off x="191944" y="480120"/>
            <a:ext cx="1244251" cy="246221"/>
          </a:xfrm>
          <a:prstGeom prst="rect">
            <a:avLst/>
          </a:prstGeom>
          <a:noFill/>
        </p:spPr>
        <p:txBody>
          <a:bodyPr wrap="none" rtlCol="0">
            <a:spAutoFit/>
          </a:bodyPr>
          <a:lstStyle/>
          <a:p>
            <a:r>
              <a:rPr kumimoji="1" lang="en-US" altLang="ja-JP" sz="1000" dirty="0" smtClean="0"/>
              <a:t>【</a:t>
            </a:r>
            <a:r>
              <a:rPr kumimoji="1" lang="ja-JP" altLang="en-US" sz="1000" dirty="0" smtClean="0"/>
              <a:t>様式ダウンロード</a:t>
            </a:r>
            <a:r>
              <a:rPr kumimoji="1" lang="en-US" altLang="ja-JP" sz="1000" dirty="0" smtClean="0"/>
              <a:t>】</a:t>
            </a:r>
            <a:endParaRPr kumimoji="1" lang="ja-JP" altLang="en-US" sz="1000" dirty="0"/>
          </a:p>
        </p:txBody>
      </p:sp>
      <p:sp>
        <p:nvSpPr>
          <p:cNvPr id="12" name="テキスト ボックス 11"/>
          <p:cNvSpPr txBox="1"/>
          <p:nvPr/>
        </p:nvSpPr>
        <p:spPr>
          <a:xfrm>
            <a:off x="1898224" y="1632828"/>
            <a:ext cx="928459" cy="215444"/>
          </a:xfrm>
          <a:prstGeom prst="rect">
            <a:avLst/>
          </a:prstGeom>
          <a:noFill/>
        </p:spPr>
        <p:txBody>
          <a:bodyPr wrap="none" rtlCol="0">
            <a:spAutoFit/>
          </a:bodyPr>
          <a:lstStyle/>
          <a:p>
            <a:r>
              <a:rPr kumimoji="1" lang="ja-JP" altLang="en-US" sz="800" dirty="0" smtClean="0"/>
              <a:t>様式ダウンロード</a:t>
            </a:r>
            <a:endParaRPr kumimoji="1" lang="ja-JP" altLang="en-US" sz="800" dirty="0"/>
          </a:p>
        </p:txBody>
      </p:sp>
      <p:sp>
        <p:nvSpPr>
          <p:cNvPr id="13" name="テキスト ボックス 12"/>
          <p:cNvSpPr txBox="1"/>
          <p:nvPr/>
        </p:nvSpPr>
        <p:spPr>
          <a:xfrm>
            <a:off x="618565"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5" name="正方形/長方形 14"/>
          <p:cNvSpPr/>
          <p:nvPr/>
        </p:nvSpPr>
        <p:spPr>
          <a:xfrm>
            <a:off x="3126542" y="2380784"/>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様式ダウンロード</a:t>
            </a:r>
            <a:endParaRPr kumimoji="1" lang="ja-JP" altLang="en-US" sz="600" dirty="0">
              <a:solidFill>
                <a:schemeClr val="tx1"/>
              </a:solidFill>
            </a:endParaRPr>
          </a:p>
        </p:txBody>
      </p:sp>
      <p:cxnSp>
        <p:nvCxnSpPr>
          <p:cNvPr id="25" name="直線コネクタ 24"/>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535523" y="2051152"/>
            <a:ext cx="2262158" cy="215444"/>
          </a:xfrm>
          <a:prstGeom prst="rect">
            <a:avLst/>
          </a:prstGeom>
          <a:noFill/>
        </p:spPr>
        <p:txBody>
          <a:bodyPr wrap="none" rtlCol="0">
            <a:spAutoFit/>
          </a:bodyPr>
          <a:lstStyle/>
          <a:p>
            <a:r>
              <a:rPr kumimoji="1" lang="ja-JP" altLang="en-US" sz="800" dirty="0" smtClean="0"/>
              <a:t>ボタンを押してダウンロードを開始して</a:t>
            </a:r>
            <a:r>
              <a:rPr lang="ja-JP" altLang="en-US" sz="800" dirty="0" smtClean="0"/>
              <a:t>ください。</a:t>
            </a:r>
            <a:endParaRPr kumimoji="1" lang="ja-JP" altLang="en-US" sz="800" dirty="0" smtClean="0"/>
          </a:p>
        </p:txBody>
      </p:sp>
      <p:pic>
        <p:nvPicPr>
          <p:cNvPr id="28"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8832" y="2152443"/>
            <a:ext cx="564404" cy="56440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直線矢印コネクタ 29"/>
          <p:cNvCxnSpPr/>
          <p:nvPr/>
        </p:nvCxnSpPr>
        <p:spPr>
          <a:xfrm>
            <a:off x="4384576" y="2434645"/>
            <a:ext cx="2232248" cy="0"/>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6541268" y="1906222"/>
            <a:ext cx="859531" cy="246221"/>
          </a:xfrm>
          <a:prstGeom prst="rect">
            <a:avLst/>
          </a:prstGeom>
          <a:noFill/>
        </p:spPr>
        <p:txBody>
          <a:bodyPr wrap="none" rtlCol="0">
            <a:spAutoFit/>
          </a:bodyPr>
          <a:lstStyle/>
          <a:p>
            <a:r>
              <a:rPr kumimoji="1" lang="ja-JP" altLang="en-US" sz="1000" dirty="0" smtClean="0"/>
              <a:t>ダウン</a:t>
            </a:r>
            <a:r>
              <a:rPr lang="ja-JP" altLang="en-US" sz="1000" dirty="0"/>
              <a:t>ロード</a:t>
            </a:r>
            <a:endParaRPr kumimoji="1" lang="ja-JP" altLang="en-US" sz="1000" dirty="0" smtClean="0"/>
          </a:p>
        </p:txBody>
      </p:sp>
      <p:grpSp>
        <p:nvGrpSpPr>
          <p:cNvPr id="17" name="グループ化 16"/>
          <p:cNvGrpSpPr/>
          <p:nvPr/>
        </p:nvGrpSpPr>
        <p:grpSpPr>
          <a:xfrm>
            <a:off x="618565" y="950439"/>
            <a:ext cx="4918139" cy="3303158"/>
            <a:chOff x="618565" y="950439"/>
            <a:chExt cx="4918139" cy="3303158"/>
          </a:xfrm>
        </p:grpSpPr>
        <p:grpSp>
          <p:nvGrpSpPr>
            <p:cNvPr id="18" name="グループ化 17"/>
            <p:cNvGrpSpPr/>
            <p:nvPr/>
          </p:nvGrpSpPr>
          <p:grpSpPr>
            <a:xfrm>
              <a:off x="618565" y="950439"/>
              <a:ext cx="4918139" cy="3303158"/>
              <a:chOff x="618565" y="1497732"/>
              <a:chExt cx="4918139" cy="3303158"/>
            </a:xfrm>
          </p:grpSpPr>
          <p:cxnSp>
            <p:nvCxnSpPr>
              <p:cNvPr id="20" name="直線コネクタ 19"/>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19" name="直線コネクタ 18"/>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6" name="角丸四角形吹き出し 25"/>
          <p:cNvSpPr/>
          <p:nvPr/>
        </p:nvSpPr>
        <p:spPr>
          <a:xfrm>
            <a:off x="6358545" y="3007232"/>
            <a:ext cx="1999179" cy="238363"/>
          </a:xfrm>
          <a:prstGeom prst="wedgeRoundRectCallout">
            <a:avLst>
              <a:gd name="adj1" fmla="val -21633"/>
              <a:gd name="adj2" fmla="val -11418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様式の雛型（</a:t>
            </a:r>
            <a:r>
              <a:rPr kumimoji="1" lang="en-US" altLang="ja-JP" sz="800" dirty="0" smtClean="0">
                <a:solidFill>
                  <a:schemeClr val="tx1"/>
                </a:solidFill>
              </a:rPr>
              <a:t>Excel</a:t>
            </a:r>
            <a:r>
              <a:rPr kumimoji="1" lang="ja-JP" altLang="en-US" sz="800" dirty="0" smtClean="0">
                <a:solidFill>
                  <a:schemeClr val="tx1"/>
                </a:solidFill>
              </a:rPr>
              <a:t>）を１セット</a:t>
            </a:r>
            <a:r>
              <a:rPr kumimoji="1" lang="en-US" altLang="ja-JP" sz="800" dirty="0" smtClean="0">
                <a:solidFill>
                  <a:schemeClr val="tx1"/>
                </a:solidFill>
              </a:rPr>
              <a:t>zip</a:t>
            </a:r>
            <a:r>
              <a:rPr kumimoji="1" lang="ja-JP" altLang="en-US" sz="800" dirty="0" smtClean="0">
                <a:solidFill>
                  <a:schemeClr val="tx1"/>
                </a:solidFill>
              </a:rPr>
              <a:t>ファイル化</a:t>
            </a:r>
          </a:p>
        </p:txBody>
      </p:sp>
    </p:spTree>
    <p:extLst>
      <p:ext uri="{BB962C8B-B14F-4D97-AF65-F5344CB8AC3E}">
        <p14:creationId xmlns:p14="http://schemas.microsoft.com/office/powerpoint/2010/main" val="1369662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グループ化 29"/>
          <p:cNvGrpSpPr/>
          <p:nvPr/>
        </p:nvGrpSpPr>
        <p:grpSpPr>
          <a:xfrm>
            <a:off x="618565" y="950439"/>
            <a:ext cx="4918139" cy="3303158"/>
            <a:chOff x="618565" y="950439"/>
            <a:chExt cx="4918139" cy="3303158"/>
          </a:xfrm>
        </p:grpSpPr>
        <p:grpSp>
          <p:nvGrpSpPr>
            <p:cNvPr id="31" name="グループ化 30"/>
            <p:cNvGrpSpPr/>
            <p:nvPr/>
          </p:nvGrpSpPr>
          <p:grpSpPr>
            <a:xfrm>
              <a:off x="618565" y="950439"/>
              <a:ext cx="4918139" cy="3303158"/>
              <a:chOff x="618565" y="1497732"/>
              <a:chExt cx="4918139" cy="3303158"/>
            </a:xfrm>
          </p:grpSpPr>
          <p:cxnSp>
            <p:nvCxnSpPr>
              <p:cNvPr id="33" name="直線コネクタ 32"/>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32" name="直線コネクタ 31"/>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6" name="テキスト ボックス 5"/>
          <p:cNvSpPr txBox="1"/>
          <p:nvPr/>
        </p:nvSpPr>
        <p:spPr>
          <a:xfrm>
            <a:off x="191944" y="480120"/>
            <a:ext cx="825867" cy="246221"/>
          </a:xfrm>
          <a:prstGeom prst="rect">
            <a:avLst/>
          </a:prstGeom>
          <a:noFill/>
        </p:spPr>
        <p:txBody>
          <a:bodyPr wrap="none" rtlCol="0">
            <a:spAutoFit/>
          </a:bodyPr>
          <a:lstStyle/>
          <a:p>
            <a:r>
              <a:rPr kumimoji="1" lang="en-US" altLang="ja-JP" sz="1000" dirty="0" smtClean="0"/>
              <a:t>【</a:t>
            </a:r>
            <a:r>
              <a:rPr kumimoji="1" lang="ja-JP" altLang="en-US" sz="1000" dirty="0" smtClean="0"/>
              <a:t>物件登録</a:t>
            </a:r>
            <a:r>
              <a:rPr kumimoji="1" lang="en-US" altLang="ja-JP" sz="1000" dirty="0" smtClean="0"/>
              <a:t>】</a:t>
            </a:r>
            <a:endParaRPr kumimoji="1" lang="ja-JP" altLang="en-US" sz="1000" dirty="0"/>
          </a:p>
        </p:txBody>
      </p:sp>
      <p:sp>
        <p:nvSpPr>
          <p:cNvPr id="7" name="テキスト ボックス 6"/>
          <p:cNvSpPr txBox="1"/>
          <p:nvPr/>
        </p:nvSpPr>
        <p:spPr>
          <a:xfrm>
            <a:off x="1898224" y="1632828"/>
            <a:ext cx="595035" cy="215444"/>
          </a:xfrm>
          <a:prstGeom prst="rect">
            <a:avLst/>
          </a:prstGeom>
          <a:noFill/>
        </p:spPr>
        <p:txBody>
          <a:bodyPr wrap="none" rtlCol="0">
            <a:spAutoFit/>
          </a:bodyPr>
          <a:lstStyle/>
          <a:p>
            <a:r>
              <a:rPr kumimoji="1" lang="ja-JP" altLang="en-US" sz="800" dirty="0" smtClean="0"/>
              <a:t>物件検索</a:t>
            </a:r>
            <a:endParaRPr kumimoji="1" lang="ja-JP" altLang="en-US" sz="800" dirty="0"/>
          </a:p>
        </p:txBody>
      </p:sp>
      <p:sp>
        <p:nvSpPr>
          <p:cNvPr id="8" name="テキスト ボックス 7"/>
          <p:cNvSpPr txBox="1"/>
          <p:nvPr/>
        </p:nvSpPr>
        <p:spPr>
          <a:xfrm>
            <a:off x="618565"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3" name="テキスト ボックス 12"/>
          <p:cNvSpPr txBox="1"/>
          <p:nvPr/>
        </p:nvSpPr>
        <p:spPr>
          <a:xfrm>
            <a:off x="10587860" y="1632828"/>
            <a:ext cx="1069524" cy="200055"/>
          </a:xfrm>
          <a:prstGeom prst="rect">
            <a:avLst/>
          </a:prstGeom>
          <a:noFill/>
        </p:spPr>
        <p:txBody>
          <a:bodyPr wrap="none" rtlCol="0">
            <a:spAutoFit/>
          </a:bodyPr>
          <a:lstStyle/>
          <a:p>
            <a:r>
              <a:rPr kumimoji="1" lang="ja-JP" altLang="en-US" sz="700" dirty="0" smtClean="0"/>
              <a:t>≪検索結果一覧へ戻る</a:t>
            </a:r>
          </a:p>
        </p:txBody>
      </p:sp>
      <p:sp>
        <p:nvSpPr>
          <p:cNvPr id="19" name="テキスト ボックス 18"/>
          <p:cNvSpPr txBox="1"/>
          <p:nvPr/>
        </p:nvSpPr>
        <p:spPr>
          <a:xfrm>
            <a:off x="5943974" y="4892412"/>
            <a:ext cx="697627" cy="246221"/>
          </a:xfrm>
          <a:prstGeom prst="rect">
            <a:avLst/>
          </a:prstGeom>
          <a:noFill/>
        </p:spPr>
        <p:txBody>
          <a:bodyPr wrap="none" rtlCol="0">
            <a:spAutoFit/>
          </a:bodyPr>
          <a:lstStyle/>
          <a:p>
            <a:r>
              <a:rPr lang="ja-JP" altLang="en-US" sz="1000" dirty="0"/>
              <a:t>物件</a:t>
            </a:r>
            <a:r>
              <a:rPr kumimoji="1" lang="ja-JP" altLang="en-US" sz="1000" dirty="0" smtClean="0"/>
              <a:t>詳細</a:t>
            </a:r>
          </a:p>
        </p:txBody>
      </p:sp>
      <p:cxnSp>
        <p:nvCxnSpPr>
          <p:cNvPr id="26" name="直線コネクタ 2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068112" y="2066970"/>
            <a:ext cx="595035" cy="215444"/>
          </a:xfrm>
          <a:prstGeom prst="rect">
            <a:avLst/>
          </a:prstGeom>
          <a:noFill/>
        </p:spPr>
        <p:txBody>
          <a:bodyPr wrap="none" rtlCol="0">
            <a:spAutoFit/>
          </a:bodyPr>
          <a:lstStyle/>
          <a:p>
            <a:r>
              <a:rPr kumimoji="1" lang="ja-JP" altLang="en-US" sz="800" dirty="0" smtClean="0"/>
              <a:t>認定番号</a:t>
            </a:r>
          </a:p>
        </p:txBody>
      </p:sp>
      <p:sp>
        <p:nvSpPr>
          <p:cNvPr id="48" name="テキスト ボックス 47"/>
          <p:cNvSpPr txBox="1"/>
          <p:nvPr/>
        </p:nvSpPr>
        <p:spPr>
          <a:xfrm>
            <a:off x="2068112" y="2495764"/>
            <a:ext cx="492443" cy="215444"/>
          </a:xfrm>
          <a:prstGeom prst="rect">
            <a:avLst/>
          </a:prstGeom>
          <a:noFill/>
        </p:spPr>
        <p:txBody>
          <a:bodyPr wrap="none" rtlCol="0">
            <a:spAutoFit/>
          </a:bodyPr>
          <a:lstStyle/>
          <a:p>
            <a:r>
              <a:rPr kumimoji="1" lang="ja-JP" altLang="en-US" sz="800" dirty="0" smtClean="0"/>
              <a:t>着工日</a:t>
            </a:r>
          </a:p>
        </p:txBody>
      </p:sp>
      <p:sp>
        <p:nvSpPr>
          <p:cNvPr id="49" name="正方形/長方形 48"/>
          <p:cNvSpPr/>
          <p:nvPr/>
        </p:nvSpPr>
        <p:spPr>
          <a:xfrm>
            <a:off x="3004216"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p:cNvSpPr txBox="1"/>
          <p:nvPr/>
        </p:nvSpPr>
        <p:spPr>
          <a:xfrm>
            <a:off x="3148232" y="2495764"/>
            <a:ext cx="287258" cy="215444"/>
          </a:xfrm>
          <a:prstGeom prst="rect">
            <a:avLst/>
          </a:prstGeom>
          <a:noFill/>
        </p:spPr>
        <p:txBody>
          <a:bodyPr wrap="none" rtlCol="0">
            <a:spAutoFit/>
          </a:bodyPr>
          <a:lstStyle/>
          <a:p>
            <a:r>
              <a:rPr kumimoji="1" lang="ja-JP" altLang="en-US" sz="800" dirty="0" smtClean="0"/>
              <a:t>年</a:t>
            </a:r>
          </a:p>
        </p:txBody>
      </p:sp>
      <p:sp>
        <p:nvSpPr>
          <p:cNvPr id="51" name="正方形/長方形 50"/>
          <p:cNvSpPr/>
          <p:nvPr/>
        </p:nvSpPr>
        <p:spPr>
          <a:xfrm>
            <a:off x="3364256"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3521254" y="2495764"/>
            <a:ext cx="287258" cy="215444"/>
          </a:xfrm>
          <a:prstGeom prst="rect">
            <a:avLst/>
          </a:prstGeom>
          <a:noFill/>
        </p:spPr>
        <p:txBody>
          <a:bodyPr wrap="none" rtlCol="0">
            <a:spAutoFit/>
          </a:bodyPr>
          <a:lstStyle/>
          <a:p>
            <a:r>
              <a:rPr kumimoji="1" lang="ja-JP" altLang="en-US" sz="800" dirty="0" smtClean="0"/>
              <a:t>月</a:t>
            </a:r>
          </a:p>
        </p:txBody>
      </p:sp>
      <p:sp>
        <p:nvSpPr>
          <p:cNvPr id="53" name="正方形/長方形 52"/>
          <p:cNvSpPr/>
          <p:nvPr/>
        </p:nvSpPr>
        <p:spPr>
          <a:xfrm>
            <a:off x="3736504"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3868312" y="2495764"/>
            <a:ext cx="287258" cy="215444"/>
          </a:xfrm>
          <a:prstGeom prst="rect">
            <a:avLst/>
          </a:prstGeom>
          <a:noFill/>
        </p:spPr>
        <p:txBody>
          <a:bodyPr wrap="none" rtlCol="0">
            <a:spAutoFit/>
          </a:bodyPr>
          <a:lstStyle/>
          <a:p>
            <a:r>
              <a:rPr kumimoji="1" lang="ja-JP" altLang="en-US" sz="800" dirty="0" smtClean="0"/>
              <a:t>日</a:t>
            </a:r>
          </a:p>
        </p:txBody>
      </p:sp>
      <p:sp>
        <p:nvSpPr>
          <p:cNvPr id="55" name="正方形/長方形 54"/>
          <p:cNvSpPr/>
          <p:nvPr/>
        </p:nvSpPr>
        <p:spPr>
          <a:xfrm>
            <a:off x="4240560"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p:cNvSpPr txBox="1"/>
          <p:nvPr/>
        </p:nvSpPr>
        <p:spPr>
          <a:xfrm>
            <a:off x="4385350" y="2495764"/>
            <a:ext cx="287258" cy="215444"/>
          </a:xfrm>
          <a:prstGeom prst="rect">
            <a:avLst/>
          </a:prstGeom>
          <a:noFill/>
        </p:spPr>
        <p:txBody>
          <a:bodyPr wrap="none" rtlCol="0">
            <a:spAutoFit/>
          </a:bodyPr>
          <a:lstStyle/>
          <a:p>
            <a:r>
              <a:rPr kumimoji="1" lang="ja-JP" altLang="en-US" sz="800" dirty="0" smtClean="0"/>
              <a:t>年</a:t>
            </a:r>
          </a:p>
        </p:txBody>
      </p:sp>
      <p:sp>
        <p:nvSpPr>
          <p:cNvPr id="57" name="正方形/長方形 56"/>
          <p:cNvSpPr/>
          <p:nvPr/>
        </p:nvSpPr>
        <p:spPr>
          <a:xfrm>
            <a:off x="4600600"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4745390" y="2495764"/>
            <a:ext cx="287258" cy="215444"/>
          </a:xfrm>
          <a:prstGeom prst="rect">
            <a:avLst/>
          </a:prstGeom>
          <a:noFill/>
        </p:spPr>
        <p:txBody>
          <a:bodyPr wrap="none" rtlCol="0">
            <a:spAutoFit/>
          </a:bodyPr>
          <a:lstStyle/>
          <a:p>
            <a:r>
              <a:rPr kumimoji="1" lang="ja-JP" altLang="en-US" sz="800" dirty="0" smtClean="0"/>
              <a:t>月</a:t>
            </a:r>
          </a:p>
        </p:txBody>
      </p:sp>
      <p:sp>
        <p:nvSpPr>
          <p:cNvPr id="59" name="正方形/長方形 58"/>
          <p:cNvSpPr/>
          <p:nvPr/>
        </p:nvSpPr>
        <p:spPr>
          <a:xfrm>
            <a:off x="4961414" y="2549625"/>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5105430" y="2495764"/>
            <a:ext cx="287258" cy="215444"/>
          </a:xfrm>
          <a:prstGeom prst="rect">
            <a:avLst/>
          </a:prstGeom>
          <a:noFill/>
        </p:spPr>
        <p:txBody>
          <a:bodyPr wrap="none" rtlCol="0">
            <a:spAutoFit/>
          </a:bodyPr>
          <a:lstStyle/>
          <a:p>
            <a:r>
              <a:rPr kumimoji="1" lang="ja-JP" altLang="en-US" sz="800" dirty="0" smtClean="0"/>
              <a:t>日</a:t>
            </a:r>
          </a:p>
        </p:txBody>
      </p:sp>
      <p:sp>
        <p:nvSpPr>
          <p:cNvPr id="61" name="テキスト ボックス 60"/>
          <p:cNvSpPr txBox="1"/>
          <p:nvPr/>
        </p:nvSpPr>
        <p:spPr>
          <a:xfrm>
            <a:off x="4025310" y="2495764"/>
            <a:ext cx="287258" cy="215444"/>
          </a:xfrm>
          <a:prstGeom prst="rect">
            <a:avLst/>
          </a:prstGeom>
          <a:noFill/>
        </p:spPr>
        <p:txBody>
          <a:bodyPr wrap="none" rtlCol="0">
            <a:spAutoFit/>
          </a:bodyPr>
          <a:lstStyle/>
          <a:p>
            <a:r>
              <a:rPr kumimoji="1" lang="ja-JP" altLang="en-US" sz="800" dirty="0" smtClean="0"/>
              <a:t>～</a:t>
            </a:r>
          </a:p>
        </p:txBody>
      </p:sp>
      <p:sp>
        <p:nvSpPr>
          <p:cNvPr id="62" name="正方形/長方形 61"/>
          <p:cNvSpPr/>
          <p:nvPr/>
        </p:nvSpPr>
        <p:spPr>
          <a:xfrm>
            <a:off x="3304456" y="3324726"/>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検索</a:t>
            </a:r>
            <a:endParaRPr kumimoji="1" lang="ja-JP" altLang="en-US" sz="600" dirty="0">
              <a:solidFill>
                <a:schemeClr val="tx1"/>
              </a:solidFill>
            </a:endParaRPr>
          </a:p>
        </p:txBody>
      </p:sp>
      <p:sp>
        <p:nvSpPr>
          <p:cNvPr id="63" name="テキスト ボックス 62"/>
          <p:cNvSpPr txBox="1"/>
          <p:nvPr/>
        </p:nvSpPr>
        <p:spPr>
          <a:xfrm>
            <a:off x="2068112" y="2280900"/>
            <a:ext cx="697627" cy="215444"/>
          </a:xfrm>
          <a:prstGeom prst="rect">
            <a:avLst/>
          </a:prstGeom>
          <a:noFill/>
        </p:spPr>
        <p:txBody>
          <a:bodyPr wrap="none" rtlCol="0">
            <a:spAutoFit/>
          </a:bodyPr>
          <a:lstStyle/>
          <a:p>
            <a:r>
              <a:rPr lang="ja-JP" altLang="en-US" sz="800" dirty="0"/>
              <a:t>施工</a:t>
            </a:r>
            <a:r>
              <a:rPr kumimoji="1" lang="ja-JP" altLang="en-US" sz="800" dirty="0" smtClean="0"/>
              <a:t>会社名</a:t>
            </a:r>
          </a:p>
        </p:txBody>
      </p:sp>
      <p:sp>
        <p:nvSpPr>
          <p:cNvPr id="64" name="正方形/長方形 63"/>
          <p:cNvSpPr/>
          <p:nvPr/>
        </p:nvSpPr>
        <p:spPr>
          <a:xfrm>
            <a:off x="3004216" y="2334761"/>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3988822" y="233476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graphicFrame>
        <p:nvGraphicFramePr>
          <p:cNvPr id="78" name="表 77"/>
          <p:cNvGraphicFramePr>
            <a:graphicFrameLocks noGrp="1"/>
          </p:cNvGraphicFramePr>
          <p:nvPr>
            <p:extLst>
              <p:ext uri="{D42A27DB-BD31-4B8C-83A1-F6EECF244321}">
                <p14:modId xmlns:p14="http://schemas.microsoft.com/office/powerpoint/2010/main" val="1759366671"/>
              </p:ext>
            </p:extLst>
          </p:nvPr>
        </p:nvGraphicFramePr>
        <p:xfrm>
          <a:off x="1936304" y="3792488"/>
          <a:ext cx="3336636" cy="1453515"/>
        </p:xfrm>
        <a:graphic>
          <a:graphicData uri="http://schemas.openxmlformats.org/drawingml/2006/table">
            <a:tbl>
              <a:tblPr>
                <a:tableStyleId>{5C22544A-7EE6-4342-B048-85BDC9FD1C3A}</a:tableStyleId>
              </a:tblPr>
              <a:tblGrid>
                <a:gridCol w="648072"/>
                <a:gridCol w="216024"/>
                <a:gridCol w="648073"/>
                <a:gridCol w="504057"/>
                <a:gridCol w="504057"/>
                <a:gridCol w="542760"/>
                <a:gridCol w="273593"/>
              </a:tblGrid>
              <a:tr h="171450">
                <a:tc>
                  <a:txBody>
                    <a:bodyPr/>
                    <a:lstStyle/>
                    <a:p>
                      <a:pPr algn="ctr" fontAlgn="ctr"/>
                      <a:r>
                        <a:rPr lang="ja-JP" altLang="en-US" sz="800" b="0" i="0" u="none" strike="noStrike" dirty="0" smtClean="0">
                          <a:solidFill>
                            <a:srgbClr val="000000"/>
                          </a:solidFill>
                          <a:effectLst/>
                          <a:latin typeface="ＭＳ Ｐゴシック"/>
                        </a:rPr>
                        <a:t>認定番号</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枝番</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工事名</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施工会社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設計会社</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工期</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dirty="0" smtClean="0">
                          <a:solidFill>
                            <a:srgbClr val="000000"/>
                          </a:solidFill>
                          <a:effectLst/>
                          <a:latin typeface="ＭＳ Ｐゴシック"/>
                        </a:rPr>
                        <a:t>変更</a:t>
                      </a:r>
                      <a:endParaRPr lang="ja-JP" altLang="en-US" sz="800" b="0" i="0" u="sng"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smtClean="0">
                          <a:solidFill>
                            <a:srgbClr val="000000"/>
                          </a:solidFill>
                          <a:effectLst/>
                          <a:latin typeface="ＭＳ Ｐゴシック"/>
                        </a:rPr>
                        <a:t>変更</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smtClean="0">
                          <a:solidFill>
                            <a:srgbClr val="000000"/>
                          </a:solidFill>
                          <a:effectLst/>
                          <a:latin typeface="ＭＳ Ｐゴシック"/>
                        </a:rPr>
                        <a:t>変更</a:t>
                      </a:r>
                      <a:endParaRPr lang="en-US" altLang="ja-JP" sz="800" b="0" i="0" u="none" strike="noStrike" dirty="0">
                        <a:solidFill>
                          <a:srgbClr val="000000"/>
                        </a:solidFill>
                        <a:effectLst/>
                        <a:latin typeface="+mn-ea"/>
                        <a:ea typeface="+mn-e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sng" strike="noStrike" smtClean="0">
                          <a:solidFill>
                            <a:srgbClr val="000000"/>
                          </a:solidFill>
                          <a:effectLst/>
                          <a:latin typeface="ＭＳ Ｐゴシック"/>
                        </a:rPr>
                        <a:t>変更</a:t>
                      </a:r>
                      <a:endParaRPr lang="en-US" altLang="ja-JP"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smtClean="0">
                          <a:solidFill>
                            <a:srgbClr val="000000"/>
                          </a:solidFill>
                          <a:effectLst/>
                          <a:latin typeface="ＭＳ Ｐゴシック"/>
                        </a:rPr>
                        <a:t>変更</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0</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smtClean="0">
                          <a:solidFill>
                            <a:srgbClr val="000000"/>
                          </a:solidFill>
                          <a:effectLst/>
                          <a:latin typeface="ＭＳ Ｐゴシック"/>
                        </a:rPr>
                        <a:t>変更</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1450">
                <a:tc>
                  <a:txBody>
                    <a:bodyPr/>
                    <a:lstStyle/>
                    <a:p>
                      <a:pPr algn="l" fontAlgn="ctr"/>
                      <a:r>
                        <a:rPr lang="en-US" altLang="ja-JP" sz="800" u="none" strike="noStrike" dirty="0" smtClean="0">
                          <a:effectLst/>
                        </a:rPr>
                        <a:t>XXXX-XX-XXXX</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800" b="0" i="0" u="none" strike="noStrike" dirty="0" smtClean="0">
                          <a:solidFill>
                            <a:srgbClr val="000000"/>
                          </a:solidFill>
                          <a:effectLst/>
                          <a:latin typeface="ＭＳ Ｐゴシック"/>
                        </a:rPr>
                        <a:t>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800" u="none" strike="noStrike" dirty="0" smtClean="0">
                          <a:effectLst/>
                        </a:rPr>
                        <a:t>□□□□□□</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u="none" strike="noStrike" dirty="0" smtClean="0">
                          <a:effectLst/>
                        </a:rPr>
                        <a:t>□□□□</a:t>
                      </a: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en-US" altLang="ja-JP" sz="800" b="0" i="0" u="none" strike="noStrike" dirty="0" smtClean="0">
                          <a:solidFill>
                            <a:srgbClr val="000000"/>
                          </a:solidFill>
                          <a:effectLst/>
                          <a:latin typeface="ＭＳ Ｐゴシック"/>
                        </a:rPr>
                        <a:t>m/d</a:t>
                      </a:r>
                      <a:r>
                        <a:rPr lang="ja-JP" altLang="en-US" sz="800" b="0" i="0" u="none" strike="noStrike" dirty="0" smtClean="0">
                          <a:solidFill>
                            <a:srgbClr val="000000"/>
                          </a:solidFill>
                          <a:effectLst/>
                          <a:latin typeface="ＭＳ Ｐゴシック"/>
                        </a:rPr>
                        <a:t>～</a:t>
                      </a:r>
                      <a:r>
                        <a:rPr lang="en-US" altLang="ja-JP" sz="800" b="0" i="0" u="none" strike="noStrike" dirty="0" smtClean="0">
                          <a:solidFill>
                            <a:srgbClr val="000000"/>
                          </a:solidFill>
                          <a:effectLst/>
                          <a:latin typeface="ＭＳ Ｐゴシック"/>
                        </a:rPr>
                        <a:t>m/</a:t>
                      </a:r>
                      <a:r>
                        <a:rPr lang="ja-JP" altLang="en-US" sz="800" b="0" i="0" u="none" strike="noStrike" dirty="0" smtClean="0">
                          <a:solidFill>
                            <a:srgbClr val="000000"/>
                          </a:solidFill>
                          <a:effectLst/>
                          <a:latin typeface="ＭＳ Ｐゴシック"/>
                        </a:rPr>
                        <a:t>ｄ</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1280160" rtl="0" eaLnBrk="1" fontAlgn="ctr" latinLnBrk="0" hangingPunct="1">
                        <a:lnSpc>
                          <a:spcPct val="100000"/>
                        </a:lnSpc>
                        <a:spcBef>
                          <a:spcPts val="0"/>
                        </a:spcBef>
                        <a:spcAft>
                          <a:spcPts val="0"/>
                        </a:spcAft>
                        <a:buClrTx/>
                        <a:buSzTx/>
                        <a:buFontTx/>
                        <a:buNone/>
                        <a:tabLst/>
                        <a:defRPr/>
                      </a:pPr>
                      <a:r>
                        <a:rPr lang="ja-JP" altLang="en-US" sz="800" b="0" i="0" u="sng" strike="noStrike" dirty="0" smtClean="0">
                          <a:solidFill>
                            <a:srgbClr val="000000"/>
                          </a:solidFill>
                          <a:effectLst/>
                          <a:latin typeface="ＭＳ Ｐゴシック"/>
                        </a:rPr>
                        <a:t>変更</a:t>
                      </a:r>
                      <a:endParaRPr lang="en-US" altLang="ja-JP"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1" name="テキスト ボックス 80"/>
          <p:cNvSpPr txBox="1"/>
          <p:nvPr/>
        </p:nvSpPr>
        <p:spPr>
          <a:xfrm>
            <a:off x="2068112" y="2712948"/>
            <a:ext cx="492443" cy="215444"/>
          </a:xfrm>
          <a:prstGeom prst="rect">
            <a:avLst/>
          </a:prstGeom>
          <a:noFill/>
        </p:spPr>
        <p:txBody>
          <a:bodyPr wrap="none" rtlCol="0">
            <a:spAutoFit/>
          </a:bodyPr>
          <a:lstStyle/>
          <a:p>
            <a:r>
              <a:rPr kumimoji="1" lang="ja-JP" altLang="en-US" sz="800" dirty="0" smtClean="0"/>
              <a:t>完工日</a:t>
            </a:r>
          </a:p>
        </p:txBody>
      </p:sp>
      <p:sp>
        <p:nvSpPr>
          <p:cNvPr id="82" name="正方形/長方形 81"/>
          <p:cNvSpPr/>
          <p:nvPr/>
        </p:nvSpPr>
        <p:spPr>
          <a:xfrm>
            <a:off x="3004216"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3148232" y="2712948"/>
            <a:ext cx="287258" cy="215444"/>
          </a:xfrm>
          <a:prstGeom prst="rect">
            <a:avLst/>
          </a:prstGeom>
          <a:noFill/>
        </p:spPr>
        <p:txBody>
          <a:bodyPr wrap="none" rtlCol="0">
            <a:spAutoFit/>
          </a:bodyPr>
          <a:lstStyle/>
          <a:p>
            <a:r>
              <a:rPr kumimoji="1" lang="ja-JP" altLang="en-US" sz="800" dirty="0" smtClean="0"/>
              <a:t>年</a:t>
            </a:r>
          </a:p>
        </p:txBody>
      </p:sp>
      <p:sp>
        <p:nvSpPr>
          <p:cNvPr id="84" name="正方形/長方形 83"/>
          <p:cNvSpPr/>
          <p:nvPr/>
        </p:nvSpPr>
        <p:spPr>
          <a:xfrm>
            <a:off x="3364256"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p:cNvSpPr txBox="1"/>
          <p:nvPr/>
        </p:nvSpPr>
        <p:spPr>
          <a:xfrm>
            <a:off x="3521254" y="2712948"/>
            <a:ext cx="287258" cy="215444"/>
          </a:xfrm>
          <a:prstGeom prst="rect">
            <a:avLst/>
          </a:prstGeom>
          <a:noFill/>
        </p:spPr>
        <p:txBody>
          <a:bodyPr wrap="none" rtlCol="0">
            <a:spAutoFit/>
          </a:bodyPr>
          <a:lstStyle/>
          <a:p>
            <a:r>
              <a:rPr kumimoji="1" lang="ja-JP" altLang="en-US" sz="800" dirty="0" smtClean="0"/>
              <a:t>月</a:t>
            </a:r>
          </a:p>
        </p:txBody>
      </p:sp>
      <p:sp>
        <p:nvSpPr>
          <p:cNvPr id="86" name="正方形/長方形 85"/>
          <p:cNvSpPr/>
          <p:nvPr/>
        </p:nvSpPr>
        <p:spPr>
          <a:xfrm>
            <a:off x="3736504"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p:cNvSpPr txBox="1"/>
          <p:nvPr/>
        </p:nvSpPr>
        <p:spPr>
          <a:xfrm>
            <a:off x="3868312" y="2712948"/>
            <a:ext cx="287258" cy="215444"/>
          </a:xfrm>
          <a:prstGeom prst="rect">
            <a:avLst/>
          </a:prstGeom>
          <a:noFill/>
        </p:spPr>
        <p:txBody>
          <a:bodyPr wrap="none" rtlCol="0">
            <a:spAutoFit/>
          </a:bodyPr>
          <a:lstStyle/>
          <a:p>
            <a:r>
              <a:rPr kumimoji="1" lang="ja-JP" altLang="en-US" sz="800" dirty="0" smtClean="0"/>
              <a:t>日</a:t>
            </a:r>
          </a:p>
        </p:txBody>
      </p:sp>
      <p:sp>
        <p:nvSpPr>
          <p:cNvPr id="88" name="正方形/長方形 87"/>
          <p:cNvSpPr/>
          <p:nvPr/>
        </p:nvSpPr>
        <p:spPr>
          <a:xfrm>
            <a:off x="4240560"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p:cNvSpPr txBox="1"/>
          <p:nvPr/>
        </p:nvSpPr>
        <p:spPr>
          <a:xfrm>
            <a:off x="4385350" y="2712948"/>
            <a:ext cx="287258" cy="215444"/>
          </a:xfrm>
          <a:prstGeom prst="rect">
            <a:avLst/>
          </a:prstGeom>
          <a:noFill/>
        </p:spPr>
        <p:txBody>
          <a:bodyPr wrap="none" rtlCol="0">
            <a:spAutoFit/>
          </a:bodyPr>
          <a:lstStyle/>
          <a:p>
            <a:r>
              <a:rPr kumimoji="1" lang="ja-JP" altLang="en-US" sz="800" dirty="0" smtClean="0"/>
              <a:t>年</a:t>
            </a:r>
          </a:p>
        </p:txBody>
      </p:sp>
      <p:sp>
        <p:nvSpPr>
          <p:cNvPr id="90" name="正方形/長方形 89"/>
          <p:cNvSpPr/>
          <p:nvPr/>
        </p:nvSpPr>
        <p:spPr>
          <a:xfrm>
            <a:off x="4600600"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p:cNvSpPr txBox="1"/>
          <p:nvPr/>
        </p:nvSpPr>
        <p:spPr>
          <a:xfrm>
            <a:off x="4745390" y="2712948"/>
            <a:ext cx="287258" cy="215444"/>
          </a:xfrm>
          <a:prstGeom prst="rect">
            <a:avLst/>
          </a:prstGeom>
          <a:noFill/>
        </p:spPr>
        <p:txBody>
          <a:bodyPr wrap="none" rtlCol="0">
            <a:spAutoFit/>
          </a:bodyPr>
          <a:lstStyle/>
          <a:p>
            <a:r>
              <a:rPr kumimoji="1" lang="ja-JP" altLang="en-US" sz="800" dirty="0" smtClean="0"/>
              <a:t>月</a:t>
            </a:r>
          </a:p>
        </p:txBody>
      </p:sp>
      <p:sp>
        <p:nvSpPr>
          <p:cNvPr id="92" name="正方形/長方形 91"/>
          <p:cNvSpPr/>
          <p:nvPr/>
        </p:nvSpPr>
        <p:spPr>
          <a:xfrm>
            <a:off x="4961414" y="2766809"/>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p:cNvSpPr txBox="1"/>
          <p:nvPr/>
        </p:nvSpPr>
        <p:spPr>
          <a:xfrm>
            <a:off x="5105430" y="2712948"/>
            <a:ext cx="287258" cy="215444"/>
          </a:xfrm>
          <a:prstGeom prst="rect">
            <a:avLst/>
          </a:prstGeom>
          <a:noFill/>
        </p:spPr>
        <p:txBody>
          <a:bodyPr wrap="none" rtlCol="0">
            <a:spAutoFit/>
          </a:bodyPr>
          <a:lstStyle/>
          <a:p>
            <a:r>
              <a:rPr kumimoji="1" lang="ja-JP" altLang="en-US" sz="800" dirty="0" smtClean="0"/>
              <a:t>日</a:t>
            </a:r>
          </a:p>
        </p:txBody>
      </p:sp>
      <p:sp>
        <p:nvSpPr>
          <p:cNvPr id="94" name="テキスト ボックス 93"/>
          <p:cNvSpPr txBox="1"/>
          <p:nvPr/>
        </p:nvSpPr>
        <p:spPr>
          <a:xfrm>
            <a:off x="4025310" y="2712948"/>
            <a:ext cx="287258" cy="215444"/>
          </a:xfrm>
          <a:prstGeom prst="rect">
            <a:avLst/>
          </a:prstGeom>
          <a:noFill/>
        </p:spPr>
        <p:txBody>
          <a:bodyPr wrap="none" rtlCol="0">
            <a:spAutoFit/>
          </a:bodyPr>
          <a:lstStyle/>
          <a:p>
            <a:r>
              <a:rPr kumimoji="1" lang="ja-JP" altLang="en-US" sz="800" dirty="0" smtClean="0"/>
              <a:t>～</a:t>
            </a:r>
          </a:p>
        </p:txBody>
      </p:sp>
      <p:sp>
        <p:nvSpPr>
          <p:cNvPr id="95" name="テキスト ボックス 94"/>
          <p:cNvSpPr txBox="1"/>
          <p:nvPr/>
        </p:nvSpPr>
        <p:spPr>
          <a:xfrm>
            <a:off x="2068112" y="2928972"/>
            <a:ext cx="595035" cy="215444"/>
          </a:xfrm>
          <a:prstGeom prst="rect">
            <a:avLst/>
          </a:prstGeom>
          <a:noFill/>
        </p:spPr>
        <p:txBody>
          <a:bodyPr wrap="none" rtlCol="0">
            <a:spAutoFit/>
          </a:bodyPr>
          <a:lstStyle/>
          <a:p>
            <a:r>
              <a:rPr kumimoji="1" lang="ja-JP" altLang="en-US" sz="800" dirty="0" smtClean="0"/>
              <a:t>進捗状況</a:t>
            </a:r>
          </a:p>
        </p:txBody>
      </p:sp>
      <p:sp>
        <p:nvSpPr>
          <p:cNvPr id="96" name="正方形/長方形 95"/>
          <p:cNvSpPr/>
          <p:nvPr/>
        </p:nvSpPr>
        <p:spPr>
          <a:xfrm>
            <a:off x="3004216" y="2982833"/>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p:cNvSpPr/>
          <p:nvPr/>
        </p:nvSpPr>
        <p:spPr>
          <a:xfrm>
            <a:off x="3988822" y="298283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2" name="右矢印 1"/>
          <p:cNvSpPr/>
          <p:nvPr/>
        </p:nvSpPr>
        <p:spPr>
          <a:xfrm>
            <a:off x="5392688" y="4584576"/>
            <a:ext cx="1800200" cy="36004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変更</a:t>
            </a:r>
          </a:p>
        </p:txBody>
      </p:sp>
      <p:sp>
        <p:nvSpPr>
          <p:cNvPr id="67" name="テキスト ボックス 66"/>
          <p:cNvSpPr txBox="1"/>
          <p:nvPr/>
        </p:nvSpPr>
        <p:spPr>
          <a:xfrm>
            <a:off x="3300632" y="2064296"/>
            <a:ext cx="287258" cy="215444"/>
          </a:xfrm>
          <a:prstGeom prst="rect">
            <a:avLst/>
          </a:prstGeom>
          <a:noFill/>
        </p:spPr>
        <p:txBody>
          <a:bodyPr wrap="none" rtlCol="0">
            <a:spAutoFit/>
          </a:bodyPr>
          <a:lstStyle/>
          <a:p>
            <a:r>
              <a:rPr kumimoji="1" lang="ja-JP" altLang="en-US" sz="800" dirty="0" smtClean="0"/>
              <a:t>－</a:t>
            </a:r>
          </a:p>
        </p:txBody>
      </p:sp>
      <p:sp>
        <p:nvSpPr>
          <p:cNvPr id="68" name="正方形/長方形 67"/>
          <p:cNvSpPr/>
          <p:nvPr/>
        </p:nvSpPr>
        <p:spPr>
          <a:xfrm>
            <a:off x="3520480" y="212083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3665270" y="2064296"/>
            <a:ext cx="287258" cy="215444"/>
          </a:xfrm>
          <a:prstGeom prst="rect">
            <a:avLst/>
          </a:prstGeom>
          <a:noFill/>
        </p:spPr>
        <p:txBody>
          <a:bodyPr wrap="none" rtlCol="0">
            <a:spAutoFit/>
          </a:bodyPr>
          <a:lstStyle/>
          <a:p>
            <a:r>
              <a:rPr kumimoji="1" lang="ja-JP" altLang="en-US" sz="800" dirty="0" smtClean="0"/>
              <a:t>－</a:t>
            </a:r>
          </a:p>
        </p:txBody>
      </p:sp>
      <p:sp>
        <p:nvSpPr>
          <p:cNvPr id="70" name="正方形/長方形 69"/>
          <p:cNvSpPr/>
          <p:nvPr/>
        </p:nvSpPr>
        <p:spPr>
          <a:xfrm>
            <a:off x="3872910" y="2120831"/>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2946538" y="2064296"/>
            <a:ext cx="429926" cy="215444"/>
          </a:xfrm>
          <a:prstGeom prst="rect">
            <a:avLst/>
          </a:prstGeom>
          <a:noFill/>
        </p:spPr>
        <p:txBody>
          <a:bodyPr wrap="none" rtlCol="0">
            <a:spAutoFit/>
          </a:bodyPr>
          <a:lstStyle/>
          <a:p>
            <a:r>
              <a:rPr kumimoji="1" lang="en-US" altLang="ja-JP" sz="800" smtClean="0"/>
              <a:t>W101</a:t>
            </a:r>
            <a:endParaRPr kumimoji="1" lang="ja-JP" altLang="en-US" sz="800" dirty="0" smtClean="0"/>
          </a:p>
        </p:txBody>
      </p:sp>
      <p:sp>
        <p:nvSpPr>
          <p:cNvPr id="73" name="角丸四角形吹き出し 72"/>
          <p:cNvSpPr/>
          <p:nvPr/>
        </p:nvSpPr>
        <p:spPr>
          <a:xfrm>
            <a:off x="3398916" y="1704256"/>
            <a:ext cx="1633732" cy="252028"/>
          </a:xfrm>
          <a:prstGeom prst="wedgeRoundRectCallout">
            <a:avLst>
              <a:gd name="adj1" fmla="val -24548"/>
              <a:gd name="adj2" fmla="val 101238"/>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入力されたところまでで検索</a:t>
            </a:r>
          </a:p>
        </p:txBody>
      </p:sp>
      <p:sp>
        <p:nvSpPr>
          <p:cNvPr id="74" name="角丸四角形吹き出し 73"/>
          <p:cNvSpPr/>
          <p:nvPr/>
        </p:nvSpPr>
        <p:spPr>
          <a:xfrm>
            <a:off x="2763414" y="5592688"/>
            <a:ext cx="1633732" cy="576064"/>
          </a:xfrm>
          <a:prstGeom prst="wedgeRoundRectCallout">
            <a:avLst>
              <a:gd name="adj1" fmla="val -21633"/>
              <a:gd name="adj2" fmla="val -11418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ログイン中の会社の物件のみ</a:t>
            </a:r>
          </a:p>
        </p:txBody>
      </p:sp>
      <p:sp>
        <p:nvSpPr>
          <p:cNvPr id="76" name="角丸四角形吹き出し 75"/>
          <p:cNvSpPr/>
          <p:nvPr/>
        </p:nvSpPr>
        <p:spPr>
          <a:xfrm>
            <a:off x="2493259" y="1704256"/>
            <a:ext cx="883205" cy="252028"/>
          </a:xfrm>
          <a:prstGeom prst="wedgeRoundRectCallout">
            <a:avLst>
              <a:gd name="adj1" fmla="val 25061"/>
              <a:gd name="adj2" fmla="val 110687"/>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ログイン中の</a:t>
            </a:r>
            <a:endParaRPr kumimoji="1" lang="en-US" altLang="ja-JP" sz="800" dirty="0" smtClean="0">
              <a:solidFill>
                <a:schemeClr val="tx1"/>
              </a:solidFill>
            </a:endParaRPr>
          </a:p>
          <a:p>
            <a:pPr algn="ctr"/>
            <a:r>
              <a:rPr kumimoji="1" lang="ja-JP" altLang="en-US" sz="800" dirty="0" smtClean="0">
                <a:solidFill>
                  <a:schemeClr val="tx1"/>
                </a:solidFill>
              </a:rPr>
              <a:t>会社コード</a:t>
            </a:r>
          </a:p>
        </p:txBody>
      </p:sp>
      <p:sp>
        <p:nvSpPr>
          <p:cNvPr id="77" name="正方形/長方形 76"/>
          <p:cNvSpPr/>
          <p:nvPr/>
        </p:nvSpPr>
        <p:spPr>
          <a:xfrm>
            <a:off x="4672608" y="3648472"/>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新規登録</a:t>
            </a:r>
            <a:endParaRPr kumimoji="1" lang="ja-JP" altLang="en-US" sz="600" dirty="0">
              <a:solidFill>
                <a:schemeClr val="tx1"/>
              </a:solidFill>
            </a:endParaRPr>
          </a:p>
        </p:txBody>
      </p:sp>
      <p:sp>
        <p:nvSpPr>
          <p:cNvPr id="79" name="テキスト ボックス 78"/>
          <p:cNvSpPr txBox="1"/>
          <p:nvPr/>
        </p:nvSpPr>
        <p:spPr>
          <a:xfrm>
            <a:off x="8040499" y="1594557"/>
            <a:ext cx="595035" cy="215444"/>
          </a:xfrm>
          <a:prstGeom prst="rect">
            <a:avLst/>
          </a:prstGeom>
          <a:noFill/>
        </p:spPr>
        <p:txBody>
          <a:bodyPr wrap="none" rtlCol="0">
            <a:spAutoFit/>
          </a:bodyPr>
          <a:lstStyle/>
          <a:p>
            <a:r>
              <a:rPr kumimoji="1" lang="ja-JP" altLang="en-US" sz="800" dirty="0" smtClean="0"/>
              <a:t>物件登録</a:t>
            </a:r>
            <a:endParaRPr kumimoji="1" lang="ja-JP" altLang="en-US" sz="800" dirty="0"/>
          </a:p>
        </p:txBody>
      </p:sp>
      <p:sp>
        <p:nvSpPr>
          <p:cNvPr id="80" name="テキスト ボックス 79"/>
          <p:cNvSpPr txBox="1"/>
          <p:nvPr/>
        </p:nvSpPr>
        <p:spPr>
          <a:xfrm>
            <a:off x="6760840" y="1665985"/>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98" name="正方形/長方形 97"/>
          <p:cNvSpPr/>
          <p:nvPr/>
        </p:nvSpPr>
        <p:spPr>
          <a:xfrm>
            <a:off x="9302715" y="6850561"/>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入力確認</a:t>
            </a:r>
            <a:endParaRPr kumimoji="1" lang="ja-JP" altLang="en-US" sz="600" dirty="0">
              <a:solidFill>
                <a:schemeClr val="tx1"/>
              </a:solidFill>
            </a:endParaRPr>
          </a:p>
        </p:txBody>
      </p:sp>
      <p:grpSp>
        <p:nvGrpSpPr>
          <p:cNvPr id="99" name="グループ化 98"/>
          <p:cNvGrpSpPr/>
          <p:nvPr/>
        </p:nvGrpSpPr>
        <p:grpSpPr>
          <a:xfrm>
            <a:off x="6760840" y="912168"/>
            <a:ext cx="4918139" cy="3303158"/>
            <a:chOff x="618565" y="950439"/>
            <a:chExt cx="4918139" cy="3303158"/>
          </a:xfrm>
        </p:grpSpPr>
        <p:grpSp>
          <p:nvGrpSpPr>
            <p:cNvPr id="100" name="グループ化 99"/>
            <p:cNvGrpSpPr/>
            <p:nvPr/>
          </p:nvGrpSpPr>
          <p:grpSpPr>
            <a:xfrm>
              <a:off x="618565" y="950439"/>
              <a:ext cx="4918139" cy="3303158"/>
              <a:chOff x="618565" y="1497732"/>
              <a:chExt cx="4918139" cy="3303158"/>
            </a:xfrm>
          </p:grpSpPr>
          <p:cxnSp>
            <p:nvCxnSpPr>
              <p:cNvPr id="102" name="直線コネクタ 101"/>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101" name="直線コネクタ 100"/>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7" name="テキスト ボックス 106"/>
          <p:cNvSpPr txBox="1"/>
          <p:nvPr/>
        </p:nvSpPr>
        <p:spPr>
          <a:xfrm>
            <a:off x="8366611" y="3106145"/>
            <a:ext cx="595035" cy="215444"/>
          </a:xfrm>
          <a:prstGeom prst="rect">
            <a:avLst/>
          </a:prstGeom>
          <a:noFill/>
        </p:spPr>
        <p:txBody>
          <a:bodyPr wrap="none" rtlCol="0">
            <a:spAutoFit/>
          </a:bodyPr>
          <a:lstStyle/>
          <a:p>
            <a:r>
              <a:rPr kumimoji="1" lang="ja-JP" altLang="en-US" sz="800" dirty="0" smtClean="0"/>
              <a:t>設計会社</a:t>
            </a:r>
          </a:p>
        </p:txBody>
      </p:sp>
      <p:sp>
        <p:nvSpPr>
          <p:cNvPr id="108" name="正方形/長方形 107"/>
          <p:cNvSpPr/>
          <p:nvPr/>
        </p:nvSpPr>
        <p:spPr>
          <a:xfrm>
            <a:off x="9285049" y="3160006"/>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endParaRPr lang="ja-JP" altLang="en-US" sz="600" dirty="0">
              <a:solidFill>
                <a:schemeClr val="tx1"/>
              </a:solidFill>
              <a:latin typeface="ＭＳ Ｐゴシック"/>
            </a:endParaRPr>
          </a:p>
        </p:txBody>
      </p:sp>
      <p:sp>
        <p:nvSpPr>
          <p:cNvPr id="109" name="テキスト ボックス 108"/>
          <p:cNvSpPr txBox="1"/>
          <p:nvPr/>
        </p:nvSpPr>
        <p:spPr>
          <a:xfrm>
            <a:off x="8366611" y="2441602"/>
            <a:ext cx="595035" cy="215444"/>
          </a:xfrm>
          <a:prstGeom prst="rect">
            <a:avLst/>
          </a:prstGeom>
          <a:noFill/>
        </p:spPr>
        <p:txBody>
          <a:bodyPr wrap="none" rtlCol="0">
            <a:spAutoFit/>
          </a:bodyPr>
          <a:lstStyle/>
          <a:p>
            <a:r>
              <a:rPr kumimoji="1" lang="ja-JP" altLang="en-US" sz="800" dirty="0" smtClean="0"/>
              <a:t>識別年度</a:t>
            </a:r>
          </a:p>
        </p:txBody>
      </p:sp>
      <p:sp>
        <p:nvSpPr>
          <p:cNvPr id="110" name="正方形/長方形 109"/>
          <p:cNvSpPr/>
          <p:nvPr/>
        </p:nvSpPr>
        <p:spPr>
          <a:xfrm>
            <a:off x="9285049" y="2496043"/>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12</a:t>
            </a:r>
            <a:endParaRPr kumimoji="1" lang="ja-JP" altLang="en-US" sz="600" dirty="0">
              <a:solidFill>
                <a:schemeClr val="tx1"/>
              </a:solidFill>
            </a:endParaRPr>
          </a:p>
        </p:txBody>
      </p:sp>
      <p:sp>
        <p:nvSpPr>
          <p:cNvPr id="111" name="テキスト ボックス 110"/>
          <p:cNvSpPr txBox="1"/>
          <p:nvPr/>
        </p:nvSpPr>
        <p:spPr>
          <a:xfrm>
            <a:off x="8366611" y="2602089"/>
            <a:ext cx="697627" cy="215444"/>
          </a:xfrm>
          <a:prstGeom prst="rect">
            <a:avLst/>
          </a:prstGeom>
          <a:noFill/>
        </p:spPr>
        <p:txBody>
          <a:bodyPr wrap="none" rtlCol="0">
            <a:spAutoFit/>
          </a:bodyPr>
          <a:lstStyle/>
          <a:p>
            <a:r>
              <a:rPr kumimoji="1" lang="ja-JP" altLang="en-US" sz="800" dirty="0" smtClean="0"/>
              <a:t>施工会社名</a:t>
            </a:r>
          </a:p>
        </p:txBody>
      </p:sp>
      <p:sp>
        <p:nvSpPr>
          <p:cNvPr id="112" name="正方形/長方形 111"/>
          <p:cNvSpPr/>
          <p:nvPr/>
        </p:nvSpPr>
        <p:spPr>
          <a:xfrm>
            <a:off x="9285049" y="3448339"/>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a:t>
            </a:r>
            <a:r>
              <a:rPr lang="ja-JP" altLang="en-US" sz="600" dirty="0" smtClean="0">
                <a:solidFill>
                  <a:schemeClr val="tx1"/>
                </a:solidFill>
              </a:rPr>
              <a:t>□</a:t>
            </a:r>
            <a:endParaRPr lang="ja-JP" altLang="en-US" sz="600" dirty="0">
              <a:solidFill>
                <a:schemeClr val="tx1"/>
              </a:solidFill>
              <a:latin typeface="ＭＳ Ｐゴシック"/>
            </a:endParaRPr>
          </a:p>
        </p:txBody>
      </p:sp>
      <p:sp>
        <p:nvSpPr>
          <p:cNvPr id="113" name="テキスト ボックス 112"/>
          <p:cNvSpPr txBox="1"/>
          <p:nvPr/>
        </p:nvSpPr>
        <p:spPr>
          <a:xfrm>
            <a:off x="8366611" y="3394177"/>
            <a:ext cx="492443" cy="215444"/>
          </a:xfrm>
          <a:prstGeom prst="rect">
            <a:avLst/>
          </a:prstGeom>
          <a:noFill/>
        </p:spPr>
        <p:txBody>
          <a:bodyPr wrap="none" rtlCol="0">
            <a:spAutoFit/>
          </a:bodyPr>
          <a:lstStyle/>
          <a:p>
            <a:r>
              <a:rPr kumimoji="1" lang="ja-JP" altLang="en-US" sz="800" dirty="0" smtClean="0"/>
              <a:t>発注元</a:t>
            </a:r>
          </a:p>
        </p:txBody>
      </p:sp>
      <p:sp>
        <p:nvSpPr>
          <p:cNvPr id="114" name="正方形/長方形 113"/>
          <p:cNvSpPr/>
          <p:nvPr/>
        </p:nvSpPr>
        <p:spPr>
          <a:xfrm>
            <a:off x="9285049" y="3736070"/>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ja-JP" altLang="en-US" sz="600" dirty="0">
                <a:solidFill>
                  <a:schemeClr val="tx1"/>
                </a:solidFill>
              </a:rPr>
              <a:t>□□□□□新築工事</a:t>
            </a:r>
            <a:endParaRPr lang="ja-JP" altLang="en-US" sz="600" dirty="0">
              <a:solidFill>
                <a:schemeClr val="tx1"/>
              </a:solidFill>
              <a:latin typeface="ＭＳ Ｐゴシック"/>
            </a:endParaRPr>
          </a:p>
        </p:txBody>
      </p:sp>
      <p:sp>
        <p:nvSpPr>
          <p:cNvPr id="115" name="テキスト ボックス 114"/>
          <p:cNvSpPr txBox="1"/>
          <p:nvPr/>
        </p:nvSpPr>
        <p:spPr>
          <a:xfrm>
            <a:off x="8366611" y="3682209"/>
            <a:ext cx="595035" cy="215444"/>
          </a:xfrm>
          <a:prstGeom prst="rect">
            <a:avLst/>
          </a:prstGeom>
          <a:noFill/>
        </p:spPr>
        <p:txBody>
          <a:bodyPr wrap="none" rtlCol="0">
            <a:spAutoFit/>
          </a:bodyPr>
          <a:lstStyle/>
          <a:p>
            <a:r>
              <a:rPr kumimoji="1" lang="ja-JP" altLang="en-US" sz="800" dirty="0" smtClean="0"/>
              <a:t>工事名称</a:t>
            </a:r>
          </a:p>
        </p:txBody>
      </p:sp>
      <p:sp>
        <p:nvSpPr>
          <p:cNvPr id="116" name="正方形/長方形 115"/>
          <p:cNvSpPr/>
          <p:nvPr/>
        </p:nvSpPr>
        <p:spPr>
          <a:xfrm>
            <a:off x="9285049" y="3952094"/>
            <a:ext cx="108012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a:solidFill>
                  <a:schemeClr val="tx1"/>
                </a:solidFill>
              </a:rPr>
              <a:t>名古屋市中区栄</a:t>
            </a:r>
            <a:r>
              <a:rPr lang="en-US" altLang="ja-JP" sz="600" dirty="0">
                <a:solidFill>
                  <a:schemeClr val="tx1"/>
                </a:solidFill>
              </a:rPr>
              <a:t>1-1-1</a:t>
            </a:r>
            <a:endParaRPr lang="ja-JP" altLang="en-US" sz="600" dirty="0">
              <a:solidFill>
                <a:schemeClr val="tx1"/>
              </a:solidFill>
            </a:endParaRPr>
          </a:p>
        </p:txBody>
      </p:sp>
      <p:sp>
        <p:nvSpPr>
          <p:cNvPr id="117" name="テキスト ボックス 116"/>
          <p:cNvSpPr txBox="1"/>
          <p:nvPr/>
        </p:nvSpPr>
        <p:spPr>
          <a:xfrm>
            <a:off x="8366611" y="3897653"/>
            <a:ext cx="595035" cy="215444"/>
          </a:xfrm>
          <a:prstGeom prst="rect">
            <a:avLst/>
          </a:prstGeom>
          <a:noFill/>
        </p:spPr>
        <p:txBody>
          <a:bodyPr wrap="none" rtlCol="0">
            <a:spAutoFit/>
          </a:bodyPr>
          <a:lstStyle/>
          <a:p>
            <a:r>
              <a:rPr kumimoji="1" lang="ja-JP" altLang="en-US" sz="800" dirty="0" smtClean="0"/>
              <a:t>工事場所</a:t>
            </a:r>
          </a:p>
        </p:txBody>
      </p:sp>
      <p:sp>
        <p:nvSpPr>
          <p:cNvPr id="118" name="テキスト ボックス 117"/>
          <p:cNvSpPr txBox="1"/>
          <p:nvPr/>
        </p:nvSpPr>
        <p:spPr>
          <a:xfrm>
            <a:off x="8366611" y="6418513"/>
            <a:ext cx="918841" cy="123111"/>
          </a:xfrm>
          <a:prstGeom prst="rect">
            <a:avLst/>
          </a:prstGeom>
          <a:noFill/>
        </p:spPr>
        <p:txBody>
          <a:bodyPr wrap="none" tIns="0" bIns="0" rtlCol="0">
            <a:spAutoFit/>
          </a:bodyPr>
          <a:lstStyle/>
          <a:p>
            <a:r>
              <a:rPr kumimoji="1" lang="ja-JP" altLang="en-US" sz="800" dirty="0" smtClean="0"/>
              <a:t>最大施工深さ</a:t>
            </a:r>
            <a:r>
              <a:rPr kumimoji="1" lang="en-US" altLang="ja-JP" sz="800" dirty="0" smtClean="0"/>
              <a:t>(m)</a:t>
            </a:r>
            <a:endParaRPr kumimoji="1" lang="ja-JP" altLang="en-US" sz="800" dirty="0" smtClean="0"/>
          </a:p>
        </p:txBody>
      </p:sp>
      <p:sp>
        <p:nvSpPr>
          <p:cNvPr id="119" name="正方形/長方形 118"/>
          <p:cNvSpPr/>
          <p:nvPr/>
        </p:nvSpPr>
        <p:spPr>
          <a:xfrm>
            <a:off x="9285049" y="6426207"/>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8.5</a:t>
            </a:r>
            <a:endParaRPr kumimoji="1" lang="ja-JP" altLang="en-US" sz="600" dirty="0">
              <a:solidFill>
                <a:schemeClr val="tx1"/>
              </a:solidFill>
            </a:endParaRPr>
          </a:p>
        </p:txBody>
      </p:sp>
      <p:sp>
        <p:nvSpPr>
          <p:cNvPr id="120" name="テキスト ボックス 119"/>
          <p:cNvSpPr txBox="1"/>
          <p:nvPr/>
        </p:nvSpPr>
        <p:spPr>
          <a:xfrm>
            <a:off x="8366611" y="4853863"/>
            <a:ext cx="593581" cy="123111"/>
          </a:xfrm>
          <a:prstGeom prst="rect">
            <a:avLst/>
          </a:prstGeom>
          <a:noFill/>
        </p:spPr>
        <p:txBody>
          <a:bodyPr wrap="none" lIns="90000" tIns="0" bIns="0" rtlCol="0">
            <a:spAutoFit/>
          </a:bodyPr>
          <a:lstStyle/>
          <a:p>
            <a:r>
              <a:rPr kumimoji="1" lang="ja-JP" altLang="en-US" sz="800" dirty="0" smtClean="0"/>
              <a:t>打設本数</a:t>
            </a:r>
          </a:p>
        </p:txBody>
      </p:sp>
      <p:sp>
        <p:nvSpPr>
          <p:cNvPr id="121" name="正方形/長方形 120"/>
          <p:cNvSpPr/>
          <p:nvPr/>
        </p:nvSpPr>
        <p:spPr>
          <a:xfrm>
            <a:off x="9285049" y="4861557"/>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a:t>
            </a:r>
            <a:endParaRPr kumimoji="1" lang="ja-JP" altLang="en-US" sz="600" dirty="0">
              <a:solidFill>
                <a:schemeClr val="tx1"/>
              </a:solidFill>
            </a:endParaRPr>
          </a:p>
        </p:txBody>
      </p:sp>
      <p:sp>
        <p:nvSpPr>
          <p:cNvPr id="122" name="テキスト ボックス 121"/>
          <p:cNvSpPr txBox="1"/>
          <p:nvPr/>
        </p:nvSpPr>
        <p:spPr>
          <a:xfrm>
            <a:off x="8366611" y="4998444"/>
            <a:ext cx="389850" cy="123111"/>
          </a:xfrm>
          <a:prstGeom prst="rect">
            <a:avLst/>
          </a:prstGeom>
          <a:noFill/>
        </p:spPr>
        <p:txBody>
          <a:bodyPr wrap="none" tIns="0" bIns="0" rtlCol="0">
            <a:spAutoFit/>
          </a:bodyPr>
          <a:lstStyle/>
          <a:p>
            <a:r>
              <a:rPr kumimoji="1" lang="ja-JP" altLang="en-US" sz="800" dirty="0" smtClean="0"/>
              <a:t>材種</a:t>
            </a:r>
          </a:p>
        </p:txBody>
      </p:sp>
      <p:sp>
        <p:nvSpPr>
          <p:cNvPr id="123" name="正方形/長方形 122"/>
          <p:cNvSpPr/>
          <p:nvPr/>
        </p:nvSpPr>
        <p:spPr>
          <a:xfrm>
            <a:off x="9285048" y="5005573"/>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モルタル</a:t>
            </a:r>
            <a:endParaRPr kumimoji="1" lang="ja-JP" altLang="en-US" sz="600" dirty="0">
              <a:solidFill>
                <a:schemeClr val="tx1"/>
              </a:solidFill>
            </a:endParaRPr>
          </a:p>
        </p:txBody>
      </p:sp>
      <p:sp>
        <p:nvSpPr>
          <p:cNvPr id="124" name="テキスト ボックス 123"/>
          <p:cNvSpPr txBox="1"/>
          <p:nvPr/>
        </p:nvSpPr>
        <p:spPr>
          <a:xfrm>
            <a:off x="8366611" y="4114257"/>
            <a:ext cx="492443" cy="215444"/>
          </a:xfrm>
          <a:prstGeom prst="rect">
            <a:avLst/>
          </a:prstGeom>
          <a:noFill/>
        </p:spPr>
        <p:txBody>
          <a:bodyPr wrap="none" rtlCol="0">
            <a:spAutoFit/>
          </a:bodyPr>
          <a:lstStyle/>
          <a:p>
            <a:r>
              <a:rPr kumimoji="1" lang="ja-JP" altLang="en-US" sz="800" dirty="0" smtClean="0"/>
              <a:t>着工日</a:t>
            </a:r>
          </a:p>
        </p:txBody>
      </p:sp>
      <p:sp>
        <p:nvSpPr>
          <p:cNvPr id="125" name="正方形/長方形 124"/>
          <p:cNvSpPr/>
          <p:nvPr/>
        </p:nvSpPr>
        <p:spPr>
          <a:xfrm>
            <a:off x="9285049" y="4168118"/>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126" name="テキスト ボックス 125"/>
          <p:cNvSpPr txBox="1"/>
          <p:nvPr/>
        </p:nvSpPr>
        <p:spPr>
          <a:xfrm>
            <a:off x="9599503" y="4114257"/>
            <a:ext cx="261610" cy="184666"/>
          </a:xfrm>
          <a:prstGeom prst="rect">
            <a:avLst/>
          </a:prstGeom>
          <a:noFill/>
        </p:spPr>
        <p:txBody>
          <a:bodyPr wrap="none" rtlCol="0">
            <a:spAutoFit/>
          </a:bodyPr>
          <a:lstStyle/>
          <a:p>
            <a:pPr algn="r"/>
            <a:r>
              <a:rPr kumimoji="1" lang="ja-JP" altLang="en-US" sz="600" dirty="0" smtClean="0"/>
              <a:t>年</a:t>
            </a:r>
          </a:p>
        </p:txBody>
      </p:sp>
      <p:sp>
        <p:nvSpPr>
          <p:cNvPr id="127" name="正方形/長方形 126"/>
          <p:cNvSpPr/>
          <p:nvPr/>
        </p:nvSpPr>
        <p:spPr>
          <a:xfrm>
            <a:off x="9815527" y="4168118"/>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128" name="テキスト ボックス 127"/>
          <p:cNvSpPr txBox="1"/>
          <p:nvPr/>
        </p:nvSpPr>
        <p:spPr>
          <a:xfrm>
            <a:off x="9959543" y="4114257"/>
            <a:ext cx="261610" cy="184666"/>
          </a:xfrm>
          <a:prstGeom prst="rect">
            <a:avLst/>
          </a:prstGeom>
          <a:noFill/>
        </p:spPr>
        <p:txBody>
          <a:bodyPr wrap="none" rtlCol="0">
            <a:spAutoFit/>
          </a:bodyPr>
          <a:lstStyle/>
          <a:p>
            <a:pPr algn="r"/>
            <a:r>
              <a:rPr kumimoji="1" lang="ja-JP" altLang="en-US" sz="600" dirty="0" smtClean="0"/>
              <a:t>月</a:t>
            </a:r>
          </a:p>
        </p:txBody>
      </p:sp>
      <p:sp>
        <p:nvSpPr>
          <p:cNvPr id="129" name="正方形/長方形 128"/>
          <p:cNvSpPr/>
          <p:nvPr/>
        </p:nvSpPr>
        <p:spPr>
          <a:xfrm>
            <a:off x="10175567" y="4168118"/>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130" name="テキスト ボックス 129"/>
          <p:cNvSpPr txBox="1"/>
          <p:nvPr/>
        </p:nvSpPr>
        <p:spPr>
          <a:xfrm>
            <a:off x="10319583" y="4114257"/>
            <a:ext cx="261610" cy="184666"/>
          </a:xfrm>
          <a:prstGeom prst="rect">
            <a:avLst/>
          </a:prstGeom>
          <a:noFill/>
        </p:spPr>
        <p:txBody>
          <a:bodyPr wrap="none" rtlCol="0">
            <a:spAutoFit/>
          </a:bodyPr>
          <a:lstStyle/>
          <a:p>
            <a:pPr algn="r"/>
            <a:r>
              <a:rPr kumimoji="1" lang="ja-JP" altLang="en-US" sz="600" dirty="0" smtClean="0"/>
              <a:t>日</a:t>
            </a:r>
          </a:p>
        </p:txBody>
      </p:sp>
      <p:sp>
        <p:nvSpPr>
          <p:cNvPr id="131" name="テキスト ボックス 130"/>
          <p:cNvSpPr txBox="1"/>
          <p:nvPr/>
        </p:nvSpPr>
        <p:spPr>
          <a:xfrm>
            <a:off x="8366611" y="4329701"/>
            <a:ext cx="492443" cy="215444"/>
          </a:xfrm>
          <a:prstGeom prst="rect">
            <a:avLst/>
          </a:prstGeom>
          <a:noFill/>
        </p:spPr>
        <p:txBody>
          <a:bodyPr wrap="none" rtlCol="0">
            <a:spAutoFit/>
          </a:bodyPr>
          <a:lstStyle/>
          <a:p>
            <a:r>
              <a:rPr kumimoji="1" lang="ja-JP" altLang="en-US" sz="800" dirty="0" smtClean="0"/>
              <a:t>完工日</a:t>
            </a:r>
          </a:p>
        </p:txBody>
      </p:sp>
      <p:sp>
        <p:nvSpPr>
          <p:cNvPr id="132" name="正方形/長方形 131"/>
          <p:cNvSpPr/>
          <p:nvPr/>
        </p:nvSpPr>
        <p:spPr>
          <a:xfrm>
            <a:off x="9285049" y="4383562"/>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133" name="テキスト ボックス 132"/>
          <p:cNvSpPr txBox="1"/>
          <p:nvPr/>
        </p:nvSpPr>
        <p:spPr>
          <a:xfrm>
            <a:off x="9599503" y="4329701"/>
            <a:ext cx="261610" cy="184666"/>
          </a:xfrm>
          <a:prstGeom prst="rect">
            <a:avLst/>
          </a:prstGeom>
          <a:noFill/>
        </p:spPr>
        <p:txBody>
          <a:bodyPr wrap="none" rtlCol="0">
            <a:spAutoFit/>
          </a:bodyPr>
          <a:lstStyle/>
          <a:p>
            <a:pPr algn="r"/>
            <a:r>
              <a:rPr kumimoji="1" lang="ja-JP" altLang="en-US" sz="600" dirty="0" smtClean="0"/>
              <a:t>年</a:t>
            </a:r>
          </a:p>
        </p:txBody>
      </p:sp>
      <p:sp>
        <p:nvSpPr>
          <p:cNvPr id="134" name="正方形/長方形 133"/>
          <p:cNvSpPr/>
          <p:nvPr/>
        </p:nvSpPr>
        <p:spPr>
          <a:xfrm>
            <a:off x="9815527" y="4383562"/>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135" name="テキスト ボックス 134"/>
          <p:cNvSpPr txBox="1"/>
          <p:nvPr/>
        </p:nvSpPr>
        <p:spPr>
          <a:xfrm>
            <a:off x="9959543" y="4329701"/>
            <a:ext cx="261610" cy="184666"/>
          </a:xfrm>
          <a:prstGeom prst="rect">
            <a:avLst/>
          </a:prstGeom>
          <a:noFill/>
        </p:spPr>
        <p:txBody>
          <a:bodyPr wrap="none" rtlCol="0">
            <a:spAutoFit/>
          </a:bodyPr>
          <a:lstStyle/>
          <a:p>
            <a:pPr algn="r"/>
            <a:r>
              <a:rPr kumimoji="1" lang="ja-JP" altLang="en-US" sz="600" dirty="0" smtClean="0"/>
              <a:t>月</a:t>
            </a:r>
          </a:p>
        </p:txBody>
      </p:sp>
      <p:sp>
        <p:nvSpPr>
          <p:cNvPr id="136" name="正方形/長方形 135"/>
          <p:cNvSpPr/>
          <p:nvPr/>
        </p:nvSpPr>
        <p:spPr>
          <a:xfrm>
            <a:off x="10175567" y="4383562"/>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137" name="テキスト ボックス 136"/>
          <p:cNvSpPr txBox="1"/>
          <p:nvPr/>
        </p:nvSpPr>
        <p:spPr>
          <a:xfrm>
            <a:off x="10319583" y="4329701"/>
            <a:ext cx="261610" cy="184666"/>
          </a:xfrm>
          <a:prstGeom prst="rect">
            <a:avLst/>
          </a:prstGeom>
          <a:noFill/>
        </p:spPr>
        <p:txBody>
          <a:bodyPr wrap="none" rtlCol="0">
            <a:spAutoFit/>
          </a:bodyPr>
          <a:lstStyle/>
          <a:p>
            <a:pPr algn="r"/>
            <a:r>
              <a:rPr kumimoji="1" lang="ja-JP" altLang="en-US" sz="600" dirty="0" smtClean="0"/>
              <a:t>日</a:t>
            </a:r>
          </a:p>
        </p:txBody>
      </p:sp>
      <p:sp>
        <p:nvSpPr>
          <p:cNvPr id="138" name="正方形/長方形 137"/>
          <p:cNvSpPr/>
          <p:nvPr/>
        </p:nvSpPr>
        <p:spPr>
          <a:xfrm>
            <a:off x="10257447" y="3160006"/>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39" name="正方形/長方形 138"/>
          <p:cNvSpPr/>
          <p:nvPr/>
        </p:nvSpPr>
        <p:spPr>
          <a:xfrm>
            <a:off x="10257447" y="344803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40" name="テキスト ボックス 139"/>
          <p:cNvSpPr txBox="1"/>
          <p:nvPr/>
        </p:nvSpPr>
        <p:spPr>
          <a:xfrm>
            <a:off x="8366611" y="1954017"/>
            <a:ext cx="595035" cy="215444"/>
          </a:xfrm>
          <a:prstGeom prst="rect">
            <a:avLst/>
          </a:prstGeom>
          <a:noFill/>
        </p:spPr>
        <p:txBody>
          <a:bodyPr wrap="none" rtlCol="0">
            <a:spAutoFit/>
          </a:bodyPr>
          <a:lstStyle/>
          <a:p>
            <a:r>
              <a:rPr kumimoji="1" lang="ja-JP" altLang="en-US" sz="800" dirty="0" smtClean="0"/>
              <a:t>認識番号</a:t>
            </a:r>
          </a:p>
        </p:txBody>
      </p:sp>
      <p:sp>
        <p:nvSpPr>
          <p:cNvPr id="141" name="テキスト ボックス 140"/>
          <p:cNvSpPr txBox="1"/>
          <p:nvPr/>
        </p:nvSpPr>
        <p:spPr>
          <a:xfrm>
            <a:off x="8366611" y="2172715"/>
            <a:ext cx="595035" cy="215444"/>
          </a:xfrm>
          <a:prstGeom prst="rect">
            <a:avLst/>
          </a:prstGeom>
          <a:noFill/>
        </p:spPr>
        <p:txBody>
          <a:bodyPr wrap="none" rtlCol="0">
            <a:spAutoFit/>
          </a:bodyPr>
          <a:lstStyle/>
          <a:p>
            <a:r>
              <a:rPr kumimoji="1" lang="ja-JP" altLang="en-US" sz="800" dirty="0" smtClean="0"/>
              <a:t>進捗状況</a:t>
            </a:r>
          </a:p>
        </p:txBody>
      </p:sp>
      <p:sp>
        <p:nvSpPr>
          <p:cNvPr id="142" name="正方形/長方形 141"/>
          <p:cNvSpPr/>
          <p:nvPr/>
        </p:nvSpPr>
        <p:spPr>
          <a:xfrm>
            <a:off x="9285048" y="2227156"/>
            <a:ext cx="647685"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確定</a:t>
            </a:r>
            <a:endParaRPr kumimoji="1" lang="ja-JP" altLang="en-US" sz="600" dirty="0">
              <a:solidFill>
                <a:schemeClr val="tx1"/>
              </a:solidFill>
            </a:endParaRPr>
          </a:p>
        </p:txBody>
      </p:sp>
      <p:sp>
        <p:nvSpPr>
          <p:cNvPr id="143" name="テキスト ボックス 142"/>
          <p:cNvSpPr txBox="1"/>
          <p:nvPr/>
        </p:nvSpPr>
        <p:spPr>
          <a:xfrm>
            <a:off x="8366611" y="2890121"/>
            <a:ext cx="595035" cy="215444"/>
          </a:xfrm>
          <a:prstGeom prst="rect">
            <a:avLst/>
          </a:prstGeom>
          <a:noFill/>
        </p:spPr>
        <p:txBody>
          <a:bodyPr wrap="none" rtlCol="0">
            <a:spAutoFit/>
          </a:bodyPr>
          <a:lstStyle/>
          <a:p>
            <a:r>
              <a:rPr kumimoji="1" lang="ja-JP" altLang="en-US" sz="800" dirty="0" smtClean="0"/>
              <a:t>会社通番</a:t>
            </a:r>
          </a:p>
        </p:txBody>
      </p:sp>
      <p:sp>
        <p:nvSpPr>
          <p:cNvPr id="144" name="テキスト ボックス 143"/>
          <p:cNvSpPr txBox="1"/>
          <p:nvPr/>
        </p:nvSpPr>
        <p:spPr>
          <a:xfrm>
            <a:off x="8366611" y="2746105"/>
            <a:ext cx="902811" cy="215444"/>
          </a:xfrm>
          <a:prstGeom prst="rect">
            <a:avLst/>
          </a:prstGeom>
          <a:noFill/>
        </p:spPr>
        <p:txBody>
          <a:bodyPr wrap="none" rtlCol="0">
            <a:spAutoFit/>
          </a:bodyPr>
          <a:lstStyle/>
          <a:p>
            <a:r>
              <a:rPr kumimoji="1" lang="ja-JP" altLang="en-US" sz="800" dirty="0" smtClean="0"/>
              <a:t>施工</a:t>
            </a:r>
            <a:r>
              <a:rPr lang="ja-JP" altLang="en-US" sz="800" dirty="0" smtClean="0"/>
              <a:t>管理</a:t>
            </a:r>
            <a:r>
              <a:rPr lang="ja-JP" altLang="en-US" sz="800" dirty="0"/>
              <a:t>技術者</a:t>
            </a:r>
            <a:endParaRPr kumimoji="1" lang="ja-JP" altLang="en-US" sz="800" dirty="0" smtClean="0"/>
          </a:p>
        </p:txBody>
      </p:sp>
      <p:sp>
        <p:nvSpPr>
          <p:cNvPr id="145" name="正方形/長方形 144"/>
          <p:cNvSpPr/>
          <p:nvPr/>
        </p:nvSpPr>
        <p:spPr>
          <a:xfrm>
            <a:off x="9285049" y="2799966"/>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a:t>
            </a:r>
            <a:endParaRPr kumimoji="1" lang="ja-JP" altLang="en-US" sz="600" dirty="0">
              <a:solidFill>
                <a:schemeClr val="tx1"/>
              </a:solidFill>
            </a:endParaRPr>
          </a:p>
        </p:txBody>
      </p:sp>
      <p:sp>
        <p:nvSpPr>
          <p:cNvPr id="146" name="テキスト ボックス 145"/>
          <p:cNvSpPr txBox="1"/>
          <p:nvPr/>
        </p:nvSpPr>
        <p:spPr>
          <a:xfrm>
            <a:off x="8366611" y="4552440"/>
            <a:ext cx="800219" cy="215444"/>
          </a:xfrm>
          <a:prstGeom prst="rect">
            <a:avLst/>
          </a:prstGeom>
          <a:noFill/>
        </p:spPr>
        <p:txBody>
          <a:bodyPr wrap="none" rtlCol="0">
            <a:spAutoFit/>
          </a:bodyPr>
          <a:lstStyle/>
          <a:p>
            <a:r>
              <a:rPr lang="ja-JP" altLang="en-US" sz="800" dirty="0" smtClean="0"/>
              <a:t>報告書承認</a:t>
            </a:r>
            <a:r>
              <a:rPr kumimoji="1" lang="ja-JP" altLang="en-US" sz="800" dirty="0" smtClean="0"/>
              <a:t>日</a:t>
            </a:r>
          </a:p>
        </p:txBody>
      </p:sp>
      <p:sp>
        <p:nvSpPr>
          <p:cNvPr id="147" name="正方形/長方形 146"/>
          <p:cNvSpPr/>
          <p:nvPr/>
        </p:nvSpPr>
        <p:spPr>
          <a:xfrm>
            <a:off x="9285049" y="4606301"/>
            <a:ext cx="36004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2013</a:t>
            </a:r>
            <a:endParaRPr kumimoji="1" lang="ja-JP" altLang="en-US" sz="600" dirty="0">
              <a:solidFill>
                <a:schemeClr val="tx1"/>
              </a:solidFill>
            </a:endParaRPr>
          </a:p>
        </p:txBody>
      </p:sp>
      <p:sp>
        <p:nvSpPr>
          <p:cNvPr id="148" name="テキスト ボックス 147"/>
          <p:cNvSpPr txBox="1"/>
          <p:nvPr/>
        </p:nvSpPr>
        <p:spPr>
          <a:xfrm>
            <a:off x="9599503" y="4552440"/>
            <a:ext cx="261610" cy="184666"/>
          </a:xfrm>
          <a:prstGeom prst="rect">
            <a:avLst/>
          </a:prstGeom>
          <a:noFill/>
        </p:spPr>
        <p:txBody>
          <a:bodyPr wrap="none" rtlCol="0">
            <a:spAutoFit/>
          </a:bodyPr>
          <a:lstStyle/>
          <a:p>
            <a:pPr algn="r"/>
            <a:r>
              <a:rPr kumimoji="1" lang="ja-JP" altLang="en-US" sz="600" dirty="0" smtClean="0"/>
              <a:t>年</a:t>
            </a:r>
          </a:p>
        </p:txBody>
      </p:sp>
      <p:sp>
        <p:nvSpPr>
          <p:cNvPr id="149" name="正方形/長方形 148"/>
          <p:cNvSpPr/>
          <p:nvPr/>
        </p:nvSpPr>
        <p:spPr>
          <a:xfrm>
            <a:off x="9815527" y="46063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6</a:t>
            </a:r>
            <a:endParaRPr kumimoji="1" lang="ja-JP" altLang="en-US" sz="600" dirty="0">
              <a:solidFill>
                <a:schemeClr val="tx1"/>
              </a:solidFill>
            </a:endParaRPr>
          </a:p>
        </p:txBody>
      </p:sp>
      <p:sp>
        <p:nvSpPr>
          <p:cNvPr id="150" name="テキスト ボックス 149"/>
          <p:cNvSpPr txBox="1"/>
          <p:nvPr/>
        </p:nvSpPr>
        <p:spPr>
          <a:xfrm>
            <a:off x="9959543" y="4552440"/>
            <a:ext cx="261610" cy="184666"/>
          </a:xfrm>
          <a:prstGeom prst="rect">
            <a:avLst/>
          </a:prstGeom>
          <a:noFill/>
        </p:spPr>
        <p:txBody>
          <a:bodyPr wrap="none" rtlCol="0">
            <a:spAutoFit/>
          </a:bodyPr>
          <a:lstStyle/>
          <a:p>
            <a:pPr algn="r"/>
            <a:r>
              <a:rPr kumimoji="1" lang="ja-JP" altLang="en-US" sz="600" dirty="0" smtClean="0"/>
              <a:t>月</a:t>
            </a:r>
          </a:p>
        </p:txBody>
      </p:sp>
      <p:sp>
        <p:nvSpPr>
          <p:cNvPr id="151" name="正方形/長方形 150"/>
          <p:cNvSpPr/>
          <p:nvPr/>
        </p:nvSpPr>
        <p:spPr>
          <a:xfrm>
            <a:off x="10175567" y="4606301"/>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a:t>
            </a:r>
            <a:endParaRPr kumimoji="1" lang="ja-JP" altLang="en-US" sz="600" dirty="0">
              <a:solidFill>
                <a:schemeClr val="tx1"/>
              </a:solidFill>
            </a:endParaRPr>
          </a:p>
        </p:txBody>
      </p:sp>
      <p:sp>
        <p:nvSpPr>
          <p:cNvPr id="152" name="テキスト ボックス 151"/>
          <p:cNvSpPr txBox="1"/>
          <p:nvPr/>
        </p:nvSpPr>
        <p:spPr>
          <a:xfrm>
            <a:off x="8366611" y="5645951"/>
            <a:ext cx="389850" cy="123111"/>
          </a:xfrm>
          <a:prstGeom prst="rect">
            <a:avLst/>
          </a:prstGeom>
          <a:noFill/>
        </p:spPr>
        <p:txBody>
          <a:bodyPr wrap="none" tIns="0" bIns="0" rtlCol="0">
            <a:spAutoFit/>
          </a:bodyPr>
          <a:lstStyle/>
          <a:p>
            <a:r>
              <a:rPr kumimoji="1" lang="ja-JP" altLang="en-US" sz="800" dirty="0" smtClean="0"/>
              <a:t>用途</a:t>
            </a:r>
          </a:p>
        </p:txBody>
      </p:sp>
      <p:sp>
        <p:nvSpPr>
          <p:cNvPr id="153" name="正方形/長方形 152"/>
          <p:cNvSpPr/>
          <p:nvPr/>
        </p:nvSpPr>
        <p:spPr>
          <a:xfrm>
            <a:off x="9285049" y="5653645"/>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住宅</a:t>
            </a:r>
            <a:endParaRPr kumimoji="1" lang="ja-JP" altLang="en-US" sz="600" dirty="0">
              <a:solidFill>
                <a:schemeClr val="tx1"/>
              </a:solidFill>
            </a:endParaRPr>
          </a:p>
        </p:txBody>
      </p:sp>
      <p:sp>
        <p:nvSpPr>
          <p:cNvPr id="154" name="テキスト ボックス 153"/>
          <p:cNvSpPr txBox="1"/>
          <p:nvPr/>
        </p:nvSpPr>
        <p:spPr>
          <a:xfrm>
            <a:off x="10319583" y="4553307"/>
            <a:ext cx="261610" cy="184666"/>
          </a:xfrm>
          <a:prstGeom prst="rect">
            <a:avLst/>
          </a:prstGeom>
          <a:noFill/>
        </p:spPr>
        <p:txBody>
          <a:bodyPr wrap="none" rtlCol="0">
            <a:spAutoFit/>
          </a:bodyPr>
          <a:lstStyle/>
          <a:p>
            <a:pPr algn="r"/>
            <a:r>
              <a:rPr kumimoji="1" lang="ja-JP" altLang="en-US" sz="600" dirty="0" smtClean="0"/>
              <a:t>日</a:t>
            </a:r>
          </a:p>
        </p:txBody>
      </p:sp>
      <p:sp>
        <p:nvSpPr>
          <p:cNvPr id="155" name="正方形/長方形 154"/>
          <p:cNvSpPr/>
          <p:nvPr/>
        </p:nvSpPr>
        <p:spPr>
          <a:xfrm>
            <a:off x="9825011" y="2227156"/>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56" name="角丸四角形吹き出し 155"/>
          <p:cNvSpPr/>
          <p:nvPr/>
        </p:nvSpPr>
        <p:spPr>
          <a:xfrm>
            <a:off x="10049026" y="2140319"/>
            <a:ext cx="981880" cy="252028"/>
          </a:xfrm>
          <a:prstGeom prst="wedgeRoundRectCallout">
            <a:avLst>
              <a:gd name="adj1" fmla="val -62376"/>
              <a:gd name="adj2" fmla="val 12424"/>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見込</a:t>
            </a:r>
            <a:r>
              <a:rPr kumimoji="1" lang="en-US" altLang="ja-JP" sz="800" dirty="0" smtClean="0">
                <a:solidFill>
                  <a:schemeClr val="tx1"/>
                </a:solidFill>
              </a:rPr>
              <a:t>/</a:t>
            </a:r>
            <a:r>
              <a:rPr kumimoji="1" lang="ja-JP" altLang="en-US" sz="800" dirty="0" smtClean="0">
                <a:solidFill>
                  <a:schemeClr val="tx1"/>
                </a:solidFill>
              </a:rPr>
              <a:t>確定</a:t>
            </a:r>
            <a:r>
              <a:rPr kumimoji="1" lang="en-US" altLang="ja-JP" sz="800" dirty="0" smtClean="0">
                <a:solidFill>
                  <a:schemeClr val="tx1"/>
                </a:solidFill>
              </a:rPr>
              <a:t>/</a:t>
            </a:r>
            <a:r>
              <a:rPr kumimoji="1" lang="ja-JP" altLang="en-US" sz="800" dirty="0" smtClean="0">
                <a:solidFill>
                  <a:schemeClr val="tx1"/>
                </a:solidFill>
              </a:rPr>
              <a:t>完了</a:t>
            </a:r>
          </a:p>
        </p:txBody>
      </p:sp>
      <p:sp>
        <p:nvSpPr>
          <p:cNvPr id="157" name="正方形/長方形 156"/>
          <p:cNvSpPr/>
          <p:nvPr/>
        </p:nvSpPr>
        <p:spPr>
          <a:xfrm>
            <a:off x="9982625" y="500613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58" name="正方形/長方形 157"/>
          <p:cNvSpPr/>
          <p:nvPr/>
        </p:nvSpPr>
        <p:spPr>
          <a:xfrm>
            <a:off x="9238606" y="1954597"/>
            <a:ext cx="784189" cy="215444"/>
          </a:xfrm>
          <a:prstGeom prst="rect">
            <a:avLst/>
          </a:prstGeom>
        </p:spPr>
        <p:txBody>
          <a:bodyPr wrap="none">
            <a:spAutoFit/>
          </a:bodyPr>
          <a:lstStyle/>
          <a:p>
            <a:pPr fontAlgn="ctr"/>
            <a:r>
              <a:rPr lang="en-US" altLang="ja-JP" sz="800" dirty="0"/>
              <a:t>w103-12-1001</a:t>
            </a:r>
            <a:endParaRPr lang="en-US" altLang="ja-JP" sz="800" dirty="0">
              <a:solidFill>
                <a:srgbClr val="000000"/>
              </a:solidFill>
              <a:latin typeface="ＭＳ Ｐゴシック"/>
            </a:endParaRPr>
          </a:p>
        </p:txBody>
      </p:sp>
      <p:sp>
        <p:nvSpPr>
          <p:cNvPr id="159" name="角丸四角形吹き出し 158"/>
          <p:cNvSpPr/>
          <p:nvPr/>
        </p:nvSpPr>
        <p:spPr>
          <a:xfrm>
            <a:off x="10073207" y="1848272"/>
            <a:ext cx="2448273" cy="216024"/>
          </a:xfrm>
          <a:prstGeom prst="wedgeRoundRectCallout">
            <a:avLst>
              <a:gd name="adj1" fmla="val -56780"/>
              <a:gd name="adj2" fmla="val 48265"/>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700" dirty="0" smtClean="0">
                <a:solidFill>
                  <a:schemeClr val="tx1"/>
                </a:solidFill>
              </a:rPr>
              <a:t>施工会社コード、識別年度、会社通番より自動表示</a:t>
            </a:r>
          </a:p>
        </p:txBody>
      </p:sp>
      <p:sp>
        <p:nvSpPr>
          <p:cNvPr id="160" name="正方形/長方形 159"/>
          <p:cNvSpPr/>
          <p:nvPr/>
        </p:nvSpPr>
        <p:spPr>
          <a:xfrm>
            <a:off x="9839379" y="2799966"/>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61" name="正方形/長方形 160"/>
          <p:cNvSpPr/>
          <p:nvPr/>
        </p:nvSpPr>
        <p:spPr>
          <a:xfrm>
            <a:off x="9230707" y="2890121"/>
            <a:ext cx="389850" cy="215444"/>
          </a:xfrm>
          <a:prstGeom prst="rect">
            <a:avLst/>
          </a:prstGeom>
        </p:spPr>
        <p:txBody>
          <a:bodyPr wrap="none">
            <a:spAutoFit/>
          </a:bodyPr>
          <a:lstStyle/>
          <a:p>
            <a:pPr fontAlgn="ctr"/>
            <a:r>
              <a:rPr lang="en-US" altLang="ja-JP" sz="800" dirty="0" smtClean="0"/>
              <a:t>1001</a:t>
            </a:r>
            <a:endParaRPr lang="en-US" altLang="ja-JP" sz="800" dirty="0">
              <a:solidFill>
                <a:srgbClr val="000000"/>
              </a:solidFill>
              <a:latin typeface="ＭＳ Ｐゴシック"/>
            </a:endParaRPr>
          </a:p>
        </p:txBody>
      </p:sp>
      <p:sp>
        <p:nvSpPr>
          <p:cNvPr id="162" name="角丸四角形吹き出し 161"/>
          <p:cNvSpPr/>
          <p:nvPr/>
        </p:nvSpPr>
        <p:spPr>
          <a:xfrm>
            <a:off x="9894339" y="2855541"/>
            <a:ext cx="2590774" cy="221337"/>
          </a:xfrm>
          <a:prstGeom prst="wedgeRoundRectCallout">
            <a:avLst>
              <a:gd name="adj1" fmla="val -58531"/>
              <a:gd name="adj2" fmla="val 8582"/>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700" dirty="0" smtClean="0">
                <a:solidFill>
                  <a:schemeClr val="tx1"/>
                </a:solidFill>
              </a:rPr>
              <a:t>同一施工会社の年度内の物件登録件数</a:t>
            </a:r>
            <a:r>
              <a:rPr lang="ja-JP" altLang="en-US" sz="700" dirty="0" smtClean="0">
                <a:solidFill>
                  <a:schemeClr val="tx1"/>
                </a:solidFill>
              </a:rPr>
              <a:t>をカウントして</a:t>
            </a:r>
            <a:r>
              <a:rPr kumimoji="1" lang="ja-JP" altLang="en-US" sz="700" dirty="0" smtClean="0">
                <a:solidFill>
                  <a:schemeClr val="tx1"/>
                </a:solidFill>
              </a:rPr>
              <a:t>自動表示</a:t>
            </a:r>
          </a:p>
        </p:txBody>
      </p:sp>
      <p:sp>
        <p:nvSpPr>
          <p:cNvPr id="163" name="テキスト ボックス 162"/>
          <p:cNvSpPr txBox="1"/>
          <p:nvPr/>
        </p:nvSpPr>
        <p:spPr>
          <a:xfrm>
            <a:off x="8366611" y="3250741"/>
            <a:ext cx="697627" cy="215444"/>
          </a:xfrm>
          <a:prstGeom prst="rect">
            <a:avLst/>
          </a:prstGeom>
          <a:noFill/>
        </p:spPr>
        <p:txBody>
          <a:bodyPr wrap="none" rtlCol="0">
            <a:spAutoFit/>
          </a:bodyPr>
          <a:lstStyle/>
          <a:p>
            <a:r>
              <a:rPr lang="ja-JP" altLang="en-US" sz="800" dirty="0" smtClean="0"/>
              <a:t>設計担当者</a:t>
            </a:r>
            <a:endParaRPr kumimoji="1" lang="ja-JP" altLang="en-US" sz="800" dirty="0" smtClean="0"/>
          </a:p>
        </p:txBody>
      </p:sp>
      <p:sp>
        <p:nvSpPr>
          <p:cNvPr id="164" name="正方形/長方形 163"/>
          <p:cNvSpPr/>
          <p:nvPr/>
        </p:nvSpPr>
        <p:spPr>
          <a:xfrm>
            <a:off x="9285049" y="3304602"/>
            <a:ext cx="64807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600" dirty="0" smtClean="0">
                <a:solidFill>
                  <a:schemeClr val="tx1"/>
                </a:solidFill>
              </a:rPr>
              <a:t>□□□□</a:t>
            </a:r>
            <a:endParaRPr kumimoji="1" lang="ja-JP" altLang="en-US" sz="600" dirty="0">
              <a:solidFill>
                <a:schemeClr val="tx1"/>
              </a:solidFill>
            </a:endParaRPr>
          </a:p>
        </p:txBody>
      </p:sp>
      <p:sp>
        <p:nvSpPr>
          <p:cNvPr id="165" name="正方形/長方形 164"/>
          <p:cNvSpPr/>
          <p:nvPr/>
        </p:nvSpPr>
        <p:spPr>
          <a:xfrm>
            <a:off x="9839379" y="3304602"/>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66" name="テキスト ボックス 165"/>
          <p:cNvSpPr txBox="1"/>
          <p:nvPr/>
        </p:nvSpPr>
        <p:spPr>
          <a:xfrm>
            <a:off x="8366611" y="5150844"/>
            <a:ext cx="389850" cy="123111"/>
          </a:xfrm>
          <a:prstGeom prst="rect">
            <a:avLst/>
          </a:prstGeom>
          <a:noFill/>
        </p:spPr>
        <p:txBody>
          <a:bodyPr wrap="none" tIns="0" bIns="0" rtlCol="0">
            <a:spAutoFit/>
          </a:bodyPr>
          <a:lstStyle/>
          <a:p>
            <a:r>
              <a:rPr kumimoji="1" lang="ja-JP" altLang="en-US" sz="800" dirty="0" smtClean="0"/>
              <a:t>種別</a:t>
            </a:r>
          </a:p>
        </p:txBody>
      </p:sp>
      <p:sp>
        <p:nvSpPr>
          <p:cNvPr id="167" name="正方形/長方形 166"/>
          <p:cNvSpPr/>
          <p:nvPr/>
        </p:nvSpPr>
        <p:spPr>
          <a:xfrm>
            <a:off x="9285048" y="5157973"/>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四号建築物</a:t>
            </a:r>
            <a:endParaRPr kumimoji="1" lang="ja-JP" altLang="en-US" sz="600" dirty="0">
              <a:solidFill>
                <a:schemeClr val="tx1"/>
              </a:solidFill>
            </a:endParaRPr>
          </a:p>
        </p:txBody>
      </p:sp>
      <p:sp>
        <p:nvSpPr>
          <p:cNvPr id="168" name="正方形/長方形 167"/>
          <p:cNvSpPr/>
          <p:nvPr/>
        </p:nvSpPr>
        <p:spPr>
          <a:xfrm>
            <a:off x="9982625" y="515853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69" name="テキスト ボックス 168"/>
          <p:cNvSpPr txBox="1"/>
          <p:nvPr/>
        </p:nvSpPr>
        <p:spPr>
          <a:xfrm>
            <a:off x="8366611" y="5303244"/>
            <a:ext cx="441146" cy="123111"/>
          </a:xfrm>
          <a:prstGeom prst="rect">
            <a:avLst/>
          </a:prstGeom>
          <a:noFill/>
        </p:spPr>
        <p:txBody>
          <a:bodyPr wrap="none" tIns="0" bIns="0" rtlCol="0">
            <a:spAutoFit/>
          </a:bodyPr>
          <a:lstStyle/>
          <a:p>
            <a:r>
              <a:rPr kumimoji="1" lang="ja-JP" altLang="en-US" sz="800" dirty="0" smtClean="0"/>
              <a:t>種別</a:t>
            </a:r>
            <a:r>
              <a:rPr kumimoji="1" lang="en-US" altLang="ja-JP" sz="800" dirty="0" smtClean="0"/>
              <a:t>2</a:t>
            </a:r>
            <a:endParaRPr kumimoji="1" lang="ja-JP" altLang="en-US" sz="800" dirty="0" smtClean="0"/>
          </a:p>
        </p:txBody>
      </p:sp>
      <p:sp>
        <p:nvSpPr>
          <p:cNvPr id="170" name="正方形/長方形 169"/>
          <p:cNvSpPr/>
          <p:nvPr/>
        </p:nvSpPr>
        <p:spPr>
          <a:xfrm>
            <a:off x="9285048" y="5310373"/>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 </a:t>
            </a:r>
            <a:endParaRPr kumimoji="1" lang="ja-JP" altLang="en-US" sz="600" dirty="0">
              <a:solidFill>
                <a:schemeClr val="tx1"/>
              </a:solidFill>
            </a:endParaRPr>
          </a:p>
        </p:txBody>
      </p:sp>
      <p:sp>
        <p:nvSpPr>
          <p:cNvPr id="171" name="正方形/長方形 170"/>
          <p:cNvSpPr/>
          <p:nvPr/>
        </p:nvSpPr>
        <p:spPr>
          <a:xfrm>
            <a:off x="9982625" y="5310938"/>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72" name="テキスト ボックス 171"/>
          <p:cNvSpPr txBox="1"/>
          <p:nvPr/>
        </p:nvSpPr>
        <p:spPr>
          <a:xfrm>
            <a:off x="8366611" y="5482409"/>
            <a:ext cx="389850" cy="123111"/>
          </a:xfrm>
          <a:prstGeom prst="rect">
            <a:avLst/>
          </a:prstGeom>
          <a:noFill/>
        </p:spPr>
        <p:txBody>
          <a:bodyPr wrap="none" tIns="0" bIns="0" rtlCol="0">
            <a:spAutoFit/>
          </a:bodyPr>
          <a:lstStyle/>
          <a:p>
            <a:r>
              <a:rPr lang="ja-JP" altLang="en-US" sz="800" dirty="0"/>
              <a:t>構造</a:t>
            </a:r>
            <a:endParaRPr kumimoji="1" lang="en-US" altLang="ja-JP" sz="800" dirty="0" smtClean="0"/>
          </a:p>
        </p:txBody>
      </p:sp>
      <p:sp>
        <p:nvSpPr>
          <p:cNvPr id="173" name="正方形/長方形 172"/>
          <p:cNvSpPr/>
          <p:nvPr/>
        </p:nvSpPr>
        <p:spPr>
          <a:xfrm>
            <a:off x="9285048" y="5489538"/>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00" dirty="0" smtClean="0">
                <a:solidFill>
                  <a:schemeClr val="tx1"/>
                </a:solidFill>
              </a:rPr>
              <a:t>RC</a:t>
            </a:r>
            <a:r>
              <a:rPr kumimoji="1" lang="ja-JP" altLang="en-US" sz="600" dirty="0" smtClean="0">
                <a:solidFill>
                  <a:schemeClr val="tx1"/>
                </a:solidFill>
              </a:rPr>
              <a:t>造</a:t>
            </a:r>
            <a:endParaRPr kumimoji="1" lang="ja-JP" altLang="en-US" sz="600" dirty="0">
              <a:solidFill>
                <a:schemeClr val="tx1"/>
              </a:solidFill>
            </a:endParaRPr>
          </a:p>
        </p:txBody>
      </p:sp>
      <p:sp>
        <p:nvSpPr>
          <p:cNvPr id="174" name="正方形/長方形 173"/>
          <p:cNvSpPr/>
          <p:nvPr/>
        </p:nvSpPr>
        <p:spPr>
          <a:xfrm>
            <a:off x="9982625" y="5490103"/>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75" name="テキスト ボックス 174"/>
          <p:cNvSpPr txBox="1"/>
          <p:nvPr/>
        </p:nvSpPr>
        <p:spPr>
          <a:xfrm>
            <a:off x="8366611" y="5791346"/>
            <a:ext cx="595035" cy="123111"/>
          </a:xfrm>
          <a:prstGeom prst="rect">
            <a:avLst/>
          </a:prstGeom>
          <a:noFill/>
        </p:spPr>
        <p:txBody>
          <a:bodyPr wrap="none" tIns="0" bIns="0" rtlCol="0">
            <a:spAutoFit/>
          </a:bodyPr>
          <a:lstStyle/>
          <a:p>
            <a:r>
              <a:rPr kumimoji="1" lang="ja-JP" altLang="en-US" sz="800" dirty="0" smtClean="0"/>
              <a:t>基礎形式</a:t>
            </a:r>
          </a:p>
        </p:txBody>
      </p:sp>
      <p:sp>
        <p:nvSpPr>
          <p:cNvPr id="176" name="正方形/長方形 175"/>
          <p:cNvSpPr/>
          <p:nvPr/>
        </p:nvSpPr>
        <p:spPr>
          <a:xfrm>
            <a:off x="9285048" y="5798475"/>
            <a:ext cx="805299" cy="10885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600" dirty="0" smtClean="0">
                <a:solidFill>
                  <a:schemeClr val="tx1"/>
                </a:solidFill>
              </a:rPr>
              <a:t>布</a:t>
            </a:r>
            <a:r>
              <a:rPr kumimoji="1" lang="en-US" altLang="ja-JP" sz="600" dirty="0" smtClean="0">
                <a:solidFill>
                  <a:schemeClr val="tx1"/>
                </a:solidFill>
              </a:rPr>
              <a:t> </a:t>
            </a:r>
            <a:endParaRPr kumimoji="1" lang="ja-JP" altLang="en-US" sz="600" dirty="0">
              <a:solidFill>
                <a:schemeClr val="tx1"/>
              </a:solidFill>
            </a:endParaRPr>
          </a:p>
        </p:txBody>
      </p:sp>
      <p:sp>
        <p:nvSpPr>
          <p:cNvPr id="177" name="正方形/長方形 176"/>
          <p:cNvSpPr/>
          <p:nvPr/>
        </p:nvSpPr>
        <p:spPr>
          <a:xfrm>
            <a:off x="9982625" y="5799040"/>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178" name="テキスト ボックス 177"/>
          <p:cNvSpPr txBox="1"/>
          <p:nvPr/>
        </p:nvSpPr>
        <p:spPr>
          <a:xfrm>
            <a:off x="8366611" y="5935362"/>
            <a:ext cx="507018" cy="123111"/>
          </a:xfrm>
          <a:prstGeom prst="rect">
            <a:avLst/>
          </a:prstGeom>
          <a:noFill/>
        </p:spPr>
        <p:txBody>
          <a:bodyPr wrap="none" lIns="90000" tIns="0" bIns="0" rtlCol="0">
            <a:spAutoFit/>
          </a:bodyPr>
          <a:lstStyle/>
          <a:p>
            <a:r>
              <a:rPr kumimoji="1" lang="ja-JP" altLang="en-US" sz="800" dirty="0" smtClean="0"/>
              <a:t>高さ</a:t>
            </a:r>
            <a:r>
              <a:rPr kumimoji="1" lang="en-US" altLang="ja-JP" sz="800" dirty="0" smtClean="0"/>
              <a:t>(m)</a:t>
            </a:r>
            <a:endParaRPr kumimoji="1" lang="ja-JP" altLang="en-US" sz="800" dirty="0" smtClean="0"/>
          </a:p>
        </p:txBody>
      </p:sp>
      <p:sp>
        <p:nvSpPr>
          <p:cNvPr id="179" name="正方形/長方形 178"/>
          <p:cNvSpPr/>
          <p:nvPr/>
        </p:nvSpPr>
        <p:spPr>
          <a:xfrm>
            <a:off x="9285049" y="5943056"/>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13</a:t>
            </a:r>
            <a:endParaRPr kumimoji="1" lang="ja-JP" altLang="en-US" sz="600" dirty="0">
              <a:solidFill>
                <a:schemeClr val="tx1"/>
              </a:solidFill>
            </a:endParaRPr>
          </a:p>
        </p:txBody>
      </p:sp>
      <p:sp>
        <p:nvSpPr>
          <p:cNvPr id="180" name="テキスト ボックス 179"/>
          <p:cNvSpPr txBox="1"/>
          <p:nvPr/>
        </p:nvSpPr>
        <p:spPr>
          <a:xfrm>
            <a:off x="8366611" y="6087762"/>
            <a:ext cx="531064" cy="123111"/>
          </a:xfrm>
          <a:prstGeom prst="rect">
            <a:avLst/>
          </a:prstGeom>
          <a:noFill/>
        </p:spPr>
        <p:txBody>
          <a:bodyPr wrap="none" lIns="90000" tIns="0" bIns="0" rtlCol="0">
            <a:spAutoFit/>
          </a:bodyPr>
          <a:lstStyle/>
          <a:p>
            <a:r>
              <a:rPr lang="ja-JP" altLang="en-US" sz="800" dirty="0"/>
              <a:t>軒高</a:t>
            </a:r>
            <a:r>
              <a:rPr kumimoji="1" lang="en-US" altLang="ja-JP" sz="800" dirty="0" smtClean="0"/>
              <a:t>(m)</a:t>
            </a:r>
            <a:endParaRPr kumimoji="1" lang="ja-JP" altLang="en-US" sz="800" dirty="0" smtClean="0"/>
          </a:p>
        </p:txBody>
      </p:sp>
      <p:sp>
        <p:nvSpPr>
          <p:cNvPr id="181" name="正方形/長方形 180"/>
          <p:cNvSpPr/>
          <p:nvPr/>
        </p:nvSpPr>
        <p:spPr>
          <a:xfrm>
            <a:off x="9285049" y="6095456"/>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9</a:t>
            </a:r>
            <a:endParaRPr kumimoji="1" lang="ja-JP" altLang="en-US" sz="600" dirty="0">
              <a:solidFill>
                <a:schemeClr val="tx1"/>
              </a:solidFill>
            </a:endParaRPr>
          </a:p>
        </p:txBody>
      </p:sp>
      <p:sp>
        <p:nvSpPr>
          <p:cNvPr id="182" name="テキスト ボックス 181"/>
          <p:cNvSpPr txBox="1"/>
          <p:nvPr/>
        </p:nvSpPr>
        <p:spPr>
          <a:xfrm>
            <a:off x="8366611" y="6240162"/>
            <a:ext cx="757087" cy="123111"/>
          </a:xfrm>
          <a:prstGeom prst="rect">
            <a:avLst/>
          </a:prstGeom>
          <a:noFill/>
        </p:spPr>
        <p:txBody>
          <a:bodyPr wrap="none" lIns="90000" tIns="0" bIns="0" rtlCol="0">
            <a:spAutoFit/>
          </a:bodyPr>
          <a:lstStyle/>
          <a:p>
            <a:r>
              <a:rPr kumimoji="1" lang="ja-JP" altLang="en-US" sz="800" dirty="0" smtClean="0"/>
              <a:t>述べ面積</a:t>
            </a:r>
            <a:r>
              <a:rPr kumimoji="1" lang="en-US" altLang="ja-JP" sz="800" dirty="0" smtClean="0"/>
              <a:t>(</a:t>
            </a:r>
            <a:r>
              <a:rPr kumimoji="1" lang="ja-JP" altLang="en-US" sz="800" dirty="0" smtClean="0"/>
              <a:t>㎡</a:t>
            </a:r>
            <a:r>
              <a:rPr kumimoji="1" lang="en-US" altLang="ja-JP" sz="800" dirty="0" smtClean="0"/>
              <a:t>)</a:t>
            </a:r>
            <a:endParaRPr kumimoji="1" lang="ja-JP" altLang="en-US" sz="800" dirty="0" smtClean="0"/>
          </a:p>
        </p:txBody>
      </p:sp>
      <p:sp>
        <p:nvSpPr>
          <p:cNvPr id="183" name="正方形/長方形 182"/>
          <p:cNvSpPr/>
          <p:nvPr/>
        </p:nvSpPr>
        <p:spPr>
          <a:xfrm>
            <a:off x="9285049" y="6247856"/>
            <a:ext cx="64768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600" dirty="0" smtClean="0">
                <a:solidFill>
                  <a:schemeClr val="tx1"/>
                </a:solidFill>
              </a:rPr>
              <a:t>200</a:t>
            </a:r>
            <a:endParaRPr kumimoji="1" lang="ja-JP" altLang="en-US" sz="600" dirty="0">
              <a:solidFill>
                <a:schemeClr val="tx1"/>
              </a:solidFill>
            </a:endParaRPr>
          </a:p>
        </p:txBody>
      </p:sp>
      <p:sp>
        <p:nvSpPr>
          <p:cNvPr id="184" name="テキスト ボックス 183"/>
          <p:cNvSpPr txBox="1"/>
          <p:nvPr/>
        </p:nvSpPr>
        <p:spPr>
          <a:xfrm>
            <a:off x="9191992" y="2602089"/>
            <a:ext cx="902811" cy="215444"/>
          </a:xfrm>
          <a:prstGeom prst="rect">
            <a:avLst/>
          </a:prstGeom>
          <a:noFill/>
        </p:spPr>
        <p:txBody>
          <a:bodyPr wrap="none" rtlCol="0">
            <a:spAutoFit/>
          </a:bodyPr>
          <a:lstStyle/>
          <a:p>
            <a:r>
              <a:rPr lang="ja-JP" altLang="en-US" sz="800" dirty="0" smtClean="0"/>
              <a:t>□□□□□□□</a:t>
            </a:r>
            <a:endParaRPr kumimoji="1" lang="ja-JP" altLang="en-US" sz="800" dirty="0" smtClean="0"/>
          </a:p>
        </p:txBody>
      </p:sp>
      <p:sp>
        <p:nvSpPr>
          <p:cNvPr id="185" name="角丸四角形吹き出し 184"/>
          <p:cNvSpPr/>
          <p:nvPr/>
        </p:nvSpPr>
        <p:spPr>
          <a:xfrm>
            <a:off x="10154614" y="2500910"/>
            <a:ext cx="1075505" cy="238363"/>
          </a:xfrm>
          <a:prstGeom prst="wedgeRoundRectCallout">
            <a:avLst>
              <a:gd name="adj1" fmla="val -69652"/>
              <a:gd name="adj2" fmla="val 27541"/>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ログイン中の会社名</a:t>
            </a:r>
          </a:p>
        </p:txBody>
      </p:sp>
      <p:sp>
        <p:nvSpPr>
          <p:cNvPr id="186" name="角丸四角形吹き出し 185"/>
          <p:cNvSpPr/>
          <p:nvPr/>
        </p:nvSpPr>
        <p:spPr>
          <a:xfrm>
            <a:off x="10529037" y="3187703"/>
            <a:ext cx="1129428" cy="238363"/>
          </a:xfrm>
          <a:prstGeom prst="wedgeRoundRectCallout">
            <a:avLst>
              <a:gd name="adj1" fmla="val -70538"/>
              <a:gd name="adj2" fmla="val -26405"/>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kumimoji="1" lang="ja-JP" altLang="en-US" sz="800" dirty="0" smtClean="0">
                <a:solidFill>
                  <a:schemeClr val="tx1"/>
                </a:solidFill>
              </a:rPr>
              <a:t>既定値は施工会社名</a:t>
            </a:r>
          </a:p>
        </p:txBody>
      </p:sp>
      <p:sp>
        <p:nvSpPr>
          <p:cNvPr id="187" name="右矢印 186"/>
          <p:cNvSpPr/>
          <p:nvPr/>
        </p:nvSpPr>
        <p:spPr>
          <a:xfrm>
            <a:off x="5392688" y="3576464"/>
            <a:ext cx="1800200" cy="36004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新規</a:t>
            </a:r>
          </a:p>
        </p:txBody>
      </p:sp>
      <p:sp>
        <p:nvSpPr>
          <p:cNvPr id="188" name="テキスト ボックス 187"/>
          <p:cNvSpPr txBox="1"/>
          <p:nvPr/>
        </p:nvSpPr>
        <p:spPr>
          <a:xfrm>
            <a:off x="9128103" y="7680920"/>
            <a:ext cx="954107" cy="246221"/>
          </a:xfrm>
          <a:prstGeom prst="rect">
            <a:avLst/>
          </a:prstGeom>
          <a:noFill/>
        </p:spPr>
        <p:txBody>
          <a:bodyPr wrap="none" rtlCol="0">
            <a:spAutoFit/>
          </a:bodyPr>
          <a:lstStyle/>
          <a:p>
            <a:pPr algn="ctr"/>
            <a:r>
              <a:rPr lang="ja-JP" altLang="en-US" sz="1000" dirty="0"/>
              <a:t>入力</a:t>
            </a:r>
            <a:r>
              <a:rPr kumimoji="1" lang="ja-JP" altLang="en-US" sz="1000" dirty="0" smtClean="0"/>
              <a:t>内容確認</a:t>
            </a:r>
          </a:p>
        </p:txBody>
      </p:sp>
      <p:sp>
        <p:nvSpPr>
          <p:cNvPr id="3" name="下矢印 2"/>
          <p:cNvSpPr/>
          <p:nvPr/>
        </p:nvSpPr>
        <p:spPr>
          <a:xfrm>
            <a:off x="9442102" y="7104856"/>
            <a:ext cx="326108" cy="432048"/>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93" name="下矢印 192"/>
          <p:cNvSpPr/>
          <p:nvPr/>
        </p:nvSpPr>
        <p:spPr>
          <a:xfrm>
            <a:off x="9442102" y="8040960"/>
            <a:ext cx="326108" cy="432048"/>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194" name="テキスト ボックス 193"/>
          <p:cNvSpPr txBox="1"/>
          <p:nvPr/>
        </p:nvSpPr>
        <p:spPr>
          <a:xfrm>
            <a:off x="9384580" y="8658835"/>
            <a:ext cx="441147" cy="246221"/>
          </a:xfrm>
          <a:prstGeom prst="rect">
            <a:avLst/>
          </a:prstGeom>
          <a:noFill/>
        </p:spPr>
        <p:txBody>
          <a:bodyPr wrap="none" rtlCol="0">
            <a:spAutoFit/>
          </a:bodyPr>
          <a:lstStyle/>
          <a:p>
            <a:pPr algn="ctr"/>
            <a:r>
              <a:rPr kumimoji="1" lang="ja-JP" altLang="en-US" sz="1000" dirty="0" smtClean="0"/>
              <a:t>登録</a:t>
            </a:r>
          </a:p>
        </p:txBody>
      </p:sp>
    </p:spTree>
    <p:extLst>
      <p:ext uri="{BB962C8B-B14F-4D97-AF65-F5344CB8AC3E}">
        <p14:creationId xmlns:p14="http://schemas.microsoft.com/office/powerpoint/2010/main" val="291239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グループ化 88"/>
          <p:cNvGrpSpPr/>
          <p:nvPr/>
        </p:nvGrpSpPr>
        <p:grpSpPr>
          <a:xfrm>
            <a:off x="618565" y="950439"/>
            <a:ext cx="4918139" cy="3303158"/>
            <a:chOff x="7280889" y="950439"/>
            <a:chExt cx="4918139" cy="3303158"/>
          </a:xfrm>
        </p:grpSpPr>
        <p:grpSp>
          <p:nvGrpSpPr>
            <p:cNvPr id="90" name="グループ化 89"/>
            <p:cNvGrpSpPr/>
            <p:nvPr/>
          </p:nvGrpSpPr>
          <p:grpSpPr>
            <a:xfrm>
              <a:off x="7280889" y="950439"/>
              <a:ext cx="4918139" cy="3303158"/>
              <a:chOff x="618565" y="1497732"/>
              <a:chExt cx="4918139" cy="3303158"/>
            </a:xfrm>
          </p:grpSpPr>
          <p:cxnSp>
            <p:nvCxnSpPr>
              <p:cNvPr id="92" name="直線コネクタ 91"/>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91" name="直線コネクタ 90"/>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1898224" y="1632828"/>
            <a:ext cx="595035" cy="215444"/>
          </a:xfrm>
          <a:prstGeom prst="rect">
            <a:avLst/>
          </a:prstGeom>
          <a:noFill/>
        </p:spPr>
        <p:txBody>
          <a:bodyPr wrap="none" rtlCol="0">
            <a:spAutoFit/>
          </a:bodyPr>
          <a:lstStyle/>
          <a:p>
            <a:r>
              <a:rPr kumimoji="1" lang="ja-JP" altLang="en-US" sz="800" dirty="0" smtClean="0"/>
              <a:t>物件登録</a:t>
            </a:r>
            <a:endParaRPr kumimoji="1" lang="ja-JP" altLang="en-US" sz="800" dirty="0"/>
          </a:p>
        </p:txBody>
      </p:sp>
      <p:sp>
        <p:nvSpPr>
          <p:cNvPr id="6" name="テキスト ボックス 5"/>
          <p:cNvSpPr txBox="1"/>
          <p:nvPr/>
        </p:nvSpPr>
        <p:spPr>
          <a:xfrm>
            <a:off x="618565"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0" name="テキスト ボックス 9"/>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11" name="テキスト ボックス 10"/>
          <p:cNvSpPr txBox="1"/>
          <p:nvPr/>
        </p:nvSpPr>
        <p:spPr>
          <a:xfrm>
            <a:off x="191944" y="480120"/>
            <a:ext cx="825867" cy="246221"/>
          </a:xfrm>
          <a:prstGeom prst="rect">
            <a:avLst/>
          </a:prstGeom>
          <a:noFill/>
        </p:spPr>
        <p:txBody>
          <a:bodyPr wrap="none" rtlCol="0">
            <a:spAutoFit/>
          </a:bodyPr>
          <a:lstStyle/>
          <a:p>
            <a:r>
              <a:rPr kumimoji="1" lang="en-US" altLang="ja-JP" sz="1000" dirty="0" smtClean="0"/>
              <a:t>【</a:t>
            </a:r>
            <a:r>
              <a:rPr kumimoji="1" lang="ja-JP" altLang="en-US" sz="1000" dirty="0" smtClean="0"/>
              <a:t>物件登録</a:t>
            </a:r>
            <a:r>
              <a:rPr kumimoji="1" lang="en-US" altLang="ja-JP" sz="1000" dirty="0" smtClean="0"/>
              <a:t>】</a:t>
            </a:r>
            <a:endParaRPr kumimoji="1" lang="ja-JP" altLang="en-US" sz="1000" dirty="0"/>
          </a:p>
        </p:txBody>
      </p:sp>
      <p:cxnSp>
        <p:nvCxnSpPr>
          <p:cNvPr id="25" name="直線コネクタ 24"/>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005520" y="2367801"/>
            <a:ext cx="1314784" cy="215444"/>
          </a:xfrm>
          <a:prstGeom prst="rect">
            <a:avLst/>
          </a:prstGeom>
          <a:noFill/>
        </p:spPr>
        <p:txBody>
          <a:bodyPr wrap="none" rtlCol="0">
            <a:spAutoFit/>
          </a:bodyPr>
          <a:lstStyle/>
          <a:p>
            <a:r>
              <a:rPr kumimoji="1" lang="ja-JP" altLang="en-US" sz="800" dirty="0" smtClean="0"/>
              <a:t>物件登録が完了しまし</a:t>
            </a:r>
            <a:r>
              <a:rPr lang="ja-JP" altLang="en-US" sz="800" dirty="0" smtClean="0"/>
              <a:t>た。</a:t>
            </a:r>
            <a:endParaRPr kumimoji="1" lang="ja-JP" altLang="en-US" sz="800" dirty="0" smtClean="0"/>
          </a:p>
        </p:txBody>
      </p:sp>
      <p:sp>
        <p:nvSpPr>
          <p:cNvPr id="157" name="テキスト ボックス 156"/>
          <p:cNvSpPr txBox="1"/>
          <p:nvPr/>
        </p:nvSpPr>
        <p:spPr>
          <a:xfrm>
            <a:off x="4456584" y="1632828"/>
            <a:ext cx="1069524" cy="200055"/>
          </a:xfrm>
          <a:prstGeom prst="rect">
            <a:avLst/>
          </a:prstGeom>
          <a:noFill/>
        </p:spPr>
        <p:txBody>
          <a:bodyPr wrap="none" rtlCol="0">
            <a:spAutoFit/>
          </a:bodyPr>
          <a:lstStyle/>
          <a:p>
            <a:r>
              <a:rPr kumimoji="1" lang="ja-JP" altLang="en-US" sz="700" dirty="0" smtClean="0"/>
              <a:t>≪検索結果一覧へ戻る</a:t>
            </a:r>
          </a:p>
        </p:txBody>
      </p:sp>
    </p:spTree>
    <p:extLst>
      <p:ext uri="{BB962C8B-B14F-4D97-AF65-F5344CB8AC3E}">
        <p14:creationId xmlns:p14="http://schemas.microsoft.com/office/powerpoint/2010/main" val="1182314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p:cNvGrpSpPr/>
          <p:nvPr/>
        </p:nvGrpSpPr>
        <p:grpSpPr>
          <a:xfrm>
            <a:off x="7280889" y="950439"/>
            <a:ext cx="4918139" cy="3303158"/>
            <a:chOff x="7280889" y="950439"/>
            <a:chExt cx="4918139" cy="3303158"/>
          </a:xfrm>
        </p:grpSpPr>
        <p:grpSp>
          <p:nvGrpSpPr>
            <p:cNvPr id="69" name="グループ化 68"/>
            <p:cNvGrpSpPr/>
            <p:nvPr/>
          </p:nvGrpSpPr>
          <p:grpSpPr>
            <a:xfrm>
              <a:off x="7280889" y="950439"/>
              <a:ext cx="4918139" cy="3303158"/>
              <a:chOff x="618565" y="1497732"/>
              <a:chExt cx="4918139" cy="3303158"/>
            </a:xfrm>
          </p:grpSpPr>
          <p:cxnSp>
            <p:nvCxnSpPr>
              <p:cNvPr id="71" name="直線コネクタ 70"/>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70" name="直線コネクタ 69"/>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a:off x="618565" y="950439"/>
            <a:ext cx="4918139" cy="3303158"/>
            <a:chOff x="618565" y="950439"/>
            <a:chExt cx="4918139" cy="3303158"/>
          </a:xfrm>
        </p:grpSpPr>
        <p:grpSp>
          <p:nvGrpSpPr>
            <p:cNvPr id="77" name="グループ化 76"/>
            <p:cNvGrpSpPr/>
            <p:nvPr/>
          </p:nvGrpSpPr>
          <p:grpSpPr>
            <a:xfrm>
              <a:off x="618565" y="950439"/>
              <a:ext cx="4918139" cy="3303158"/>
              <a:chOff x="618565" y="1497732"/>
              <a:chExt cx="4918139" cy="3303158"/>
            </a:xfrm>
          </p:grpSpPr>
          <p:cxnSp>
            <p:nvCxnSpPr>
              <p:cNvPr id="79" name="直線コネクタ 78"/>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78" name="直線コネクタ 77"/>
            <p:cNvCxnSpPr/>
            <p:nvPr/>
          </p:nvCxnSpPr>
          <p:spPr>
            <a:xfrm>
              <a:off x="1898224"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8560548" y="1632828"/>
            <a:ext cx="679994" cy="215444"/>
          </a:xfrm>
          <a:prstGeom prst="rect">
            <a:avLst/>
          </a:prstGeom>
          <a:noFill/>
        </p:spPr>
        <p:txBody>
          <a:bodyPr wrap="none" rtlCol="0">
            <a:spAutoFit/>
          </a:bodyPr>
          <a:lstStyle/>
          <a:p>
            <a:r>
              <a:rPr lang="ja-JP" altLang="en-US" sz="800" dirty="0"/>
              <a:t>パーツ</a:t>
            </a:r>
            <a:r>
              <a:rPr kumimoji="1" lang="ja-JP" altLang="en-US" sz="800" dirty="0" smtClean="0"/>
              <a:t>発注</a:t>
            </a:r>
            <a:endParaRPr kumimoji="1" lang="ja-JP" altLang="en-US" sz="800" dirty="0"/>
          </a:p>
        </p:txBody>
      </p:sp>
      <p:sp>
        <p:nvSpPr>
          <p:cNvPr id="6" name="テキスト ボックス 5"/>
          <p:cNvSpPr txBox="1"/>
          <p:nvPr/>
        </p:nvSpPr>
        <p:spPr>
          <a:xfrm>
            <a:off x="7280889" y="170425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0" name="テキスト ボックス 9"/>
          <p:cNvSpPr txBox="1"/>
          <p:nvPr/>
        </p:nvSpPr>
        <p:spPr>
          <a:xfrm>
            <a:off x="56456" y="24879"/>
            <a:ext cx="2637260" cy="307777"/>
          </a:xfrm>
          <a:prstGeom prst="rect">
            <a:avLst/>
          </a:prstGeom>
          <a:noFill/>
        </p:spPr>
        <p:txBody>
          <a:bodyPr wrap="none" rtlCol="0">
            <a:spAutoFit/>
          </a:bodyPr>
          <a:lstStyle/>
          <a:p>
            <a:r>
              <a:rPr lang="ja-JP" altLang="en-US" sz="1400" dirty="0"/>
              <a:t>■指定施工会社画面　画面構成</a:t>
            </a:r>
          </a:p>
        </p:txBody>
      </p:sp>
      <p:sp>
        <p:nvSpPr>
          <p:cNvPr id="11" name="テキスト ボックス 10"/>
          <p:cNvSpPr txBox="1"/>
          <p:nvPr/>
        </p:nvSpPr>
        <p:spPr>
          <a:xfrm>
            <a:off x="191944" y="480120"/>
            <a:ext cx="931665" cy="246221"/>
          </a:xfrm>
          <a:prstGeom prst="rect">
            <a:avLst/>
          </a:prstGeom>
          <a:noFill/>
        </p:spPr>
        <p:txBody>
          <a:bodyPr wrap="none" rtlCol="0">
            <a:spAutoFit/>
          </a:bodyPr>
          <a:lstStyle/>
          <a:p>
            <a:r>
              <a:rPr kumimoji="1" lang="en-US" altLang="ja-JP" sz="1000" dirty="0" smtClean="0"/>
              <a:t>【</a:t>
            </a:r>
            <a:r>
              <a:rPr kumimoji="1" lang="ja-JP" altLang="en-US" sz="1000" dirty="0" smtClean="0"/>
              <a:t>パーツ発注</a:t>
            </a:r>
            <a:r>
              <a:rPr kumimoji="1" lang="en-US" altLang="ja-JP" sz="1000" dirty="0" smtClean="0"/>
              <a:t>】</a:t>
            </a:r>
            <a:endParaRPr kumimoji="1" lang="ja-JP" altLang="en-US" sz="1000" dirty="0"/>
          </a:p>
        </p:txBody>
      </p:sp>
      <p:sp>
        <p:nvSpPr>
          <p:cNvPr id="12" name="テキスト ボックス 11"/>
          <p:cNvSpPr txBox="1"/>
          <p:nvPr/>
        </p:nvSpPr>
        <p:spPr>
          <a:xfrm>
            <a:off x="1898224" y="1632828"/>
            <a:ext cx="679994" cy="215444"/>
          </a:xfrm>
          <a:prstGeom prst="rect">
            <a:avLst/>
          </a:prstGeom>
          <a:noFill/>
        </p:spPr>
        <p:txBody>
          <a:bodyPr wrap="none" rtlCol="0">
            <a:spAutoFit/>
          </a:bodyPr>
          <a:lstStyle/>
          <a:p>
            <a:r>
              <a:rPr kumimoji="1" lang="ja-JP" altLang="en-US" sz="800" dirty="0" smtClean="0"/>
              <a:t>パーツ発注</a:t>
            </a:r>
            <a:endParaRPr kumimoji="1" lang="ja-JP" altLang="en-US" sz="800" dirty="0"/>
          </a:p>
        </p:txBody>
      </p:sp>
      <p:sp>
        <p:nvSpPr>
          <p:cNvPr id="13" name="テキスト ボックス 12"/>
          <p:cNvSpPr txBox="1"/>
          <p:nvPr/>
        </p:nvSpPr>
        <p:spPr>
          <a:xfrm>
            <a:off x="618565" y="1704546"/>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cxnSp>
        <p:nvCxnSpPr>
          <p:cNvPr id="16" name="直線コネクタ 15"/>
          <p:cNvCxnSpPr/>
          <p:nvPr/>
        </p:nvCxnSpPr>
        <p:spPr>
          <a:xfrm>
            <a:off x="0" y="332656"/>
            <a:ext cx="128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872407" y="2333665"/>
            <a:ext cx="1356323"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2170768" y="2280320"/>
            <a:ext cx="595035" cy="215444"/>
          </a:xfrm>
          <a:prstGeom prst="rect">
            <a:avLst/>
          </a:prstGeom>
          <a:noFill/>
        </p:spPr>
        <p:txBody>
          <a:bodyPr wrap="none" rtlCol="0">
            <a:spAutoFit/>
          </a:bodyPr>
          <a:lstStyle/>
          <a:p>
            <a:r>
              <a:rPr kumimoji="1" lang="ja-JP" altLang="en-US" sz="800" dirty="0" smtClean="0"/>
              <a:t>納入場所</a:t>
            </a:r>
          </a:p>
        </p:txBody>
      </p:sp>
      <p:sp>
        <p:nvSpPr>
          <p:cNvPr id="21" name="正方形/長方形 20"/>
          <p:cNvSpPr/>
          <p:nvPr/>
        </p:nvSpPr>
        <p:spPr>
          <a:xfrm>
            <a:off x="2872407" y="2549689"/>
            <a:ext cx="1356323"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2170768" y="2495527"/>
            <a:ext cx="697627" cy="215444"/>
          </a:xfrm>
          <a:prstGeom prst="rect">
            <a:avLst/>
          </a:prstGeom>
          <a:noFill/>
        </p:spPr>
        <p:txBody>
          <a:bodyPr wrap="none" rtlCol="0">
            <a:spAutoFit/>
          </a:bodyPr>
          <a:lstStyle/>
          <a:p>
            <a:r>
              <a:rPr kumimoji="1" lang="ja-JP" altLang="en-US" sz="800" dirty="0" smtClean="0"/>
              <a:t>納入先住所</a:t>
            </a:r>
          </a:p>
        </p:txBody>
      </p:sp>
      <p:sp>
        <p:nvSpPr>
          <p:cNvPr id="23" name="正方形/長方形 22"/>
          <p:cNvSpPr/>
          <p:nvPr/>
        </p:nvSpPr>
        <p:spPr>
          <a:xfrm>
            <a:off x="2872408" y="27657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2170768" y="2711852"/>
            <a:ext cx="697627" cy="215444"/>
          </a:xfrm>
          <a:prstGeom prst="rect">
            <a:avLst/>
          </a:prstGeom>
          <a:noFill/>
        </p:spPr>
        <p:txBody>
          <a:bodyPr wrap="none" rtlCol="0">
            <a:spAutoFit/>
          </a:bodyPr>
          <a:lstStyle/>
          <a:p>
            <a:r>
              <a:rPr kumimoji="1" lang="ja-JP" altLang="en-US" sz="800" dirty="0" smtClean="0"/>
              <a:t>納入希望日</a:t>
            </a:r>
          </a:p>
        </p:txBody>
      </p:sp>
      <p:sp>
        <p:nvSpPr>
          <p:cNvPr id="27" name="正方形/長方形 26"/>
          <p:cNvSpPr/>
          <p:nvPr/>
        </p:nvSpPr>
        <p:spPr>
          <a:xfrm>
            <a:off x="3180035" y="4081100"/>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600" dirty="0">
                <a:solidFill>
                  <a:schemeClr val="tx1"/>
                </a:solidFill>
              </a:rPr>
              <a:t>入力確認</a:t>
            </a:r>
            <a:endParaRPr kumimoji="1" lang="ja-JP" altLang="en-US" sz="600" dirty="0">
              <a:solidFill>
                <a:schemeClr val="tx1"/>
              </a:solidFill>
            </a:endParaRPr>
          </a:p>
        </p:txBody>
      </p:sp>
      <p:sp>
        <p:nvSpPr>
          <p:cNvPr id="28" name="テキスト ボックス 27"/>
          <p:cNvSpPr txBox="1"/>
          <p:nvPr/>
        </p:nvSpPr>
        <p:spPr>
          <a:xfrm>
            <a:off x="9725478" y="6528792"/>
            <a:ext cx="1399742" cy="215444"/>
          </a:xfrm>
          <a:prstGeom prst="rect">
            <a:avLst/>
          </a:prstGeom>
          <a:noFill/>
        </p:spPr>
        <p:txBody>
          <a:bodyPr wrap="none" rtlCol="0">
            <a:spAutoFit/>
          </a:bodyPr>
          <a:lstStyle/>
          <a:p>
            <a:pPr algn="ctr"/>
            <a:r>
              <a:rPr kumimoji="1" lang="ja-JP" altLang="en-US" sz="800" dirty="0" smtClean="0"/>
              <a:t>パーツ発注が完了しまし</a:t>
            </a:r>
            <a:r>
              <a:rPr lang="ja-JP" altLang="en-US" sz="800" dirty="0" smtClean="0"/>
              <a:t>た。</a:t>
            </a:r>
            <a:endParaRPr kumimoji="1" lang="ja-JP" altLang="en-US" sz="800" dirty="0" smtClean="0"/>
          </a:p>
        </p:txBody>
      </p:sp>
      <p:sp>
        <p:nvSpPr>
          <p:cNvPr id="35" name="テキスト ボックス 34"/>
          <p:cNvSpPr txBox="1"/>
          <p:nvPr/>
        </p:nvSpPr>
        <p:spPr>
          <a:xfrm>
            <a:off x="3016424" y="2711852"/>
            <a:ext cx="287258" cy="215444"/>
          </a:xfrm>
          <a:prstGeom prst="rect">
            <a:avLst/>
          </a:prstGeom>
          <a:noFill/>
        </p:spPr>
        <p:txBody>
          <a:bodyPr wrap="none" rtlCol="0">
            <a:spAutoFit/>
          </a:bodyPr>
          <a:lstStyle/>
          <a:p>
            <a:r>
              <a:rPr kumimoji="1" lang="ja-JP" altLang="en-US" sz="800" dirty="0" smtClean="0"/>
              <a:t>年</a:t>
            </a:r>
          </a:p>
        </p:txBody>
      </p:sp>
      <p:sp>
        <p:nvSpPr>
          <p:cNvPr id="36" name="正方形/長方形 35"/>
          <p:cNvSpPr/>
          <p:nvPr/>
        </p:nvSpPr>
        <p:spPr>
          <a:xfrm>
            <a:off x="3232448" y="27657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3376464" y="2711852"/>
            <a:ext cx="287258" cy="215444"/>
          </a:xfrm>
          <a:prstGeom prst="rect">
            <a:avLst/>
          </a:prstGeom>
          <a:noFill/>
        </p:spPr>
        <p:txBody>
          <a:bodyPr wrap="none" rtlCol="0">
            <a:spAutoFit/>
          </a:bodyPr>
          <a:lstStyle/>
          <a:p>
            <a:r>
              <a:rPr kumimoji="1" lang="ja-JP" altLang="en-US" sz="800" dirty="0" smtClean="0"/>
              <a:t>月</a:t>
            </a:r>
          </a:p>
        </p:txBody>
      </p:sp>
      <p:sp>
        <p:nvSpPr>
          <p:cNvPr id="38" name="正方形/長方形 37"/>
          <p:cNvSpPr/>
          <p:nvPr/>
        </p:nvSpPr>
        <p:spPr>
          <a:xfrm>
            <a:off x="3592488" y="2765713"/>
            <a:ext cx="21602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3736504" y="2711852"/>
            <a:ext cx="287258" cy="215444"/>
          </a:xfrm>
          <a:prstGeom prst="rect">
            <a:avLst/>
          </a:prstGeom>
          <a:noFill/>
        </p:spPr>
        <p:txBody>
          <a:bodyPr wrap="none" rtlCol="0">
            <a:spAutoFit/>
          </a:bodyPr>
          <a:lstStyle/>
          <a:p>
            <a:r>
              <a:rPr kumimoji="1" lang="ja-JP" altLang="en-US" sz="800" dirty="0" smtClean="0"/>
              <a:t>日</a:t>
            </a:r>
          </a:p>
        </p:txBody>
      </p:sp>
      <p:sp>
        <p:nvSpPr>
          <p:cNvPr id="41" name="テキスト ボックス 40"/>
          <p:cNvSpPr txBox="1"/>
          <p:nvPr/>
        </p:nvSpPr>
        <p:spPr>
          <a:xfrm>
            <a:off x="2170768" y="3000980"/>
            <a:ext cx="595035" cy="215444"/>
          </a:xfrm>
          <a:prstGeom prst="rect">
            <a:avLst/>
          </a:prstGeom>
          <a:noFill/>
        </p:spPr>
        <p:txBody>
          <a:bodyPr wrap="none" rtlCol="0">
            <a:spAutoFit/>
          </a:bodyPr>
          <a:lstStyle/>
          <a:p>
            <a:r>
              <a:rPr kumimoji="1" lang="ja-JP" altLang="en-US" sz="800" dirty="0" smtClean="0"/>
              <a:t>発注内容</a:t>
            </a:r>
          </a:p>
        </p:txBody>
      </p:sp>
      <p:sp>
        <p:nvSpPr>
          <p:cNvPr id="4" name="テキスト ボックス 3"/>
          <p:cNvSpPr txBox="1"/>
          <p:nvPr/>
        </p:nvSpPr>
        <p:spPr>
          <a:xfrm>
            <a:off x="582658" y="5160640"/>
            <a:ext cx="3321743" cy="338554"/>
          </a:xfrm>
          <a:prstGeom prst="rect">
            <a:avLst/>
          </a:prstGeom>
          <a:noFill/>
        </p:spPr>
        <p:txBody>
          <a:bodyPr wrap="none" rtlCol="0">
            <a:spAutoFit/>
          </a:bodyPr>
          <a:lstStyle/>
          <a:p>
            <a:r>
              <a:rPr kumimoji="1" lang="en-US" altLang="ja-JP" sz="800" dirty="0" smtClean="0">
                <a:solidFill>
                  <a:srgbClr val="FF0000"/>
                </a:solidFill>
              </a:rPr>
              <a:t>※</a:t>
            </a:r>
            <a:r>
              <a:rPr kumimoji="1" lang="ja-JP" altLang="en-US" sz="800" dirty="0" smtClean="0">
                <a:solidFill>
                  <a:srgbClr val="FF0000"/>
                </a:solidFill>
              </a:rPr>
              <a:t>先端翼径の選択については、当面は</a:t>
            </a:r>
            <a:r>
              <a:rPr kumimoji="1" lang="en-US" altLang="ja-JP" sz="800" dirty="0" smtClean="0">
                <a:solidFill>
                  <a:srgbClr val="FF0000"/>
                </a:solidFill>
              </a:rPr>
              <a:t>1</a:t>
            </a:r>
            <a:r>
              <a:rPr kumimoji="1" lang="ja-JP" altLang="en-US" sz="800" dirty="0" smtClean="0">
                <a:solidFill>
                  <a:srgbClr val="FF0000"/>
                </a:solidFill>
              </a:rPr>
              <a:t>種類のみの取り扱いとなります。</a:t>
            </a:r>
            <a:endParaRPr kumimoji="1" lang="en-US" altLang="ja-JP" sz="800" dirty="0" smtClean="0">
              <a:solidFill>
                <a:srgbClr val="FF0000"/>
              </a:solidFill>
            </a:endParaRPr>
          </a:p>
          <a:p>
            <a:r>
              <a:rPr lang="en-US" altLang="ja-JP" sz="800" dirty="0" smtClean="0">
                <a:solidFill>
                  <a:srgbClr val="FF0000"/>
                </a:solidFill>
              </a:rPr>
              <a:t>※</a:t>
            </a:r>
            <a:r>
              <a:rPr lang="ja-JP" altLang="en-US" sz="800" dirty="0" smtClean="0">
                <a:solidFill>
                  <a:srgbClr val="FF0000"/>
                </a:solidFill>
              </a:rPr>
              <a:t>注文番号は自動採番</a:t>
            </a:r>
            <a:endParaRPr kumimoji="1" lang="ja-JP" altLang="en-US" sz="800" dirty="0" smtClean="0">
              <a:solidFill>
                <a:srgbClr val="FF0000"/>
              </a:solidFill>
            </a:endParaRPr>
          </a:p>
        </p:txBody>
      </p:sp>
      <p:sp>
        <p:nvSpPr>
          <p:cNvPr id="85" name="正方形/長方形 84"/>
          <p:cNvSpPr/>
          <p:nvPr/>
        </p:nvSpPr>
        <p:spPr>
          <a:xfrm>
            <a:off x="9946937" y="7464896"/>
            <a:ext cx="833170"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発注書ダウンロード</a:t>
            </a:r>
            <a:endParaRPr kumimoji="1" lang="ja-JP" altLang="en-US" sz="600" dirty="0">
              <a:solidFill>
                <a:schemeClr val="tx1"/>
              </a:solidFill>
            </a:endParaRPr>
          </a:p>
        </p:txBody>
      </p:sp>
      <p:cxnSp>
        <p:nvCxnSpPr>
          <p:cNvPr id="45" name="直線矢印コネクタ 44"/>
          <p:cNvCxnSpPr>
            <a:stCxn id="85" idx="2"/>
            <a:endCxn id="108" idx="0"/>
          </p:cNvCxnSpPr>
          <p:nvPr/>
        </p:nvCxnSpPr>
        <p:spPr>
          <a:xfrm>
            <a:off x="10363522" y="7572618"/>
            <a:ext cx="0" cy="840042"/>
          </a:xfrm>
          <a:prstGeom prst="straightConnector1">
            <a:avLst/>
          </a:prstGeom>
          <a:ln>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graphicFrame>
        <p:nvGraphicFramePr>
          <p:cNvPr id="67" name="表 66"/>
          <p:cNvGraphicFramePr>
            <a:graphicFrameLocks noGrp="1"/>
          </p:cNvGraphicFramePr>
          <p:nvPr>
            <p:extLst>
              <p:ext uri="{D42A27DB-BD31-4B8C-83A1-F6EECF244321}">
                <p14:modId xmlns:p14="http://schemas.microsoft.com/office/powerpoint/2010/main" val="1800366384"/>
              </p:ext>
            </p:extLst>
          </p:nvPr>
        </p:nvGraphicFramePr>
        <p:xfrm>
          <a:off x="2224336" y="3216424"/>
          <a:ext cx="2880321" cy="661428"/>
        </p:xfrm>
        <a:graphic>
          <a:graphicData uri="http://schemas.openxmlformats.org/drawingml/2006/table">
            <a:tbl>
              <a:tblPr>
                <a:tableStyleId>{5C22544A-7EE6-4342-B048-85BDC9FD1C3A}</a:tableStyleId>
              </a:tblPr>
              <a:tblGrid>
                <a:gridCol w="705924"/>
                <a:gridCol w="724799"/>
                <a:gridCol w="724799"/>
                <a:gridCol w="724799"/>
              </a:tblGrid>
              <a:tr h="171450">
                <a:tc>
                  <a:txBody>
                    <a:bodyPr/>
                    <a:lstStyle/>
                    <a:p>
                      <a:pPr algn="ctr" fontAlgn="ctr"/>
                      <a:r>
                        <a:rPr lang="ja-JP" altLang="en-US" sz="800" b="0" i="0" u="none" strike="noStrike" dirty="0" smtClean="0">
                          <a:solidFill>
                            <a:srgbClr val="000000"/>
                          </a:solidFill>
                          <a:effectLst/>
                          <a:latin typeface="ＭＳ Ｐゴシック"/>
                        </a:rPr>
                        <a:t>先端翼径</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単価</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本数</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800" b="0" i="0" u="none" strike="noStrike" dirty="0" smtClean="0">
                          <a:solidFill>
                            <a:srgbClr val="000000"/>
                          </a:solidFill>
                          <a:effectLst/>
                          <a:latin typeface="ＭＳ Ｐゴシック"/>
                        </a:rPr>
                        <a:t>仕様</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4989">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r>
                        <a:rPr lang="en-US" altLang="ja-JP" sz="800" b="0" i="0" u="none" strike="noStrike" dirty="0" smtClean="0">
                          <a:solidFill>
                            <a:srgbClr val="000000"/>
                          </a:solidFill>
                          <a:effectLst/>
                          <a:latin typeface="ＭＳ Ｐゴシック"/>
                        </a:rPr>
                        <a:t>\4,500</a:t>
                      </a: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4989">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r" defTabSz="1280160" rtl="0" eaLnBrk="1" fontAlgn="ctr" latinLnBrk="0" hangingPunct="1">
                        <a:lnSpc>
                          <a:spcPct val="100000"/>
                        </a:lnSpc>
                        <a:spcBef>
                          <a:spcPts val="0"/>
                        </a:spcBef>
                        <a:spcAft>
                          <a:spcPts val="0"/>
                        </a:spcAft>
                        <a:buClrTx/>
                        <a:buSzTx/>
                        <a:buFontTx/>
                        <a:buNone/>
                        <a:tabLst/>
                        <a:defRPr/>
                      </a:pPr>
                      <a:endParaRPr lang="ja-JP" altLang="en-US" sz="800" b="0" i="0" u="none" strike="noStrike" dirty="0" smtClean="0">
                        <a:solidFill>
                          <a:srgbClr val="000000"/>
                        </a:solidFill>
                        <a:effectLst/>
                        <a:latin typeface="ＭＳ Ｐゴシック"/>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6" name="正方形/長方形 85"/>
          <p:cNvSpPr/>
          <p:nvPr/>
        </p:nvSpPr>
        <p:spPr>
          <a:xfrm>
            <a:off x="2286970" y="3470421"/>
            <a:ext cx="554127" cy="1071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2791026" y="3470131"/>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88" name="正方形/長方形 87"/>
          <p:cNvSpPr/>
          <p:nvPr/>
        </p:nvSpPr>
        <p:spPr>
          <a:xfrm>
            <a:off x="2286970" y="3704882"/>
            <a:ext cx="554127" cy="1071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2791026" y="3704592"/>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92" name="正方形/長方形 91"/>
          <p:cNvSpPr/>
          <p:nvPr/>
        </p:nvSpPr>
        <p:spPr>
          <a:xfrm>
            <a:off x="3701376" y="3470131"/>
            <a:ext cx="611194" cy="1074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3701376" y="3704737"/>
            <a:ext cx="611194" cy="10743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456584" y="3469032"/>
            <a:ext cx="554127" cy="1071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960640" y="3468742"/>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94" name="正方形/長方形 93"/>
          <p:cNvSpPr/>
          <p:nvPr/>
        </p:nvSpPr>
        <p:spPr>
          <a:xfrm>
            <a:off x="4456584" y="3705027"/>
            <a:ext cx="554127" cy="1071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4960640" y="3704447"/>
            <a:ext cx="107722"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a:t>
            </a:r>
          </a:p>
        </p:txBody>
      </p:sp>
      <p:sp>
        <p:nvSpPr>
          <p:cNvPr id="96" name="角丸四角形吹き出し 95"/>
          <p:cNvSpPr/>
          <p:nvPr/>
        </p:nvSpPr>
        <p:spPr>
          <a:xfrm>
            <a:off x="4468543" y="2549689"/>
            <a:ext cx="1932257" cy="512047"/>
          </a:xfrm>
          <a:prstGeom prst="wedgeRoundRectCallout">
            <a:avLst>
              <a:gd name="adj1" fmla="val -23520"/>
              <a:gd name="adj2" fmla="val 114105"/>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kumimoji="1" lang="ja-JP" altLang="en-US" sz="800" dirty="0" smtClean="0">
                <a:solidFill>
                  <a:schemeClr val="tx1"/>
                </a:solidFill>
              </a:rPr>
              <a:t>逆回転仕様</a:t>
            </a:r>
            <a:r>
              <a:rPr kumimoji="1" lang="en-US" altLang="ja-JP" sz="800" dirty="0" smtClean="0">
                <a:solidFill>
                  <a:schemeClr val="tx1"/>
                </a:solidFill>
              </a:rPr>
              <a:t>/</a:t>
            </a:r>
            <a:r>
              <a:rPr kumimoji="1" lang="ja-JP" altLang="en-US" sz="800" dirty="0" smtClean="0">
                <a:solidFill>
                  <a:schemeClr val="tx1"/>
                </a:solidFill>
              </a:rPr>
              <a:t>正回転仕様</a:t>
            </a:r>
            <a:r>
              <a:rPr kumimoji="1" lang="en-US" altLang="ja-JP" sz="800" dirty="0" smtClean="0">
                <a:solidFill>
                  <a:schemeClr val="tx1"/>
                </a:solidFill>
              </a:rPr>
              <a:t>/</a:t>
            </a:r>
            <a:r>
              <a:rPr kumimoji="1" lang="ja-JP" altLang="en-US" sz="800" dirty="0" smtClean="0">
                <a:solidFill>
                  <a:schemeClr val="tx1"/>
                </a:solidFill>
              </a:rPr>
              <a:t>接合なし</a:t>
            </a:r>
            <a:endParaRPr kumimoji="1" lang="en-US" altLang="ja-JP" sz="800" dirty="0" smtClean="0">
              <a:solidFill>
                <a:schemeClr val="tx1"/>
              </a:solidFill>
            </a:endParaRPr>
          </a:p>
          <a:p>
            <a:pPr algn="ctr"/>
            <a:r>
              <a:rPr lang="en-US" altLang="ja-JP" sz="800" dirty="0" smtClean="0">
                <a:solidFill>
                  <a:srgbClr val="FF0000"/>
                </a:solidFill>
              </a:rPr>
              <a:t>※</a:t>
            </a:r>
            <a:r>
              <a:rPr lang="ja-JP" altLang="en-US" sz="800" dirty="0" smtClean="0">
                <a:solidFill>
                  <a:srgbClr val="FF0000"/>
                </a:solidFill>
              </a:rPr>
              <a:t>既定値は「逆回転仕様」</a:t>
            </a:r>
            <a:endParaRPr kumimoji="1" lang="ja-JP" altLang="en-US" sz="800" dirty="0" smtClean="0">
              <a:solidFill>
                <a:srgbClr val="FF0000"/>
              </a:solidFill>
            </a:endParaRPr>
          </a:p>
        </p:txBody>
      </p:sp>
      <p:graphicFrame>
        <p:nvGraphicFramePr>
          <p:cNvPr id="61" name="表 60"/>
          <p:cNvGraphicFramePr>
            <a:graphicFrameLocks noGrp="1"/>
          </p:cNvGraphicFramePr>
          <p:nvPr>
            <p:extLst>
              <p:ext uri="{D42A27DB-BD31-4B8C-83A1-F6EECF244321}">
                <p14:modId xmlns:p14="http://schemas.microsoft.com/office/powerpoint/2010/main" val="1541617206"/>
              </p:ext>
            </p:extLst>
          </p:nvPr>
        </p:nvGraphicFramePr>
        <p:xfrm>
          <a:off x="8777064" y="2070348"/>
          <a:ext cx="3149600" cy="1442085"/>
        </p:xfrm>
        <a:graphic>
          <a:graphicData uri="http://schemas.openxmlformats.org/drawingml/2006/table">
            <a:tbl>
              <a:tblPr>
                <a:tableStyleId>{5C22544A-7EE6-4342-B048-85BDC9FD1C3A}</a:tableStyleId>
              </a:tblPr>
              <a:tblGrid>
                <a:gridCol w="1193800"/>
                <a:gridCol w="1955800"/>
              </a:tblGrid>
              <a:tr h="133350">
                <a:tc>
                  <a:txBody>
                    <a:bodyPr/>
                    <a:lstStyle/>
                    <a:p>
                      <a:pPr algn="l" fontAlgn="ctr"/>
                      <a:r>
                        <a:rPr lang="ja-JP" altLang="en-US" sz="800" u="none" strike="noStrike" dirty="0" smtClean="0">
                          <a:effectLst/>
                        </a:rPr>
                        <a:t>納入先</a:t>
                      </a:r>
                      <a:r>
                        <a:rPr lang="ja-JP" altLang="en-US" sz="800" u="none" strike="noStrike" dirty="0">
                          <a:effectLst/>
                        </a:rPr>
                        <a:t>住所</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愛知県名古屋市中区栄１－１－１</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納入希望日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smtClean="0">
                          <a:effectLst/>
                        </a:rPr>
                        <a:t>○○○○年○月○日</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a:effectLst/>
                        </a:rPr>
                        <a:t>発注内容</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b="0" i="0" u="none" strike="noStrike" dirty="0" smtClean="0">
                          <a:solidFill>
                            <a:srgbClr val="000000"/>
                          </a:solidFill>
                          <a:effectLst/>
                          <a:latin typeface="ＭＳ Ｐゴシック"/>
                        </a:rPr>
                        <a:t>先端翼径</a:t>
                      </a:r>
                      <a:r>
                        <a:rPr lang="ja-JP" altLang="en-US" sz="800" u="none" strike="noStrike" dirty="0">
                          <a:effectLst/>
                        </a:rPr>
                        <a:t>　</a:t>
                      </a:r>
                      <a:r>
                        <a:rPr lang="en-US" altLang="ja-JP" sz="800" u="none" strike="noStrike" dirty="0">
                          <a:effectLst/>
                        </a:rPr>
                        <a:t>350</a:t>
                      </a:r>
                      <a:r>
                        <a:rPr lang="en-US" sz="800" u="none" strike="noStrike" dirty="0">
                          <a:effectLst/>
                        </a:rPr>
                        <a:t>mm</a:t>
                      </a:r>
                      <a:endParaRPr lang="en-US"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a:effectLst/>
                        </a:rPr>
                        <a:t>　</a:t>
                      </a:r>
                      <a:endParaRPr lang="ja-JP" altLang="en-US" sz="800" b="0" i="0" u="none" strike="noStrike">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ja-JP" altLang="en-US" sz="800" u="none" strike="noStrike" dirty="0">
                          <a:effectLst/>
                        </a:rPr>
                        <a:t>本数　　 </a:t>
                      </a:r>
                      <a:r>
                        <a:rPr lang="en-US" altLang="ja-JP" sz="800" u="none" strike="noStrike" dirty="0">
                          <a:effectLst/>
                        </a:rPr>
                        <a:t>20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単価　　</a:t>
                      </a:r>
                      <a:r>
                        <a:rPr lang="en-US" altLang="ja-JP" sz="800" u="none" strike="noStrike" dirty="0" smtClean="0">
                          <a:effectLst/>
                        </a:rPr>
                        <a:t>¥4,500</a:t>
                      </a:r>
                      <a:r>
                        <a:rPr lang="ja-JP" altLang="en-US" sz="800" b="0" i="0" u="none" strike="noStrike" dirty="0" smtClean="0">
                          <a:solidFill>
                            <a:srgbClr val="000000"/>
                          </a:solidFill>
                          <a:effectLst/>
                          <a:latin typeface="ＭＳ Ｐゴシック"/>
                        </a:rPr>
                        <a:t> </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r>
                        <a:rPr lang="ja-JP" altLang="en-US" sz="800" b="0" i="0" u="none" strike="noStrike" dirty="0" smtClean="0">
                          <a:solidFill>
                            <a:srgbClr val="000000"/>
                          </a:solidFill>
                          <a:effectLst/>
                          <a:latin typeface="ＭＳ Ｐゴシック"/>
                        </a:rPr>
                        <a:t>逆回転仕様</a:t>
                      </a:r>
                      <a:endParaRPr lang="en-US" altLang="ja-JP" sz="800" b="0" i="0" u="none" strike="noStrike" dirty="0" smtClean="0">
                        <a:solidFill>
                          <a:srgbClr val="000000"/>
                        </a:solidFill>
                        <a:effectLst/>
                        <a:latin typeface="ＭＳ Ｐゴシック"/>
                      </a:endParaRPr>
                    </a:p>
                    <a:p>
                      <a:pPr marL="0" marR="0" indent="0" algn="l" defTabSz="1280160" rtl="0" eaLnBrk="1" fontAlgn="ctr" latinLnBrk="0" hangingPunct="1">
                        <a:lnSpc>
                          <a:spcPct val="100000"/>
                        </a:lnSpc>
                        <a:spcBef>
                          <a:spcPts val="0"/>
                        </a:spcBef>
                        <a:spcAft>
                          <a:spcPts val="0"/>
                        </a:spcAft>
                        <a:buClrTx/>
                        <a:buSzTx/>
                        <a:buFontTx/>
                        <a:buNone/>
                        <a:tabLst/>
                        <a:defRPr/>
                      </a:pP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smtClean="0">
                          <a:effectLst/>
                        </a:rPr>
                        <a:t>パーツ代金（税抜）</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smtClean="0">
                          <a:effectLst/>
                        </a:rPr>
                        <a:t>¥90,000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b="0" i="0" u="none" strike="noStrike" dirty="0" smtClean="0">
                          <a:solidFill>
                            <a:srgbClr val="000000"/>
                          </a:solidFill>
                          <a:effectLst/>
                          <a:latin typeface="ＭＳ Ｐゴシック"/>
                        </a:rPr>
                        <a:t>消費税</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r>
                        <a:rPr lang="en-US" altLang="ja-JP" sz="800" u="none" strike="noStrike" dirty="0" smtClean="0">
                          <a:effectLst/>
                        </a:rPr>
                        <a:t>\4,500</a:t>
                      </a: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algn="l" fontAlgn="ctr"/>
                      <a:endParaRPr lang="en-US" altLang="ja-JP" sz="800" b="0" i="0" u="none" strike="noStrike" dirty="0">
                        <a:solidFill>
                          <a:srgbClr val="000000"/>
                        </a:solidFill>
                        <a:effectLst/>
                        <a:latin typeface="ＭＳ Ｐゴシック"/>
                      </a:endParaRPr>
                    </a:p>
                  </a:txBody>
                  <a:tcPr marL="9525" marR="9525" marT="9525" marB="0" anchor="ctr">
                    <a:solidFill>
                      <a:schemeClr val="bg1"/>
                    </a:solidFill>
                  </a:tcPr>
                </a:tc>
              </a:tr>
              <a:tr h="133350">
                <a:tc>
                  <a:txBody>
                    <a:bodyPr/>
                    <a:lstStyle/>
                    <a:p>
                      <a:pPr algn="l" fontAlgn="ctr"/>
                      <a:r>
                        <a:rPr lang="ja-JP" altLang="en-US" sz="800" u="none" strike="noStrike" dirty="0" smtClean="0">
                          <a:effectLst/>
                        </a:rPr>
                        <a:t>代金合計（税込）</a:t>
                      </a:r>
                      <a:endParaRPr lang="ja-JP" altLang="en-US" sz="800" b="0" i="0" u="none" strike="noStrike" dirty="0">
                        <a:solidFill>
                          <a:srgbClr val="000000"/>
                        </a:solidFill>
                        <a:effectLst/>
                        <a:latin typeface="ＭＳ Ｐゴシック"/>
                      </a:endParaRPr>
                    </a:p>
                  </a:txBody>
                  <a:tcPr marL="9525" marR="9525" marT="9525" marB="0" anchor="ctr">
                    <a:solidFill>
                      <a:schemeClr val="bg1"/>
                    </a:solidFill>
                  </a:tcPr>
                </a:tc>
                <a:tc>
                  <a:txBody>
                    <a:bodyPr/>
                    <a:lstStyle/>
                    <a:p>
                      <a:pPr marL="0" marR="0" indent="0" algn="l" defTabSz="1280160" rtl="0" eaLnBrk="1" fontAlgn="ctr" latinLnBrk="0" hangingPunct="1">
                        <a:lnSpc>
                          <a:spcPct val="100000"/>
                        </a:lnSpc>
                        <a:spcBef>
                          <a:spcPts val="0"/>
                        </a:spcBef>
                        <a:spcAft>
                          <a:spcPts val="0"/>
                        </a:spcAft>
                        <a:buClrTx/>
                        <a:buSzTx/>
                        <a:buFontTx/>
                        <a:buNone/>
                        <a:tabLst/>
                        <a:defRPr/>
                      </a:pPr>
                      <a:r>
                        <a:rPr lang="en-US" altLang="ja-JP" sz="800" u="none" strike="noStrike" dirty="0" smtClean="0">
                          <a:effectLst/>
                        </a:rPr>
                        <a:t>¥94,500</a:t>
                      </a:r>
                      <a:endParaRPr lang="en-US" altLang="ja-JP" sz="800" b="0" i="0" u="none" strike="noStrike" dirty="0" smtClean="0">
                        <a:solidFill>
                          <a:srgbClr val="000000"/>
                        </a:solidFill>
                        <a:effectLst/>
                        <a:latin typeface="ＭＳ Ｐゴシック"/>
                      </a:endParaRPr>
                    </a:p>
                  </a:txBody>
                  <a:tcPr marL="9525" marR="9525" marT="9525" marB="0" anchor="ctr">
                    <a:solidFill>
                      <a:schemeClr val="bg1"/>
                    </a:solidFill>
                  </a:tcPr>
                </a:tc>
              </a:tr>
            </a:tbl>
          </a:graphicData>
        </a:graphic>
      </p:graphicFrame>
      <p:sp>
        <p:nvSpPr>
          <p:cNvPr id="62" name="正方形/長方形 61"/>
          <p:cNvSpPr/>
          <p:nvPr/>
        </p:nvSpPr>
        <p:spPr>
          <a:xfrm>
            <a:off x="10289232" y="411681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発注する</a:t>
            </a:r>
            <a:endParaRPr kumimoji="1" lang="ja-JP" altLang="en-US" sz="600" dirty="0">
              <a:solidFill>
                <a:schemeClr val="tx1"/>
              </a:solidFill>
            </a:endParaRPr>
          </a:p>
        </p:txBody>
      </p:sp>
      <p:sp>
        <p:nvSpPr>
          <p:cNvPr id="63" name="正方形/長方形 62"/>
          <p:cNvSpPr/>
          <p:nvPr/>
        </p:nvSpPr>
        <p:spPr>
          <a:xfrm>
            <a:off x="9497144" y="4116814"/>
            <a:ext cx="576064" cy="10772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dirty="0" smtClean="0">
                <a:solidFill>
                  <a:schemeClr val="tx1"/>
                </a:solidFill>
              </a:rPr>
              <a:t>戻る</a:t>
            </a:r>
            <a:endParaRPr kumimoji="1" lang="ja-JP" altLang="en-US" sz="600" dirty="0">
              <a:solidFill>
                <a:schemeClr val="tx1"/>
              </a:solidFill>
            </a:endParaRPr>
          </a:p>
        </p:txBody>
      </p:sp>
      <p:sp>
        <p:nvSpPr>
          <p:cNvPr id="3" name="右矢印 2"/>
          <p:cNvSpPr/>
          <p:nvPr/>
        </p:nvSpPr>
        <p:spPr>
          <a:xfrm>
            <a:off x="5752728" y="3936504"/>
            <a:ext cx="1368152" cy="43146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dirty="0" smtClean="0">
              <a:solidFill>
                <a:schemeClr val="tx1"/>
              </a:solidFill>
            </a:endParaRPr>
          </a:p>
        </p:txBody>
      </p:sp>
      <p:sp>
        <p:nvSpPr>
          <p:cNvPr id="7" name="下矢印 6"/>
          <p:cNvSpPr/>
          <p:nvPr/>
        </p:nvSpPr>
        <p:spPr>
          <a:xfrm>
            <a:off x="10392166" y="4367972"/>
            <a:ext cx="329114" cy="864676"/>
          </a:xfrm>
          <a:prstGeom prst="down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1"/>
          <a:lstStyle/>
          <a:p>
            <a:pPr algn="ctr"/>
            <a:r>
              <a:rPr kumimoji="1" lang="ja-JP" altLang="en-US" sz="800" dirty="0" smtClean="0">
                <a:solidFill>
                  <a:schemeClr val="tx1"/>
                </a:solidFill>
              </a:rPr>
              <a:t>登録</a:t>
            </a:r>
          </a:p>
        </p:txBody>
      </p:sp>
      <p:grpSp>
        <p:nvGrpSpPr>
          <p:cNvPr id="84" name="グループ化 83"/>
          <p:cNvGrpSpPr/>
          <p:nvPr/>
        </p:nvGrpSpPr>
        <p:grpSpPr>
          <a:xfrm>
            <a:off x="7280889" y="5376664"/>
            <a:ext cx="4918139" cy="3303158"/>
            <a:chOff x="7280889" y="950439"/>
            <a:chExt cx="4918139" cy="3303158"/>
          </a:xfrm>
        </p:grpSpPr>
        <p:grpSp>
          <p:nvGrpSpPr>
            <p:cNvPr id="97" name="グループ化 96"/>
            <p:cNvGrpSpPr/>
            <p:nvPr/>
          </p:nvGrpSpPr>
          <p:grpSpPr>
            <a:xfrm>
              <a:off x="7280889" y="950439"/>
              <a:ext cx="4918139" cy="3303158"/>
              <a:chOff x="618565" y="1497732"/>
              <a:chExt cx="4918139" cy="3303158"/>
            </a:xfrm>
          </p:grpSpPr>
          <p:cxnSp>
            <p:nvCxnSpPr>
              <p:cNvPr id="99" name="直線コネクタ 98"/>
              <p:cNvCxnSpPr/>
              <p:nvPr/>
            </p:nvCxnSpPr>
            <p:spPr>
              <a:xfrm>
                <a:off x="618565"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5536704" y="1618216"/>
                <a:ext cx="0" cy="3182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18565" y="1992288"/>
                <a:ext cx="4912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a:off x="1792288" y="1992288"/>
                <a:ext cx="0" cy="28086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3425956" y="1497732"/>
                <a:ext cx="1846980" cy="276999"/>
              </a:xfrm>
              <a:prstGeom prst="rect">
                <a:avLst/>
              </a:prstGeom>
              <a:noFill/>
            </p:spPr>
            <p:txBody>
              <a:bodyPr wrap="none" rtlCol="0">
                <a:spAutoFit/>
              </a:bodyPr>
              <a:lstStyle/>
              <a:p>
                <a:r>
                  <a:rPr kumimoji="1" lang="ja-JP" altLang="en-US" sz="1200" dirty="0" smtClean="0"/>
                  <a:t>指定施工会社専用ページ</a:t>
                </a:r>
              </a:p>
            </p:txBody>
          </p:sp>
        </p:grpSp>
        <p:cxnSp>
          <p:nvCxnSpPr>
            <p:cNvPr id="98" name="直線コネクタ 97"/>
            <p:cNvCxnSpPr/>
            <p:nvPr/>
          </p:nvCxnSpPr>
          <p:spPr>
            <a:xfrm>
              <a:off x="8594968" y="1848272"/>
              <a:ext cx="349446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4" name="テキスト ボックス 103"/>
          <p:cNvSpPr txBox="1"/>
          <p:nvPr/>
        </p:nvSpPr>
        <p:spPr>
          <a:xfrm>
            <a:off x="8560548" y="6059053"/>
            <a:ext cx="679994" cy="215444"/>
          </a:xfrm>
          <a:prstGeom prst="rect">
            <a:avLst/>
          </a:prstGeom>
          <a:noFill/>
        </p:spPr>
        <p:txBody>
          <a:bodyPr wrap="none" rtlCol="0">
            <a:spAutoFit/>
          </a:bodyPr>
          <a:lstStyle/>
          <a:p>
            <a:r>
              <a:rPr lang="ja-JP" altLang="en-US" sz="800" dirty="0"/>
              <a:t>パーツ</a:t>
            </a:r>
            <a:r>
              <a:rPr kumimoji="1" lang="ja-JP" altLang="en-US" sz="800" dirty="0" smtClean="0"/>
              <a:t>発注</a:t>
            </a:r>
            <a:endParaRPr kumimoji="1" lang="ja-JP" altLang="en-US" sz="800" dirty="0"/>
          </a:p>
        </p:txBody>
      </p:sp>
      <p:sp>
        <p:nvSpPr>
          <p:cNvPr id="105" name="テキスト ボックス 104"/>
          <p:cNvSpPr txBox="1"/>
          <p:nvPr/>
        </p:nvSpPr>
        <p:spPr>
          <a:xfrm>
            <a:off x="7280889" y="6130481"/>
            <a:ext cx="1082348" cy="1785104"/>
          </a:xfrm>
          <a:prstGeom prst="rect">
            <a:avLst/>
          </a:prstGeom>
          <a:noFill/>
        </p:spPr>
        <p:txBody>
          <a:bodyPr wrap="none" rtlCol="0">
            <a:spAutoFit/>
          </a:bodyPr>
          <a:lstStyle/>
          <a:p>
            <a:pPr>
              <a:lnSpc>
                <a:spcPts val="1200"/>
              </a:lnSpc>
            </a:pPr>
            <a:r>
              <a:rPr kumimoji="1" lang="ja-JP" altLang="en-US" sz="800" dirty="0" smtClean="0"/>
              <a:t>・指定施工会社名簿</a:t>
            </a:r>
            <a:endParaRPr kumimoji="1" lang="en-US" altLang="ja-JP" sz="800" dirty="0" smtClean="0"/>
          </a:p>
          <a:p>
            <a:pPr>
              <a:lnSpc>
                <a:spcPts val="1200"/>
              </a:lnSpc>
            </a:pPr>
            <a:r>
              <a:rPr lang="ja-JP" altLang="en-US" sz="800" dirty="0" smtClean="0"/>
              <a:t>・物件照会</a:t>
            </a:r>
            <a:endParaRPr lang="en-US" altLang="ja-JP" sz="800" dirty="0" smtClean="0"/>
          </a:p>
          <a:p>
            <a:pPr>
              <a:lnSpc>
                <a:spcPts val="1200"/>
              </a:lnSpc>
            </a:pPr>
            <a:r>
              <a:rPr lang="ja-JP" altLang="en-US" sz="800" dirty="0" smtClean="0"/>
              <a:t>・様式ダウンロード</a:t>
            </a:r>
            <a:endParaRPr lang="en-US" altLang="ja-JP" sz="800" dirty="0" smtClean="0"/>
          </a:p>
          <a:p>
            <a:pPr>
              <a:lnSpc>
                <a:spcPts val="1200"/>
              </a:lnSpc>
            </a:pPr>
            <a:r>
              <a:rPr kumimoji="1" lang="ja-JP" altLang="en-US" sz="800" dirty="0" smtClean="0"/>
              <a:t>・物件登録</a:t>
            </a:r>
            <a:endParaRPr kumimoji="1" lang="en-US" altLang="ja-JP" sz="800" dirty="0" smtClean="0"/>
          </a:p>
          <a:p>
            <a:pPr>
              <a:lnSpc>
                <a:spcPts val="1200"/>
              </a:lnSpc>
            </a:pPr>
            <a:r>
              <a:rPr lang="ja-JP" altLang="en-US" sz="800" dirty="0" smtClean="0"/>
              <a:t>・パーツ発注</a:t>
            </a:r>
            <a:endParaRPr lang="en-US" altLang="ja-JP" sz="800" dirty="0" smtClean="0"/>
          </a:p>
          <a:p>
            <a:pPr>
              <a:lnSpc>
                <a:spcPts val="1200"/>
              </a:lnSpc>
            </a:pPr>
            <a:r>
              <a:rPr lang="ja-JP" altLang="en-US" sz="800" dirty="0" smtClean="0"/>
              <a:t>・パーツ発注履歴</a:t>
            </a:r>
            <a:endParaRPr lang="en-US" altLang="ja-JP" sz="800" dirty="0" smtClean="0"/>
          </a:p>
          <a:p>
            <a:pPr>
              <a:lnSpc>
                <a:spcPts val="1200"/>
              </a:lnSpc>
            </a:pPr>
            <a:r>
              <a:rPr kumimoji="1" lang="ja-JP" altLang="en-US" sz="800" dirty="0" smtClean="0"/>
              <a:t>・受取請求履歴</a:t>
            </a:r>
            <a:endParaRPr kumimoji="1" lang="en-US" altLang="ja-JP" sz="800" dirty="0" smtClean="0"/>
          </a:p>
          <a:p>
            <a:pPr>
              <a:lnSpc>
                <a:spcPts val="1200"/>
              </a:lnSpc>
            </a:pPr>
            <a:r>
              <a:rPr lang="ja-JP" altLang="en-US" sz="800" dirty="0" smtClean="0"/>
              <a:t>・会員登録情報変更</a:t>
            </a:r>
            <a:endParaRPr lang="en-US" altLang="ja-JP" sz="800" dirty="0" smtClean="0"/>
          </a:p>
          <a:p>
            <a:pPr>
              <a:lnSpc>
                <a:spcPts val="1200"/>
              </a:lnSpc>
            </a:pPr>
            <a:endParaRPr kumimoji="1" lang="en-US" altLang="ja-JP" sz="800" dirty="0" smtClean="0"/>
          </a:p>
          <a:p>
            <a:pPr>
              <a:lnSpc>
                <a:spcPts val="1200"/>
              </a:lnSpc>
            </a:pPr>
            <a:r>
              <a:rPr lang="ja-JP" altLang="en-US" sz="800" dirty="0" smtClean="0"/>
              <a:t>・トップ</a:t>
            </a:r>
            <a:endParaRPr kumimoji="1" lang="en-US" altLang="ja-JP" sz="800" dirty="0"/>
          </a:p>
          <a:p>
            <a:pPr>
              <a:lnSpc>
                <a:spcPts val="1200"/>
              </a:lnSpc>
            </a:pPr>
            <a:r>
              <a:rPr lang="ja-JP" altLang="en-US" sz="800" dirty="0" smtClean="0"/>
              <a:t>・ログアウト</a:t>
            </a:r>
            <a:endParaRPr kumimoji="1" lang="ja-JP" altLang="en-US" sz="800" dirty="0" smtClean="0"/>
          </a:p>
        </p:txBody>
      </p:sp>
      <p:sp>
        <p:nvSpPr>
          <p:cNvPr id="106" name="テキスト ボックス 105"/>
          <p:cNvSpPr txBox="1"/>
          <p:nvPr/>
        </p:nvSpPr>
        <p:spPr>
          <a:xfrm>
            <a:off x="9740318" y="6900502"/>
            <a:ext cx="595035" cy="215444"/>
          </a:xfrm>
          <a:prstGeom prst="rect">
            <a:avLst/>
          </a:prstGeom>
          <a:noFill/>
        </p:spPr>
        <p:txBody>
          <a:bodyPr wrap="none" rtlCol="0">
            <a:spAutoFit/>
          </a:bodyPr>
          <a:lstStyle/>
          <a:p>
            <a:r>
              <a:rPr kumimoji="1" lang="ja-JP" altLang="en-US" sz="800" dirty="0" smtClean="0"/>
              <a:t>注文番号</a:t>
            </a:r>
          </a:p>
        </p:txBody>
      </p:sp>
      <p:sp>
        <p:nvSpPr>
          <p:cNvPr id="107" name="正方形/長方形 106"/>
          <p:cNvSpPr/>
          <p:nvPr/>
        </p:nvSpPr>
        <p:spPr>
          <a:xfrm>
            <a:off x="10358299" y="6885114"/>
            <a:ext cx="579005" cy="246221"/>
          </a:xfrm>
          <a:prstGeom prst="rect">
            <a:avLst/>
          </a:prstGeom>
        </p:spPr>
        <p:txBody>
          <a:bodyPr wrap="none">
            <a:spAutoFit/>
          </a:bodyPr>
          <a:lstStyle/>
          <a:p>
            <a:pPr fontAlgn="ctr">
              <a:defRPr/>
            </a:pPr>
            <a:r>
              <a:rPr lang="en-US" altLang="ja-JP" sz="1000" dirty="0" smtClean="0"/>
              <a:t>999999</a:t>
            </a:r>
            <a:endParaRPr lang="en-US" altLang="ja-JP" sz="1000" dirty="0">
              <a:solidFill>
                <a:srgbClr val="000000"/>
              </a:solidFill>
              <a:latin typeface="ＭＳ Ｐゴシック"/>
            </a:endParaRPr>
          </a:p>
        </p:txBody>
      </p:sp>
      <p:pic>
        <p:nvPicPr>
          <p:cNvPr id="108" name="Picture 3" descr="C:\Users\sugisaki\AppData\Local\Microsoft\Windows\Temporary Internet Files\Content.IE5\GW6EHJ69\MC900432599[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81320" y="8412660"/>
            <a:ext cx="564404" cy="564404"/>
          </a:xfrm>
          <a:prstGeom prst="rect">
            <a:avLst/>
          </a:prstGeom>
          <a:noFill/>
          <a:extLst>
            <a:ext uri="{909E8E84-426E-40DD-AFC4-6F175D3DCCD1}">
              <a14:hiddenFill xmlns:a14="http://schemas.microsoft.com/office/drawing/2010/main">
                <a:solidFill>
                  <a:srgbClr val="FFFFFF"/>
                </a:solidFill>
              </a14:hiddenFill>
            </a:ext>
          </a:extLst>
        </p:spPr>
      </p:pic>
      <p:sp>
        <p:nvSpPr>
          <p:cNvPr id="109" name="テキスト ボックス 108"/>
          <p:cNvSpPr txBox="1"/>
          <p:nvPr/>
        </p:nvSpPr>
        <p:spPr>
          <a:xfrm>
            <a:off x="9933757" y="9090883"/>
            <a:ext cx="859531" cy="246221"/>
          </a:xfrm>
          <a:prstGeom prst="rect">
            <a:avLst/>
          </a:prstGeom>
          <a:noFill/>
        </p:spPr>
        <p:txBody>
          <a:bodyPr wrap="none" rtlCol="0">
            <a:spAutoFit/>
          </a:bodyPr>
          <a:lstStyle/>
          <a:p>
            <a:r>
              <a:rPr kumimoji="1" lang="ja-JP" altLang="en-US" sz="1000" dirty="0" smtClean="0"/>
              <a:t>ダウンロード</a:t>
            </a:r>
          </a:p>
        </p:txBody>
      </p:sp>
      <p:sp>
        <p:nvSpPr>
          <p:cNvPr id="110" name="テキスト ボックス 109"/>
          <p:cNvSpPr txBox="1"/>
          <p:nvPr/>
        </p:nvSpPr>
        <p:spPr>
          <a:xfrm>
            <a:off x="9507781" y="8427735"/>
            <a:ext cx="569387" cy="246221"/>
          </a:xfrm>
          <a:prstGeom prst="rect">
            <a:avLst/>
          </a:prstGeom>
          <a:noFill/>
        </p:spPr>
        <p:txBody>
          <a:bodyPr wrap="none" rtlCol="0">
            <a:spAutoFit/>
          </a:bodyPr>
          <a:lstStyle/>
          <a:p>
            <a:r>
              <a:rPr kumimoji="1" lang="ja-JP" altLang="en-US" sz="1000" dirty="0" smtClean="0"/>
              <a:t>発注書</a:t>
            </a:r>
          </a:p>
        </p:txBody>
      </p:sp>
      <p:sp>
        <p:nvSpPr>
          <p:cNvPr id="111" name="テキスト ボックス 110"/>
          <p:cNvSpPr txBox="1"/>
          <p:nvPr/>
        </p:nvSpPr>
        <p:spPr>
          <a:xfrm>
            <a:off x="8707410" y="3650876"/>
            <a:ext cx="3021982" cy="215444"/>
          </a:xfrm>
          <a:prstGeom prst="rect">
            <a:avLst/>
          </a:prstGeom>
          <a:noFill/>
        </p:spPr>
        <p:txBody>
          <a:bodyPr wrap="none" rtlCol="0">
            <a:spAutoFit/>
          </a:bodyPr>
          <a:lstStyle/>
          <a:p>
            <a:r>
              <a:rPr kumimoji="1" lang="en-US" altLang="ja-JP" sz="800" dirty="0" smtClean="0"/>
              <a:t>※</a:t>
            </a:r>
            <a:r>
              <a:rPr kumimoji="1" lang="ja-JP" altLang="en-US" sz="800" dirty="0" smtClean="0"/>
              <a:t>送料につきましては出荷お知らせメールにてお知らせします。</a:t>
            </a:r>
          </a:p>
        </p:txBody>
      </p:sp>
      <p:sp>
        <p:nvSpPr>
          <p:cNvPr id="112" name="角丸四角形吹き出し 111"/>
          <p:cNvSpPr/>
          <p:nvPr/>
        </p:nvSpPr>
        <p:spPr>
          <a:xfrm>
            <a:off x="2170768" y="4062808"/>
            <a:ext cx="917664" cy="252028"/>
          </a:xfrm>
          <a:prstGeom prst="wedgeRoundRectCallout">
            <a:avLst>
              <a:gd name="adj1" fmla="val 49430"/>
              <a:gd name="adj2" fmla="val -163103"/>
              <a:gd name="adj3" fmla="val 16667"/>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smtClean="0">
                <a:solidFill>
                  <a:schemeClr val="tx1"/>
                </a:solidFill>
              </a:rPr>
              <a:t>販売用単価</a:t>
            </a:r>
          </a:p>
        </p:txBody>
      </p:sp>
    </p:spTree>
    <p:extLst>
      <p:ext uri="{BB962C8B-B14F-4D97-AF65-F5344CB8AC3E}">
        <p14:creationId xmlns:p14="http://schemas.microsoft.com/office/powerpoint/2010/main" val="1607763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kumimoji="1" sz="8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8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2830</TotalTime>
  <Words>6553</Words>
  <Application>Microsoft Office PowerPoint</Application>
  <PresentationFormat>A3 297x420 mm</PresentationFormat>
  <Paragraphs>3377</Paragraphs>
  <Slides>29</Slides>
  <Notes>0</Notes>
  <HiddenSlides>0</HiddenSlides>
  <MMClips>0</MMClips>
  <ScaleCrop>false</ScaleCrop>
  <HeadingPairs>
    <vt:vector size="4" baseType="variant">
      <vt:variant>
        <vt:lpstr>テーマ</vt:lpstr>
      </vt:variant>
      <vt:variant>
        <vt:i4>1</vt:i4>
      </vt:variant>
      <vt:variant>
        <vt:lpstr>スライド タイトル</vt:lpstr>
      </vt:variant>
      <vt:variant>
        <vt:i4>29</vt:i4>
      </vt:variant>
    </vt:vector>
  </HeadingPairs>
  <TitlesOfParts>
    <vt:vector size="30"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sugisaki</dc:creator>
  <cp:lastModifiedBy>HPS_WORK_PC_02</cp:lastModifiedBy>
  <cp:revision>271</cp:revision>
  <cp:lastPrinted>2013-08-01T08:29:11Z</cp:lastPrinted>
  <dcterms:created xsi:type="dcterms:W3CDTF">2013-06-20T09:41:29Z</dcterms:created>
  <dcterms:modified xsi:type="dcterms:W3CDTF">2013-08-19T05:09:17Z</dcterms:modified>
</cp:coreProperties>
</file>