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279" r:id="rId3"/>
    <p:sldId id="278" r:id="rId4"/>
    <p:sldId id="277" r:id="rId5"/>
    <p:sldId id="265" r:id="rId6"/>
    <p:sldId id="27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66" r:id="rId16"/>
    <p:sldId id="28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660"/>
  </p:normalViewPr>
  <p:slideViewPr>
    <p:cSldViewPr>
      <p:cViewPr varScale="1">
        <p:scale>
          <a:sx n="105" d="100"/>
          <a:sy n="105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5624C-F183-4C8C-91EE-F608432769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791DF1-7BB0-4505-AD4A-F904EC27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C942-7400-4222-A54D-AB6DCDE02792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466842"/>
            <a:ext cx="8100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Cornell University January 2015</a:t>
            </a:r>
          </a:p>
          <a:p>
            <a:pPr lvl="1"/>
            <a:r>
              <a:rPr lang="en-US" dirty="0" smtClean="0"/>
              <a:t>Sponsored by Cornell Statistical Consulting Unit</a:t>
            </a:r>
            <a:endParaRPr lang="en-US" dirty="0" smtClean="0"/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6"/>
          <a:stretch/>
        </p:blipFill>
        <p:spPr>
          <a:xfrm>
            <a:off x="1445020" y="93579"/>
            <a:ext cx="6071141" cy="2373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8100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Emily </a:t>
            </a:r>
            <a:r>
              <a:rPr lang="en-US" sz="2400" dirty="0" smtClean="0"/>
              <a:t>Davenport (Cornell University)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Erika </a:t>
            </a:r>
            <a:r>
              <a:rPr lang="en-US" sz="2400" dirty="0" smtClean="0"/>
              <a:t>Mudrak (</a:t>
            </a:r>
            <a:r>
              <a:rPr lang="en-US" sz="2400" dirty="0"/>
              <a:t>CSCU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Jeramia </a:t>
            </a:r>
            <a:r>
              <a:rPr lang="en-US" sz="2400" dirty="0" smtClean="0"/>
              <a:t>Ory (Kings College)</a:t>
            </a:r>
          </a:p>
          <a:p>
            <a:r>
              <a:rPr lang="en-US" sz="2400" dirty="0" smtClean="0"/>
              <a:t>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Jay Barry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Lynn Johnson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Françoise Vermeylen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0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1653" y="3536308"/>
            <a:ext cx="291934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</a:t>
            </a:r>
            <a:r>
              <a:rPr lang="en-US" dirty="0" smtClean="0"/>
              <a:t>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Functions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679" y="4561666"/>
            <a:ext cx="291934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making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51178" y="6123019"/>
            <a:ext cx="205870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Paper Writing Script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2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</a:t>
            </a:r>
            <a:r>
              <a:rPr lang="en-US" dirty="0" smtClean="0"/>
              <a:t>Data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83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9438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1062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240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6617" y="152400"/>
            <a:ext cx="388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Re-use and edit scripts for new projects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</a:t>
            </a:r>
            <a:r>
              <a:rPr lang="en-US" dirty="0" smtClean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2961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9055" y="211528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7606" y="2101060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679" y="4561666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pic>
        <p:nvPicPr>
          <p:cNvPr id="33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81183" y="3128747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8921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16" y="7239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116" y="2822526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116" y="4151700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116" y="5634762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8877" y="1219220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77" y="3317836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8877" y="4647010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877" y="6130075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447" y="143470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0447" y="1295400"/>
            <a:ext cx="12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80447" y="3364468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databases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80447" y="4522134"/>
            <a:ext cx="122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/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5116" y="228600"/>
            <a:ext cx="107260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447" y="5960798"/>
            <a:ext cx="22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markdown /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705600" y="3332102"/>
            <a:ext cx="646774" cy="3036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75465" y="464332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9727" y="228600"/>
            <a:ext cx="1091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Thursday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9727" y="2529149"/>
            <a:ext cx="1091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Thursday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727" y="48914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Friday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5468614"/>
            <a:ext cx="112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Friday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afternoon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Community driven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Data Carpentry board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Karen Cranston (</a:t>
            </a:r>
            <a:r>
              <a:rPr lang="en-US" sz="2400" dirty="0" err="1" smtClean="0"/>
              <a:t>NESCent</a:t>
            </a:r>
            <a:r>
              <a:rPr lang="en-US" sz="2400" dirty="0" smtClean="0"/>
              <a:t>), Hilmar Lapp (Duke), Aleksandra </a:t>
            </a:r>
            <a:r>
              <a:rPr lang="en-US" sz="2400" dirty="0" err="1" smtClean="0"/>
              <a:t>Pawlik</a:t>
            </a:r>
            <a:r>
              <a:rPr lang="en-US" sz="2400" dirty="0" smtClean="0"/>
              <a:t> (ELIXIR UK), </a:t>
            </a:r>
            <a:r>
              <a:rPr lang="en-US" sz="2400" dirty="0" err="1" smtClean="0"/>
              <a:t>Karthik</a:t>
            </a:r>
            <a:r>
              <a:rPr lang="en-US" sz="2400" dirty="0" smtClean="0"/>
              <a:t> Ram (</a:t>
            </a:r>
            <a:r>
              <a:rPr lang="en-US" sz="2400" dirty="0" err="1" smtClean="0"/>
              <a:t>rOpenSci</a:t>
            </a:r>
            <a:r>
              <a:rPr lang="en-US" sz="2400" dirty="0" smtClean="0"/>
              <a:t>), Tracy Teal (Michigan State), Ethan White (</a:t>
            </a:r>
            <a:r>
              <a:rPr lang="en-US" sz="2400" dirty="0" err="1" smtClean="0"/>
              <a:t>Univ</a:t>
            </a:r>
            <a:r>
              <a:rPr lang="en-US" sz="2400" dirty="0" smtClean="0"/>
              <a:t> of Florida), Greg Wilson (Software Carpentry)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 smtClean="0"/>
              <a:t>Contributors:</a:t>
            </a:r>
          </a:p>
          <a:p>
            <a:pPr marL="0" indent="0">
              <a:buNone/>
            </a:pPr>
            <a:r>
              <a:rPr lang="en-US" sz="2400" dirty="0" smtClean="0"/>
              <a:t>20 people contributing to materials development already</a:t>
            </a:r>
          </a:p>
          <a:p>
            <a:pPr marL="0" indent="0">
              <a:buNone/>
            </a:pPr>
            <a:r>
              <a:rPr lang="en-US" sz="2400" dirty="0" smtClean="0"/>
              <a:t>4 workshops taught, 11 instructors, ~20 helpers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Open source materials</a:t>
            </a:r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datacarpentry</a:t>
            </a:r>
            <a:r>
              <a:rPr lang="en-US" sz="2800" dirty="0"/>
              <a:t>/</a:t>
            </a:r>
            <a:r>
              <a:rPr lang="en-US" sz="2800" dirty="0" err="1"/>
              <a:t>datacarpentry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466842"/>
            <a:ext cx="81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</a:t>
            </a:r>
          </a:p>
          <a:p>
            <a:r>
              <a:rPr lang="en-US" sz="2400" dirty="0" smtClean="0"/>
              <a:t>Develop </a:t>
            </a:r>
            <a:r>
              <a:rPr lang="en-US" sz="2400" dirty="0"/>
              <a:t>and teach </a:t>
            </a:r>
            <a:r>
              <a:rPr lang="en-US" sz="2400" dirty="0" smtClean="0"/>
              <a:t>workshops </a:t>
            </a:r>
            <a:r>
              <a:rPr lang="en-US" sz="2400" dirty="0"/>
              <a:t>to help train the next generation of researchers in good data analysis and management practices to enable individual research progress and open and reproducible research.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6"/>
          <a:stretch/>
        </p:blipFill>
        <p:spPr>
          <a:xfrm>
            <a:off x="1445020" y="93579"/>
            <a:ext cx="6071141" cy="23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499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usually manage data in Excel and it's terrible and I want to do it better.</a:t>
            </a:r>
          </a:p>
          <a:p>
            <a:r>
              <a:rPr lang="en-US" dirty="0" smtClean="0"/>
              <a:t>I'm organizing GIS data and it's becoming a nightmare.</a:t>
            </a:r>
          </a:p>
          <a:p>
            <a:r>
              <a:rPr lang="en-US" dirty="0" smtClean="0"/>
              <a:t>My advisor insists that we store 50,000 barcodes in a spreadsheet, and something must be done about that.</a:t>
            </a:r>
          </a:p>
          <a:p>
            <a:r>
              <a:rPr lang="en-US" dirty="0" smtClean="0"/>
              <a:t>I'm having a hard time analyzing microarray, SNP or multivariate data with Excel and Access.</a:t>
            </a:r>
          </a:p>
          <a:p>
            <a:r>
              <a:rPr lang="en-US" dirty="0" smtClean="0"/>
              <a:t>I want to use public data.</a:t>
            </a:r>
          </a:p>
          <a:p>
            <a:r>
              <a:rPr lang="en-US" dirty="0" smtClean="0"/>
              <a:t>I work with faculty at undergrad institutions and want to teach data practices, but I need to learn it myself first.</a:t>
            </a:r>
          </a:p>
          <a:p>
            <a:r>
              <a:rPr lang="en-US" dirty="0" smtClean="0"/>
              <a:t>I'm interested in going in to industry and companies are asking for data analysis experience.</a:t>
            </a:r>
          </a:p>
          <a:p>
            <a:r>
              <a:rPr lang="en-US" dirty="0" smtClean="0"/>
              <a:t>I'm trying to reboot my lab's workflow to manage data and analysis in a more sustainable way.</a:t>
            </a:r>
          </a:p>
          <a:p>
            <a:r>
              <a:rPr lang="en-US" dirty="0" smtClean="0"/>
              <a:t>I'm re-entering data over and over again by hand and know there's a better way.</a:t>
            </a:r>
          </a:p>
          <a:p>
            <a:r>
              <a:rPr lang="en-US" dirty="0" smtClean="0"/>
              <a:t>I have overwhelming amounts of data.</a:t>
            </a:r>
          </a:p>
          <a:p>
            <a:r>
              <a:rPr lang="en-US" dirty="0" smtClean="0"/>
              <a:t>I'm tired of feeling out of my depth on computation and want to increase my confidence.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274638"/>
            <a:ext cx="704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Sentiments on data within the NSF BIO Centers </a:t>
            </a:r>
          </a:p>
          <a:p>
            <a:pPr algn="ctr"/>
            <a:r>
              <a:rPr lang="en-US" sz="2800" dirty="0" smtClean="0"/>
              <a:t>(BEACON, SESYNC, </a:t>
            </a:r>
            <a:r>
              <a:rPr lang="en-US" sz="2800" dirty="0" err="1" smtClean="0"/>
              <a:t>NESCent</a:t>
            </a:r>
            <a:r>
              <a:rPr lang="en-US" sz="2800" dirty="0" smtClean="0"/>
              <a:t>, </a:t>
            </a:r>
            <a:r>
              <a:rPr lang="en-US" sz="2800" dirty="0" err="1" smtClean="0"/>
              <a:t>iPlant</a:t>
            </a:r>
            <a:r>
              <a:rPr lang="en-US" sz="2800" dirty="0" smtClean="0"/>
              <a:t>, </a:t>
            </a:r>
            <a:r>
              <a:rPr lang="en-US" sz="2800" dirty="0" err="1" smtClean="0"/>
              <a:t>iDigBio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7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 smtClean="0"/>
          </a:p>
          <a:p>
            <a:pPr lvl="1"/>
            <a:r>
              <a:rPr lang="en-US" dirty="0" smtClean="0"/>
              <a:t>Data and analysis can be re-created by anyone</a:t>
            </a:r>
          </a:p>
          <a:p>
            <a:pPr lvl="2"/>
            <a:r>
              <a:rPr lang="en-US" dirty="0" smtClean="0"/>
              <a:t>Including you in the future! </a:t>
            </a:r>
          </a:p>
          <a:p>
            <a:pPr lvl="2"/>
            <a:r>
              <a:rPr lang="en-US" dirty="0" smtClean="0"/>
              <a:t>Repeat analysis on updated data</a:t>
            </a:r>
          </a:p>
          <a:p>
            <a:pPr lvl="2"/>
            <a:r>
              <a:rPr lang="en-US" dirty="0" smtClean="0"/>
              <a:t>Repeat analyses on similar datasets</a:t>
            </a:r>
          </a:p>
          <a:p>
            <a:pPr lvl="1"/>
            <a:r>
              <a:rPr lang="en-US" dirty="0" smtClean="0"/>
              <a:t>Scripted data management and analysis</a:t>
            </a:r>
          </a:p>
          <a:p>
            <a:pPr lvl="2"/>
            <a:r>
              <a:rPr lang="en-US" dirty="0" smtClean="0"/>
              <a:t>Manages and analyzes</a:t>
            </a:r>
          </a:p>
          <a:p>
            <a:pPr lvl="2"/>
            <a:r>
              <a:rPr lang="en-US" dirty="0" smtClean="0"/>
              <a:t>Provides a record of what was done</a:t>
            </a:r>
          </a:p>
          <a:p>
            <a:pPr lvl="2"/>
            <a:r>
              <a:rPr lang="en-US" dirty="0" smtClean="0"/>
              <a:t>Easy to edit and re-run</a:t>
            </a:r>
          </a:p>
          <a:p>
            <a:pPr lvl="2"/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pic>
        <p:nvPicPr>
          <p:cNvPr id="2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18849332">
            <a:off x="1781856" y="516374"/>
            <a:ext cx="731520" cy="731520"/>
          </a:xfrm>
          <a:prstGeom prst="plus">
            <a:avLst>
              <a:gd name="adj" fmla="val 4148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1260" y="363544"/>
            <a:ext cx="1989712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Updated Raw Data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19775" y="463034"/>
            <a:ext cx="368845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0088" y="1348010"/>
            <a:ext cx="3657600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Univariate</a:t>
            </a:r>
            <a:r>
              <a:rPr lang="en-US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2286" y="2438400"/>
            <a:ext cx="3657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imputation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790</Words>
  <Application>Microsoft Office PowerPoint</Application>
  <PresentationFormat>On-screen Show (4:3)</PresentationFormat>
  <Paragraphs>239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Community driven effort</vt:lpstr>
      <vt:lpstr>PowerPoint Presentation</vt:lpstr>
      <vt:lpstr>PowerPoint Presentation</vt:lpstr>
      <vt:lpstr>Reproducible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Mudrak</dc:creator>
  <cp:lastModifiedBy>Erika Mudrak</cp:lastModifiedBy>
  <cp:revision>30</cp:revision>
  <cp:lastPrinted>2014-08-22T14:30:31Z</cp:lastPrinted>
  <dcterms:created xsi:type="dcterms:W3CDTF">2010-12-10T18:30:18Z</dcterms:created>
  <dcterms:modified xsi:type="dcterms:W3CDTF">2015-01-14T17:48:49Z</dcterms:modified>
</cp:coreProperties>
</file>