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81" r:id="rId2"/>
    <p:sldId id="278" r:id="rId3"/>
    <p:sldId id="279" r:id="rId4"/>
    <p:sldId id="277" r:id="rId5"/>
    <p:sldId id="284" r:id="rId6"/>
    <p:sldId id="282" r:id="rId7"/>
    <p:sldId id="283" r:id="rId8"/>
    <p:sldId id="265" r:id="rId9"/>
    <p:sldId id="276" r:id="rId10"/>
    <p:sldId id="267" r:id="rId11"/>
    <p:sldId id="268" r:id="rId12"/>
    <p:sldId id="269" r:id="rId13"/>
    <p:sldId id="270" r:id="rId14"/>
    <p:sldId id="271" r:id="rId15"/>
    <p:sldId id="273" r:id="rId16"/>
    <p:sldId id="274" r:id="rId17"/>
    <p:sldId id="275" r:id="rId18"/>
    <p:sldId id="266" r:id="rId19"/>
    <p:sldId id="280" r:id="rId20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440" autoAdjust="0"/>
    <p:restoredTop sz="94660"/>
  </p:normalViewPr>
  <p:slideViewPr>
    <p:cSldViewPr>
      <p:cViewPr varScale="1">
        <p:scale>
          <a:sx n="109" d="100"/>
          <a:sy n="109" d="100"/>
        </p:scale>
        <p:origin x="252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06C5624C-F183-4C8C-91EE-F608432769BC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69791DF1-7BB0-4505-AD4A-F904EC274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6252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AC942-7400-4222-A54D-AB6DCDE02792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777E0-1964-4321-8A47-84D1EDBB4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458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AC942-7400-4222-A54D-AB6DCDE02792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777E0-1964-4321-8A47-84D1EDBB4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9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AC942-7400-4222-A54D-AB6DCDE02792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777E0-1964-4321-8A47-84D1EDBB4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093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AC942-7400-4222-A54D-AB6DCDE02792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777E0-1964-4321-8A47-84D1EDBB4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550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AC942-7400-4222-A54D-AB6DCDE02792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777E0-1964-4321-8A47-84D1EDBB4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794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AC942-7400-4222-A54D-AB6DCDE02792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777E0-1964-4321-8A47-84D1EDBB4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760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AC942-7400-4222-A54D-AB6DCDE02792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777E0-1964-4321-8A47-84D1EDBB4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047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AC942-7400-4222-A54D-AB6DCDE02792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777E0-1964-4321-8A47-84D1EDBB4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2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AC942-7400-4222-A54D-AB6DCDE02792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777E0-1964-4321-8A47-84D1EDBB4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648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AC942-7400-4222-A54D-AB6DCDE02792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777E0-1964-4321-8A47-84D1EDBB4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889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AC942-7400-4222-A54D-AB6DCDE02792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777E0-1964-4321-8A47-84D1EDBB4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414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AC942-7400-4222-A54D-AB6DCDE02792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3777E0-1964-4321-8A47-84D1EDBB4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622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pad.software-carpentry.org/2017-06-14-cornell" TargetMode="External"/><Relationship Id="rId2" Type="http://schemas.openxmlformats.org/officeDocument/2006/relationships/hyperlink" Target="https://emudrak.github.io/2017-06-14-cornell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2.JP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JP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17049" y="2262590"/>
            <a:ext cx="8100726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Cornell University June </a:t>
            </a:r>
            <a:r>
              <a:rPr lang="en-US" sz="2400" dirty="0" smtClean="0"/>
              <a:t>2017</a:t>
            </a:r>
            <a:endParaRPr lang="en-US" sz="2400" dirty="0" smtClean="0"/>
          </a:p>
          <a:p>
            <a:pPr lvl="1"/>
            <a:r>
              <a:rPr lang="en-US" dirty="0" smtClean="0"/>
              <a:t>Sponsored by Cornell Statistical Consulting Unit</a:t>
            </a:r>
          </a:p>
          <a:p>
            <a:endParaRPr lang="en-US" sz="2400" dirty="0"/>
          </a:p>
        </p:txBody>
      </p:sp>
      <p:pic>
        <p:nvPicPr>
          <p:cNvPr id="7" name="Picture 6" descr="DC_2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825" t="23457" r="13011" b="60076"/>
          <a:stretch/>
        </p:blipFill>
        <p:spPr>
          <a:xfrm>
            <a:off x="1445020" y="228600"/>
            <a:ext cx="6071141" cy="203399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81000" y="3044916"/>
            <a:ext cx="810072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Instructors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Erika </a:t>
            </a:r>
            <a:r>
              <a:rPr lang="en-US" sz="2000" dirty="0" smtClean="0"/>
              <a:t>Mudrak (</a:t>
            </a:r>
            <a:r>
              <a:rPr lang="en-US" sz="2000" dirty="0"/>
              <a:t>CSCU</a:t>
            </a:r>
            <a:r>
              <a:rPr lang="en-US" sz="2000" dirty="0" smtClean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Lynn Johnson (CSCU</a:t>
            </a:r>
            <a:r>
              <a:rPr lang="en-US" sz="2000" dirty="0" smtClean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Stephen </a:t>
            </a:r>
            <a:r>
              <a:rPr lang="en-US" sz="2000" dirty="0" smtClean="0"/>
              <a:t>Parry (CSCU)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David Kent </a:t>
            </a:r>
            <a:r>
              <a:rPr lang="en-US" sz="2000" dirty="0" smtClean="0"/>
              <a:t>(Food Science)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r>
              <a:rPr lang="en-US" sz="2000" dirty="0" smtClean="0"/>
              <a:t>Assistants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Emily </a:t>
            </a:r>
            <a:r>
              <a:rPr lang="en-US" sz="2000" dirty="0"/>
              <a:t>Davenport </a:t>
            </a:r>
            <a:r>
              <a:rPr lang="en-US" sz="2000" dirty="0" smtClean="0"/>
              <a:t>(Molecular Biology and Genetics)</a:t>
            </a:r>
            <a:endParaRPr 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Francoise </a:t>
            </a:r>
            <a:r>
              <a:rPr lang="en-US" sz="2000" dirty="0" err="1" smtClean="0"/>
              <a:t>Vermeylen</a:t>
            </a:r>
            <a:r>
              <a:rPr lang="en-US" sz="2000" dirty="0" smtClean="0"/>
              <a:t> (CSCU)</a:t>
            </a:r>
            <a:endParaRPr 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Kevin Packard (CSCU)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Michael Ko (CSCU)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243001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3392" y="697468"/>
            <a:ext cx="1125501" cy="369332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Raw Data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447192" y="1905000"/>
            <a:ext cx="1434880" cy="369332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Cleaned Data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24000" y="4114800"/>
            <a:ext cx="1658083" cy="369332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Analysis Results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54592" y="5334000"/>
            <a:ext cx="856517" cy="369332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Figures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958880" y="5334000"/>
            <a:ext cx="769378" cy="369332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Tables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495800" y="5294521"/>
            <a:ext cx="1230593" cy="369332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Publication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468186" y="5282170"/>
            <a:ext cx="694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Fame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162950" y="1066800"/>
            <a:ext cx="0" cy="8382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440554" y="1348010"/>
            <a:ext cx="2068643" cy="369332"/>
          </a:xfrm>
          <a:prstGeom prst="rect">
            <a:avLst/>
          </a:prstGeom>
          <a:noFill/>
          <a:ln w="3175"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Data Cleaning Script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819400" y="2438400"/>
            <a:ext cx="1987019" cy="369332"/>
          </a:xfrm>
          <a:prstGeom prst="rect">
            <a:avLst/>
          </a:prstGeom>
          <a:noFill/>
          <a:ln w="3175"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Summarizing Script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162950" y="2274332"/>
            <a:ext cx="0" cy="8382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2142506" y="3505200"/>
            <a:ext cx="10222" cy="6096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1524000" y="4484132"/>
            <a:ext cx="618506" cy="8382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2315350" y="4572000"/>
            <a:ext cx="808850" cy="6096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3812909" y="5479187"/>
            <a:ext cx="537852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5726393" y="5466836"/>
            <a:ext cx="719493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104323" y="3536308"/>
            <a:ext cx="1524841" cy="369332"/>
          </a:xfrm>
          <a:prstGeom prst="rect">
            <a:avLst/>
          </a:prstGeom>
          <a:noFill/>
          <a:ln w="3175"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Analysis Script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169975" y="4586738"/>
            <a:ext cx="1354025" cy="369332"/>
          </a:xfrm>
          <a:prstGeom prst="rect">
            <a:avLst/>
          </a:prstGeom>
          <a:noFill/>
          <a:ln w="3175"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Figure Script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088620" y="4572000"/>
            <a:ext cx="2524281" cy="369332"/>
          </a:xfrm>
          <a:prstGeom prst="rect">
            <a:avLst/>
          </a:prstGeom>
          <a:noFill/>
          <a:ln w="3175"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Results Formatting Script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838200" y="5273520"/>
            <a:ext cx="2974709" cy="5176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Cross 33"/>
          <p:cNvSpPr/>
          <p:nvPr/>
        </p:nvSpPr>
        <p:spPr>
          <a:xfrm rot="18849332">
            <a:off x="1781856" y="516374"/>
            <a:ext cx="731520" cy="731520"/>
          </a:xfrm>
          <a:prstGeom prst="plus">
            <a:avLst>
              <a:gd name="adj" fmla="val 41487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171260" y="363544"/>
            <a:ext cx="1989712" cy="369332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Updated Raw Data </a:t>
            </a:r>
          </a:p>
        </p:txBody>
      </p:sp>
      <p:cxnSp>
        <p:nvCxnSpPr>
          <p:cNvPr id="36" name="Straight Arrow Connector 35"/>
          <p:cNvCxnSpPr/>
          <p:nvPr/>
        </p:nvCxnSpPr>
        <p:spPr>
          <a:xfrm flipH="1">
            <a:off x="2719775" y="463034"/>
            <a:ext cx="368845" cy="4191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447192" y="3135868"/>
            <a:ext cx="1458861" cy="369332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Working Data</a:t>
            </a:r>
            <a:endParaRPr lang="en-US" dirty="0" smtClean="0"/>
          </a:p>
        </p:txBody>
      </p:sp>
      <p:pic>
        <p:nvPicPr>
          <p:cNvPr id="27" name="Content Placeholder 3" descr="DC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82" b="14482"/>
          <a:stretch>
            <a:fillRect/>
          </a:stretch>
        </p:blipFill>
        <p:spPr>
          <a:xfrm>
            <a:off x="7497211" y="274638"/>
            <a:ext cx="1310296" cy="72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619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  <p:bldP spid="7" grpId="0" animBg="1"/>
      <p:bldP spid="8" grpId="0" animBg="1"/>
      <p:bldP spid="9" grpId="0"/>
      <p:bldP spid="12" grpId="0" animBg="1"/>
      <p:bldP spid="13" grpId="0" animBg="1"/>
      <p:bldP spid="29" grpId="0" animBg="1"/>
      <p:bldP spid="30" grpId="0" animBg="1"/>
      <p:bldP spid="31" grpId="0" animBg="1"/>
      <p:bldP spid="32" grpId="0" animBg="1"/>
      <p:bldP spid="34" grpId="0" animBg="1"/>
      <p:bldP spid="35" grpId="0" animBg="1"/>
      <p:bldP spid="2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3392" y="697468"/>
            <a:ext cx="1125501" cy="369332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Raw Data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447192" y="1905000"/>
            <a:ext cx="1434880" cy="369332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Cleaned Data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162950" y="1066800"/>
            <a:ext cx="0" cy="8382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440554" y="1348010"/>
            <a:ext cx="2068643" cy="369332"/>
          </a:xfrm>
          <a:prstGeom prst="rect">
            <a:avLst/>
          </a:prstGeom>
          <a:noFill/>
          <a:ln w="3175"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Data Cleaning Script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960088" y="1348010"/>
            <a:ext cx="3657600" cy="2862322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Univariate</a:t>
            </a:r>
            <a:r>
              <a:rPr lang="en-US" dirty="0" smtClean="0"/>
              <a:t> &amp; Bivariate EDA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Find/Replace 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Merge grouping labels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Re-code 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Fix typos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Standardize entries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Convert dates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Convert variable formats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Missing 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7" name="Content Placeholder 3" descr="DC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82" b="14482"/>
          <a:stretch>
            <a:fillRect/>
          </a:stretch>
        </p:blipFill>
        <p:spPr>
          <a:xfrm>
            <a:off x="7497211" y="274638"/>
            <a:ext cx="1310296" cy="72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41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3392" y="697468"/>
            <a:ext cx="1125501" cy="369332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Raw Data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447192" y="1905000"/>
            <a:ext cx="1434880" cy="369332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Cleaned Data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162950" y="1066800"/>
            <a:ext cx="0" cy="8382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440554" y="1348010"/>
            <a:ext cx="2068643" cy="369332"/>
          </a:xfrm>
          <a:prstGeom prst="rect">
            <a:avLst/>
          </a:prstGeom>
          <a:noFill/>
          <a:ln w="3175"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Data Cleaning Script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811101" y="2438400"/>
            <a:ext cx="1987019" cy="369332"/>
          </a:xfrm>
          <a:prstGeom prst="rect">
            <a:avLst/>
          </a:prstGeom>
          <a:noFill/>
          <a:ln w="3175"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Summarizing Script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162950" y="2274332"/>
            <a:ext cx="0" cy="8382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092286" y="2438400"/>
            <a:ext cx="3657600" cy="1200329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Subset data for particular project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Transform 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Average, min, max by group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imputation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447192" y="3135868"/>
            <a:ext cx="1458861" cy="369332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Working Data</a:t>
            </a:r>
            <a:endParaRPr lang="en-US" dirty="0" smtClean="0"/>
          </a:p>
        </p:txBody>
      </p:sp>
      <p:pic>
        <p:nvPicPr>
          <p:cNvPr id="10" name="Content Placeholder 3" descr="DC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82" b="14482"/>
          <a:stretch>
            <a:fillRect/>
          </a:stretch>
        </p:blipFill>
        <p:spPr>
          <a:xfrm>
            <a:off x="7497211" y="274638"/>
            <a:ext cx="1310296" cy="72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156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3392" y="697468"/>
            <a:ext cx="1125501" cy="369332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Raw Data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447192" y="1905000"/>
            <a:ext cx="1434880" cy="369332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Cleaned Data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24000" y="4114800"/>
            <a:ext cx="1658083" cy="369332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Analysis Results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162950" y="1066800"/>
            <a:ext cx="0" cy="8382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440554" y="1348010"/>
            <a:ext cx="2068643" cy="369332"/>
          </a:xfrm>
          <a:prstGeom prst="rect">
            <a:avLst/>
          </a:prstGeom>
          <a:noFill/>
          <a:ln w="3175"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Data Cleaning Script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811101" y="2438400"/>
            <a:ext cx="1987019" cy="369332"/>
          </a:xfrm>
          <a:prstGeom prst="rect">
            <a:avLst/>
          </a:prstGeom>
          <a:noFill/>
          <a:ln w="3175"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Summarizing Script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162950" y="2274332"/>
            <a:ext cx="0" cy="8382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2142506" y="3505200"/>
            <a:ext cx="10222" cy="6096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104323" y="3536308"/>
            <a:ext cx="1524841" cy="369332"/>
          </a:xfrm>
          <a:prstGeom prst="rect">
            <a:avLst/>
          </a:prstGeom>
          <a:noFill/>
          <a:ln w="3175"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Analysis Script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081653" y="3536308"/>
            <a:ext cx="2919347" cy="1477328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Linear Models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Mixed Models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Search for Correlates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Loop!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General Functions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447192" y="3135868"/>
            <a:ext cx="1458861" cy="369332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Working Data</a:t>
            </a:r>
            <a:endParaRPr lang="en-US" dirty="0" smtClean="0"/>
          </a:p>
        </p:txBody>
      </p:sp>
      <p:pic>
        <p:nvPicPr>
          <p:cNvPr id="14" name="Content Placeholder 3" descr="DC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82" b="14482"/>
          <a:stretch>
            <a:fillRect/>
          </a:stretch>
        </p:blipFill>
        <p:spPr>
          <a:xfrm>
            <a:off x="7497211" y="274638"/>
            <a:ext cx="1310296" cy="72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9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3392" y="697468"/>
            <a:ext cx="1125501" cy="369332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Raw Data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447192" y="1905000"/>
            <a:ext cx="1434880" cy="369332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Cleaned Data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24000" y="4114800"/>
            <a:ext cx="1658083" cy="369332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Analysis Results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54592" y="5334000"/>
            <a:ext cx="856517" cy="369332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Figures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958880" y="5334000"/>
            <a:ext cx="769378" cy="369332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Tables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162950" y="1066800"/>
            <a:ext cx="0" cy="8382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440554" y="1348010"/>
            <a:ext cx="2068643" cy="369332"/>
          </a:xfrm>
          <a:prstGeom prst="rect">
            <a:avLst/>
          </a:prstGeom>
          <a:noFill/>
          <a:ln w="3175"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Data Cleaning Script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811101" y="2438400"/>
            <a:ext cx="1987019" cy="369332"/>
          </a:xfrm>
          <a:prstGeom prst="rect">
            <a:avLst/>
          </a:prstGeom>
          <a:noFill/>
          <a:ln w="3175"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Summarizing Script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162950" y="2274332"/>
            <a:ext cx="0" cy="8382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2142506" y="3505200"/>
            <a:ext cx="10222" cy="6096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1524000" y="4484132"/>
            <a:ext cx="618506" cy="8382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2315350" y="4572000"/>
            <a:ext cx="808850" cy="6096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104323" y="3536308"/>
            <a:ext cx="1524841" cy="369332"/>
          </a:xfrm>
          <a:prstGeom prst="rect">
            <a:avLst/>
          </a:prstGeom>
          <a:noFill/>
          <a:ln w="3175"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Analysis Script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169975" y="4586738"/>
            <a:ext cx="1354025" cy="369332"/>
          </a:xfrm>
          <a:prstGeom prst="rect">
            <a:avLst/>
          </a:prstGeom>
          <a:noFill/>
          <a:ln w="3175"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Figure Script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088620" y="4572000"/>
            <a:ext cx="2524281" cy="369332"/>
          </a:xfrm>
          <a:prstGeom prst="rect">
            <a:avLst/>
          </a:prstGeom>
          <a:noFill/>
          <a:ln w="3175"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Results Formatting Script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838200" y="5273520"/>
            <a:ext cx="2974709" cy="5176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849679" y="4561666"/>
            <a:ext cx="2919347" cy="646331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Plotting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Table making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447192" y="3135868"/>
            <a:ext cx="1458861" cy="369332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Working Data</a:t>
            </a:r>
            <a:endParaRPr lang="en-US" dirty="0" smtClean="0"/>
          </a:p>
        </p:txBody>
      </p:sp>
      <p:pic>
        <p:nvPicPr>
          <p:cNvPr id="20" name="Content Placeholder 3" descr="DC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82" b="14482"/>
          <a:stretch>
            <a:fillRect/>
          </a:stretch>
        </p:blipFill>
        <p:spPr>
          <a:xfrm>
            <a:off x="7497211" y="274638"/>
            <a:ext cx="1310296" cy="72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775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3392" y="697468"/>
            <a:ext cx="1125501" cy="369332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Raw Data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447192" y="1905000"/>
            <a:ext cx="1434880" cy="369332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Cleaned Data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24000" y="4114800"/>
            <a:ext cx="1658083" cy="369332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Analysis Results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54592" y="5334000"/>
            <a:ext cx="856517" cy="369332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Figures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958880" y="5334000"/>
            <a:ext cx="769378" cy="369332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Tables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495800" y="5294521"/>
            <a:ext cx="1230593" cy="369332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Publication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162950" y="1066800"/>
            <a:ext cx="0" cy="8382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440554" y="1348010"/>
            <a:ext cx="2068643" cy="369332"/>
          </a:xfrm>
          <a:prstGeom prst="rect">
            <a:avLst/>
          </a:prstGeom>
          <a:noFill/>
          <a:ln w="3175"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Data Cleaning Script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811101" y="2438400"/>
            <a:ext cx="1987019" cy="369332"/>
          </a:xfrm>
          <a:prstGeom prst="rect">
            <a:avLst/>
          </a:prstGeom>
          <a:noFill/>
          <a:ln w="3175"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Summarizing Script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162950" y="2274332"/>
            <a:ext cx="0" cy="8382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2142506" y="3505200"/>
            <a:ext cx="10222" cy="6096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1524000" y="4484132"/>
            <a:ext cx="618506" cy="8382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2315350" y="4572000"/>
            <a:ext cx="808850" cy="6096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3812909" y="5479187"/>
            <a:ext cx="537852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104323" y="3536308"/>
            <a:ext cx="1524841" cy="369332"/>
          </a:xfrm>
          <a:prstGeom prst="rect">
            <a:avLst/>
          </a:prstGeom>
          <a:noFill/>
          <a:ln w="3175"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Analysis Script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169975" y="4586738"/>
            <a:ext cx="1354025" cy="369332"/>
          </a:xfrm>
          <a:prstGeom prst="rect">
            <a:avLst/>
          </a:prstGeom>
          <a:noFill/>
          <a:ln w="3175"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Figure Script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088620" y="4572000"/>
            <a:ext cx="2524281" cy="369332"/>
          </a:xfrm>
          <a:prstGeom prst="rect">
            <a:avLst/>
          </a:prstGeom>
          <a:noFill/>
          <a:ln w="3175"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Results Formatting Script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838200" y="5273520"/>
            <a:ext cx="2974709" cy="5176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3151178" y="6123019"/>
            <a:ext cx="2058705" cy="369332"/>
          </a:xfrm>
          <a:prstGeom prst="rect">
            <a:avLst/>
          </a:prstGeom>
          <a:noFill/>
          <a:ln w="3175"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Paper Writing Script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447192" y="3135868"/>
            <a:ext cx="1458861" cy="369332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Working Data</a:t>
            </a:r>
            <a:endParaRPr lang="en-US" dirty="0" smtClean="0"/>
          </a:p>
        </p:txBody>
      </p:sp>
      <p:pic>
        <p:nvPicPr>
          <p:cNvPr id="22" name="Content Placeholder 3" descr="DC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82" b="14482"/>
          <a:stretch>
            <a:fillRect/>
          </a:stretch>
        </p:blipFill>
        <p:spPr>
          <a:xfrm>
            <a:off x="7497211" y="274638"/>
            <a:ext cx="1310296" cy="72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109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3392" y="697468"/>
            <a:ext cx="1125501" cy="369332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Raw Data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447192" y="1905000"/>
            <a:ext cx="1434880" cy="369332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Cleaned Data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47192" y="3135868"/>
            <a:ext cx="1458861" cy="369332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Working Data</a:t>
            </a:r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524000" y="4114800"/>
            <a:ext cx="1658083" cy="369332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Analysis Results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54592" y="5334000"/>
            <a:ext cx="856517" cy="369332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Figures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958880" y="5334000"/>
            <a:ext cx="769378" cy="369332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Tables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162950" y="1066800"/>
            <a:ext cx="0" cy="8382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440554" y="1348010"/>
            <a:ext cx="2068643" cy="369332"/>
          </a:xfrm>
          <a:prstGeom prst="rect">
            <a:avLst/>
          </a:prstGeom>
          <a:noFill/>
          <a:ln w="3175"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Data Cleaning Script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811101" y="2438400"/>
            <a:ext cx="1987019" cy="369332"/>
          </a:xfrm>
          <a:prstGeom prst="rect">
            <a:avLst/>
          </a:prstGeom>
          <a:noFill/>
          <a:ln w="3175"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Summarizing Script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162950" y="2274332"/>
            <a:ext cx="0" cy="8382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2142506" y="3505200"/>
            <a:ext cx="10222" cy="6096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1524000" y="4484132"/>
            <a:ext cx="618506" cy="8382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2315350" y="4572000"/>
            <a:ext cx="808850" cy="6096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104323" y="3536308"/>
            <a:ext cx="1524841" cy="369332"/>
          </a:xfrm>
          <a:prstGeom prst="rect">
            <a:avLst/>
          </a:prstGeom>
          <a:noFill/>
          <a:ln w="3175"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Analysis Script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169975" y="4586738"/>
            <a:ext cx="1354025" cy="369332"/>
          </a:xfrm>
          <a:prstGeom prst="rect">
            <a:avLst/>
          </a:prstGeom>
          <a:noFill/>
          <a:ln w="3175"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Figure Script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088620" y="4572000"/>
            <a:ext cx="2524281" cy="369332"/>
          </a:xfrm>
          <a:prstGeom prst="rect">
            <a:avLst/>
          </a:prstGeom>
          <a:noFill/>
          <a:ln w="3175"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Results Formatting Script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838200" y="5273520"/>
            <a:ext cx="2974709" cy="5176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Content Placeholder 3" descr="DC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82" b="14482"/>
          <a:stretch>
            <a:fillRect/>
          </a:stretch>
        </p:blipFill>
        <p:spPr>
          <a:xfrm>
            <a:off x="7497211" y="274638"/>
            <a:ext cx="1310296" cy="720613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5943600" y="697468"/>
            <a:ext cx="1606850" cy="369332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New Raw Data 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105681" y="1905000"/>
            <a:ext cx="1434880" cy="369332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Cleaned Data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105681" y="3048000"/>
            <a:ext cx="1458861" cy="369332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Working Data</a:t>
            </a:r>
            <a:endParaRPr lang="en-US" dirty="0" smtClean="0"/>
          </a:p>
        </p:txBody>
      </p:sp>
      <p:sp>
        <p:nvSpPr>
          <p:cNvPr id="41" name="TextBox 40"/>
          <p:cNvSpPr txBox="1"/>
          <p:nvPr/>
        </p:nvSpPr>
        <p:spPr>
          <a:xfrm>
            <a:off x="6182489" y="4114800"/>
            <a:ext cx="1658083" cy="369332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Analysis Results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613081" y="5334000"/>
            <a:ext cx="856517" cy="369332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Figures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617369" y="5334000"/>
            <a:ext cx="769378" cy="369332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Tables</a:t>
            </a:r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6821439" y="1066800"/>
            <a:ext cx="0" cy="8382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6821439" y="2274332"/>
            <a:ext cx="0" cy="8382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>
            <a:off x="6800995" y="3505200"/>
            <a:ext cx="10222" cy="6096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>
            <a:off x="6182489" y="4484132"/>
            <a:ext cx="618506" cy="8382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6973839" y="4572000"/>
            <a:ext cx="808850" cy="6096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5496689" y="5273520"/>
            <a:ext cx="2974709" cy="5176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830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0" grpId="0" animBg="1"/>
      <p:bldP spid="41" grpId="0" animBg="1"/>
      <p:bldP spid="42" grpId="0" animBg="1"/>
      <p:bldP spid="43" grpId="0" animBg="1"/>
      <p:bldP spid="4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3392" y="697468"/>
            <a:ext cx="1125501" cy="369332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Raw Data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447192" y="1905000"/>
            <a:ext cx="1434880" cy="369332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Cleaned Data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47192" y="3135868"/>
            <a:ext cx="1836850" cy="369332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Summarized Data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24000" y="4114800"/>
            <a:ext cx="1658083" cy="369332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Analysis Results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54592" y="5334000"/>
            <a:ext cx="856517" cy="369332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Figures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958880" y="5334000"/>
            <a:ext cx="769378" cy="369332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Tables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162950" y="1066800"/>
            <a:ext cx="0" cy="8382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189438" y="1348010"/>
            <a:ext cx="2068643" cy="369332"/>
          </a:xfrm>
          <a:prstGeom prst="rect">
            <a:avLst/>
          </a:prstGeom>
          <a:noFill/>
          <a:ln w="3175"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Data Cleaning Script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271062" y="2438400"/>
            <a:ext cx="1987019" cy="369332"/>
          </a:xfrm>
          <a:prstGeom prst="rect">
            <a:avLst/>
          </a:prstGeom>
          <a:noFill/>
          <a:ln w="3175"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Summarizing Script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162950" y="2274332"/>
            <a:ext cx="0" cy="8382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2142506" y="3505200"/>
            <a:ext cx="10222" cy="6096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1524000" y="4484132"/>
            <a:ext cx="618506" cy="8382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2315350" y="4572000"/>
            <a:ext cx="808850" cy="6096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733240" y="3536308"/>
            <a:ext cx="1524841" cy="369332"/>
          </a:xfrm>
          <a:prstGeom prst="rect">
            <a:avLst/>
          </a:prstGeom>
          <a:noFill/>
          <a:ln w="3175"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Analysis Script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169975" y="4586738"/>
            <a:ext cx="1354025" cy="369332"/>
          </a:xfrm>
          <a:prstGeom prst="rect">
            <a:avLst/>
          </a:prstGeom>
          <a:noFill/>
          <a:ln w="3175"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Figure Script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733800" y="4572000"/>
            <a:ext cx="2524281" cy="369332"/>
          </a:xfrm>
          <a:prstGeom prst="rect">
            <a:avLst/>
          </a:prstGeom>
          <a:noFill/>
          <a:ln w="3175"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Results Formatting Script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838200" y="5273520"/>
            <a:ext cx="2974709" cy="5176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6105681" y="1905000"/>
            <a:ext cx="1434880" cy="369332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Cleaned Data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105681" y="3048000"/>
            <a:ext cx="1458861" cy="369332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Working Data</a:t>
            </a:r>
            <a:endParaRPr lang="en-US" dirty="0" smtClean="0"/>
          </a:p>
        </p:txBody>
      </p:sp>
      <p:sp>
        <p:nvSpPr>
          <p:cNvPr id="23" name="TextBox 22"/>
          <p:cNvSpPr txBox="1"/>
          <p:nvPr/>
        </p:nvSpPr>
        <p:spPr>
          <a:xfrm>
            <a:off x="6182489" y="4114800"/>
            <a:ext cx="1658083" cy="369332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Analysis Results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613081" y="5334000"/>
            <a:ext cx="856517" cy="369332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Figures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617369" y="5334000"/>
            <a:ext cx="769378" cy="369332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Tables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6821439" y="1066800"/>
            <a:ext cx="0" cy="8382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6821439" y="2274332"/>
            <a:ext cx="0" cy="8382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6800995" y="3505200"/>
            <a:ext cx="10222" cy="6096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6182489" y="4484132"/>
            <a:ext cx="618506" cy="8382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6973839" y="4572000"/>
            <a:ext cx="808850" cy="6096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5496689" y="5273520"/>
            <a:ext cx="2974709" cy="5176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476617" y="152400"/>
            <a:ext cx="3888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Re-use and edit scripts for new projects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36" name="Content Placeholder 3" descr="DC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82" b="14482"/>
          <a:stretch>
            <a:fillRect/>
          </a:stretch>
        </p:blipFill>
        <p:spPr>
          <a:xfrm>
            <a:off x="7497211" y="274638"/>
            <a:ext cx="1310296" cy="720613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5943600" y="697468"/>
            <a:ext cx="1606850" cy="369332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New Raw Data </a:t>
            </a:r>
          </a:p>
        </p:txBody>
      </p:sp>
    </p:spTree>
    <p:extLst>
      <p:ext uri="{BB962C8B-B14F-4D97-AF65-F5344CB8AC3E}">
        <p14:creationId xmlns:p14="http://schemas.microsoft.com/office/powerpoint/2010/main" val="2961727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3392" y="697468"/>
            <a:ext cx="1125501" cy="369332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Raw Data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447192" y="1905000"/>
            <a:ext cx="1434880" cy="369332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Cleaned Data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24000" y="4114800"/>
            <a:ext cx="1658083" cy="369332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Analysis Results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54592" y="5334000"/>
            <a:ext cx="856517" cy="369332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Figures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958880" y="5334000"/>
            <a:ext cx="769378" cy="369332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Tables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495800" y="5294521"/>
            <a:ext cx="1230593" cy="369332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Publication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468186" y="5282170"/>
            <a:ext cx="694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Fame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162950" y="1066800"/>
            <a:ext cx="0" cy="8382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440554" y="1348010"/>
            <a:ext cx="2068643" cy="369332"/>
          </a:xfrm>
          <a:prstGeom prst="rect">
            <a:avLst/>
          </a:prstGeom>
          <a:noFill/>
          <a:ln w="3175"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Data Cleaning Script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811101" y="2438400"/>
            <a:ext cx="1987019" cy="369332"/>
          </a:xfrm>
          <a:prstGeom prst="rect">
            <a:avLst/>
          </a:prstGeom>
          <a:noFill/>
          <a:ln w="3175"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Summarizing Script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162950" y="2274332"/>
            <a:ext cx="0" cy="8382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2142506" y="3505200"/>
            <a:ext cx="10222" cy="6096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1524000" y="4484132"/>
            <a:ext cx="618506" cy="8382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2315350" y="4572000"/>
            <a:ext cx="808850" cy="6096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3812909" y="5479187"/>
            <a:ext cx="537852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5726393" y="5466836"/>
            <a:ext cx="719493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104323" y="3536308"/>
            <a:ext cx="1524841" cy="369332"/>
          </a:xfrm>
          <a:prstGeom prst="rect">
            <a:avLst/>
          </a:prstGeom>
          <a:noFill/>
          <a:ln w="3175"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Analysis Script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169975" y="4586738"/>
            <a:ext cx="1354025" cy="369332"/>
          </a:xfrm>
          <a:prstGeom prst="rect">
            <a:avLst/>
          </a:prstGeom>
          <a:noFill/>
          <a:ln w="3175"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Figure Script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088620" y="4572000"/>
            <a:ext cx="2524281" cy="369332"/>
          </a:xfrm>
          <a:prstGeom prst="rect">
            <a:avLst/>
          </a:prstGeom>
          <a:noFill/>
          <a:ln w="3175"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Results Formatting Script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838200" y="5273520"/>
            <a:ext cx="2974709" cy="5176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1447192" y="3135868"/>
            <a:ext cx="1458861" cy="369332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Working Data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719055" y="211528"/>
            <a:ext cx="2014675" cy="1477328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 err="1" smtClean="0"/>
              <a:t>Univariate</a:t>
            </a:r>
            <a:r>
              <a:rPr lang="en-US" sz="1000" dirty="0" smtClean="0"/>
              <a:t> &amp; Bivariate EDA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 smtClean="0"/>
              <a:t>Find/Replace 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 smtClean="0"/>
              <a:t>Merge grouping labels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 smtClean="0"/>
              <a:t>Re-code 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 smtClean="0"/>
              <a:t>Fix typos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 smtClean="0"/>
              <a:t>Standardize entries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 smtClean="0"/>
              <a:t>Convert dates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 smtClean="0"/>
              <a:t>Convert variable formats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 smtClean="0"/>
              <a:t>Missing values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977606" y="2101060"/>
            <a:ext cx="2217066" cy="707886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 smtClean="0"/>
              <a:t>Subset data for particular project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 smtClean="0"/>
              <a:t>Transform 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 smtClean="0"/>
              <a:t>Average, min, max by group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 smtClean="0"/>
              <a:t>imputation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849679" y="4561666"/>
            <a:ext cx="1313121" cy="400110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 smtClean="0"/>
              <a:t>Plotting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 smtClean="0"/>
              <a:t>Table making</a:t>
            </a:r>
          </a:p>
        </p:txBody>
      </p:sp>
      <p:pic>
        <p:nvPicPr>
          <p:cNvPr id="33" name="Content Placeholder 3" descr="DC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82" b="14482"/>
          <a:stretch>
            <a:fillRect/>
          </a:stretch>
        </p:blipFill>
        <p:spPr>
          <a:xfrm>
            <a:off x="7497211" y="274638"/>
            <a:ext cx="1310296" cy="720613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4881183" y="3128747"/>
            <a:ext cx="1852547" cy="861774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/>
              <a:t>Linear Models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/>
              <a:t>Mixed Models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/>
              <a:t>Search for Correlates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/>
              <a:t>Loop!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/>
              <a:t>General Functions</a:t>
            </a:r>
          </a:p>
        </p:txBody>
      </p:sp>
    </p:spTree>
    <p:extLst>
      <p:ext uri="{BB962C8B-B14F-4D97-AF65-F5344CB8AC3E}">
        <p14:creationId xmlns:p14="http://schemas.microsoft.com/office/powerpoint/2010/main" val="1892112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445116" y="723910"/>
            <a:ext cx="2068643" cy="369332"/>
          </a:xfrm>
          <a:prstGeom prst="rect">
            <a:avLst/>
          </a:prstGeom>
          <a:noFill/>
          <a:ln w="3175"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Data Cleaning Script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45116" y="2822526"/>
            <a:ext cx="1987019" cy="369332"/>
          </a:xfrm>
          <a:prstGeom prst="rect">
            <a:avLst/>
          </a:prstGeom>
          <a:noFill/>
          <a:ln w="3175"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Summarizing Script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445116" y="4151700"/>
            <a:ext cx="1524841" cy="369332"/>
          </a:xfrm>
          <a:prstGeom prst="rect">
            <a:avLst/>
          </a:prstGeom>
          <a:noFill/>
          <a:ln w="3175"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Analysis Script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445116" y="5634762"/>
            <a:ext cx="2524281" cy="369332"/>
          </a:xfrm>
          <a:prstGeom prst="rect">
            <a:avLst/>
          </a:prstGeom>
          <a:noFill/>
          <a:ln w="3175"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Results Formatting Script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898877" y="1219220"/>
            <a:ext cx="2014675" cy="1477328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 err="1" smtClean="0"/>
              <a:t>Univariate</a:t>
            </a:r>
            <a:r>
              <a:rPr lang="en-US" sz="1000" dirty="0" smtClean="0"/>
              <a:t> &amp; Bivariate EDA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 smtClean="0"/>
              <a:t>Find/Replace 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 smtClean="0"/>
              <a:t>Merge grouping labels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 smtClean="0"/>
              <a:t>Re-code 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 smtClean="0"/>
              <a:t>Fix typos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 smtClean="0"/>
              <a:t>Standardize entries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 smtClean="0"/>
              <a:t>Convert dates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 smtClean="0"/>
              <a:t>Convert variable formats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 smtClean="0"/>
              <a:t>Missing values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98877" y="3317836"/>
            <a:ext cx="2217066" cy="707886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 smtClean="0"/>
              <a:t>Subset data for particular project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 smtClean="0"/>
              <a:t>Transform 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 smtClean="0"/>
              <a:t>Average, min, max by group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 smtClean="0"/>
              <a:t>imputation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98877" y="4647010"/>
            <a:ext cx="1852547" cy="861774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/>
              <a:t>Linear Models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/>
              <a:t>Mixed Models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/>
              <a:t>Search for Correlates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 smtClean="0"/>
              <a:t>Loops!</a:t>
            </a:r>
            <a:endParaRPr lang="en-US" sz="1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/>
              <a:t>General Functions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98877" y="6130075"/>
            <a:ext cx="1313121" cy="400110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 smtClean="0"/>
              <a:t>Plotting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 smtClean="0"/>
              <a:t>Table making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716096" y="599775"/>
            <a:ext cx="657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Excel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4680447" y="1295400"/>
            <a:ext cx="129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OpenRefine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4680447" y="3364468"/>
            <a:ext cx="3295518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R:  </a:t>
            </a:r>
            <a:r>
              <a:rPr lang="en-US" dirty="0"/>
              <a:t>loops &amp; </a:t>
            </a:r>
            <a:r>
              <a:rPr lang="en-US" dirty="0" smtClean="0"/>
              <a:t>functions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R:  </a:t>
            </a:r>
            <a:r>
              <a:rPr lang="en-US" dirty="0" err="1" smtClean="0"/>
              <a:t>Rmarkdown</a:t>
            </a:r>
            <a:r>
              <a:rPr lang="en-US" dirty="0" smtClean="0"/>
              <a:t>, </a:t>
            </a:r>
            <a:r>
              <a:rPr lang="en-US" dirty="0" err="1" smtClean="0"/>
              <a:t>knitr</a:t>
            </a:r>
            <a:r>
              <a:rPr lang="en-US" dirty="0" smtClean="0"/>
              <a:t> and reports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445116" y="228600"/>
            <a:ext cx="1072601" cy="369332"/>
          </a:xfrm>
          <a:prstGeom prst="rect">
            <a:avLst/>
          </a:prstGeom>
          <a:noFill/>
          <a:ln w="3175"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Raw Data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359727" y="228600"/>
            <a:ext cx="12779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Wednesday</a:t>
            </a:r>
            <a:endParaRPr lang="en-US" dirty="0" smtClean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morning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305914" y="2213795"/>
            <a:ext cx="12976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Wednesday Afternoon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280724" y="5949791"/>
            <a:ext cx="12054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Thursday Afternoon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716096" y="2373382"/>
            <a:ext cx="10187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R: </a:t>
            </a:r>
            <a:r>
              <a:rPr lang="en-US" dirty="0" err="1" smtClean="0"/>
              <a:t>ggplot</a:t>
            </a:r>
            <a:endParaRPr lang="en-US" dirty="0" smtClean="0"/>
          </a:p>
          <a:p>
            <a:r>
              <a:rPr lang="en-US" dirty="0"/>
              <a:t>R: </a:t>
            </a:r>
            <a:r>
              <a:rPr lang="en-US" dirty="0" err="1" smtClean="0"/>
              <a:t>dplyr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340077" y="4198601"/>
            <a:ext cx="12976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Thursday Morning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26" name="Content Placeholder 3" descr="DC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82" b="14482"/>
          <a:stretch>
            <a:fillRect/>
          </a:stretch>
        </p:blipFill>
        <p:spPr>
          <a:xfrm>
            <a:off x="7497211" y="274638"/>
            <a:ext cx="1310296" cy="720613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4680447" y="6411456"/>
            <a:ext cx="852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2688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17049" y="2466842"/>
            <a:ext cx="81007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Goal:</a:t>
            </a:r>
          </a:p>
          <a:p>
            <a:r>
              <a:rPr lang="en-US" sz="2400" dirty="0"/>
              <a:t>A Data Carpentry workshop teaches the core skills for working with data effectively and reproducibly.</a:t>
            </a:r>
            <a:endParaRPr lang="en-US" sz="2400" dirty="0"/>
          </a:p>
        </p:txBody>
      </p:sp>
      <p:pic>
        <p:nvPicPr>
          <p:cNvPr id="7" name="Picture 6" descr="DC_2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825" t="20711" r="13011" b="60076"/>
          <a:stretch/>
        </p:blipFill>
        <p:spPr>
          <a:xfrm>
            <a:off x="1445020" y="93579"/>
            <a:ext cx="6071141" cy="2373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220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274638"/>
            <a:ext cx="8229600" cy="1143000"/>
          </a:xfrm>
        </p:spPr>
        <p:txBody>
          <a:bodyPr/>
          <a:lstStyle/>
          <a:p>
            <a:r>
              <a:rPr lang="en-US" dirty="0" smtClean="0"/>
              <a:t>Community driven effort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143001"/>
            <a:ext cx="8839200" cy="498316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dirty="0"/>
              <a:t>Staff</a:t>
            </a:r>
          </a:p>
          <a:p>
            <a:r>
              <a:rPr lang="en-US" sz="1800" b="1" dirty="0"/>
              <a:t>Executive Director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Tracy K. Teal, </a:t>
            </a:r>
            <a:r>
              <a:rPr lang="en-US" sz="1800" dirty="0" smtClean="0"/>
              <a:t>PhD, Michigan State University</a:t>
            </a:r>
            <a:endParaRPr lang="en-US" sz="1800" dirty="0"/>
          </a:p>
          <a:p>
            <a:r>
              <a:rPr lang="en-US" sz="1800" b="1" dirty="0"/>
              <a:t>Associate Director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Erin Becker, PhD</a:t>
            </a:r>
          </a:p>
          <a:p>
            <a:r>
              <a:rPr lang="en-US" sz="1800" b="1" dirty="0"/>
              <a:t>Program Coordinator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Maneesha </a:t>
            </a:r>
            <a:r>
              <a:rPr lang="en-US" sz="1800" dirty="0" smtClean="0"/>
              <a:t>Sane</a:t>
            </a:r>
          </a:p>
          <a:p>
            <a:r>
              <a:rPr lang="en-US" sz="1800" b="1" dirty="0"/>
              <a:t>Deputy Director of Assessment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Kari </a:t>
            </a:r>
            <a:r>
              <a:rPr lang="en-US" sz="1800" dirty="0" smtClean="0"/>
              <a:t>Jordan, PhD</a:t>
            </a:r>
            <a:endParaRPr lang="en-US" sz="1800" dirty="0"/>
          </a:p>
          <a:p>
            <a:endParaRPr lang="en-US" sz="1800" dirty="0"/>
          </a:p>
          <a:p>
            <a:pPr marL="0" indent="0">
              <a:buNone/>
            </a:pPr>
            <a:r>
              <a:rPr lang="en-US" sz="1800" b="1" dirty="0"/>
              <a:t>Steering Committee Members</a:t>
            </a:r>
          </a:p>
          <a:p>
            <a:r>
              <a:rPr lang="en-US" sz="1600" dirty="0"/>
              <a:t>Karen Cranston, PhD, Principal Investigator, Open Tree of Life </a:t>
            </a:r>
          </a:p>
          <a:p>
            <a:r>
              <a:rPr lang="en-US" sz="1600" dirty="0"/>
              <a:t>Hilmar Lapp, Director of Informatics, Duke Center for Genomic </a:t>
            </a:r>
            <a:r>
              <a:rPr lang="en-US" sz="1600" dirty="0" smtClean="0"/>
              <a:t>&amp; Computational </a:t>
            </a:r>
            <a:r>
              <a:rPr lang="en-US" sz="1600" dirty="0"/>
              <a:t>Biology </a:t>
            </a:r>
          </a:p>
          <a:p>
            <a:r>
              <a:rPr lang="en-US" sz="1600" dirty="0"/>
              <a:t>Aleksandra </a:t>
            </a:r>
            <a:r>
              <a:rPr lang="en-US" sz="1600" dirty="0" err="1"/>
              <a:t>Pawlik</a:t>
            </a:r>
            <a:r>
              <a:rPr lang="en-US" sz="1600" dirty="0"/>
              <a:t>, PhD, Training Lead, Software Sustainability Institute </a:t>
            </a:r>
          </a:p>
          <a:p>
            <a:r>
              <a:rPr lang="en-US" sz="1600" dirty="0" err="1"/>
              <a:t>Karthik</a:t>
            </a:r>
            <a:r>
              <a:rPr lang="en-US" sz="1600" dirty="0"/>
              <a:t> Ram, PhD, </a:t>
            </a:r>
            <a:r>
              <a:rPr lang="en-US" sz="1600" dirty="0" err="1"/>
              <a:t>rOpenSci</a:t>
            </a:r>
            <a:r>
              <a:rPr lang="en-US" sz="1600" dirty="0"/>
              <a:t> co-founder, Berkeley Institute for Data Science Fellow </a:t>
            </a:r>
          </a:p>
          <a:p>
            <a:r>
              <a:rPr lang="en-US" sz="1600" dirty="0"/>
              <a:t>Ethan White, PhD, Associate Professor, University of Florida </a:t>
            </a:r>
          </a:p>
          <a:p>
            <a:pPr marL="0" indent="0">
              <a:buNone/>
            </a:pPr>
            <a:r>
              <a:rPr lang="en-US" sz="1800" b="1" dirty="0" smtClean="0"/>
              <a:t>Open </a:t>
            </a:r>
            <a:r>
              <a:rPr lang="en-US" sz="1800" b="1" dirty="0" smtClean="0"/>
              <a:t>source materials</a:t>
            </a:r>
          </a:p>
          <a:p>
            <a:pPr marL="0" indent="0">
              <a:buNone/>
            </a:pPr>
            <a:r>
              <a:rPr lang="en-US" sz="1800" dirty="0" smtClean="0"/>
              <a:t>https</a:t>
            </a:r>
            <a:r>
              <a:rPr lang="en-US" sz="1800" dirty="0"/>
              <a:t>://</a:t>
            </a:r>
            <a:r>
              <a:rPr lang="en-US" sz="1800" dirty="0" err="1"/>
              <a:t>github.com</a:t>
            </a:r>
            <a:r>
              <a:rPr lang="en-US" sz="1800" dirty="0"/>
              <a:t>/</a:t>
            </a:r>
            <a:r>
              <a:rPr lang="en-US" sz="1800" dirty="0" err="1"/>
              <a:t>datacarpentry</a:t>
            </a:r>
            <a:r>
              <a:rPr lang="en-US" sz="1800" dirty="0"/>
              <a:t>/</a:t>
            </a:r>
            <a:r>
              <a:rPr lang="en-US" sz="1800" dirty="0" err="1"/>
              <a:t>datacarpentry</a:t>
            </a:r>
            <a:r>
              <a:rPr lang="en-US" sz="1800" dirty="0" smtClean="0"/>
              <a:t>/</a:t>
            </a:r>
            <a:endParaRPr lang="en-US" sz="1800" dirty="0"/>
          </a:p>
        </p:txBody>
      </p:sp>
      <p:pic>
        <p:nvPicPr>
          <p:cNvPr id="4" name="Content Placeholder 3" descr="DC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82" b="14482"/>
          <a:stretch>
            <a:fillRect/>
          </a:stretch>
        </p:blipFill>
        <p:spPr>
          <a:xfrm>
            <a:off x="7497211" y="274638"/>
            <a:ext cx="1310296" cy="72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449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DC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82" b="14482"/>
          <a:stretch>
            <a:fillRect/>
          </a:stretch>
        </p:blipFill>
        <p:spPr>
          <a:xfrm>
            <a:off x="7497211" y="274638"/>
            <a:ext cx="1310296" cy="720613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604996"/>
            <a:ext cx="8229600" cy="4525963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I usually manage data in Excel and it's terrible and I want to do it better.</a:t>
            </a:r>
          </a:p>
          <a:p>
            <a:r>
              <a:rPr lang="en-US" dirty="0" smtClean="0"/>
              <a:t>I'm organizing GIS data and it's becoming a nightmare.</a:t>
            </a:r>
          </a:p>
          <a:p>
            <a:r>
              <a:rPr lang="en-US" dirty="0" smtClean="0"/>
              <a:t>My advisor insists that we store 50,000 barcodes in a spreadsheet, and something must be done about that.</a:t>
            </a:r>
          </a:p>
          <a:p>
            <a:r>
              <a:rPr lang="en-US" dirty="0" smtClean="0"/>
              <a:t>I'm having a hard time analyzing microarray, SNP or multivariate data with Excel and Access.</a:t>
            </a:r>
          </a:p>
          <a:p>
            <a:r>
              <a:rPr lang="en-US" dirty="0" smtClean="0"/>
              <a:t>I want to use public data.</a:t>
            </a:r>
          </a:p>
          <a:p>
            <a:r>
              <a:rPr lang="en-US" dirty="0" smtClean="0"/>
              <a:t>I work with faculty at undergrad institutions and want to teach data practices, but I need to learn it myself first.</a:t>
            </a:r>
          </a:p>
          <a:p>
            <a:r>
              <a:rPr lang="en-US" dirty="0" smtClean="0"/>
              <a:t>I'm interested in going in to industry and companies are asking for data analysis experience.</a:t>
            </a:r>
          </a:p>
          <a:p>
            <a:r>
              <a:rPr lang="en-US" dirty="0" smtClean="0"/>
              <a:t>I'm trying to reboot my lab's workflow to manage data and analysis in a more sustainable way.</a:t>
            </a:r>
          </a:p>
          <a:p>
            <a:r>
              <a:rPr lang="en-US" dirty="0" smtClean="0"/>
              <a:t>I'm re-entering data over and over again by hand and know there's a better way.</a:t>
            </a:r>
          </a:p>
          <a:p>
            <a:r>
              <a:rPr lang="en-US" dirty="0" smtClean="0"/>
              <a:t>I have overwhelming amounts of data.</a:t>
            </a:r>
          </a:p>
          <a:p>
            <a:r>
              <a:rPr lang="en-US" dirty="0" smtClean="0"/>
              <a:t>I'm tired of feeling out of my depth on computation and want to increase my confidence.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17500" y="274638"/>
            <a:ext cx="704632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Sentiments on data within the NSF BIO Centers </a:t>
            </a:r>
          </a:p>
          <a:p>
            <a:pPr algn="ctr"/>
            <a:r>
              <a:rPr lang="en-US" sz="2800" dirty="0" smtClean="0"/>
              <a:t>(BEACON, SESYNC, </a:t>
            </a:r>
            <a:r>
              <a:rPr lang="en-US" sz="2800" dirty="0" err="1" smtClean="0"/>
              <a:t>NESCent</a:t>
            </a:r>
            <a:r>
              <a:rPr lang="en-US" sz="2800" dirty="0" smtClean="0"/>
              <a:t>, </a:t>
            </a:r>
            <a:r>
              <a:rPr lang="en-US" sz="2800" dirty="0" err="1" smtClean="0"/>
              <a:t>iPlant</a:t>
            </a:r>
            <a:r>
              <a:rPr lang="en-US" sz="2800" dirty="0" smtClean="0"/>
              <a:t>, </a:t>
            </a:r>
            <a:r>
              <a:rPr lang="en-US" sz="2800" dirty="0" err="1" smtClean="0"/>
              <a:t>iDigBio</a:t>
            </a:r>
            <a:r>
              <a:rPr lang="en-US" sz="2800" dirty="0" smtClean="0"/>
              <a:t>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27719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/>
              <a:t>Website: </a:t>
            </a:r>
            <a:r>
              <a:rPr lang="en-US" sz="2400" dirty="0" smtClean="0">
                <a:hlinkClick r:id="rId2"/>
              </a:rPr>
              <a:t>https</a:t>
            </a:r>
            <a:r>
              <a:rPr lang="en-US" sz="2400" dirty="0">
                <a:hlinkClick r:id="rId2"/>
              </a:rPr>
              <a:t>://emudrak.github.io/2017-06-14-cornell</a:t>
            </a:r>
            <a:r>
              <a:rPr lang="en-US" sz="2400" dirty="0" smtClean="0">
                <a:hlinkClick r:id="rId2"/>
              </a:rPr>
              <a:t>/</a:t>
            </a:r>
            <a:endParaRPr lang="en-US" sz="2400" dirty="0" smtClean="0"/>
          </a:p>
          <a:p>
            <a:pPr lvl="1"/>
            <a:r>
              <a:rPr lang="en-US" sz="2000" dirty="0" smtClean="0"/>
              <a:t>Will have links to lessons after we go through them</a:t>
            </a:r>
          </a:p>
          <a:p>
            <a:pPr lvl="1"/>
            <a:endParaRPr lang="en-US" sz="2000" dirty="0" smtClean="0"/>
          </a:p>
          <a:p>
            <a:r>
              <a:rPr lang="en-US" sz="2400" b="1" dirty="0" err="1" smtClean="0"/>
              <a:t>Etherpad</a:t>
            </a:r>
            <a:r>
              <a:rPr lang="en-US" sz="2400" b="1" dirty="0"/>
              <a:t>: </a:t>
            </a:r>
            <a:r>
              <a:rPr lang="en-US" sz="2400" dirty="0">
                <a:hlinkClick r:id="rId3"/>
              </a:rPr>
              <a:t>http://</a:t>
            </a:r>
            <a:r>
              <a:rPr lang="en-US" sz="2400" dirty="0" smtClean="0">
                <a:hlinkClick r:id="rId3"/>
              </a:rPr>
              <a:t>pad.software-carpentry.org/2017-06-14-cornell</a:t>
            </a:r>
            <a:r>
              <a:rPr lang="en-US" sz="2400" dirty="0" smtClean="0"/>
              <a:t> </a:t>
            </a:r>
          </a:p>
          <a:p>
            <a:pPr lvl="1"/>
            <a:r>
              <a:rPr lang="en-US" sz="2000" dirty="0" smtClean="0"/>
              <a:t>Instructor will update with current code and monitor questions, </a:t>
            </a:r>
            <a:endParaRPr lang="en-US" sz="2400" dirty="0" smtClean="0"/>
          </a:p>
          <a:p>
            <a:r>
              <a:rPr lang="en-US" sz="2400" dirty="0" smtClean="0"/>
              <a:t>Can you see the screen? Insight… </a:t>
            </a:r>
          </a:p>
          <a:p>
            <a:r>
              <a:rPr lang="en-US" sz="2400" dirty="0" smtClean="0"/>
              <a:t>Bathrooms, breaks…</a:t>
            </a:r>
          </a:p>
          <a:p>
            <a:pPr lvl="1"/>
            <a:endParaRPr lang="en-US" sz="2000" dirty="0"/>
          </a:p>
        </p:txBody>
      </p:sp>
      <p:sp>
        <p:nvSpPr>
          <p:cNvPr id="2" name="TextBox 1"/>
          <p:cNvSpPr txBox="1"/>
          <p:nvPr/>
        </p:nvSpPr>
        <p:spPr>
          <a:xfrm>
            <a:off x="2579307" y="685800"/>
            <a:ext cx="37914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Notes before we start</a:t>
            </a:r>
            <a:endParaRPr lang="en-US" sz="3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4949" y="3836805"/>
            <a:ext cx="2743200" cy="2743200"/>
          </a:xfrm>
          <a:prstGeom prst="rect">
            <a:avLst/>
          </a:prstGeom>
        </p:spPr>
      </p:pic>
      <p:pic>
        <p:nvPicPr>
          <p:cNvPr id="10" name="Content Placeholder 3" descr="DC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82" b="14482"/>
          <a:stretch>
            <a:fillRect/>
          </a:stretch>
        </p:blipFill>
        <p:spPr>
          <a:xfrm>
            <a:off x="7497211" y="274638"/>
            <a:ext cx="1310296" cy="72061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6"/>
          <a:srcRect r="50354"/>
          <a:stretch/>
        </p:blipFill>
        <p:spPr>
          <a:xfrm>
            <a:off x="6236677" y="4419600"/>
            <a:ext cx="1078149" cy="868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711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79307" y="685800"/>
            <a:ext cx="39853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Two kinds of questions</a:t>
            </a:r>
            <a:endParaRPr lang="en-US"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981200"/>
            <a:ext cx="3667125" cy="1905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0" y="1981200"/>
            <a:ext cx="2743200" cy="2743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6523" y="1849120"/>
            <a:ext cx="609600" cy="58928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98538" y="5200471"/>
            <a:ext cx="34320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Raise your hand for a question that everyone could benefit 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4953000" y="5200471"/>
            <a:ext cx="39263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Sticky note when your code doesn’t work and you need a helper to come</a:t>
            </a:r>
            <a:endParaRPr lang="en-US" sz="2400" dirty="0"/>
          </a:p>
        </p:txBody>
      </p:sp>
      <p:pic>
        <p:nvPicPr>
          <p:cNvPr id="10" name="Content Placeholder 3" descr="DC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82" b="14482"/>
          <a:stretch>
            <a:fillRect/>
          </a:stretch>
        </p:blipFill>
        <p:spPr>
          <a:xfrm>
            <a:off x="7497211" y="274638"/>
            <a:ext cx="1310296" cy="72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6244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Reproducible Research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62200"/>
            <a:ext cx="8229600" cy="20574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Well documented </a:t>
            </a:r>
          </a:p>
          <a:p>
            <a:pPr marL="0" indent="0" algn="ctr">
              <a:buNone/>
            </a:pPr>
            <a:r>
              <a:rPr lang="en-US" dirty="0" smtClean="0"/>
              <a:t>and </a:t>
            </a:r>
          </a:p>
          <a:p>
            <a:pPr marL="0" indent="0" algn="ctr">
              <a:buNone/>
            </a:pPr>
            <a:r>
              <a:rPr lang="en-US" dirty="0" smtClean="0"/>
              <a:t>Repeatable</a:t>
            </a:r>
            <a:endParaRPr lang="en-US" dirty="0"/>
          </a:p>
        </p:txBody>
      </p:sp>
      <p:pic>
        <p:nvPicPr>
          <p:cNvPr id="4" name="Content Placeholder 3" descr="DC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82" b="14482"/>
          <a:stretch>
            <a:fillRect/>
          </a:stretch>
        </p:blipFill>
        <p:spPr>
          <a:xfrm>
            <a:off x="7497211" y="274638"/>
            <a:ext cx="1310296" cy="72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035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Reproducible Research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analysis</a:t>
            </a:r>
          </a:p>
          <a:p>
            <a:pPr lvl="1"/>
            <a:r>
              <a:rPr lang="en-US" dirty="0" smtClean="0"/>
              <a:t>Data and analysis can be re-created by anyone</a:t>
            </a:r>
          </a:p>
          <a:p>
            <a:pPr lvl="2"/>
            <a:r>
              <a:rPr lang="en-US" dirty="0" smtClean="0"/>
              <a:t>Including you in the future! </a:t>
            </a:r>
          </a:p>
          <a:p>
            <a:pPr lvl="2"/>
            <a:r>
              <a:rPr lang="en-US" dirty="0" smtClean="0"/>
              <a:t>Repeat analysis on updated data</a:t>
            </a:r>
          </a:p>
          <a:p>
            <a:pPr lvl="2"/>
            <a:r>
              <a:rPr lang="en-US" dirty="0" smtClean="0"/>
              <a:t>Repeat analyses on similar datasets</a:t>
            </a:r>
          </a:p>
          <a:p>
            <a:pPr lvl="1"/>
            <a:r>
              <a:rPr lang="en-US" dirty="0" smtClean="0"/>
              <a:t>Scripted data management and analysis</a:t>
            </a:r>
          </a:p>
          <a:p>
            <a:pPr lvl="2"/>
            <a:r>
              <a:rPr lang="en-US" dirty="0" smtClean="0"/>
              <a:t>Manages and analyzes</a:t>
            </a:r>
          </a:p>
          <a:p>
            <a:pPr lvl="2"/>
            <a:r>
              <a:rPr lang="en-US" dirty="0" smtClean="0"/>
              <a:t>Provides a record of what was done</a:t>
            </a:r>
          </a:p>
          <a:p>
            <a:pPr lvl="2"/>
            <a:r>
              <a:rPr lang="en-US" dirty="0" smtClean="0"/>
              <a:t>Easy to edit and re-run</a:t>
            </a:r>
          </a:p>
          <a:p>
            <a:pPr lvl="2"/>
            <a:endParaRPr lang="en-US" dirty="0"/>
          </a:p>
        </p:txBody>
      </p:sp>
      <p:pic>
        <p:nvPicPr>
          <p:cNvPr id="4" name="Content Placeholder 3" descr="DC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82" b="14482"/>
          <a:stretch>
            <a:fillRect/>
          </a:stretch>
        </p:blipFill>
        <p:spPr>
          <a:xfrm>
            <a:off x="7497211" y="274638"/>
            <a:ext cx="1310296" cy="72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146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3392" y="697468"/>
            <a:ext cx="1125501" cy="369332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Raw Data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447192" y="1905000"/>
            <a:ext cx="1434880" cy="369332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Cleaned Data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24000" y="4114800"/>
            <a:ext cx="1658083" cy="369332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Analysis Results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54592" y="5334000"/>
            <a:ext cx="856517" cy="369332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Figures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958880" y="5334000"/>
            <a:ext cx="769378" cy="369332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Tables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495800" y="5294521"/>
            <a:ext cx="1230593" cy="369332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Publication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468186" y="5282170"/>
            <a:ext cx="694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Fame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162950" y="1066800"/>
            <a:ext cx="0" cy="8382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440554" y="1348010"/>
            <a:ext cx="2068643" cy="369332"/>
          </a:xfrm>
          <a:prstGeom prst="rect">
            <a:avLst/>
          </a:prstGeom>
          <a:noFill/>
          <a:ln w="3175"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Data Cleaning Script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811101" y="2438400"/>
            <a:ext cx="1987019" cy="369332"/>
          </a:xfrm>
          <a:prstGeom prst="rect">
            <a:avLst/>
          </a:prstGeom>
          <a:noFill/>
          <a:ln w="3175"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Summarizing Script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162950" y="2274332"/>
            <a:ext cx="0" cy="8382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2142506" y="3505200"/>
            <a:ext cx="10222" cy="6096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1524000" y="4484132"/>
            <a:ext cx="618506" cy="8382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2315350" y="4572000"/>
            <a:ext cx="808850" cy="6096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3812909" y="5479187"/>
            <a:ext cx="537852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5726393" y="5466836"/>
            <a:ext cx="719493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104323" y="3536308"/>
            <a:ext cx="1524841" cy="369332"/>
          </a:xfrm>
          <a:prstGeom prst="rect">
            <a:avLst/>
          </a:prstGeom>
          <a:noFill/>
          <a:ln w="3175"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Analysis Script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169975" y="4586738"/>
            <a:ext cx="1354025" cy="369332"/>
          </a:xfrm>
          <a:prstGeom prst="rect">
            <a:avLst/>
          </a:prstGeom>
          <a:noFill/>
          <a:ln w="3175"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Figure Script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088620" y="4572000"/>
            <a:ext cx="2524281" cy="369332"/>
          </a:xfrm>
          <a:prstGeom prst="rect">
            <a:avLst/>
          </a:prstGeom>
          <a:noFill/>
          <a:ln w="3175"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Results Formatting Script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838200" y="5273520"/>
            <a:ext cx="2974709" cy="5176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1447192" y="3135868"/>
            <a:ext cx="1458861" cy="369332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Working Data</a:t>
            </a:r>
          </a:p>
        </p:txBody>
      </p:sp>
      <p:pic>
        <p:nvPicPr>
          <p:cNvPr id="24" name="Content Placeholder 3" descr="DC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82" b="14482"/>
          <a:stretch>
            <a:fillRect/>
          </a:stretch>
        </p:blipFill>
        <p:spPr>
          <a:xfrm>
            <a:off x="7497211" y="274638"/>
            <a:ext cx="1310296" cy="72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490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  <p:bldP spid="7" grpId="0" animBg="1"/>
      <p:bldP spid="8" grpId="0" animBg="1"/>
      <p:bldP spid="9" grpId="0"/>
      <p:bldP spid="12" grpId="0" animBg="1"/>
      <p:bldP spid="13" grpId="0" animBg="1"/>
      <p:bldP spid="29" grpId="0" animBg="1"/>
      <p:bldP spid="30" grpId="0" animBg="1"/>
      <p:bldP spid="31" grpId="0" animBg="1"/>
      <p:bldP spid="32" grpId="0" animBg="1"/>
      <p:bldP spid="2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644</TotalTime>
  <Words>819</Words>
  <Application>Microsoft Office PowerPoint</Application>
  <PresentationFormat>On-screen Show (4:3)</PresentationFormat>
  <Paragraphs>266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Calibri</vt:lpstr>
      <vt:lpstr>Office Theme</vt:lpstr>
      <vt:lpstr>PowerPoint Presentation</vt:lpstr>
      <vt:lpstr>PowerPoint Presentation</vt:lpstr>
      <vt:lpstr>Community driven effort</vt:lpstr>
      <vt:lpstr>PowerPoint Presentation</vt:lpstr>
      <vt:lpstr>PowerPoint Presentation</vt:lpstr>
      <vt:lpstr>PowerPoint Presentation</vt:lpstr>
      <vt:lpstr>Reproducible Research</vt:lpstr>
      <vt:lpstr>Reproducible Research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Erika Mudrak</dc:creator>
  <cp:lastModifiedBy>Erika Louise Mudrak</cp:lastModifiedBy>
  <cp:revision>38</cp:revision>
  <cp:lastPrinted>2014-08-22T14:30:31Z</cp:lastPrinted>
  <dcterms:created xsi:type="dcterms:W3CDTF">2010-12-10T18:30:18Z</dcterms:created>
  <dcterms:modified xsi:type="dcterms:W3CDTF">2017-06-13T19:29:31Z</dcterms:modified>
</cp:coreProperties>
</file>