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69" r:id="rId4"/>
    <p:sldId id="259" r:id="rId5"/>
    <p:sldId id="260" r:id="rId6"/>
    <p:sldId id="266" r:id="rId7"/>
    <p:sldId id="263" r:id="rId8"/>
    <p:sldId id="261" r:id="rId9"/>
    <p:sldId id="258" r:id="rId10"/>
    <p:sldId id="262" r:id="rId11"/>
    <p:sldId id="264" r:id="rId12"/>
    <p:sldId id="265" r:id="rId13"/>
    <p:sldId id="267"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01" d="100"/>
          <a:sy n="101" d="100"/>
        </p:scale>
        <p:origin x="12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DE433D-1BC4-47A2-A451-6FC4EC04AB88}"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19E9-01F4-4442-ADF2-1379CB04AEE4}" type="slidenum">
              <a:rPr lang="en-US" smtClean="0"/>
              <a:t>‹#›</a:t>
            </a:fld>
            <a:endParaRPr lang="en-US"/>
          </a:p>
        </p:txBody>
      </p:sp>
    </p:spTree>
    <p:extLst>
      <p:ext uri="{BB962C8B-B14F-4D97-AF65-F5344CB8AC3E}">
        <p14:creationId xmlns:p14="http://schemas.microsoft.com/office/powerpoint/2010/main" val="102939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DE433D-1BC4-47A2-A451-6FC4EC04AB88}"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19E9-01F4-4442-ADF2-1379CB04AEE4}" type="slidenum">
              <a:rPr lang="en-US" smtClean="0"/>
              <a:t>‹#›</a:t>
            </a:fld>
            <a:endParaRPr lang="en-US"/>
          </a:p>
        </p:txBody>
      </p:sp>
    </p:spTree>
    <p:extLst>
      <p:ext uri="{BB962C8B-B14F-4D97-AF65-F5344CB8AC3E}">
        <p14:creationId xmlns:p14="http://schemas.microsoft.com/office/powerpoint/2010/main" val="315098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DE433D-1BC4-47A2-A451-6FC4EC04AB88}"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19E9-01F4-4442-ADF2-1379CB04AEE4}" type="slidenum">
              <a:rPr lang="en-US" smtClean="0"/>
              <a:t>‹#›</a:t>
            </a:fld>
            <a:endParaRPr lang="en-US"/>
          </a:p>
        </p:txBody>
      </p:sp>
    </p:spTree>
    <p:extLst>
      <p:ext uri="{BB962C8B-B14F-4D97-AF65-F5344CB8AC3E}">
        <p14:creationId xmlns:p14="http://schemas.microsoft.com/office/powerpoint/2010/main" val="173307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DE433D-1BC4-47A2-A451-6FC4EC04AB88}"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19E9-01F4-4442-ADF2-1379CB04AEE4}" type="slidenum">
              <a:rPr lang="en-US" smtClean="0"/>
              <a:t>‹#›</a:t>
            </a:fld>
            <a:endParaRPr lang="en-US"/>
          </a:p>
        </p:txBody>
      </p:sp>
    </p:spTree>
    <p:extLst>
      <p:ext uri="{BB962C8B-B14F-4D97-AF65-F5344CB8AC3E}">
        <p14:creationId xmlns:p14="http://schemas.microsoft.com/office/powerpoint/2010/main" val="209933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DE433D-1BC4-47A2-A451-6FC4EC04AB88}"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19E9-01F4-4442-ADF2-1379CB04AEE4}" type="slidenum">
              <a:rPr lang="en-US" smtClean="0"/>
              <a:t>‹#›</a:t>
            </a:fld>
            <a:endParaRPr lang="en-US"/>
          </a:p>
        </p:txBody>
      </p:sp>
    </p:spTree>
    <p:extLst>
      <p:ext uri="{BB962C8B-B14F-4D97-AF65-F5344CB8AC3E}">
        <p14:creationId xmlns:p14="http://schemas.microsoft.com/office/powerpoint/2010/main" val="377561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DE433D-1BC4-47A2-A451-6FC4EC04AB88}"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C19E9-01F4-4442-ADF2-1379CB04AEE4}" type="slidenum">
              <a:rPr lang="en-US" smtClean="0"/>
              <a:t>‹#›</a:t>
            </a:fld>
            <a:endParaRPr lang="en-US"/>
          </a:p>
        </p:txBody>
      </p:sp>
    </p:spTree>
    <p:extLst>
      <p:ext uri="{BB962C8B-B14F-4D97-AF65-F5344CB8AC3E}">
        <p14:creationId xmlns:p14="http://schemas.microsoft.com/office/powerpoint/2010/main" val="270866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DE433D-1BC4-47A2-A451-6FC4EC04AB88}" type="datetimeFigureOut">
              <a:rPr lang="en-US" smtClean="0"/>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C19E9-01F4-4442-ADF2-1379CB04AEE4}" type="slidenum">
              <a:rPr lang="en-US" smtClean="0"/>
              <a:t>‹#›</a:t>
            </a:fld>
            <a:endParaRPr lang="en-US"/>
          </a:p>
        </p:txBody>
      </p:sp>
    </p:spTree>
    <p:extLst>
      <p:ext uri="{BB962C8B-B14F-4D97-AF65-F5344CB8AC3E}">
        <p14:creationId xmlns:p14="http://schemas.microsoft.com/office/powerpoint/2010/main" val="295283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DE433D-1BC4-47A2-A451-6FC4EC04AB88}" type="datetimeFigureOut">
              <a:rPr lang="en-US" smtClean="0"/>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C19E9-01F4-4442-ADF2-1379CB04AEE4}" type="slidenum">
              <a:rPr lang="en-US" smtClean="0"/>
              <a:t>‹#›</a:t>
            </a:fld>
            <a:endParaRPr lang="en-US"/>
          </a:p>
        </p:txBody>
      </p:sp>
    </p:spTree>
    <p:extLst>
      <p:ext uri="{BB962C8B-B14F-4D97-AF65-F5344CB8AC3E}">
        <p14:creationId xmlns:p14="http://schemas.microsoft.com/office/powerpoint/2010/main" val="333790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E433D-1BC4-47A2-A451-6FC4EC04AB88}" type="datetimeFigureOut">
              <a:rPr lang="en-US" smtClean="0"/>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CC19E9-01F4-4442-ADF2-1379CB04AEE4}" type="slidenum">
              <a:rPr lang="en-US" smtClean="0"/>
              <a:t>‹#›</a:t>
            </a:fld>
            <a:endParaRPr lang="en-US"/>
          </a:p>
        </p:txBody>
      </p:sp>
    </p:spTree>
    <p:extLst>
      <p:ext uri="{BB962C8B-B14F-4D97-AF65-F5344CB8AC3E}">
        <p14:creationId xmlns:p14="http://schemas.microsoft.com/office/powerpoint/2010/main" val="40248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E433D-1BC4-47A2-A451-6FC4EC04AB88}"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C19E9-01F4-4442-ADF2-1379CB04AEE4}" type="slidenum">
              <a:rPr lang="en-US" smtClean="0"/>
              <a:t>‹#›</a:t>
            </a:fld>
            <a:endParaRPr lang="en-US"/>
          </a:p>
        </p:txBody>
      </p:sp>
    </p:spTree>
    <p:extLst>
      <p:ext uri="{BB962C8B-B14F-4D97-AF65-F5344CB8AC3E}">
        <p14:creationId xmlns:p14="http://schemas.microsoft.com/office/powerpoint/2010/main" val="134281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E433D-1BC4-47A2-A451-6FC4EC04AB88}"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C19E9-01F4-4442-ADF2-1379CB04AEE4}" type="slidenum">
              <a:rPr lang="en-US" smtClean="0"/>
              <a:t>‹#›</a:t>
            </a:fld>
            <a:endParaRPr lang="en-US"/>
          </a:p>
        </p:txBody>
      </p:sp>
    </p:spTree>
    <p:extLst>
      <p:ext uri="{BB962C8B-B14F-4D97-AF65-F5344CB8AC3E}">
        <p14:creationId xmlns:p14="http://schemas.microsoft.com/office/powerpoint/2010/main" val="333331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E433D-1BC4-47A2-A451-6FC4EC04AB88}" type="datetimeFigureOut">
              <a:rPr lang="en-US" smtClean="0"/>
              <a:t>6/13/2017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C19E9-01F4-4442-ADF2-1379CB04AEE4}" type="slidenum">
              <a:rPr lang="en-US" smtClean="0"/>
              <a:t>‹#›</a:t>
            </a:fld>
            <a:endParaRPr lang="en-US"/>
          </a:p>
        </p:txBody>
      </p:sp>
    </p:spTree>
    <p:extLst>
      <p:ext uri="{BB962C8B-B14F-4D97-AF65-F5344CB8AC3E}">
        <p14:creationId xmlns:p14="http://schemas.microsoft.com/office/powerpoint/2010/main" val="2058208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t>Data Organization in </a:t>
            </a:r>
            <a:r>
              <a:rPr lang="en-US" b="1" dirty="0" smtClean="0"/>
              <a:t>Spreadsheets</a:t>
            </a:r>
            <a:r>
              <a:rPr lang="en-US" b="1" dirty="0"/>
              <a:t/>
            </a:r>
            <a:br>
              <a:rPr lang="en-US" b="1" dirty="0"/>
            </a:br>
            <a:endParaRPr lang="en-US" dirty="0"/>
          </a:p>
        </p:txBody>
      </p:sp>
      <p:sp>
        <p:nvSpPr>
          <p:cNvPr id="4" name="Content Placeholder 3"/>
          <p:cNvSpPr>
            <a:spLocks noGrp="1"/>
          </p:cNvSpPr>
          <p:nvPr>
            <p:ph idx="1"/>
          </p:nvPr>
        </p:nvSpPr>
        <p:spPr>
          <a:xfrm>
            <a:off x="628649" y="1825625"/>
            <a:ext cx="8230537" cy="4351338"/>
          </a:xfrm>
        </p:spPr>
        <p:txBody>
          <a:bodyPr>
            <a:normAutofit/>
          </a:bodyPr>
          <a:lstStyle/>
          <a:p>
            <a:pPr marL="0" indent="0">
              <a:buNone/>
            </a:pPr>
            <a:r>
              <a:rPr lang="en-US" b="1" dirty="0"/>
              <a:t>Learning Objectives</a:t>
            </a:r>
          </a:p>
          <a:p>
            <a:endParaRPr lang="en-US" dirty="0"/>
          </a:p>
          <a:p>
            <a:r>
              <a:rPr lang="en-US" dirty="0"/>
              <a:t>Good data entry practices - formatting data tables in spreadsheets</a:t>
            </a:r>
          </a:p>
          <a:p>
            <a:r>
              <a:rPr lang="en-US" dirty="0"/>
              <a:t>How to avoid common formatting mistakes</a:t>
            </a:r>
          </a:p>
          <a:p>
            <a:r>
              <a:rPr lang="en-US" dirty="0"/>
              <a:t>Approaches for handling dates in spreadsheets</a:t>
            </a:r>
          </a:p>
          <a:p>
            <a:r>
              <a:rPr lang="en-US" dirty="0"/>
              <a:t>Basic quality control and data manipulation in spreadsheets</a:t>
            </a:r>
          </a:p>
          <a:p>
            <a:r>
              <a:rPr lang="en-US" dirty="0"/>
              <a:t>Exporting data from spreadsheets</a:t>
            </a:r>
          </a:p>
          <a:p>
            <a:endParaRPr lang="en-US" dirty="0"/>
          </a:p>
        </p:txBody>
      </p:sp>
    </p:spTree>
    <p:extLst>
      <p:ext uri="{BB962C8B-B14F-4D97-AF65-F5344CB8AC3E}">
        <p14:creationId xmlns:p14="http://schemas.microsoft.com/office/powerpoint/2010/main" val="1793846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7800" y="1114425"/>
            <a:ext cx="6248400" cy="4629150"/>
          </a:xfrm>
          <a:prstGeom prst="rect">
            <a:avLst/>
          </a:prstGeom>
        </p:spPr>
      </p:pic>
    </p:spTree>
    <p:extLst>
      <p:ext uri="{BB962C8B-B14F-4D97-AF65-F5344CB8AC3E}">
        <p14:creationId xmlns:p14="http://schemas.microsoft.com/office/powerpoint/2010/main" val="105622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0116137"/>
              </p:ext>
            </p:extLst>
          </p:nvPr>
        </p:nvGraphicFramePr>
        <p:xfrm>
          <a:off x="628650" y="2538254"/>
          <a:ext cx="7886700" cy="2926080"/>
        </p:xfrm>
        <a:graphic>
          <a:graphicData uri="http://schemas.openxmlformats.org/drawingml/2006/table">
            <a:tbl>
              <a:tblPr/>
              <a:tblGrid>
                <a:gridCol w="2628900"/>
                <a:gridCol w="2628900"/>
                <a:gridCol w="2628900"/>
              </a:tblGrid>
              <a:tr h="0">
                <a:tc>
                  <a:txBody>
                    <a:bodyPr/>
                    <a:lstStyle/>
                    <a:p>
                      <a:r>
                        <a:rPr lang="en-US" b="1" dirty="0"/>
                        <a:t>good name</a:t>
                      </a:r>
                      <a:endParaRPr lang="en-US" dirty="0"/>
                    </a:p>
                  </a:txBody>
                  <a:tcPr anchor="ctr">
                    <a:lnL>
                      <a:noFill/>
                    </a:lnL>
                    <a:lnR>
                      <a:noFill/>
                    </a:lnR>
                    <a:lnT>
                      <a:noFill/>
                    </a:lnT>
                    <a:lnB>
                      <a:noFill/>
                    </a:lnB>
                  </a:tcPr>
                </a:tc>
                <a:tc>
                  <a:txBody>
                    <a:bodyPr/>
                    <a:lstStyle/>
                    <a:p>
                      <a:r>
                        <a:rPr lang="en-US" b="1"/>
                        <a:t>good alternative</a:t>
                      </a:r>
                      <a:endParaRPr lang="en-US"/>
                    </a:p>
                  </a:txBody>
                  <a:tcPr anchor="ctr">
                    <a:lnL>
                      <a:noFill/>
                    </a:lnL>
                    <a:lnR>
                      <a:noFill/>
                    </a:lnR>
                    <a:lnT>
                      <a:noFill/>
                    </a:lnT>
                    <a:lnB>
                      <a:noFill/>
                    </a:lnB>
                  </a:tcPr>
                </a:tc>
                <a:tc>
                  <a:txBody>
                    <a:bodyPr/>
                    <a:lstStyle/>
                    <a:p>
                      <a:r>
                        <a:rPr lang="en-US" b="1"/>
                        <a:t>avoid</a:t>
                      </a:r>
                      <a:endParaRPr lang="en-US"/>
                    </a:p>
                  </a:txBody>
                  <a:tcPr anchor="ctr">
                    <a:lnL>
                      <a:noFill/>
                    </a:lnL>
                    <a:lnR>
                      <a:noFill/>
                    </a:lnR>
                    <a:lnT>
                      <a:noFill/>
                    </a:lnT>
                    <a:lnB>
                      <a:noFill/>
                    </a:lnB>
                  </a:tcPr>
                </a:tc>
              </a:tr>
              <a:tr h="0">
                <a:tc>
                  <a:txBody>
                    <a:bodyPr/>
                    <a:lstStyle/>
                    <a:p>
                      <a:r>
                        <a:rPr lang="en-US" dirty="0" err="1"/>
                        <a:t>Max_temp</a:t>
                      </a:r>
                      <a:endParaRPr lang="en-US" dirty="0"/>
                    </a:p>
                  </a:txBody>
                  <a:tcPr anchor="ctr">
                    <a:lnL>
                      <a:noFill/>
                    </a:lnL>
                    <a:lnR>
                      <a:noFill/>
                    </a:lnR>
                    <a:lnT>
                      <a:noFill/>
                    </a:lnT>
                    <a:lnB>
                      <a:noFill/>
                    </a:lnB>
                  </a:tcPr>
                </a:tc>
                <a:tc>
                  <a:txBody>
                    <a:bodyPr/>
                    <a:lstStyle/>
                    <a:p>
                      <a:r>
                        <a:rPr lang="en-US"/>
                        <a:t>MaxTemp</a:t>
                      </a:r>
                    </a:p>
                  </a:txBody>
                  <a:tcPr anchor="ctr">
                    <a:lnL>
                      <a:noFill/>
                    </a:lnL>
                    <a:lnR>
                      <a:noFill/>
                    </a:lnR>
                    <a:lnT>
                      <a:noFill/>
                    </a:lnT>
                    <a:lnB>
                      <a:noFill/>
                    </a:lnB>
                  </a:tcPr>
                </a:tc>
                <a:tc>
                  <a:txBody>
                    <a:bodyPr/>
                    <a:lstStyle/>
                    <a:p>
                      <a:r>
                        <a:rPr lang="en-US"/>
                        <a:t>Maximum Temp (°C)</a:t>
                      </a:r>
                    </a:p>
                  </a:txBody>
                  <a:tcPr anchor="ctr">
                    <a:lnL>
                      <a:noFill/>
                    </a:lnL>
                    <a:lnR>
                      <a:noFill/>
                    </a:lnR>
                    <a:lnT>
                      <a:noFill/>
                    </a:lnT>
                    <a:lnB>
                      <a:noFill/>
                    </a:lnB>
                  </a:tcPr>
                </a:tc>
              </a:tr>
              <a:tr h="0">
                <a:tc>
                  <a:txBody>
                    <a:bodyPr/>
                    <a:lstStyle/>
                    <a:p>
                      <a:r>
                        <a:rPr lang="en-US"/>
                        <a:t>Precipitation</a:t>
                      </a:r>
                    </a:p>
                  </a:txBody>
                  <a:tcPr anchor="ctr">
                    <a:lnL>
                      <a:noFill/>
                    </a:lnL>
                    <a:lnR>
                      <a:noFill/>
                    </a:lnR>
                    <a:lnT>
                      <a:noFill/>
                    </a:lnT>
                    <a:lnB>
                      <a:noFill/>
                    </a:lnB>
                  </a:tcPr>
                </a:tc>
                <a:tc>
                  <a:txBody>
                    <a:bodyPr/>
                    <a:lstStyle/>
                    <a:p>
                      <a:r>
                        <a:rPr lang="en-US" dirty="0" err="1"/>
                        <a:t>Precipitation_mm</a:t>
                      </a:r>
                      <a:endParaRPr lang="en-US" dirty="0"/>
                    </a:p>
                  </a:txBody>
                  <a:tcPr anchor="ctr">
                    <a:lnL>
                      <a:noFill/>
                    </a:lnL>
                    <a:lnR>
                      <a:noFill/>
                    </a:lnR>
                    <a:lnT>
                      <a:noFill/>
                    </a:lnT>
                    <a:lnB>
                      <a:noFill/>
                    </a:lnB>
                  </a:tcPr>
                </a:tc>
                <a:tc>
                  <a:txBody>
                    <a:bodyPr/>
                    <a:lstStyle/>
                    <a:p>
                      <a:r>
                        <a:rPr lang="en-US"/>
                        <a:t>precmm</a:t>
                      </a:r>
                    </a:p>
                  </a:txBody>
                  <a:tcPr anchor="ctr">
                    <a:lnL>
                      <a:noFill/>
                    </a:lnL>
                    <a:lnR>
                      <a:noFill/>
                    </a:lnR>
                    <a:lnT>
                      <a:noFill/>
                    </a:lnT>
                    <a:lnB>
                      <a:noFill/>
                    </a:lnB>
                  </a:tcPr>
                </a:tc>
              </a:tr>
              <a:tr h="0">
                <a:tc>
                  <a:txBody>
                    <a:bodyPr/>
                    <a:lstStyle/>
                    <a:p>
                      <a:r>
                        <a:rPr lang="en-US" dirty="0" err="1" smtClean="0"/>
                        <a:t>Me</a:t>
                      </a:r>
                      <a:r>
                        <a:rPr lang="en-US" i="0" dirty="0" err="1" smtClean="0"/>
                        <a:t>an_year_gro</a:t>
                      </a:r>
                      <a:r>
                        <a:rPr lang="en-US" dirty="0" err="1" smtClean="0"/>
                        <a:t>wth</a:t>
                      </a:r>
                      <a:endParaRPr lang="en-US" dirty="0"/>
                    </a:p>
                  </a:txBody>
                  <a:tcPr anchor="ctr">
                    <a:lnL>
                      <a:noFill/>
                    </a:lnL>
                    <a:lnR>
                      <a:noFill/>
                    </a:lnR>
                    <a:lnT>
                      <a:noFill/>
                    </a:lnT>
                    <a:lnB>
                      <a:noFill/>
                    </a:lnB>
                  </a:tcPr>
                </a:tc>
                <a:tc>
                  <a:txBody>
                    <a:bodyPr/>
                    <a:lstStyle/>
                    <a:p>
                      <a:r>
                        <a:rPr lang="en-US"/>
                        <a:t>MeanYearGrowth</a:t>
                      </a:r>
                    </a:p>
                  </a:txBody>
                  <a:tcPr anchor="ctr">
                    <a:lnL>
                      <a:noFill/>
                    </a:lnL>
                    <a:lnR>
                      <a:noFill/>
                    </a:lnR>
                    <a:lnT>
                      <a:noFill/>
                    </a:lnT>
                    <a:lnB>
                      <a:noFill/>
                    </a:lnB>
                  </a:tcPr>
                </a:tc>
                <a:tc>
                  <a:txBody>
                    <a:bodyPr/>
                    <a:lstStyle/>
                    <a:p>
                      <a:r>
                        <a:rPr lang="en-US"/>
                        <a:t>Mean growth/year</a:t>
                      </a:r>
                    </a:p>
                  </a:txBody>
                  <a:tcPr anchor="ctr">
                    <a:lnL>
                      <a:noFill/>
                    </a:lnL>
                    <a:lnR>
                      <a:noFill/>
                    </a:lnR>
                    <a:lnT>
                      <a:noFill/>
                    </a:lnT>
                    <a:lnB>
                      <a:noFill/>
                    </a:lnB>
                  </a:tcPr>
                </a:tc>
              </a:tr>
              <a:tr h="0">
                <a:tc>
                  <a:txBody>
                    <a:bodyPr/>
                    <a:lstStyle/>
                    <a:p>
                      <a:r>
                        <a:rPr lang="en-US"/>
                        <a:t>sex</a:t>
                      </a:r>
                    </a:p>
                  </a:txBody>
                  <a:tcPr anchor="ctr">
                    <a:lnL>
                      <a:noFill/>
                    </a:lnL>
                    <a:lnR>
                      <a:noFill/>
                    </a:lnR>
                    <a:lnT>
                      <a:noFill/>
                    </a:lnT>
                    <a:lnB>
                      <a:noFill/>
                    </a:lnB>
                  </a:tcPr>
                </a:tc>
                <a:tc>
                  <a:txBody>
                    <a:bodyPr/>
                    <a:lstStyle/>
                    <a:p>
                      <a:r>
                        <a:rPr lang="en-US"/>
                        <a:t>sex</a:t>
                      </a:r>
                    </a:p>
                  </a:txBody>
                  <a:tcPr anchor="ctr">
                    <a:lnL>
                      <a:noFill/>
                    </a:lnL>
                    <a:lnR>
                      <a:noFill/>
                    </a:lnR>
                    <a:lnT>
                      <a:noFill/>
                    </a:lnT>
                    <a:lnB>
                      <a:noFill/>
                    </a:lnB>
                  </a:tcPr>
                </a:tc>
                <a:tc>
                  <a:txBody>
                    <a:bodyPr/>
                    <a:lstStyle/>
                    <a:p>
                      <a:r>
                        <a:rPr lang="en-US"/>
                        <a:t>M/F</a:t>
                      </a:r>
                    </a:p>
                  </a:txBody>
                  <a:tcPr anchor="ctr">
                    <a:lnL>
                      <a:noFill/>
                    </a:lnL>
                    <a:lnR>
                      <a:noFill/>
                    </a:lnR>
                    <a:lnT>
                      <a:noFill/>
                    </a:lnT>
                    <a:lnB>
                      <a:noFill/>
                    </a:lnB>
                  </a:tcPr>
                </a:tc>
              </a:tr>
              <a:tr h="0">
                <a:tc>
                  <a:txBody>
                    <a:bodyPr/>
                    <a:lstStyle/>
                    <a:p>
                      <a:r>
                        <a:rPr lang="en-US" dirty="0"/>
                        <a:t>weight</a:t>
                      </a:r>
                    </a:p>
                  </a:txBody>
                  <a:tcPr anchor="ctr">
                    <a:lnL>
                      <a:noFill/>
                    </a:lnL>
                    <a:lnR>
                      <a:noFill/>
                    </a:lnR>
                    <a:lnT>
                      <a:noFill/>
                    </a:lnT>
                    <a:lnB>
                      <a:noFill/>
                    </a:lnB>
                  </a:tcPr>
                </a:tc>
                <a:tc>
                  <a:txBody>
                    <a:bodyPr/>
                    <a:lstStyle/>
                    <a:p>
                      <a:r>
                        <a:rPr lang="en-US"/>
                        <a:t>weight</a:t>
                      </a:r>
                    </a:p>
                  </a:txBody>
                  <a:tcPr anchor="ctr">
                    <a:lnL>
                      <a:noFill/>
                    </a:lnL>
                    <a:lnR>
                      <a:noFill/>
                    </a:lnR>
                    <a:lnT>
                      <a:noFill/>
                    </a:lnT>
                    <a:lnB>
                      <a:noFill/>
                    </a:lnB>
                  </a:tcPr>
                </a:tc>
                <a:tc>
                  <a:txBody>
                    <a:bodyPr/>
                    <a:lstStyle/>
                    <a:p>
                      <a:r>
                        <a:rPr lang="en-US"/>
                        <a:t>w.</a:t>
                      </a:r>
                    </a:p>
                  </a:txBody>
                  <a:tcPr anchor="ctr">
                    <a:lnL>
                      <a:noFill/>
                    </a:lnL>
                    <a:lnR>
                      <a:noFill/>
                    </a:lnR>
                    <a:lnT>
                      <a:noFill/>
                    </a:lnT>
                    <a:lnB>
                      <a:noFill/>
                    </a:lnB>
                  </a:tcPr>
                </a:tc>
              </a:tr>
              <a:tr h="0">
                <a:tc>
                  <a:txBody>
                    <a:bodyPr/>
                    <a:lstStyle/>
                    <a:p>
                      <a:r>
                        <a:rPr lang="en-US"/>
                        <a:t>cell_type</a:t>
                      </a:r>
                    </a:p>
                  </a:txBody>
                  <a:tcPr anchor="ctr">
                    <a:lnL>
                      <a:noFill/>
                    </a:lnL>
                    <a:lnR>
                      <a:noFill/>
                    </a:lnR>
                    <a:lnT>
                      <a:noFill/>
                    </a:lnT>
                    <a:lnB>
                      <a:noFill/>
                    </a:lnB>
                  </a:tcPr>
                </a:tc>
                <a:tc>
                  <a:txBody>
                    <a:bodyPr/>
                    <a:lstStyle/>
                    <a:p>
                      <a:r>
                        <a:rPr lang="en-US"/>
                        <a:t>CellType</a:t>
                      </a:r>
                    </a:p>
                  </a:txBody>
                  <a:tcPr anchor="ctr">
                    <a:lnL>
                      <a:noFill/>
                    </a:lnL>
                    <a:lnR>
                      <a:noFill/>
                    </a:lnR>
                    <a:lnT>
                      <a:noFill/>
                    </a:lnT>
                    <a:lnB>
                      <a:noFill/>
                    </a:lnB>
                  </a:tcPr>
                </a:tc>
                <a:tc>
                  <a:txBody>
                    <a:bodyPr/>
                    <a:lstStyle/>
                    <a:p>
                      <a:r>
                        <a:rPr lang="en-US"/>
                        <a:t>Cell type</a:t>
                      </a:r>
                    </a:p>
                  </a:txBody>
                  <a:tcPr anchor="ctr">
                    <a:lnL>
                      <a:noFill/>
                    </a:lnL>
                    <a:lnR>
                      <a:noFill/>
                    </a:lnR>
                    <a:lnT>
                      <a:noFill/>
                    </a:lnT>
                    <a:lnB>
                      <a:noFill/>
                    </a:lnB>
                  </a:tcPr>
                </a:tc>
              </a:tr>
              <a:tr h="0">
                <a:tc>
                  <a:txBody>
                    <a:bodyPr/>
                    <a:lstStyle/>
                    <a:p>
                      <a:r>
                        <a:rPr lang="en-US"/>
                        <a:t>first_observation</a:t>
                      </a:r>
                    </a:p>
                  </a:txBody>
                  <a:tcPr anchor="ctr">
                    <a:lnL>
                      <a:noFill/>
                    </a:lnL>
                    <a:lnR>
                      <a:noFill/>
                    </a:lnR>
                    <a:lnT>
                      <a:noFill/>
                    </a:lnT>
                    <a:lnB>
                      <a:noFill/>
                    </a:lnB>
                  </a:tcPr>
                </a:tc>
                <a:tc>
                  <a:txBody>
                    <a:bodyPr/>
                    <a:lstStyle/>
                    <a:p>
                      <a:r>
                        <a:rPr lang="en-US"/>
                        <a:t>Observation_01</a:t>
                      </a:r>
                    </a:p>
                  </a:txBody>
                  <a:tcPr anchor="ctr">
                    <a:lnL>
                      <a:noFill/>
                    </a:lnL>
                    <a:lnR>
                      <a:noFill/>
                    </a:lnR>
                    <a:lnT>
                      <a:noFill/>
                    </a:lnT>
                    <a:lnB>
                      <a:noFill/>
                    </a:lnB>
                  </a:tcPr>
                </a:tc>
                <a:tc>
                  <a:txBody>
                    <a:bodyPr/>
                    <a:lstStyle/>
                    <a:p>
                      <a:r>
                        <a:rPr lang="en-US" dirty="0"/>
                        <a:t>1st Obs.</a:t>
                      </a:r>
                    </a:p>
                  </a:txBody>
                  <a:tcPr anchor="ctr">
                    <a:lnL>
                      <a:noFill/>
                    </a:lnL>
                    <a:lnR>
                      <a:noFill/>
                    </a:lnR>
                    <a:lnT>
                      <a:noFill/>
                    </a:lnT>
                    <a:lnB>
                      <a:noFill/>
                    </a:lnB>
                  </a:tcPr>
                </a:tc>
              </a:tr>
            </a:tbl>
          </a:graphicData>
        </a:graphic>
      </p:graphicFrame>
      <p:sp>
        <p:nvSpPr>
          <p:cNvPr id="3" name="Rectangle 1"/>
          <p:cNvSpPr>
            <a:spLocks noChangeArrowheads="1"/>
          </p:cNvSpPr>
          <p:nvPr/>
        </p:nvSpPr>
        <p:spPr bwMode="auto">
          <a:xfrm>
            <a:off x="628650" y="1725698"/>
            <a:ext cx="1544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Field Names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908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Dates as data</a:t>
            </a:r>
            <a:br>
              <a:rPr lang="en-US" b="1" dirty="0"/>
            </a:br>
            <a:endParaRPr lang="en-US" dirty="0"/>
          </a:p>
        </p:txBody>
      </p:sp>
      <p:sp>
        <p:nvSpPr>
          <p:cNvPr id="4" name="Content Placeholder 3"/>
          <p:cNvSpPr>
            <a:spLocks noGrp="1"/>
          </p:cNvSpPr>
          <p:nvPr>
            <p:ph idx="1"/>
          </p:nvPr>
        </p:nvSpPr>
        <p:spPr/>
        <p:txBody>
          <a:bodyPr/>
          <a:lstStyle/>
          <a:p>
            <a:pPr marL="0" indent="0">
              <a:buNone/>
            </a:pPr>
            <a:r>
              <a:rPr lang="en-US" b="1" dirty="0"/>
              <a:t>Learning </a:t>
            </a:r>
            <a:r>
              <a:rPr lang="en-US" b="1" dirty="0" smtClean="0"/>
              <a:t>Objectives</a:t>
            </a:r>
          </a:p>
          <a:p>
            <a:pPr marL="0" indent="0">
              <a:buNone/>
            </a:pPr>
            <a:endParaRPr lang="en-US" b="1" dirty="0"/>
          </a:p>
          <a:p>
            <a:r>
              <a:rPr lang="en-US" dirty="0" smtClean="0"/>
              <a:t>Understand how </a:t>
            </a:r>
            <a:r>
              <a:rPr lang="en-US" dirty="0"/>
              <a:t>dates are handled and formatted in spreadsheets</a:t>
            </a:r>
          </a:p>
          <a:p>
            <a:r>
              <a:rPr lang="en-US" dirty="0" smtClean="0"/>
              <a:t>Manipulate </a:t>
            </a:r>
            <a:r>
              <a:rPr lang="en-US" dirty="0"/>
              <a:t>dates stored in </a:t>
            </a:r>
            <a:r>
              <a:rPr lang="en-US" dirty="0" smtClean="0"/>
              <a:t>spreadsheets</a:t>
            </a:r>
            <a:endParaRPr lang="en-US" dirty="0"/>
          </a:p>
          <a:p>
            <a:r>
              <a:rPr lang="en-US" dirty="0" smtClean="0"/>
              <a:t>Understand </a:t>
            </a:r>
            <a:r>
              <a:rPr lang="en-US" dirty="0"/>
              <a:t>the caveats of the default formatting of the dates</a:t>
            </a:r>
          </a:p>
          <a:p>
            <a:endParaRPr lang="en-US" dirty="0"/>
          </a:p>
        </p:txBody>
      </p:sp>
    </p:spTree>
    <p:extLst>
      <p:ext uri="{BB962C8B-B14F-4D97-AF65-F5344CB8AC3E}">
        <p14:creationId xmlns:p14="http://schemas.microsoft.com/office/powerpoint/2010/main" val="2114734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Many formats, many ambigu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45596"/>
            <a:ext cx="88392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746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b="1" dirty="0">
                <a:latin typeface="Arial" panose="020B0604020202020204" pitchFamily="34" charset="0"/>
              </a:rPr>
              <a:t>Exercise</a:t>
            </a:r>
            <a:endParaRPr lang="en-US" dirty="0"/>
          </a:p>
        </p:txBody>
      </p:sp>
      <p:sp>
        <p:nvSpPr>
          <p:cNvPr id="5" name="Content Placeholder 4"/>
          <p:cNvSpPr>
            <a:spLocks noGrp="1"/>
          </p:cNvSpPr>
          <p:nvPr>
            <p:ph idx="1"/>
          </p:nvPr>
        </p:nvSpPr>
        <p:spPr>
          <a:xfrm>
            <a:off x="441742" y="1424066"/>
            <a:ext cx="8260517" cy="5216577"/>
          </a:xfrm>
        </p:spPr>
        <p:txBody>
          <a:bodyPr>
            <a:normAutofit/>
          </a:bodyPr>
          <a:lstStyle/>
          <a:p>
            <a:pPr>
              <a:lnSpc>
                <a:spcPct val="100000"/>
              </a:lnSpc>
            </a:pPr>
            <a:r>
              <a:rPr lang="en-US" sz="2400" dirty="0"/>
              <a:t>What happens to the dates in the “dates” tab of our workbook if we save this sheet in Excel (in csv format) and then open the file in a plain text editor (like </a:t>
            </a:r>
            <a:r>
              <a:rPr lang="en-US" sz="2400" dirty="0" err="1"/>
              <a:t>TextEdit</a:t>
            </a:r>
            <a:r>
              <a:rPr lang="en-US" sz="2400" dirty="0"/>
              <a:t> or Notepad)? What happens to the dates if we then open the csv file in Excel?</a:t>
            </a:r>
            <a:endParaRPr lang="en-US" sz="2400" dirty="0"/>
          </a:p>
        </p:txBody>
      </p:sp>
    </p:spTree>
    <p:extLst>
      <p:ext uri="{BB962C8B-B14F-4D97-AF65-F5344CB8AC3E}">
        <p14:creationId xmlns:p14="http://schemas.microsoft.com/office/powerpoint/2010/main" val="206523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b="1" dirty="0">
                <a:latin typeface="Arial" panose="020B0604020202020204" pitchFamily="34" charset="0"/>
              </a:rPr>
              <a:t>Exercise</a:t>
            </a:r>
            <a:endParaRPr lang="en-US" dirty="0"/>
          </a:p>
        </p:txBody>
      </p:sp>
      <p:sp>
        <p:nvSpPr>
          <p:cNvPr id="5" name="Content Placeholder 4"/>
          <p:cNvSpPr>
            <a:spLocks noGrp="1"/>
          </p:cNvSpPr>
          <p:nvPr>
            <p:ph idx="1"/>
          </p:nvPr>
        </p:nvSpPr>
        <p:spPr>
          <a:xfrm>
            <a:off x="441742" y="1424066"/>
            <a:ext cx="8260517" cy="5216577"/>
          </a:xfrm>
        </p:spPr>
        <p:txBody>
          <a:bodyPr>
            <a:normAutofit/>
          </a:bodyPr>
          <a:lstStyle/>
          <a:p>
            <a:pPr>
              <a:lnSpc>
                <a:spcPct val="100000"/>
              </a:lnSpc>
            </a:pPr>
            <a:r>
              <a:rPr lang="en-US" sz="2400" dirty="0"/>
              <a:t>We’ve combined all of the tables from the messy data into a single table in a single tab. Download this semi-cleaned data file to your computer: </a:t>
            </a:r>
            <a:r>
              <a:rPr lang="en-US" sz="2400" dirty="0" err="1"/>
              <a:t>survey_sorting_exercise</a:t>
            </a:r>
            <a:endParaRPr lang="en-US" sz="2400" dirty="0"/>
          </a:p>
          <a:p>
            <a:pPr>
              <a:lnSpc>
                <a:spcPct val="100000"/>
              </a:lnSpc>
            </a:pPr>
            <a:endParaRPr lang="en-US" sz="2400" dirty="0"/>
          </a:p>
          <a:p>
            <a:pPr>
              <a:lnSpc>
                <a:spcPct val="100000"/>
              </a:lnSpc>
            </a:pPr>
            <a:r>
              <a:rPr lang="en-US" sz="2400" dirty="0"/>
              <a:t>Once downloaded, sort the </a:t>
            </a:r>
            <a:r>
              <a:rPr lang="en-US" sz="2400" dirty="0" err="1"/>
              <a:t>Weight_grams</a:t>
            </a:r>
            <a:r>
              <a:rPr lang="en-US" sz="2400" dirty="0"/>
              <a:t> column in your spreadsheet program from Largest to Smallest.</a:t>
            </a:r>
          </a:p>
          <a:p>
            <a:pPr>
              <a:lnSpc>
                <a:spcPct val="100000"/>
              </a:lnSpc>
            </a:pPr>
            <a:endParaRPr lang="en-US" sz="2400" dirty="0"/>
          </a:p>
          <a:p>
            <a:pPr>
              <a:lnSpc>
                <a:spcPct val="100000"/>
              </a:lnSpc>
            </a:pPr>
            <a:r>
              <a:rPr lang="en-US" sz="2400" dirty="0"/>
              <a:t>What do you notice?</a:t>
            </a:r>
            <a:endParaRPr lang="en-US" sz="2400" dirty="0"/>
          </a:p>
        </p:txBody>
      </p:sp>
    </p:spTree>
    <p:extLst>
      <p:ext uri="{BB962C8B-B14F-4D97-AF65-F5344CB8AC3E}">
        <p14:creationId xmlns:p14="http://schemas.microsoft.com/office/powerpoint/2010/main" val="391361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t>Data Organization in </a:t>
            </a:r>
            <a:r>
              <a:rPr lang="en-US" b="1" dirty="0" smtClean="0"/>
              <a:t>Spreadsheets</a:t>
            </a:r>
            <a:r>
              <a:rPr lang="en-US" b="1" dirty="0"/>
              <a:t/>
            </a:r>
            <a:br>
              <a:rPr lang="en-US" b="1" dirty="0"/>
            </a:br>
            <a:endParaRPr lang="en-US" dirty="0"/>
          </a:p>
        </p:txBody>
      </p:sp>
      <p:sp>
        <p:nvSpPr>
          <p:cNvPr id="4" name="Content Placeholder 3"/>
          <p:cNvSpPr>
            <a:spLocks noGrp="1"/>
          </p:cNvSpPr>
          <p:nvPr>
            <p:ph idx="1"/>
          </p:nvPr>
        </p:nvSpPr>
        <p:spPr>
          <a:xfrm>
            <a:off x="628649" y="1825625"/>
            <a:ext cx="8230537" cy="4351338"/>
          </a:xfrm>
        </p:spPr>
        <p:txBody>
          <a:bodyPr>
            <a:normAutofit lnSpcReduction="10000"/>
          </a:bodyPr>
          <a:lstStyle/>
          <a:p>
            <a:pPr marL="0" indent="0">
              <a:buNone/>
            </a:pPr>
            <a:r>
              <a:rPr lang="en-US" b="1" dirty="0"/>
              <a:t>What this lesson will not teach you</a:t>
            </a:r>
            <a:endParaRPr lang="en-US" dirty="0"/>
          </a:p>
          <a:p>
            <a:r>
              <a:rPr lang="en-US" dirty="0"/>
              <a:t>How to do </a:t>
            </a:r>
            <a:r>
              <a:rPr lang="en-US" i="1" dirty="0"/>
              <a:t>statistics</a:t>
            </a:r>
            <a:r>
              <a:rPr lang="en-US" dirty="0"/>
              <a:t> in a spreadsheet</a:t>
            </a:r>
          </a:p>
          <a:p>
            <a:r>
              <a:rPr lang="en-US" dirty="0"/>
              <a:t>How to do </a:t>
            </a:r>
            <a:r>
              <a:rPr lang="en-US" i="1" dirty="0"/>
              <a:t>plotting</a:t>
            </a:r>
            <a:r>
              <a:rPr lang="en-US" dirty="0"/>
              <a:t> in a spreadsheet</a:t>
            </a:r>
          </a:p>
          <a:p>
            <a:r>
              <a:rPr lang="en-US" dirty="0"/>
              <a:t>How to </a:t>
            </a:r>
            <a:r>
              <a:rPr lang="en-US" i="1" dirty="0"/>
              <a:t>write code</a:t>
            </a:r>
            <a:r>
              <a:rPr lang="en-US" dirty="0"/>
              <a:t> in spreadsheet </a:t>
            </a:r>
            <a:r>
              <a:rPr lang="en-US" dirty="0" smtClean="0"/>
              <a:t>programs</a:t>
            </a:r>
          </a:p>
          <a:p>
            <a:r>
              <a:rPr lang="en-US" dirty="0" smtClean="0"/>
              <a:t>Why?</a:t>
            </a:r>
          </a:p>
          <a:p>
            <a:pPr lvl="1"/>
            <a:r>
              <a:rPr lang="en-US" dirty="0" smtClean="0"/>
              <a:t>This requires </a:t>
            </a:r>
            <a:r>
              <a:rPr lang="en-US" dirty="0"/>
              <a:t>a lot of manual </a:t>
            </a:r>
            <a:r>
              <a:rPr lang="en-US" dirty="0" smtClean="0"/>
              <a:t>work (lots of clicking!), is not very repeatable </a:t>
            </a:r>
          </a:p>
          <a:p>
            <a:pPr lvl="1"/>
            <a:r>
              <a:rPr lang="en-US" dirty="0" smtClean="0"/>
              <a:t>It </a:t>
            </a:r>
            <a:r>
              <a:rPr lang="en-US" dirty="0"/>
              <a:t>is also difficult to track or reproduce statistical or plotting analyses done in spreadsheet programs when you want to go back to your work or someone asks for details of your analysis.</a:t>
            </a:r>
          </a:p>
          <a:p>
            <a:pPr lvl="1"/>
            <a:endParaRPr lang="en-US" dirty="0"/>
          </a:p>
          <a:p>
            <a:endParaRPr lang="en-US" dirty="0"/>
          </a:p>
        </p:txBody>
      </p:sp>
    </p:spTree>
    <p:extLst>
      <p:ext uri="{BB962C8B-B14F-4D97-AF65-F5344CB8AC3E}">
        <p14:creationId xmlns:p14="http://schemas.microsoft.com/office/powerpoint/2010/main" val="228512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0388"/>
            <a:ext cx="3124200" cy="5732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38800" y="5525395"/>
            <a:ext cx="3356560" cy="276999"/>
          </a:xfrm>
          <a:prstGeom prst="rect">
            <a:avLst/>
          </a:prstGeom>
          <a:noFill/>
        </p:spPr>
        <p:txBody>
          <a:bodyPr wrap="none" rtlCol="0">
            <a:spAutoFit/>
          </a:bodyPr>
          <a:lstStyle/>
          <a:p>
            <a:r>
              <a:rPr lang="en-US" sz="1200" dirty="0"/>
              <a:t>http://www.bbc.com/news/magazine-22223190</a:t>
            </a:r>
          </a:p>
        </p:txBody>
      </p:sp>
      <p:sp>
        <p:nvSpPr>
          <p:cNvPr id="6" name="TextBox 5"/>
          <p:cNvSpPr txBox="1"/>
          <p:nvPr/>
        </p:nvSpPr>
        <p:spPr>
          <a:xfrm>
            <a:off x="4114800" y="1021194"/>
            <a:ext cx="4010253" cy="4247317"/>
          </a:xfrm>
          <a:prstGeom prst="rect">
            <a:avLst/>
          </a:prstGeom>
          <a:noFill/>
        </p:spPr>
        <p:txBody>
          <a:bodyPr wrap="square" rtlCol="0">
            <a:spAutoFit/>
          </a:bodyPr>
          <a:lstStyle/>
          <a:p>
            <a:r>
              <a:rPr lang="en-US" dirty="0" smtClean="0"/>
              <a:t>“… he'd </a:t>
            </a:r>
            <a:r>
              <a:rPr lang="en-US" dirty="0"/>
              <a:t>spotted a basic error in the spreadsheet. </a:t>
            </a:r>
            <a:endParaRPr lang="en-US" dirty="0" smtClean="0"/>
          </a:p>
          <a:p>
            <a:endParaRPr lang="en-US" dirty="0"/>
          </a:p>
          <a:p>
            <a:r>
              <a:rPr lang="en-US" dirty="0" smtClean="0"/>
              <a:t>The </a:t>
            </a:r>
            <a:r>
              <a:rPr lang="en-US" dirty="0"/>
              <a:t>Harvard professors had accidentally only included 15 of the 20 countries under analysis in their key calculation (of average GDP growth in countries with high public debt</a:t>
            </a:r>
            <a:r>
              <a:rPr lang="en-US" dirty="0" smtClean="0"/>
              <a:t>).</a:t>
            </a:r>
          </a:p>
          <a:p>
            <a:endParaRPr lang="en-US" dirty="0"/>
          </a:p>
          <a:p>
            <a:r>
              <a:rPr lang="en-US" dirty="0"/>
              <a:t>Australia, Austria, Belgium, Canada and Denmark were missing</a:t>
            </a:r>
            <a:r>
              <a:rPr lang="en-US" dirty="0" smtClean="0"/>
              <a:t>.</a:t>
            </a:r>
          </a:p>
          <a:p>
            <a:endParaRPr lang="en-US" dirty="0"/>
          </a:p>
          <a:p>
            <a:r>
              <a:rPr lang="en-US" dirty="0"/>
              <a:t>Oops</a:t>
            </a:r>
            <a:r>
              <a:rPr lang="en-US" dirty="0" smtClean="0"/>
              <a:t>.”</a:t>
            </a:r>
            <a:endParaRPr lang="en-US" dirty="0"/>
          </a:p>
          <a:p>
            <a:endParaRPr lang="en-US" dirty="0"/>
          </a:p>
        </p:txBody>
      </p:sp>
    </p:spTree>
    <p:extLst>
      <p:ext uri="{BB962C8B-B14F-4D97-AF65-F5344CB8AC3E}">
        <p14:creationId xmlns:p14="http://schemas.microsoft.com/office/powerpoint/2010/main" val="2179322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5233" y="938402"/>
            <a:ext cx="4572000" cy="369332"/>
          </a:xfrm>
          <a:prstGeom prst="rect">
            <a:avLst/>
          </a:prstGeom>
        </p:spPr>
        <p:txBody>
          <a:bodyPr>
            <a:spAutoFit/>
          </a:bodyPr>
          <a:lstStyle/>
          <a:p>
            <a:r>
              <a:rPr lang="en-US" b="1" dirty="0" smtClean="0"/>
              <a:t>Structuring data in spreadsheets</a:t>
            </a:r>
          </a:p>
        </p:txBody>
      </p:sp>
      <p:sp>
        <p:nvSpPr>
          <p:cNvPr id="3" name="Title 2"/>
          <p:cNvSpPr>
            <a:spLocks noGrp="1"/>
          </p:cNvSpPr>
          <p:nvPr>
            <p:ph type="title"/>
          </p:nvPr>
        </p:nvSpPr>
        <p:spPr/>
        <p:txBody>
          <a:bodyPr/>
          <a:lstStyle/>
          <a:p>
            <a:r>
              <a:rPr lang="en-US" b="1" dirty="0"/>
              <a:t>Structuring data in spreadsheets</a:t>
            </a:r>
            <a:br>
              <a:rPr lang="en-US" b="1" dirty="0"/>
            </a:br>
            <a:endParaRPr lang="en-US" dirty="0"/>
          </a:p>
        </p:txBody>
      </p:sp>
      <p:sp>
        <p:nvSpPr>
          <p:cNvPr id="4" name="Content Placeholder 3"/>
          <p:cNvSpPr>
            <a:spLocks noGrp="1"/>
          </p:cNvSpPr>
          <p:nvPr>
            <p:ph idx="1"/>
          </p:nvPr>
        </p:nvSpPr>
        <p:spPr>
          <a:xfrm>
            <a:off x="516692" y="1690689"/>
            <a:ext cx="8110616" cy="4852986"/>
          </a:xfrm>
        </p:spPr>
        <p:txBody>
          <a:bodyPr>
            <a:normAutofit fontScale="92500" lnSpcReduction="10000"/>
          </a:bodyPr>
          <a:lstStyle/>
          <a:p>
            <a:pPr marL="0" indent="0">
              <a:buNone/>
            </a:pPr>
            <a:r>
              <a:rPr lang="en-US" dirty="0"/>
              <a:t>The cardinal rules of using spreadsheet programs for data:</a:t>
            </a:r>
          </a:p>
          <a:p>
            <a:pPr marL="514350" indent="-514350">
              <a:buFont typeface="+mj-lt"/>
              <a:buAutoNum type="arabicPeriod"/>
            </a:pPr>
            <a:r>
              <a:rPr lang="en-US" dirty="0" smtClean="0"/>
              <a:t>Put </a:t>
            </a:r>
            <a:r>
              <a:rPr lang="en-US" dirty="0"/>
              <a:t>all your </a:t>
            </a:r>
            <a:r>
              <a:rPr lang="en-US" u="sng" dirty="0"/>
              <a:t>variables in columns </a:t>
            </a:r>
            <a:r>
              <a:rPr lang="en-US" dirty="0"/>
              <a:t>- the thing you're measuring, like 'weight' or 'temperature'.</a:t>
            </a:r>
          </a:p>
          <a:p>
            <a:pPr marL="514350" indent="-514350">
              <a:buFont typeface="+mj-lt"/>
              <a:buAutoNum type="arabicPeriod"/>
            </a:pPr>
            <a:r>
              <a:rPr lang="en-US" dirty="0" smtClean="0"/>
              <a:t>Put </a:t>
            </a:r>
            <a:r>
              <a:rPr lang="en-US" u="sng" dirty="0"/>
              <a:t>each observation in its own row</a:t>
            </a:r>
            <a:r>
              <a:rPr lang="en-US" dirty="0"/>
              <a:t>.</a:t>
            </a:r>
          </a:p>
          <a:p>
            <a:pPr marL="514350" indent="-514350">
              <a:buFont typeface="+mj-lt"/>
              <a:buAutoNum type="arabicPeriod"/>
            </a:pPr>
            <a:r>
              <a:rPr lang="en-US" u="sng" dirty="0" smtClean="0"/>
              <a:t>Don't </a:t>
            </a:r>
            <a:r>
              <a:rPr lang="en-US" u="sng" dirty="0"/>
              <a:t>combine multiple pieces of information in one cell. </a:t>
            </a:r>
            <a:r>
              <a:rPr lang="en-US" dirty="0"/>
              <a:t>Sometimes it just seems like one thing, but think if that's the only way you'll want to be able to use or sort that data.</a:t>
            </a:r>
          </a:p>
          <a:p>
            <a:pPr marL="514350" indent="-514350">
              <a:buFont typeface="+mj-lt"/>
              <a:buAutoNum type="arabicPeriod"/>
            </a:pPr>
            <a:r>
              <a:rPr lang="en-US" u="sng" dirty="0" smtClean="0"/>
              <a:t>Leave </a:t>
            </a:r>
            <a:r>
              <a:rPr lang="en-US" u="sng" dirty="0"/>
              <a:t>the raw data raw </a:t>
            </a:r>
            <a:r>
              <a:rPr lang="en-US" dirty="0"/>
              <a:t>- don't mess with it!</a:t>
            </a:r>
          </a:p>
          <a:p>
            <a:pPr marL="514350" indent="-514350">
              <a:buFont typeface="+mj-lt"/>
              <a:buAutoNum type="arabicPeriod"/>
            </a:pPr>
            <a:r>
              <a:rPr lang="en-US" u="sng" dirty="0" smtClean="0"/>
              <a:t>Export </a:t>
            </a:r>
            <a:r>
              <a:rPr lang="en-US" u="sng" dirty="0"/>
              <a:t>the cleaned data </a:t>
            </a:r>
            <a:r>
              <a:rPr lang="en-US" dirty="0"/>
              <a:t>to a text based format like CSV. This ensures that anyone can use the data, and is the format required by most data repositories.</a:t>
            </a:r>
          </a:p>
          <a:p>
            <a:pPr marL="0" indent="0">
              <a:buNone/>
            </a:pPr>
            <a:endParaRPr lang="en-US" dirty="0"/>
          </a:p>
        </p:txBody>
      </p:sp>
    </p:spTree>
    <p:extLst>
      <p:ext uri="{BB962C8B-B14F-4D97-AF65-F5344CB8AC3E}">
        <p14:creationId xmlns:p14="http://schemas.microsoft.com/office/powerpoint/2010/main" val="39852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ultiple-info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05" y="2289525"/>
            <a:ext cx="4400550" cy="268605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4719755" y="2289525"/>
            <a:ext cx="4295775" cy="2600325"/>
          </a:xfrm>
          <a:prstGeom prst="rect">
            <a:avLst/>
          </a:prstGeom>
        </p:spPr>
      </p:pic>
    </p:spTree>
    <p:extLst>
      <p:ext uri="{BB962C8B-B14F-4D97-AF65-F5344CB8AC3E}">
        <p14:creationId xmlns:p14="http://schemas.microsoft.com/office/powerpoint/2010/main" val="393184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ple ta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9377"/>
            <a:ext cx="91440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0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320" y="1449855"/>
            <a:ext cx="2743200" cy="3438525"/>
          </a:xfrm>
          <a:prstGeom prst="rect">
            <a:avLst/>
          </a:prstGeom>
        </p:spPr>
      </p:pic>
      <p:pic>
        <p:nvPicPr>
          <p:cNvPr id="4098" name="Picture 2" descr="good format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831" y="1449855"/>
            <a:ext cx="2771775"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64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84673" y="525264"/>
            <a:ext cx="830677" cy="369332"/>
          </a:xfrm>
          <a:prstGeom prst="rect">
            <a:avLst/>
          </a:prstGeom>
          <a:noFill/>
        </p:spPr>
        <p:txBody>
          <a:bodyPr wrap="none" rtlCol="0">
            <a:spAutoFit/>
          </a:bodyPr>
          <a:lstStyle/>
          <a:p>
            <a:r>
              <a:rPr lang="en-US" dirty="0" smtClean="0"/>
              <a:t>15 min</a:t>
            </a:r>
            <a:endParaRPr lang="en-US" dirty="0"/>
          </a:p>
        </p:txBody>
      </p:sp>
      <p:sp>
        <p:nvSpPr>
          <p:cNvPr id="4" name="Title 3"/>
          <p:cNvSpPr>
            <a:spLocks noGrp="1"/>
          </p:cNvSpPr>
          <p:nvPr>
            <p:ph type="title"/>
          </p:nvPr>
        </p:nvSpPr>
        <p:spPr/>
        <p:txBody>
          <a:bodyPr/>
          <a:lstStyle/>
          <a:p>
            <a:r>
              <a:rPr lang="en-US" altLang="en-US" b="1" dirty="0">
                <a:latin typeface="Arial" panose="020B0604020202020204" pitchFamily="34" charset="0"/>
              </a:rPr>
              <a:t>Exercise</a:t>
            </a:r>
            <a:endParaRPr lang="en-US" dirty="0"/>
          </a:p>
        </p:txBody>
      </p:sp>
      <p:sp>
        <p:nvSpPr>
          <p:cNvPr id="5" name="Content Placeholder 4"/>
          <p:cNvSpPr>
            <a:spLocks noGrp="1"/>
          </p:cNvSpPr>
          <p:nvPr>
            <p:ph idx="1"/>
          </p:nvPr>
        </p:nvSpPr>
        <p:spPr>
          <a:xfrm>
            <a:off x="441742" y="1424066"/>
            <a:ext cx="8260517" cy="5216577"/>
          </a:xfrm>
        </p:spPr>
        <p:txBody>
          <a:bodyPr>
            <a:normAutofit/>
          </a:bodyPr>
          <a:lstStyle/>
          <a:p>
            <a:pPr lvl="0" eaLnBrk="0" fontAlgn="base" hangingPunct="0">
              <a:lnSpc>
                <a:spcPct val="100000"/>
              </a:lnSpc>
              <a:spcBef>
                <a:spcPct val="0"/>
              </a:spcBef>
              <a:spcAft>
                <a:spcPct val="0"/>
              </a:spcAft>
              <a:buFontTx/>
              <a:buChar char="•"/>
            </a:pPr>
            <a:r>
              <a:rPr lang="en-US" altLang="en-US" sz="2400" dirty="0">
                <a:latin typeface="Arial" panose="020B0604020202020204" pitchFamily="34" charset="0"/>
              </a:rPr>
              <a:t>Download and open survey_data_spreadsheet_messy.xls</a:t>
            </a:r>
          </a:p>
          <a:p>
            <a:pPr marL="0" lvl="0" indent="0" eaLnBrk="0" fontAlgn="base" hangingPunct="0">
              <a:lnSpc>
                <a:spcPct val="100000"/>
              </a:lnSpc>
              <a:spcBef>
                <a:spcPct val="0"/>
              </a:spcBef>
              <a:spcAft>
                <a:spcPct val="0"/>
              </a:spcAft>
              <a:buFontTx/>
              <a:buChar char="•"/>
            </a:pPr>
            <a:endParaRPr lang="en-US" altLang="en-US" sz="2400" dirty="0" smtClean="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400" dirty="0" smtClean="0">
                <a:latin typeface="Arial" panose="020B0604020202020204" pitchFamily="34" charset="0"/>
              </a:rPr>
              <a:t> Two </a:t>
            </a:r>
            <a:r>
              <a:rPr lang="en-US" altLang="en-US" sz="2400" dirty="0">
                <a:latin typeface="Arial" panose="020B0604020202020204" pitchFamily="34" charset="0"/>
              </a:rPr>
              <a:t>field assistants conducted </a:t>
            </a:r>
            <a:r>
              <a:rPr lang="en-US" altLang="en-US" sz="2400" dirty="0" smtClean="0">
                <a:latin typeface="Arial" panose="020B0604020202020204" pitchFamily="34" charset="0"/>
              </a:rPr>
              <a:t>the </a:t>
            </a:r>
            <a:r>
              <a:rPr lang="en-US" altLang="en-US" sz="2400" dirty="0">
                <a:latin typeface="Arial" panose="020B0604020202020204" pitchFamily="34" charset="0"/>
              </a:rPr>
              <a:t>surveys, one in 2013 and one in 2014, and they both kept track of the data in their own way. </a:t>
            </a:r>
          </a:p>
          <a:p>
            <a:pPr marL="0" lvl="0" indent="0" eaLnBrk="0" fontAlgn="base" hangingPunct="0">
              <a:lnSpc>
                <a:spcPct val="100000"/>
              </a:lnSpc>
              <a:spcBef>
                <a:spcPct val="0"/>
              </a:spcBef>
              <a:spcAft>
                <a:spcPct val="0"/>
              </a:spcAft>
              <a:buFontTx/>
              <a:buChar char="•"/>
            </a:pPr>
            <a:endParaRPr lang="en-US" altLang="en-US" sz="2400" dirty="0" smtClean="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400" dirty="0" smtClean="0">
                <a:latin typeface="Arial" panose="020B0604020202020204" pitchFamily="34" charset="0"/>
              </a:rPr>
              <a:t>Clean the </a:t>
            </a:r>
            <a:r>
              <a:rPr lang="en-US" altLang="en-US" sz="2400" dirty="0">
                <a:latin typeface="Arial" panose="020B0604020202020204" pitchFamily="34" charset="0"/>
              </a:rPr>
              <a:t>messy data so that a computer will be able to understand it. Clean up the 2013 and 2014 tabs, and put them all together in one spreadsheet. </a:t>
            </a:r>
            <a:endParaRPr lang="en-US" altLang="en-US" sz="2400" dirty="0" smtClean="0">
              <a:latin typeface="Arial" panose="020B0604020202020204" pitchFamily="34" charset="0"/>
            </a:endParaRPr>
          </a:p>
          <a:p>
            <a:pPr marL="0" lvl="0" indent="0"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400" i="1" dirty="0" smtClean="0">
                <a:solidFill>
                  <a:srgbClr val="C00000"/>
                </a:solidFill>
                <a:latin typeface="Arial" panose="020B0604020202020204" pitchFamily="34" charset="0"/>
              </a:rPr>
              <a:t>Do </a:t>
            </a:r>
            <a:r>
              <a:rPr lang="en-US" altLang="en-US" sz="2400" i="1" dirty="0">
                <a:solidFill>
                  <a:srgbClr val="C00000"/>
                </a:solidFill>
                <a:latin typeface="Arial" panose="020B0604020202020204" pitchFamily="34" charset="0"/>
              </a:rPr>
              <a:t>not forget of our first piece of advice, the </a:t>
            </a:r>
            <a:r>
              <a:rPr lang="en-US" altLang="en-US" sz="2400" b="1" i="1" dirty="0">
                <a:solidFill>
                  <a:srgbClr val="C00000"/>
                </a:solidFill>
                <a:latin typeface="Arial" panose="020B0604020202020204" pitchFamily="34" charset="0"/>
              </a:rPr>
              <a:t>create a new file (or tab)</a:t>
            </a:r>
            <a:r>
              <a:rPr lang="en-US" altLang="en-US" sz="2400" i="1" dirty="0">
                <a:solidFill>
                  <a:srgbClr val="C00000"/>
                </a:solidFill>
                <a:latin typeface="Arial" panose="020B0604020202020204" pitchFamily="34" charset="0"/>
              </a:rPr>
              <a:t> for the cleaned data, </a:t>
            </a:r>
            <a:r>
              <a:rPr lang="en-US" altLang="en-US" sz="2400" b="1" i="1" dirty="0">
                <a:solidFill>
                  <a:srgbClr val="C00000"/>
                </a:solidFill>
                <a:latin typeface="Arial" panose="020B0604020202020204" pitchFamily="34" charset="0"/>
              </a:rPr>
              <a:t>never modify the original (raw) data</a:t>
            </a:r>
            <a:r>
              <a:rPr lang="en-US" altLang="en-US" sz="2400" i="1" dirty="0">
                <a:solidFill>
                  <a:srgbClr val="C00000"/>
                </a:solidFill>
                <a:latin typeface="Arial" panose="020B0604020202020204" pitchFamily="34" charset="0"/>
              </a:rPr>
              <a:t>.</a:t>
            </a:r>
          </a:p>
          <a:p>
            <a:pPr>
              <a:lnSpc>
                <a:spcPct val="100000"/>
              </a:lnSpc>
            </a:pPr>
            <a:endParaRPr lang="en-US" sz="2400" dirty="0"/>
          </a:p>
        </p:txBody>
      </p:sp>
    </p:spTree>
    <p:extLst>
      <p:ext uri="{BB962C8B-B14F-4D97-AF65-F5344CB8AC3E}">
        <p14:creationId xmlns:p14="http://schemas.microsoft.com/office/powerpoint/2010/main" val="2095921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preadsheet-setup"/>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51442" y="1927427"/>
            <a:ext cx="8149390" cy="2006575"/>
          </a:xfrm>
          <a:prstGeom prst="rect">
            <a:avLst/>
          </a:prstGeom>
          <a:noFill/>
          <a:ln>
            <a:noFill/>
          </a:ln>
        </p:spPr>
      </p:pic>
    </p:spTree>
    <p:extLst>
      <p:ext uri="{BB962C8B-B14F-4D97-AF65-F5344CB8AC3E}">
        <p14:creationId xmlns:p14="http://schemas.microsoft.com/office/powerpoint/2010/main" val="37334384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TotalTime>
  <Words>580</Words>
  <Application>Microsoft Office PowerPoint</Application>
  <PresentationFormat>On-screen Show (4:3)</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 Organization in Spreadsheets </vt:lpstr>
      <vt:lpstr>Data Organization in Spreadsheets </vt:lpstr>
      <vt:lpstr>PowerPoint Presentation</vt:lpstr>
      <vt:lpstr>Structuring data in spreadsheets </vt:lpstr>
      <vt:lpstr>PowerPoint Presentation</vt:lpstr>
      <vt:lpstr>PowerPoint Presentation</vt:lpstr>
      <vt:lpstr>PowerPoint Presentation</vt:lpstr>
      <vt:lpstr>Exercise</vt:lpstr>
      <vt:lpstr>PowerPoint Presentation</vt:lpstr>
      <vt:lpstr>PowerPoint Presentation</vt:lpstr>
      <vt:lpstr>PowerPoint Presentation</vt:lpstr>
      <vt:lpstr>Dates as data </vt:lpstr>
      <vt:lpstr>PowerPoint Presentation</vt:lpstr>
      <vt:lpstr>Exercise</vt:lpstr>
      <vt:lpstr>Exercise</vt:lpstr>
    </vt:vector>
  </TitlesOfParts>
  <Company>Cornell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Erika Louise Mudrak</dc:creator>
  <cp:lastModifiedBy>Erika Louise Mudrak</cp:lastModifiedBy>
  <cp:revision>9</cp:revision>
  <dcterms:created xsi:type="dcterms:W3CDTF">2016-06-10T15:19:15Z</dcterms:created>
  <dcterms:modified xsi:type="dcterms:W3CDTF">2017-06-13T19:58:29Z</dcterms:modified>
</cp:coreProperties>
</file>