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4" r:id="rId1"/>
  </p:sldMasterIdLst>
  <p:notesMasterIdLst>
    <p:notesMasterId r:id="rId15"/>
  </p:notesMasterIdLst>
  <p:sldIdLst>
    <p:sldId id="316" r:id="rId2"/>
    <p:sldId id="317" r:id="rId3"/>
    <p:sldId id="315" r:id="rId4"/>
    <p:sldId id="307" r:id="rId5"/>
    <p:sldId id="310" r:id="rId6"/>
    <p:sldId id="318" r:id="rId7"/>
    <p:sldId id="319" r:id="rId8"/>
    <p:sldId id="321" r:id="rId9"/>
    <p:sldId id="322" r:id="rId10"/>
    <p:sldId id="308" r:id="rId11"/>
    <p:sldId id="311" r:id="rId12"/>
    <p:sldId id="323" r:id="rId13"/>
    <p:sldId id="28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 nshuti" initials="sn" lastIdx="1" clrIdx="0">
    <p:extLst>
      <p:ext uri="{19B8F6BF-5375-455C-9EA6-DF929625EA0E}">
        <p15:presenceInfo xmlns:p15="http://schemas.microsoft.com/office/powerpoint/2012/main" xmlns="" userId="50e6b3095a0b71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12" autoAdjust="0"/>
    <p:restoredTop sz="94590" autoAdjust="0"/>
  </p:normalViewPr>
  <p:slideViewPr>
    <p:cSldViewPr snapToGrid="0">
      <p:cViewPr>
        <p:scale>
          <a:sx n="100" d="100"/>
          <a:sy n="100" d="100"/>
        </p:scale>
        <p:origin x="-972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D9D58-746D-4A93-9226-E61C4F18ECD9}" type="datetimeFigureOut">
              <a:rPr lang="en-US" smtClean="0"/>
              <a:pPr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2EB2F-7D43-4825-BD86-FB6E43D68D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87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07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77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30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021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63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62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696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161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19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5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44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0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19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9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2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96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5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quora.com/What-is-the-difference-between-infrared-light-ultraviolet-light-and-visible-ligh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rcuitbasics.com/wp-content/uploads/2017/05/Arduino-Keypad-Tutorial-4X4-Keypad-Schematic.p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2" algn="ctr"/>
            <a:r>
              <a:rPr lang="en-US" sz="2800" b="1" dirty="0" smtClean="0">
                <a:solidFill>
                  <a:schemeClr val="tx1"/>
                </a:solidFill>
              </a:rPr>
              <a:t>IR REMOTE CONTROL LEDS THROUGH ARDUINO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Presenter</a:t>
            </a:r>
            <a:r>
              <a:rPr lang="en-US" sz="2400" dirty="0" smtClean="0"/>
              <a:t>: Emmanuel NTIRENGANYA 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Evelyne</a:t>
            </a:r>
            <a:r>
              <a:rPr lang="en-US" sz="2400" dirty="0" smtClean="0"/>
              <a:t> MUGOREWERA</a:t>
            </a:r>
          </a:p>
        </p:txBody>
      </p:sp>
    </p:spTree>
    <p:extLst>
      <p:ext uri="{BB962C8B-B14F-4D97-AF65-F5344CB8AC3E}">
        <p14:creationId xmlns:p14="http://schemas.microsoft.com/office/powerpoint/2010/main" val="186093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8"/>
            <a:ext cx="6798734" cy="961088"/>
          </a:xfrm>
        </p:spPr>
        <p:txBody>
          <a:bodyPr>
            <a:normAutofit/>
          </a:bodyPr>
          <a:lstStyle/>
          <a:p>
            <a:pPr marL="0" indent="0" algn="l"/>
            <a:r>
              <a:rPr lang="en-US" dirty="0" smtClean="0"/>
              <a:t/>
            </a:r>
            <a:br>
              <a:rPr lang="en-US" dirty="0" smtClean="0"/>
            </a:br>
            <a:endParaRPr lang="en-US" sz="1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190" y="2021266"/>
            <a:ext cx="3223685" cy="38937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b="1" dirty="0" smtClean="0"/>
              <a:t>//Part I: coding, Start</a:t>
            </a:r>
          </a:p>
          <a:p>
            <a:pPr marL="0" indent="0">
              <a:buNone/>
            </a:pPr>
            <a:r>
              <a:rPr lang="en-US" sz="1050" dirty="0"/>
              <a:t>#include &lt;</a:t>
            </a:r>
            <a:r>
              <a:rPr lang="en-US" sz="1050" dirty="0" err="1"/>
              <a:t>IRremote.h</a:t>
            </a:r>
            <a:r>
              <a:rPr lang="en-US" sz="1050" dirty="0" smtClean="0"/>
              <a:t>&gt;</a:t>
            </a:r>
            <a:endParaRPr lang="en-US" sz="1050" dirty="0"/>
          </a:p>
          <a:p>
            <a:pPr marL="0" indent="0">
              <a:buNone/>
            </a:pPr>
            <a:r>
              <a:rPr lang="en-US" sz="1050" dirty="0" err="1"/>
              <a:t>const</a:t>
            </a:r>
            <a:r>
              <a:rPr lang="en-US" sz="1050" dirty="0"/>
              <a:t> </a:t>
            </a:r>
            <a:r>
              <a:rPr lang="en-US" sz="1050" dirty="0" err="1"/>
              <a:t>int</a:t>
            </a:r>
            <a:r>
              <a:rPr lang="en-US" sz="1050" dirty="0"/>
              <a:t> RECV_PIN = 4;</a:t>
            </a:r>
          </a:p>
          <a:p>
            <a:pPr marL="0" indent="0">
              <a:buNone/>
            </a:pPr>
            <a:r>
              <a:rPr lang="en-US" sz="1050" dirty="0" err="1"/>
              <a:t>IRrecv</a:t>
            </a:r>
            <a:r>
              <a:rPr lang="en-US" sz="1050" dirty="0"/>
              <a:t> </a:t>
            </a:r>
            <a:r>
              <a:rPr lang="en-US" sz="1050" dirty="0" err="1"/>
              <a:t>irrecv</a:t>
            </a:r>
            <a:r>
              <a:rPr lang="en-US" sz="1050" dirty="0"/>
              <a:t>(RECV_PIN);</a:t>
            </a:r>
          </a:p>
          <a:p>
            <a:pPr marL="0" indent="0">
              <a:buNone/>
            </a:pPr>
            <a:r>
              <a:rPr lang="en-US" sz="1050" dirty="0" err="1"/>
              <a:t>decode_results</a:t>
            </a:r>
            <a:r>
              <a:rPr lang="en-US" sz="1050" dirty="0"/>
              <a:t> results;</a:t>
            </a:r>
          </a:p>
          <a:p>
            <a:pPr marL="0" indent="0">
              <a:buNone/>
            </a:pPr>
            <a:r>
              <a:rPr lang="en-US" sz="1050" dirty="0" err="1"/>
              <a:t>const</a:t>
            </a:r>
            <a:r>
              <a:rPr lang="en-US" sz="1050" dirty="0"/>
              <a:t> </a:t>
            </a:r>
            <a:r>
              <a:rPr lang="en-US" sz="1050" dirty="0" err="1"/>
              <a:t>int</a:t>
            </a:r>
            <a:r>
              <a:rPr lang="en-US" sz="1050" dirty="0"/>
              <a:t> Led1 = 7;</a:t>
            </a:r>
          </a:p>
          <a:p>
            <a:pPr marL="0" indent="0">
              <a:buNone/>
            </a:pPr>
            <a:r>
              <a:rPr lang="en-US" sz="1050" dirty="0" err="1"/>
              <a:t>const</a:t>
            </a:r>
            <a:r>
              <a:rPr lang="en-US" sz="1050" dirty="0"/>
              <a:t> </a:t>
            </a:r>
            <a:r>
              <a:rPr lang="en-US" sz="1050" dirty="0" err="1"/>
              <a:t>int</a:t>
            </a:r>
            <a:r>
              <a:rPr lang="en-US" sz="1050" dirty="0"/>
              <a:t> Led2 = 6;</a:t>
            </a:r>
          </a:p>
          <a:p>
            <a:pPr marL="0" indent="0">
              <a:buNone/>
            </a:pPr>
            <a:r>
              <a:rPr lang="en-US" sz="1050" dirty="0" err="1"/>
              <a:t>const</a:t>
            </a:r>
            <a:r>
              <a:rPr lang="en-US" sz="1050" dirty="0"/>
              <a:t> </a:t>
            </a:r>
            <a:r>
              <a:rPr lang="en-US" sz="1050" dirty="0" err="1"/>
              <a:t>int</a:t>
            </a:r>
            <a:r>
              <a:rPr lang="en-US" sz="1050" dirty="0"/>
              <a:t> Led3 = 5</a:t>
            </a:r>
            <a:r>
              <a:rPr lang="en-US" sz="1050" dirty="0" smtClean="0"/>
              <a:t>;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void setup(){</a:t>
            </a:r>
          </a:p>
          <a:p>
            <a:pPr marL="0" indent="0">
              <a:buNone/>
            </a:pPr>
            <a:r>
              <a:rPr lang="en-US" sz="1050" dirty="0"/>
              <a:t>  </a:t>
            </a:r>
            <a:r>
              <a:rPr lang="en-US" sz="1050" dirty="0" err="1"/>
              <a:t>irrecv.enableIRIn</a:t>
            </a:r>
            <a:r>
              <a:rPr lang="en-US" sz="1050" dirty="0"/>
              <a:t>();</a:t>
            </a:r>
          </a:p>
          <a:p>
            <a:pPr marL="0" indent="0">
              <a:buNone/>
            </a:pPr>
            <a:r>
              <a:rPr lang="en-US" sz="1050" dirty="0"/>
              <a:t>  irrecv.blink13(true);</a:t>
            </a:r>
          </a:p>
          <a:p>
            <a:pPr marL="0" indent="0">
              <a:buNone/>
            </a:pPr>
            <a:r>
              <a:rPr lang="en-US" sz="1050" dirty="0"/>
              <a:t>  </a:t>
            </a:r>
            <a:r>
              <a:rPr lang="en-US" sz="1050" dirty="0" err="1"/>
              <a:t>pinMode</a:t>
            </a:r>
            <a:r>
              <a:rPr lang="en-US" sz="1050" dirty="0"/>
              <a:t>(Led1, OUTPUT);</a:t>
            </a:r>
          </a:p>
          <a:p>
            <a:pPr marL="0" indent="0">
              <a:buNone/>
            </a:pPr>
            <a:r>
              <a:rPr lang="en-US" sz="1050" dirty="0"/>
              <a:t>  </a:t>
            </a:r>
            <a:r>
              <a:rPr lang="en-US" sz="1050" dirty="0" err="1"/>
              <a:t>pinMode</a:t>
            </a:r>
            <a:r>
              <a:rPr lang="en-US" sz="1050" dirty="0"/>
              <a:t>(Led2, OUTPUT);</a:t>
            </a:r>
          </a:p>
          <a:p>
            <a:pPr marL="0" indent="0">
              <a:buNone/>
            </a:pPr>
            <a:r>
              <a:rPr lang="en-US" sz="1050" dirty="0"/>
              <a:t>  </a:t>
            </a:r>
            <a:r>
              <a:rPr lang="en-US" sz="1050" dirty="0" err="1"/>
              <a:t>pinMode</a:t>
            </a:r>
            <a:r>
              <a:rPr lang="en-US" sz="1050" dirty="0"/>
              <a:t>(Led3, OUTPUT</a:t>
            </a:r>
            <a:r>
              <a:rPr lang="en-US" sz="1050" dirty="0" smtClean="0"/>
              <a:t>);  </a:t>
            </a:r>
            <a:endParaRPr lang="en-US" sz="1050" dirty="0"/>
          </a:p>
          <a:p>
            <a:pPr marL="0" indent="0">
              <a:buNone/>
            </a:pPr>
            <a:r>
              <a:rPr lang="en-US" sz="105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076700" y="2021265"/>
            <a:ext cx="3848099" cy="3893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</a:t>
            </a:r>
            <a:r>
              <a:rPr lang="en-US" b="1" dirty="0" smtClean="0"/>
              <a:t>Part II: Coding, Suite</a:t>
            </a:r>
          </a:p>
          <a:p>
            <a:r>
              <a:rPr lang="en-US" sz="1100" dirty="0"/>
              <a:t>void loop(){</a:t>
            </a:r>
          </a:p>
          <a:p>
            <a:r>
              <a:rPr lang="en-US" sz="1100" dirty="0"/>
              <a:t>    if (</a:t>
            </a:r>
            <a:r>
              <a:rPr lang="en-US" sz="1100" dirty="0" err="1"/>
              <a:t>irrecv.decode</a:t>
            </a:r>
            <a:r>
              <a:rPr lang="en-US" sz="1100" dirty="0"/>
              <a:t>(&amp;results)){</a:t>
            </a:r>
          </a:p>
          <a:p>
            <a:endParaRPr lang="en-US" sz="1100" dirty="0"/>
          </a:p>
          <a:p>
            <a:r>
              <a:rPr lang="en-US" sz="1100" dirty="0"/>
              <a:t>        switch(</a:t>
            </a:r>
            <a:r>
              <a:rPr lang="en-US" sz="1100" dirty="0" err="1"/>
              <a:t>results.value</a:t>
            </a:r>
            <a:r>
              <a:rPr lang="en-US" sz="1100" dirty="0"/>
              <a:t>){</a:t>
            </a:r>
          </a:p>
          <a:p>
            <a:r>
              <a:rPr lang="en-US" sz="1100" dirty="0"/>
              <a:t>          case 0xFF6897: //Keypad button "1", Turn </a:t>
            </a:r>
            <a:r>
              <a:rPr lang="en-US" sz="1100" dirty="0" smtClean="0"/>
              <a:t>"ON" Led1</a:t>
            </a:r>
            <a:endParaRPr lang="en-US" sz="1100" dirty="0"/>
          </a:p>
          <a:p>
            <a:r>
              <a:rPr lang="en-US" sz="1100" dirty="0"/>
              <a:t>          </a:t>
            </a:r>
            <a:r>
              <a:rPr lang="en-US" sz="1100" dirty="0" err="1"/>
              <a:t>digitalWrite</a:t>
            </a:r>
            <a:r>
              <a:rPr lang="en-US" sz="1100" dirty="0"/>
              <a:t>(Led1, HIGH);</a:t>
            </a:r>
          </a:p>
          <a:p>
            <a:r>
              <a:rPr lang="en-US" sz="1100" dirty="0"/>
              <a:t>          } </a:t>
            </a:r>
          </a:p>
          <a:p>
            <a:r>
              <a:rPr lang="en-US" sz="1100" dirty="0"/>
              <a:t>        switch(</a:t>
            </a:r>
            <a:r>
              <a:rPr lang="en-US" sz="1100" dirty="0" err="1"/>
              <a:t>results.value</a:t>
            </a:r>
            <a:r>
              <a:rPr lang="en-US" sz="1100" dirty="0"/>
              <a:t>){</a:t>
            </a:r>
          </a:p>
          <a:p>
            <a:r>
              <a:rPr lang="en-US" sz="1100" dirty="0"/>
              <a:t>          case 0xFF42BD: //Keypad button "*", Turn </a:t>
            </a:r>
            <a:r>
              <a:rPr lang="en-US" sz="1100" dirty="0" smtClean="0"/>
              <a:t>"OFF"Led1</a:t>
            </a:r>
            <a:endParaRPr lang="en-US" sz="1100" dirty="0"/>
          </a:p>
          <a:p>
            <a:r>
              <a:rPr lang="en-US" sz="1100" dirty="0"/>
              <a:t>          delay(2000);</a:t>
            </a:r>
          </a:p>
          <a:p>
            <a:r>
              <a:rPr lang="en-US" sz="1100" dirty="0"/>
              <a:t>          </a:t>
            </a:r>
            <a:r>
              <a:rPr lang="en-US" sz="1100" dirty="0" err="1"/>
              <a:t>digitalWrite</a:t>
            </a:r>
            <a:r>
              <a:rPr lang="en-US" sz="1100" dirty="0"/>
              <a:t>(Led1, LOW);</a:t>
            </a:r>
          </a:p>
          <a:p>
            <a:r>
              <a:rPr lang="en-US" sz="1100" dirty="0"/>
              <a:t>          </a:t>
            </a:r>
            <a:r>
              <a:rPr lang="en-US" sz="1100" dirty="0" smtClean="0"/>
              <a:t>}</a:t>
            </a:r>
            <a:endParaRPr lang="en-US" sz="1100" dirty="0"/>
          </a:p>
          <a:p>
            <a:r>
              <a:rPr lang="en-US" sz="1100" dirty="0"/>
              <a:t>        switch(</a:t>
            </a:r>
            <a:r>
              <a:rPr lang="en-US" sz="1100" dirty="0" err="1"/>
              <a:t>results.value</a:t>
            </a:r>
            <a:r>
              <a:rPr lang="en-US" sz="1100" dirty="0"/>
              <a:t>){</a:t>
            </a:r>
          </a:p>
          <a:p>
            <a:r>
              <a:rPr lang="en-US" sz="1100" dirty="0"/>
              <a:t>          case 0xFF9867: //Keypad button "2", Turn "ON" Led2</a:t>
            </a:r>
          </a:p>
          <a:p>
            <a:r>
              <a:rPr lang="en-US" sz="1100" dirty="0"/>
              <a:t>          </a:t>
            </a:r>
            <a:r>
              <a:rPr lang="en-US" sz="1100" dirty="0" err="1"/>
              <a:t>digitalWrite</a:t>
            </a:r>
            <a:r>
              <a:rPr lang="en-US" sz="1100" dirty="0"/>
              <a:t>(Led2, HIGH);</a:t>
            </a:r>
          </a:p>
          <a:p>
            <a:r>
              <a:rPr lang="en-US" sz="1100" dirty="0"/>
              <a:t>          delay(2000);}</a:t>
            </a:r>
          </a:p>
          <a:p>
            <a:r>
              <a:rPr lang="en-US" sz="1100" dirty="0"/>
              <a:t>        switch(</a:t>
            </a:r>
            <a:r>
              <a:rPr lang="en-US" sz="1100" dirty="0" err="1"/>
              <a:t>results.value</a:t>
            </a:r>
            <a:r>
              <a:rPr lang="en-US" sz="1100" dirty="0"/>
              <a:t>){</a:t>
            </a:r>
          </a:p>
          <a:p>
            <a:r>
              <a:rPr lang="en-US" sz="1100" dirty="0"/>
              <a:t>          case 0xFF4AB5: //Keypad button "*", Turn "</a:t>
            </a:r>
            <a:r>
              <a:rPr lang="en-US" sz="1100" dirty="0" smtClean="0"/>
              <a:t>OFF"Led2</a:t>
            </a:r>
            <a:endParaRPr lang="en-US" sz="1100" dirty="0"/>
          </a:p>
          <a:p>
            <a:r>
              <a:rPr lang="en-US" sz="1100" dirty="0"/>
              <a:t>          </a:t>
            </a:r>
            <a:r>
              <a:rPr lang="en-US" sz="1100" dirty="0" err="1"/>
              <a:t>digitalWrite</a:t>
            </a:r>
            <a:r>
              <a:rPr lang="en-US" sz="1100" dirty="0"/>
              <a:t>(Led2, LOW);</a:t>
            </a:r>
          </a:p>
          <a:p>
            <a:r>
              <a:rPr lang="en-US" sz="1100" dirty="0"/>
              <a:t>          }</a:t>
            </a:r>
          </a:p>
        </p:txBody>
      </p:sp>
      <p:sp>
        <p:nvSpPr>
          <p:cNvPr id="7" name="Rectangle 6"/>
          <p:cNvSpPr/>
          <p:nvPr/>
        </p:nvSpPr>
        <p:spPr>
          <a:xfrm>
            <a:off x="1535741" y="1205984"/>
            <a:ext cx="36912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 smtClean="0"/>
              <a:t>System’s coding</a:t>
            </a:r>
            <a:endParaRPr lang="en-US" sz="4000" b="1" dirty="0">
              <a:ln w="3175" cmpd="sng"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1631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Cont…</a:t>
            </a:r>
            <a:endParaRPr lang="en-US" b="1" dirty="0"/>
          </a:p>
        </p:txBody>
      </p:sp>
      <p:sp>
        <p:nvSpPr>
          <p:cNvPr id="4" name="Content Placeholder 2"/>
          <p:cNvSpPr txBox="1">
            <a:spLocks noGrp="1"/>
          </p:cNvSpPr>
          <p:nvPr>
            <p:ph idx="1"/>
          </p:nvPr>
        </p:nvSpPr>
        <p:spPr>
          <a:xfrm>
            <a:off x="1176865" y="2490135"/>
            <a:ext cx="3347510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/>
              <a:t>//</a:t>
            </a:r>
            <a:r>
              <a:rPr lang="en-US" sz="1600" b="1" dirty="0" smtClean="0"/>
              <a:t>Part III: Coding , Suite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200" dirty="0"/>
              <a:t>switch(</a:t>
            </a:r>
            <a:r>
              <a:rPr lang="en-US" sz="1200" dirty="0" err="1"/>
              <a:t>results.value</a:t>
            </a:r>
            <a:r>
              <a:rPr lang="en-US" sz="1200" dirty="0"/>
              <a:t>){</a:t>
            </a:r>
          </a:p>
          <a:p>
            <a:pPr marL="0" indent="0">
              <a:buNone/>
            </a:pPr>
            <a:r>
              <a:rPr lang="en-US" sz="1200" dirty="0"/>
              <a:t>          case 0xFFB04F: //Keypad button "3", Turn "ON" Led3</a:t>
            </a:r>
          </a:p>
          <a:p>
            <a:pPr marL="0" indent="0">
              <a:buNone/>
            </a:pPr>
            <a:r>
              <a:rPr lang="en-US" sz="1200" dirty="0"/>
              <a:t>          </a:t>
            </a:r>
            <a:r>
              <a:rPr lang="en-US" sz="1200" dirty="0" err="1"/>
              <a:t>digitalWrite</a:t>
            </a:r>
            <a:r>
              <a:rPr lang="en-US" sz="1200" dirty="0"/>
              <a:t>(Led3, HIGH);</a:t>
            </a:r>
          </a:p>
          <a:p>
            <a:pPr marL="0" indent="0">
              <a:buNone/>
            </a:pPr>
            <a:r>
              <a:rPr lang="en-US" sz="1200" dirty="0"/>
              <a:t>          delay(2000);}</a:t>
            </a:r>
          </a:p>
          <a:p>
            <a:pPr marL="0" indent="0">
              <a:buNone/>
            </a:pPr>
            <a:r>
              <a:rPr lang="en-US" sz="1200" dirty="0"/>
              <a:t>        switch(</a:t>
            </a:r>
            <a:r>
              <a:rPr lang="en-US" sz="1200" dirty="0" err="1"/>
              <a:t>results.value</a:t>
            </a:r>
            <a:r>
              <a:rPr lang="en-US" sz="1200" dirty="0"/>
              <a:t>){</a:t>
            </a:r>
          </a:p>
          <a:p>
            <a:pPr marL="0" indent="0">
              <a:buNone/>
            </a:pPr>
            <a:r>
              <a:rPr lang="en-US" sz="1200" dirty="0"/>
              <a:t>          case 0xFF52AD: //Keypad button "*", Turn "OFF" Led3</a:t>
            </a:r>
          </a:p>
          <a:p>
            <a:pPr marL="0" indent="0">
              <a:buNone/>
            </a:pPr>
            <a:r>
              <a:rPr lang="en-US" sz="1200" dirty="0"/>
              <a:t>         </a:t>
            </a:r>
            <a:r>
              <a:rPr lang="en-US" sz="1200" dirty="0" err="1"/>
              <a:t>digitalWrite</a:t>
            </a:r>
            <a:r>
              <a:rPr lang="en-US" sz="1200" dirty="0"/>
              <a:t>(Led3, LOW);</a:t>
            </a:r>
          </a:p>
          <a:p>
            <a:pPr marL="0" indent="0">
              <a:buNone/>
            </a:pPr>
            <a:r>
              <a:rPr lang="en-US" sz="1200" dirty="0"/>
              <a:t>          }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irrecv.resume</a:t>
            </a:r>
            <a:r>
              <a:rPr lang="en-US" sz="1200" dirty="0"/>
              <a:t>();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600" dirty="0" smtClean="0"/>
              <a:t>} // End</a:t>
            </a:r>
          </a:p>
        </p:txBody>
      </p:sp>
    </p:spTree>
    <p:extLst>
      <p:ext uri="{BB962C8B-B14F-4D97-AF65-F5344CB8AC3E}">
        <p14:creationId xmlns:p14="http://schemas.microsoft.com/office/powerpoint/2010/main" val="71610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509185"/>
            <a:ext cx="6798736" cy="344499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 smtClean="0"/>
              <a:t>We </a:t>
            </a:r>
            <a:r>
              <a:rPr lang="en-US" sz="3200" dirty="0"/>
              <a:t>learned how to display key presses on serial monitor </a:t>
            </a:r>
            <a:r>
              <a:rPr lang="en-US" sz="3200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 smtClean="0"/>
              <a:t>Finally </a:t>
            </a:r>
            <a:r>
              <a:rPr lang="en-US" sz="3200" dirty="0"/>
              <a:t>I showed you how to control the </a:t>
            </a:r>
            <a:r>
              <a:rPr lang="en-US" sz="3200" dirty="0" err="1"/>
              <a:t>Arduino’s</a:t>
            </a:r>
            <a:r>
              <a:rPr lang="en-US" sz="3200" dirty="0"/>
              <a:t> output with the remote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264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0192" y="1278493"/>
            <a:ext cx="200638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sz="4400" b="1" dirty="0" smtClean="0">
                <a:ln w="3175" cmpd="sng">
                  <a:noFill/>
                </a:ln>
              </a:rPr>
              <a:t>Thanks</a:t>
            </a:r>
            <a:endParaRPr lang="en-US" sz="4400" b="1" dirty="0">
              <a:ln w="3175" cmpd="sng">
                <a:noFill/>
              </a:ln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98800" y="3238500"/>
            <a:ext cx="4729026" cy="24966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 smtClean="0"/>
              <a:t>End</a:t>
            </a:r>
            <a:endParaRPr lang="en-US" sz="8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an IR?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100" dirty="0"/>
              <a:t>Infrared radiation is a form of light similar to the </a:t>
            </a:r>
            <a:r>
              <a:rPr lang="en-US" sz="3100" dirty="0" smtClean="0"/>
              <a:t>light. </a:t>
            </a:r>
            <a:r>
              <a:rPr lang="en-US" sz="3100" dirty="0"/>
              <a:t>The only difference between IR light and visible light is the </a:t>
            </a:r>
            <a:r>
              <a:rPr lang="en-US" sz="3100" b="1" dirty="0"/>
              <a:t>frequency and wavelength.</a:t>
            </a:r>
            <a:r>
              <a:rPr lang="en-US" sz="3100" dirty="0"/>
              <a:t> </a:t>
            </a:r>
            <a:endParaRPr lang="en-US" sz="3100" dirty="0" smtClean="0"/>
          </a:p>
          <a:p>
            <a:endParaRPr lang="en-US" sz="1800" dirty="0">
              <a:hlinkClick r:id="rId2"/>
            </a:endParaRPr>
          </a:p>
          <a:p>
            <a:endParaRPr lang="en-US" sz="1800" dirty="0" smtClean="0">
              <a:hlinkClick r:id="rId2"/>
            </a:endParaRPr>
          </a:p>
          <a:p>
            <a:endParaRPr lang="en-US" sz="1800" dirty="0">
              <a:hlinkClick r:id="rId2"/>
            </a:endParaRPr>
          </a:p>
          <a:p>
            <a:endParaRPr lang="en-US" sz="1800" dirty="0" smtClean="0">
              <a:hlinkClick r:id="rId2"/>
            </a:endParaRPr>
          </a:p>
          <a:p>
            <a:endParaRPr lang="en-US" sz="1800" dirty="0">
              <a:hlinkClick r:id="rId2"/>
            </a:endParaRPr>
          </a:p>
          <a:p>
            <a:endParaRPr lang="en-US" sz="1800" dirty="0" smtClean="0">
              <a:hlinkClick r:id="rId2"/>
            </a:endParaRPr>
          </a:p>
          <a:p>
            <a:endParaRPr lang="en-US" sz="1800" dirty="0">
              <a:hlinkClick r:id="rId2"/>
            </a:endParaRPr>
          </a:p>
          <a:p>
            <a:pPr marL="0" indent="0">
              <a:buNone/>
            </a:pP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endParaRPr lang="en-US" sz="1800" dirty="0">
              <a:hlinkClick r:id="rId2"/>
            </a:endParaRPr>
          </a:p>
          <a:p>
            <a:pPr marL="0" indent="0">
              <a:buNone/>
            </a:pPr>
            <a:endParaRPr lang="en-US" sz="1800" dirty="0" smtClean="0">
              <a:hlinkClick r:id="rId2"/>
            </a:endParaRPr>
          </a:p>
          <a:p>
            <a:pPr marL="0" indent="0">
              <a:buNone/>
            </a:pPr>
            <a:r>
              <a:rPr lang="en-US" sz="3300" dirty="0" smtClean="0">
                <a:hlinkClick r:id="rId2"/>
              </a:rPr>
              <a:t>https</a:t>
            </a:r>
            <a:r>
              <a:rPr lang="en-US" sz="3300" dirty="0">
                <a:hlinkClick r:id="rId2"/>
              </a:rPr>
              <a:t>://www.quora.com/What-is-the-difference-between-infrared-light-ultraviolet-light-and-visible-light</a:t>
            </a:r>
            <a:endParaRPr lang="en-US" sz="3300" dirty="0" smtClean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4" y="3114675"/>
            <a:ext cx="5372102" cy="215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12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Apparatus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 </a:t>
            </a:r>
            <a:r>
              <a:rPr lang="en-US" sz="2800" dirty="0" err="1" smtClean="0"/>
              <a:t>Solderless</a:t>
            </a:r>
            <a:r>
              <a:rPr lang="en-US" sz="2800" dirty="0" smtClean="0"/>
              <a:t> Breadboard Model AD -12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err="1" smtClean="0"/>
              <a:t>Arduino</a:t>
            </a:r>
            <a:r>
              <a:rPr lang="en-US" sz="2800" dirty="0" smtClean="0"/>
              <a:t> </a:t>
            </a:r>
            <a:r>
              <a:rPr lang="en-US" sz="2800" dirty="0" err="1" smtClean="0"/>
              <a:t>uno</a:t>
            </a:r>
            <a:endParaRPr lang="en-US" sz="2800" dirty="0"/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IR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Remote 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/>
              <a:t> </a:t>
            </a:r>
            <a:r>
              <a:rPr lang="en-US" sz="2800" dirty="0" smtClean="0"/>
              <a:t>Resistors 220</a:t>
            </a:r>
            <a:r>
              <a:rPr lang="el-GR" sz="2800" dirty="0" smtClean="0"/>
              <a:t>Ω</a:t>
            </a:r>
            <a:r>
              <a:rPr lang="en-US" sz="2800" dirty="0" smtClean="0"/>
              <a:t>(3)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err="1" smtClean="0"/>
              <a:t>Leds</a:t>
            </a:r>
            <a:r>
              <a:rPr lang="en-US" sz="2800" dirty="0" smtClean="0"/>
              <a:t>(3)</a:t>
            </a:r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Jumper wires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It allows precise the user to control the LEDs by using remote or any appliances</a:t>
            </a:r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It depends on covered distance of a remote</a:t>
            </a:r>
          </a:p>
        </p:txBody>
      </p:sp>
      <p:sp>
        <p:nvSpPr>
          <p:cNvPr id="2" name="Rectangle 1"/>
          <p:cNvSpPr/>
          <p:nvPr/>
        </p:nvSpPr>
        <p:spPr>
          <a:xfrm>
            <a:off x="1323974" y="1198453"/>
            <a:ext cx="663892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hlinkClick r:id="rId2"/>
              </a:rPr>
              <a:t/>
            </a:r>
            <a:br>
              <a:rPr lang="en-US" sz="2800" b="1" dirty="0">
                <a:latin typeface="Times New Roman" pitchFamily="18" charset="0"/>
                <a:cs typeface="Times New Roman" pitchFamily="18" charset="0"/>
                <a:hlinkClick r:id="rId2"/>
              </a:rPr>
            </a:b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7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3525" y="117163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Remote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1238251" y="2486025"/>
            <a:ext cx="6896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typical infrared communication system requires an IR transmitter and an IR receiver</a:t>
            </a:r>
          </a:p>
        </p:txBody>
      </p:sp>
      <p:pic>
        <p:nvPicPr>
          <p:cNvPr id="3074" name="Picture 10" descr="Description: Arduino IR Remote Tutorial - Transmitting LED on Remo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3552825"/>
            <a:ext cx="3810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61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 smtClean="0"/>
              <a:t>IR </a:t>
            </a:r>
            <a:r>
              <a:rPr lang="en-US" b="1" dirty="0" smtClean="0"/>
              <a:t>signal modulation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IR signal modulation, an encoder on the IR remote converts a binary signal into a modulated electrical signal. This electrical signal is sent to the transmitting LED</a:t>
            </a:r>
          </a:p>
        </p:txBody>
      </p:sp>
      <p:pic>
        <p:nvPicPr>
          <p:cNvPr id="4098" name="Picture 6" descr="Description: Arduino IR Remote Receiver Tutorial - IR Signal Mod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49" y="4371975"/>
            <a:ext cx="6315075" cy="1702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232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Book Antiqua" pitchFamily="18" charset="0"/>
              </a:rPr>
              <a:t>Fritzing</a:t>
            </a:r>
            <a:r>
              <a:rPr lang="en-US" b="1" dirty="0">
                <a:solidFill>
                  <a:schemeClr val="tx1"/>
                </a:solidFill>
                <a:latin typeface="Book Antiqua" pitchFamily="18" charset="0"/>
              </a:rPr>
              <a:t> connection Circuit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681" y="2651125"/>
            <a:ext cx="536257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73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Keys of Remote used 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937" y="2633662"/>
            <a:ext cx="4322217" cy="310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271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Decode IR</a:t>
            </a:r>
          </a:p>
        </p:txBody>
      </p:sp>
      <p:pic>
        <p:nvPicPr>
          <p:cNvPr id="4" name="Picture 12" descr="Description: Arduino IR Remote Receiver - Finding Remote HEX Cod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111" y="2490788"/>
            <a:ext cx="4325716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4992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2332</TotalTime>
  <Words>386</Words>
  <Application>Microsoft Office PowerPoint</Application>
  <PresentationFormat>On-screen Show (4:3)</PresentationFormat>
  <Paragraphs>92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Organic</vt:lpstr>
      <vt:lpstr>IR REMOTE CONTROL LEDS THROUGH ARDUINO</vt:lpstr>
      <vt:lpstr>What is an IR?</vt:lpstr>
      <vt:lpstr>Apparatus</vt:lpstr>
      <vt:lpstr>PowerPoint Presentation</vt:lpstr>
      <vt:lpstr>PowerPoint Presentation</vt:lpstr>
      <vt:lpstr>IR signal modulation </vt:lpstr>
      <vt:lpstr>Fritzing connection Circuit</vt:lpstr>
      <vt:lpstr>Keys of Remote used </vt:lpstr>
      <vt:lpstr>Decode IR</vt:lpstr>
      <vt:lpstr> </vt:lpstr>
      <vt:lpstr>Cont…</vt:lpstr>
      <vt:lpstr>Conclusion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RINICOM Ltd</dc:title>
  <dc:creator>sam nshuti</dc:creator>
  <cp:lastModifiedBy>EMMY</cp:lastModifiedBy>
  <cp:revision>316</cp:revision>
  <dcterms:created xsi:type="dcterms:W3CDTF">2016-10-10T13:54:56Z</dcterms:created>
  <dcterms:modified xsi:type="dcterms:W3CDTF">2019-05-29T17:27:51Z</dcterms:modified>
</cp:coreProperties>
</file>