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7" autoAdjust="0"/>
    <p:restoredTop sz="94660"/>
  </p:normalViewPr>
  <p:slideViewPr>
    <p:cSldViewPr snapToGrid="0">
      <p:cViewPr varScale="1">
        <p:scale>
          <a:sx n="113" d="100"/>
          <a:sy n="113" d="100"/>
        </p:scale>
        <p:origin x="114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1364E3-3D52-4964-A7C5-4488187F8DE9}" type="datetimeFigureOut">
              <a:rPr lang="en-CA" smtClean="0"/>
              <a:t>2021-03-04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124030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364E3-3D52-4964-A7C5-4488187F8DE9}" type="datetimeFigureOut">
              <a:rPr lang="en-CA" smtClean="0"/>
              <a:t>2021-03-04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102060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364E3-3D52-4964-A7C5-4488187F8DE9}" type="datetimeFigureOut">
              <a:rPr lang="en-CA" smtClean="0"/>
              <a:t>2021-03-04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316104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364E3-3D52-4964-A7C5-4488187F8DE9}" type="datetimeFigureOut">
              <a:rPr lang="en-CA" smtClean="0"/>
              <a:t>2021-03-04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288277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1364E3-3D52-4964-A7C5-4488187F8DE9}" type="datetimeFigureOut">
              <a:rPr lang="en-CA" smtClean="0"/>
              <a:t>2021-03-04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396893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1364E3-3D52-4964-A7C5-4488187F8DE9}" type="datetimeFigureOut">
              <a:rPr lang="en-CA" smtClean="0"/>
              <a:t>2021-03-04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223265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1364E3-3D52-4964-A7C5-4488187F8DE9}" type="datetimeFigureOut">
              <a:rPr lang="en-CA" smtClean="0"/>
              <a:t>2021-03-04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142881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1364E3-3D52-4964-A7C5-4488187F8DE9}" type="datetimeFigureOut">
              <a:rPr lang="en-CA" smtClean="0"/>
              <a:t>2021-03-04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44507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364E3-3D52-4964-A7C5-4488187F8DE9}" type="datetimeFigureOut">
              <a:rPr lang="en-CA" smtClean="0"/>
              <a:t>2021-03-04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221176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D81364E3-3D52-4964-A7C5-4488187F8DE9}" type="datetimeFigureOut">
              <a:rPr lang="en-CA" smtClean="0"/>
              <a:t>2021-03-04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129840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D81364E3-3D52-4964-A7C5-4488187F8DE9}" type="datetimeFigureOut">
              <a:rPr lang="en-CA" smtClean="0"/>
              <a:t>2021-03-04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8F4A88-BED0-4988-8ECB-EED463FFC856}" type="slidenum">
              <a:rPr lang="en-CA" smtClean="0"/>
              <a:t>‹#›</a:t>
            </a:fld>
            <a:endParaRPr lang="en-CA"/>
          </a:p>
        </p:txBody>
      </p:sp>
    </p:spTree>
    <p:extLst>
      <p:ext uri="{BB962C8B-B14F-4D97-AF65-F5344CB8AC3E}">
        <p14:creationId xmlns:p14="http://schemas.microsoft.com/office/powerpoint/2010/main" val="149313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81364E3-3D52-4964-A7C5-4488187F8DE9}" type="datetimeFigureOut">
              <a:rPr lang="en-CA" smtClean="0"/>
              <a:t>2021-03-04</a:t>
            </a:fld>
            <a:endParaRPr lang="en-CA"/>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DB8F4A88-BED0-4988-8ECB-EED463FFC856}" type="slidenum">
              <a:rPr lang="en-CA" smtClean="0"/>
              <a:t>‹#›</a:t>
            </a:fld>
            <a:endParaRPr lang="en-CA"/>
          </a:p>
        </p:txBody>
      </p:sp>
    </p:spTree>
    <p:extLst>
      <p:ext uri="{BB962C8B-B14F-4D97-AF65-F5344CB8AC3E}">
        <p14:creationId xmlns:p14="http://schemas.microsoft.com/office/powerpoint/2010/main" val="5978188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7772400" cy="10058400"/>
          </a:xfrm>
          <a:prstGeom prst="rect">
            <a:avLst/>
          </a:prstGeom>
          <a:solidFill>
            <a:schemeClr val="accent6">
              <a:lumMod val="5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207"/>
          </a:p>
        </p:txBody>
      </p:sp>
      <p:sp>
        <p:nvSpPr>
          <p:cNvPr id="20" name="Rectangle 19"/>
          <p:cNvSpPr/>
          <p:nvPr/>
        </p:nvSpPr>
        <p:spPr>
          <a:xfrm>
            <a:off x="137160" y="1026706"/>
            <a:ext cx="7498080" cy="4158000"/>
          </a:xfrm>
          <a:prstGeom prst="rect">
            <a:avLst/>
          </a:prstGeom>
          <a:solidFill>
            <a:schemeClr val="bg1"/>
          </a:solidFill>
          <a:ln w="19050">
            <a:solidFill>
              <a:schemeClr val="accent6">
                <a:lumMod val="5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207"/>
          </a:p>
        </p:txBody>
      </p:sp>
      <p:sp>
        <p:nvSpPr>
          <p:cNvPr id="33" name="Rectangle 32"/>
          <p:cNvSpPr/>
          <p:nvPr/>
        </p:nvSpPr>
        <p:spPr>
          <a:xfrm>
            <a:off x="137160" y="7723394"/>
            <a:ext cx="7498080" cy="2203661"/>
          </a:xfrm>
          <a:prstGeom prst="rect">
            <a:avLst/>
          </a:prstGeom>
          <a:solidFill>
            <a:schemeClr val="bg1"/>
          </a:solidFill>
          <a:ln w="19050">
            <a:solidFill>
              <a:schemeClr val="accent6">
                <a:lumMod val="5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207"/>
          </a:p>
        </p:txBody>
      </p:sp>
      <p:sp>
        <p:nvSpPr>
          <p:cNvPr id="24" name="Rectangle 23"/>
          <p:cNvSpPr/>
          <p:nvPr/>
        </p:nvSpPr>
        <p:spPr>
          <a:xfrm>
            <a:off x="137160" y="5239825"/>
            <a:ext cx="7498080" cy="2428450"/>
          </a:xfrm>
          <a:prstGeom prst="rect">
            <a:avLst/>
          </a:prstGeom>
          <a:solidFill>
            <a:schemeClr val="bg1"/>
          </a:solidFill>
          <a:ln w="19050">
            <a:solidFill>
              <a:schemeClr val="accent6">
                <a:lumMod val="5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207"/>
          </a:p>
        </p:txBody>
      </p:sp>
      <p:graphicFrame>
        <p:nvGraphicFramePr>
          <p:cNvPr id="4" name="Table 3"/>
          <p:cNvGraphicFramePr>
            <a:graphicFrameLocks noGrp="1"/>
          </p:cNvGraphicFramePr>
          <p:nvPr>
            <p:extLst>
              <p:ext uri="{D42A27DB-BD31-4B8C-83A1-F6EECF244321}">
                <p14:modId xmlns:p14="http://schemas.microsoft.com/office/powerpoint/2010/main" val="856052267"/>
              </p:ext>
            </p:extLst>
          </p:nvPr>
        </p:nvGraphicFramePr>
        <p:xfrm>
          <a:off x="137160" y="199229"/>
          <a:ext cx="7498080" cy="640892"/>
        </p:xfrm>
        <a:graphic>
          <a:graphicData uri="http://schemas.openxmlformats.org/drawingml/2006/table">
            <a:tbl>
              <a:tblPr firstRow="1" firstCol="1" bandRow="1">
                <a:tableStyleId>{08FB837D-C827-4EFA-A057-4D05807E0F7C}</a:tableStyleId>
              </a:tblPr>
              <a:tblGrid>
                <a:gridCol w="2499360">
                  <a:extLst>
                    <a:ext uri="{9D8B030D-6E8A-4147-A177-3AD203B41FA5}">
                      <a16:colId xmlns:a16="http://schemas.microsoft.com/office/drawing/2014/main" val="184213372"/>
                    </a:ext>
                  </a:extLst>
                </a:gridCol>
                <a:gridCol w="2499360">
                  <a:extLst>
                    <a:ext uri="{9D8B030D-6E8A-4147-A177-3AD203B41FA5}">
                      <a16:colId xmlns:a16="http://schemas.microsoft.com/office/drawing/2014/main" val="725662705"/>
                    </a:ext>
                  </a:extLst>
                </a:gridCol>
                <a:gridCol w="2499360">
                  <a:extLst>
                    <a:ext uri="{9D8B030D-6E8A-4147-A177-3AD203B41FA5}">
                      <a16:colId xmlns:a16="http://schemas.microsoft.com/office/drawing/2014/main" val="514326514"/>
                    </a:ext>
                  </a:extLst>
                </a:gridCol>
              </a:tblGrid>
              <a:tr h="397755">
                <a:tc gridSpan="3">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nchor="ct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450515315"/>
                  </a:ext>
                </a:extLst>
              </a:tr>
              <a:tr h="243137">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nchor="ctr"/>
                </a:tc>
                <a:tc>
                  <a:txBody>
                    <a:bodyPr/>
                    <a:lstStyle/>
                    <a:p>
                      <a:pPr algn="ctr">
                        <a:lnSpc>
                          <a:spcPct val="107000"/>
                        </a:lnSpc>
                        <a:spcAft>
                          <a:spcPts val="0"/>
                        </a:spcAft>
                      </a:pPr>
                      <a:endParaRPr lang="en-CA"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nchor="ctr"/>
                </a:tc>
                <a:tc>
                  <a:txBody>
                    <a:bodyPr/>
                    <a:lstStyle/>
                    <a:p>
                      <a:pPr algn="ctr">
                        <a:lnSpc>
                          <a:spcPct val="107000"/>
                        </a:lnSpc>
                        <a:spcAft>
                          <a:spcPts val="0"/>
                        </a:spcAft>
                      </a:pPr>
                      <a:endParaRPr lang="en-CA"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nchor="ctr"/>
                </a:tc>
                <a:extLst>
                  <a:ext uri="{0D108BD9-81ED-4DB2-BD59-A6C34878D82A}">
                    <a16:rowId xmlns:a16="http://schemas.microsoft.com/office/drawing/2014/main" val="4021140167"/>
                  </a:ext>
                </a:extLst>
              </a:tr>
            </a:tbl>
          </a:graphicData>
        </a:graphic>
      </p:graphicFrame>
      <p:pic>
        <p:nvPicPr>
          <p:cNvPr id="23"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108" y="9271858"/>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137160" y="1039350"/>
            <a:ext cx="1108836" cy="329321"/>
          </a:xfrm>
          <a:prstGeom prst="rect">
            <a:avLst/>
          </a:prstGeom>
          <a:noFill/>
        </p:spPr>
        <p:txBody>
          <a:bodyPr wrap="square" rtlCol="0">
            <a:spAutoFit/>
          </a:bodyPr>
          <a:lstStyle/>
          <a:p>
            <a:r>
              <a:rPr lang="en-US" sz="1540" b="1" dirty="0"/>
              <a:t>Land Cover</a:t>
            </a:r>
            <a:endParaRPr lang="en-CA" sz="1540" b="1" dirty="0"/>
          </a:p>
        </p:txBody>
      </p:sp>
      <p:sp>
        <p:nvSpPr>
          <p:cNvPr id="30" name="TextBox 29"/>
          <p:cNvSpPr txBox="1"/>
          <p:nvPr/>
        </p:nvSpPr>
        <p:spPr>
          <a:xfrm>
            <a:off x="3907673" y="2632204"/>
            <a:ext cx="1587326" cy="276999"/>
          </a:xfrm>
          <a:prstGeom prst="rect">
            <a:avLst/>
          </a:prstGeom>
          <a:noFill/>
        </p:spPr>
        <p:txBody>
          <a:bodyPr wrap="square" rtlCol="0">
            <a:spAutoFit/>
          </a:bodyPr>
          <a:lstStyle/>
          <a:p>
            <a:r>
              <a:rPr lang="en-US" sz="1200" b="1" dirty="0"/>
              <a:t>Forest Cover</a:t>
            </a:r>
            <a:endParaRPr lang="en-CA" sz="1200" b="1" dirty="0"/>
          </a:p>
        </p:txBody>
      </p:sp>
      <p:sp>
        <p:nvSpPr>
          <p:cNvPr id="31" name="TextBox 30"/>
          <p:cNvSpPr txBox="1"/>
          <p:nvPr/>
        </p:nvSpPr>
        <p:spPr>
          <a:xfrm>
            <a:off x="137160" y="5234568"/>
            <a:ext cx="2407544" cy="329321"/>
          </a:xfrm>
          <a:prstGeom prst="rect">
            <a:avLst/>
          </a:prstGeom>
          <a:noFill/>
        </p:spPr>
        <p:txBody>
          <a:bodyPr wrap="square" rtlCol="0">
            <a:spAutoFit/>
          </a:bodyPr>
          <a:lstStyle/>
          <a:p>
            <a:r>
              <a:rPr lang="en-US" sz="1540" b="1" dirty="0"/>
              <a:t>Disturbances and Stressors</a:t>
            </a:r>
            <a:endParaRPr lang="en-CA" sz="1540" b="1" dirty="0"/>
          </a:p>
        </p:txBody>
      </p:sp>
      <p:cxnSp>
        <p:nvCxnSpPr>
          <p:cNvPr id="41" name="Straight Connector 40"/>
          <p:cNvCxnSpPr>
            <a:stCxn id="20" idx="2"/>
          </p:cNvCxnSpPr>
          <p:nvPr/>
        </p:nvCxnSpPr>
        <p:spPr>
          <a:xfrm flipH="1" flipV="1">
            <a:off x="3881550" y="2691554"/>
            <a:ext cx="4650" cy="2493152"/>
          </a:xfrm>
          <a:prstGeom prst="line">
            <a:avLst/>
          </a:prstGeom>
          <a:ln>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flipV="1">
            <a:off x="3918205" y="2633476"/>
            <a:ext cx="3410711" cy="9141"/>
          </a:xfrm>
          <a:prstGeom prst="line">
            <a:avLst/>
          </a:prstGeom>
          <a:ln>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066" y="9271583"/>
            <a:ext cx="1182315" cy="594000"/>
          </a:xfrm>
          <a:prstGeom prst="rect">
            <a:avLst/>
          </a:prstGeom>
        </p:spPr>
      </p:pic>
      <p:sp>
        <p:nvSpPr>
          <p:cNvPr id="38" name="TextBox 37">
            <a:extLst>
              <a:ext uri="{FF2B5EF4-FFF2-40B4-BE49-F238E27FC236}">
                <a16:creationId xmlns:a16="http://schemas.microsoft.com/office/drawing/2014/main" id="{8E669A32-32AF-4B84-9510-3D8E0E18FB38}"/>
              </a:ext>
            </a:extLst>
          </p:cNvPr>
          <p:cNvSpPr txBox="1"/>
          <p:nvPr/>
        </p:nvSpPr>
        <p:spPr>
          <a:xfrm>
            <a:off x="247233" y="4317187"/>
            <a:ext cx="3497157" cy="769441"/>
          </a:xfrm>
          <a:prstGeom prst="rect">
            <a:avLst/>
          </a:prstGeom>
          <a:solidFill>
            <a:srgbClr val="E2F0D9"/>
          </a:solidFill>
        </p:spPr>
        <p:txBody>
          <a:bodyPr wrap="square" rtlCol="0">
            <a:spAutoFit/>
          </a:bodyPr>
          <a:lstStyle/>
          <a:p>
            <a:r>
              <a:rPr lang="en-US" sz="880" dirty="0"/>
              <a:t>The Greater Protected Ecosystem (GPE; outside of black lines) of a Park or Protected Area (PPA) includes the region surrounding it, connected through ecological and socioeconomic means. These were delineated by expanding into an area of equal size within the contiguous biogeoclimatic ecosystem classification zones.</a:t>
            </a:r>
            <a:endParaRPr lang="en-CA" sz="880" dirty="0"/>
          </a:p>
        </p:txBody>
      </p:sp>
      <p:sp>
        <p:nvSpPr>
          <p:cNvPr id="39" name="TextBox 38">
            <a:extLst>
              <a:ext uri="{FF2B5EF4-FFF2-40B4-BE49-F238E27FC236}">
                <a16:creationId xmlns:a16="http://schemas.microsoft.com/office/drawing/2014/main" id="{5F7FB836-D58A-4D75-A059-E6D1F4ED736D}"/>
              </a:ext>
            </a:extLst>
          </p:cNvPr>
          <p:cNvSpPr txBox="1"/>
          <p:nvPr/>
        </p:nvSpPr>
        <p:spPr>
          <a:xfrm>
            <a:off x="1134780" y="9366985"/>
            <a:ext cx="5080427" cy="498598"/>
          </a:xfrm>
          <a:prstGeom prst="rect">
            <a:avLst/>
          </a:prstGeom>
          <a:solidFill>
            <a:schemeClr val="accent6">
              <a:lumMod val="20000"/>
              <a:lumOff val="80000"/>
            </a:schemeClr>
          </a:solidFill>
        </p:spPr>
        <p:txBody>
          <a:bodyPr wrap="square" rtlCol="0">
            <a:spAutoFit/>
          </a:bodyPr>
          <a:lstStyle/>
          <a:p>
            <a:r>
              <a:rPr lang="en-US" sz="880" dirty="0"/>
              <a:t>All layers are derived from 2015 satellite imagery. Forest data from 30m Landsat CFS NTEMS products; see Hermosilla et al. (2015). Human development data from VIIRS; see </a:t>
            </a:r>
            <a:r>
              <a:rPr lang="en-US" sz="880" dirty="0" err="1"/>
              <a:t>Elvidge</a:t>
            </a:r>
            <a:r>
              <a:rPr lang="en-US" sz="880" dirty="0"/>
              <a:t> et al. (2017). </a:t>
            </a:r>
          </a:p>
          <a:p>
            <a:r>
              <a:rPr lang="en-US" sz="880" dirty="0"/>
              <a:t>Authors: Evan Muise, UBC (evanmuis@mail.ubc.ca), Dr. Nicholas Coops, UBC (Nicholas.coops@ubc.ca)</a:t>
            </a:r>
            <a:endParaRPr lang="en-CA" sz="88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233" y="8126973"/>
            <a:ext cx="560812" cy="984380"/>
          </a:xfrm>
          <a:prstGeom prst="rect">
            <a:avLst/>
          </a:prstGeom>
        </p:spPr>
      </p:pic>
    </p:spTree>
    <p:extLst>
      <p:ext uri="{BB962C8B-B14F-4D97-AF65-F5344CB8AC3E}">
        <p14:creationId xmlns:p14="http://schemas.microsoft.com/office/powerpoint/2010/main" val="794634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130</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Forestry, 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Coops, Nicholas</dc:creator>
  <cp:lastModifiedBy>Evan Muise</cp:lastModifiedBy>
  <cp:revision>25</cp:revision>
  <dcterms:created xsi:type="dcterms:W3CDTF">2020-11-25T19:07:29Z</dcterms:created>
  <dcterms:modified xsi:type="dcterms:W3CDTF">2021-03-04T19:47:13Z</dcterms:modified>
</cp:coreProperties>
</file>