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9" r:id="rId5"/>
    <p:sldId id="262" r:id="rId6"/>
    <p:sldId id="257" r:id="rId7"/>
    <p:sldId id="258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F20B-EA07-4AF3-B859-EE23D27FA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EBA42-4ACC-477D-BE1A-0067EFE0F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85AF-2723-4353-B4D7-A945A47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A8B9-9FC3-4268-A0E9-1E55FAD8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D16D8-1C0B-4AB8-9FF1-506402B4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18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BD85-44E1-41CB-B14D-62C5322B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AA7C1-8EF1-4FC7-B2BC-222541892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9D3B-4EE2-4A03-9D2C-E47DC08C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96B2-8B14-413E-8834-0C372930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3461-6B9B-4A79-873F-9F533949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61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65548-0774-4862-8628-3DF91448B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5D0B0-BA0D-4511-B4A7-BE372559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BF7E-648C-4929-A60F-DA3CA4A3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DAE8-9D99-47F8-A763-C12A6A36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27A4-F431-4CB0-B90C-E10D161C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83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628A-54A3-4670-B758-74CCBCF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3816-D8C2-4743-A8F2-2ACC6688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13A2-4095-46F1-9EC6-F59FA23C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8DE5-012D-4D79-929F-526EA789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121A-7462-48BE-BBAD-FF883C0A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5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6D5E-8675-45E9-B4BF-89B13E80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D888-7BE0-4E6E-8D6B-C67020F1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3F4D-B972-4EA2-918D-7B81F336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81B2-DD6B-465A-9789-B11D126A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7AEC-8C71-4906-A794-E552ABD8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9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FF12-C483-4BD1-B8A9-622578C2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D38F-514F-45BF-842F-3BF5CA628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5BA72-9C16-4186-80FB-EBF92BA2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EC789-FF9E-4D75-9331-400B2B1D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2FEDA-FE3E-40C0-80E9-0D525396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CE2A-54F6-49D5-8D9D-BE0E803A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88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C78B-C7AC-4BC8-B9E8-FDCE7E56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02BDD-7976-4462-AA63-940F05C3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A815D-6ACE-4AA0-9CCC-9E7DA9E74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82CB7-2DF0-4F63-A9A0-E54FBCE7B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11AC8-844A-49F1-94BA-EEF3F4BD2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B8AC1-ED43-4267-B13C-25AD8D7C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E9DE7-3D12-499C-A421-F9158464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ED45C-2704-4BA9-A1CA-4A740891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0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24FB-A510-4CD7-B423-1C497231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530FE-0928-4D05-A283-9CC60755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6A415-15DA-494A-965A-9E2D85BE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16BEB-6C79-440E-B5B5-A908C9B9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65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D1FFA-B26E-48EB-8D25-07C70428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E6BDE-E370-4DE0-93D1-ED791F7E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17A59-0CF6-434B-B0E9-CD5DF215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2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7997-6EFB-47A0-8DC8-43151093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CAC7-9778-4822-98EE-93F248AA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38A25-B5C7-4B46-968D-59CBC501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8A15-D714-4559-B6A7-53B4777E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0241-6E5D-417C-A9A1-3B68A4EB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F43F-2B68-49B0-A4C1-13F761E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66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2542-AF01-47DB-934A-D661B6C0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EA43F-C565-4AC2-8697-B9BFB9CAF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9D4BA-766F-4F33-AE1E-60CAEF16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F963-0D58-4EED-9AAF-A6FC92BC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37A1C-64A6-4A6C-80BC-890811CE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BB754-9D05-475B-B6F0-04A5DFEA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40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0179D-5462-4649-92E1-9F2C1E41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5F0C-1A7C-4FC1-813C-8464C9171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0DCE-0877-4E6C-A660-3938BAD10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BD3E-3BAB-408E-8737-21021FE87CBA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6E1B-BC6A-486C-895A-5ED22A435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5353-B9C5-4372-8B1E-FB578A749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6170-CAB9-4A89-BFE7-79F74C5FD9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85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3BCD-21CB-4039-9E70-77D1FE469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experimental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5E9E4-C3FD-424B-AF71-970D381BD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one</a:t>
            </a:r>
          </a:p>
          <a:p>
            <a:br>
              <a:rPr lang="en-CA" dirty="0"/>
            </a:br>
            <a:r>
              <a:rPr lang="en-CA" dirty="0"/>
              <a:t>canopy structure influences yearly productivity metrics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1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5102-6717-4C05-AEAD-CD301A76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8D26-1598-4426-ACA4-74E6E54A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goal: see how forest structure influence metrics of yearly productivity across </a:t>
            </a:r>
            <a:r>
              <a:rPr lang="en-CA" dirty="0" err="1"/>
              <a:t>british</a:t>
            </a:r>
            <a:r>
              <a:rPr lang="en-CA" dirty="0"/>
              <a:t> </a:t>
            </a:r>
            <a:r>
              <a:rPr lang="en-CA" dirty="0" err="1"/>
              <a:t>columbia</a:t>
            </a:r>
            <a:r>
              <a:rPr lang="en-CA" dirty="0"/>
              <a:t> at </a:t>
            </a:r>
            <a:r>
              <a:rPr lang="en-CA" dirty="0" err="1"/>
              <a:t>landsat</a:t>
            </a:r>
            <a:r>
              <a:rPr lang="en-CA" dirty="0"/>
              <a:t> grain</a:t>
            </a:r>
          </a:p>
          <a:p>
            <a:r>
              <a:rPr lang="en-CA" dirty="0"/>
              <a:t>previous research uses terrestrial lidar and canopy rugosity*** as a predictor </a:t>
            </a:r>
            <a:r>
              <a:rPr lang="en-CA" sz="1200" dirty="0"/>
              <a:t>(Gough et al., 2019; Atkins et al., 2018; Hardiman et al 2011)</a:t>
            </a:r>
            <a:endParaRPr lang="en-CA" dirty="0"/>
          </a:p>
          <a:p>
            <a:pPr lvl="1"/>
            <a:r>
              <a:rPr lang="en-CA" dirty="0"/>
              <a:t>this group has used similar methods before, but at very local scales (ne us as max)</a:t>
            </a:r>
          </a:p>
          <a:p>
            <a:pPr lvl="1"/>
            <a:r>
              <a:rPr lang="en-CA" dirty="0"/>
              <a:t>custom definition of canopy rugosity as a structural complexity measure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85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A888-34B6-44DF-897C-8B3F51E4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7021-AADE-4DB3-9444-15B04DC5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222" cy="4351338"/>
          </a:xfrm>
        </p:spPr>
        <p:txBody>
          <a:bodyPr/>
          <a:lstStyle/>
          <a:p>
            <a:r>
              <a:rPr lang="en-CA" dirty="0"/>
              <a:t>inputs: </a:t>
            </a:r>
            <a:r>
              <a:rPr lang="en-CA" dirty="0" err="1"/>
              <a:t>ntems</a:t>
            </a:r>
            <a:r>
              <a:rPr lang="en-CA" dirty="0"/>
              <a:t> structure datasets</a:t>
            </a:r>
          </a:p>
          <a:p>
            <a:pPr lvl="1"/>
            <a:r>
              <a:rPr lang="en-CA" dirty="0"/>
              <a:t>canopy height, cover, and aboveground biomass (possibly vertical complexity)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outputs: dynamic habitat indices (</a:t>
            </a:r>
            <a:r>
              <a:rPr lang="en-CA" dirty="0" err="1"/>
              <a:t>dhis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cumulative, minimum, variation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0F297A-0378-4E96-BA69-C375138FF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87374"/>
              </p:ext>
            </p:extLst>
          </p:nvPr>
        </p:nvGraphicFramePr>
        <p:xfrm>
          <a:off x="7248525" y="3824159"/>
          <a:ext cx="410527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8525" y="3824159"/>
                        <a:ext cx="4105275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19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1E29-8C95-4231-9B3A-CFA73F5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CE2B-3DBA-4EFA-B53A-12552EF1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~200 randomly* placed samples per forest type and </a:t>
            </a:r>
            <a:r>
              <a:rPr lang="en-CA" dirty="0" err="1"/>
              <a:t>bec</a:t>
            </a:r>
            <a:r>
              <a:rPr lang="en-CA" dirty="0"/>
              <a:t> zone</a:t>
            </a:r>
          </a:p>
          <a:p>
            <a:r>
              <a:rPr lang="en-CA" dirty="0"/>
              <a:t>run SEM on them</a:t>
            </a:r>
          </a:p>
          <a:p>
            <a:r>
              <a:rPr lang="en-CA" dirty="0"/>
              <a:t>methods: stratified sampling in </a:t>
            </a:r>
            <a:r>
              <a:rPr lang="en-CA" dirty="0" err="1"/>
              <a:t>sgsR</a:t>
            </a:r>
            <a:r>
              <a:rPr lang="en-CA" dirty="0"/>
              <a:t> </a:t>
            </a:r>
            <a:r>
              <a:rPr lang="en-CA" sz="1200" dirty="0"/>
              <a:t>(Goodbody et al., 2022)</a:t>
            </a:r>
          </a:p>
          <a:p>
            <a:pPr lvl="1"/>
            <a:r>
              <a:rPr lang="en-CA" dirty="0"/>
              <a:t>strata are forest type and </a:t>
            </a:r>
            <a:r>
              <a:rPr lang="en-CA" dirty="0" err="1"/>
              <a:t>bec</a:t>
            </a:r>
            <a:r>
              <a:rPr lang="en-CA" dirty="0"/>
              <a:t> zone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*</a:t>
            </a:r>
            <a:r>
              <a:rPr lang="en-CA" sz="1600" dirty="0"/>
              <a:t>randomly includes a set of rules, where within a given focal cell, it is first surrounded by the same strata. if there are not enough pixels available, then it is random outside of this ruleset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438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68CD8-801B-4103-8001-02A6439F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29" y="3285430"/>
            <a:ext cx="4143953" cy="3534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DB18D-A75C-434F-9F84-5002E4FB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81" y="0"/>
            <a:ext cx="3830120" cy="3285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E28EB-B74B-49F6-A3CF-45CC9189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size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62B7-B157-48A3-A17C-FC9DB863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6900" cy="4351338"/>
          </a:xfrm>
        </p:spPr>
        <p:txBody>
          <a:bodyPr/>
          <a:lstStyle/>
          <a:p>
            <a:r>
              <a:rPr lang="en-CA" dirty="0"/>
              <a:t>tiling leads to condensed points in parts of the province (i.e. </a:t>
            </a:r>
            <a:r>
              <a:rPr lang="en-CA" dirty="0" err="1"/>
              <a:t>vancouver</a:t>
            </a:r>
            <a:r>
              <a:rPr lang="en-CA" dirty="0"/>
              <a:t> island)</a:t>
            </a:r>
          </a:p>
          <a:p>
            <a:r>
              <a:rPr lang="en-CA" dirty="0"/>
              <a:t>workaround: minimum sampling distance of 1km</a:t>
            </a:r>
          </a:p>
          <a:p>
            <a:endParaRPr lang="en-CA" dirty="0"/>
          </a:p>
          <a:p>
            <a:r>
              <a:rPr lang="en-CA" dirty="0"/>
              <a:t>thoughts?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AD65B-0EDA-41B2-911C-BC24771CF9B6}"/>
              </a:ext>
            </a:extLst>
          </p:cNvPr>
          <p:cNvSpPr txBox="1"/>
          <p:nvPr/>
        </p:nvSpPr>
        <p:spPr>
          <a:xfrm>
            <a:off x="9873182" y="61122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FC21A-8D35-41BA-9A76-2CA611241072}"/>
              </a:ext>
            </a:extLst>
          </p:cNvPr>
          <p:cNvSpPr txBox="1"/>
          <p:nvPr/>
        </p:nvSpPr>
        <p:spPr>
          <a:xfrm>
            <a:off x="9606482" y="381662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subsample</a:t>
            </a:r>
          </a:p>
        </p:txBody>
      </p:sp>
    </p:spTree>
    <p:extLst>
      <p:ext uri="{BB962C8B-B14F-4D97-AF65-F5344CB8AC3E}">
        <p14:creationId xmlns:p14="http://schemas.microsoft.com/office/powerpoint/2010/main" val="347046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685-45AC-44B9-81B3-40601A4E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3DE1-8F00-4B79-A0EC-133C083E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structural equation modelling</a:t>
            </a:r>
          </a:p>
          <a:p>
            <a:pPr lvl="1"/>
            <a:r>
              <a:rPr lang="en-CA" dirty="0"/>
              <a:t>multivariate causal models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directed acyclic graph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statistical framework, not engine</a:t>
            </a:r>
          </a:p>
          <a:p>
            <a:pPr lvl="1"/>
            <a:endParaRPr lang="en-CA" dirty="0"/>
          </a:p>
        </p:txBody>
      </p:sp>
      <p:pic>
        <p:nvPicPr>
          <p:cNvPr id="2050" name="Picture 2" descr="https://upload.wikimedia.org/wikipedia/commons/thumb/f/fe/Tred-G.svg/220px-Tred-G.svg.png">
            <a:extLst>
              <a:ext uri="{FF2B5EF4-FFF2-40B4-BE49-F238E27FC236}">
                <a16:creationId xmlns:a16="http://schemas.microsoft.com/office/drawing/2014/main" id="{4A55EFBB-8793-471B-8345-65535647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193136"/>
            <a:ext cx="3257550" cy="44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22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564F-EDE3-49A4-90C3-86C180F9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stuctural</a:t>
            </a:r>
            <a:r>
              <a:rPr lang="en-CA" dirty="0"/>
              <a:t> equation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F4E4-5C3C-45B5-A639-EF6E1386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models:</a:t>
            </a:r>
          </a:p>
          <a:p>
            <a:pPr lvl="1"/>
            <a:r>
              <a:rPr lang="en-CA" dirty="0" err="1"/>
              <a:t>dhi</a:t>
            </a:r>
            <a:r>
              <a:rPr lang="en-CA" dirty="0"/>
              <a:t> ~ height + cover + </a:t>
            </a:r>
            <a:r>
              <a:rPr lang="en-CA" dirty="0" err="1"/>
              <a:t>agb</a:t>
            </a:r>
            <a:endParaRPr lang="en-CA" dirty="0"/>
          </a:p>
          <a:p>
            <a:pPr lvl="2"/>
            <a:r>
              <a:rPr lang="en-CA" dirty="0" err="1"/>
              <a:t>agb</a:t>
            </a:r>
            <a:r>
              <a:rPr lang="en-CA" dirty="0"/>
              <a:t> ~ height</a:t>
            </a:r>
          </a:p>
          <a:p>
            <a:pPr lvl="2"/>
            <a:r>
              <a:rPr lang="en-CA" dirty="0"/>
              <a:t>cover ~ height</a:t>
            </a:r>
          </a:p>
          <a:p>
            <a:pPr lvl="1"/>
            <a:endParaRPr lang="en-CA" dirty="0"/>
          </a:p>
          <a:p>
            <a:r>
              <a:rPr lang="en-CA" dirty="0"/>
              <a:t>what it means:</a:t>
            </a:r>
          </a:p>
          <a:p>
            <a:pPr lvl="1"/>
            <a:r>
              <a:rPr lang="en-CA" dirty="0" err="1"/>
              <a:t>dhi</a:t>
            </a:r>
            <a:r>
              <a:rPr lang="en-CA" dirty="0"/>
              <a:t> is influenced by height, cover and </a:t>
            </a:r>
            <a:r>
              <a:rPr lang="en-CA" dirty="0" err="1"/>
              <a:t>agb</a:t>
            </a:r>
            <a:endParaRPr lang="en-CA" dirty="0"/>
          </a:p>
          <a:p>
            <a:pPr lvl="2"/>
            <a:r>
              <a:rPr lang="en-CA" dirty="0"/>
              <a:t>cover and </a:t>
            </a:r>
            <a:r>
              <a:rPr lang="en-CA" dirty="0" err="1"/>
              <a:t>agb</a:t>
            </a:r>
            <a:r>
              <a:rPr lang="en-CA" dirty="0"/>
              <a:t> are influenced by height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FAA215D-B1E2-42C3-A68F-42057D8DA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09498"/>
              </p:ext>
            </p:extLst>
          </p:nvPr>
        </p:nvGraphicFramePr>
        <p:xfrm>
          <a:off x="7388740" y="1825625"/>
          <a:ext cx="3306355" cy="4430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740" y="1825625"/>
                        <a:ext cx="3306355" cy="4430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21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3D8-8E5E-4D9A-87B1-37C7F10A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6277-CF2C-4525-95A1-C57A24DE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err="1"/>
              <a:t>dhi</a:t>
            </a:r>
            <a:r>
              <a:rPr lang="en-CA" dirty="0"/>
              <a:t> ~ complexity + height</a:t>
            </a:r>
          </a:p>
          <a:p>
            <a:pPr lvl="1"/>
            <a:r>
              <a:rPr lang="en-CA" dirty="0"/>
              <a:t>complexity ~ </a:t>
            </a:r>
            <a:r>
              <a:rPr lang="en-CA" dirty="0" err="1"/>
              <a:t>agb</a:t>
            </a:r>
            <a:r>
              <a:rPr lang="en-CA" dirty="0"/>
              <a:t> + cover + height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 err="1"/>
              <a:t>agb</a:t>
            </a:r>
            <a:r>
              <a:rPr lang="en-CA" dirty="0"/>
              <a:t> should likely be our</a:t>
            </a:r>
            <a:br>
              <a:rPr lang="en-CA" dirty="0"/>
            </a:br>
            <a:r>
              <a:rPr lang="en-CA" dirty="0"/>
              <a:t>vertical complexity</a:t>
            </a:r>
            <a:br>
              <a:rPr lang="en-CA" dirty="0"/>
            </a:br>
            <a:r>
              <a:rPr lang="en-CA" dirty="0"/>
              <a:t>metrics</a:t>
            </a:r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199E2-7760-4B3D-9E3C-ED0CB7723C2A}"/>
              </a:ext>
            </a:extLst>
          </p:cNvPr>
          <p:cNvSpPr/>
          <p:nvPr/>
        </p:nvSpPr>
        <p:spPr>
          <a:xfrm>
            <a:off x="7443916" y="3892374"/>
            <a:ext cx="1661983" cy="834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canopy complexity (latent)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3170D-EA17-4652-A2BA-C50378DD6F16}"/>
              </a:ext>
            </a:extLst>
          </p:cNvPr>
          <p:cNvSpPr/>
          <p:nvPr/>
        </p:nvSpPr>
        <p:spPr>
          <a:xfrm>
            <a:off x="6242736" y="5030161"/>
            <a:ext cx="1661983" cy="834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0AA5C6-C780-4FF8-8BDC-45ECAFB0B743}"/>
              </a:ext>
            </a:extLst>
          </p:cNvPr>
          <p:cNvSpPr/>
          <p:nvPr/>
        </p:nvSpPr>
        <p:spPr>
          <a:xfrm>
            <a:off x="8645095" y="5030162"/>
            <a:ext cx="1661983" cy="834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agb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111BCA-81F2-47AF-A50C-A60C4F49054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703540" y="4309415"/>
            <a:ext cx="74037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E673E5-13D8-4EF3-8DB0-579FBBBC4B0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105899" y="4309415"/>
            <a:ext cx="740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FD4056-E96A-4EE0-9A83-C7F0849C0456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8705335" y="4726455"/>
            <a:ext cx="770752" cy="113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ADD4A-E1CC-4458-96FC-732A8CA2203A}"/>
              </a:ext>
            </a:extLst>
          </p:cNvPr>
          <p:cNvCxnSpPr>
            <a:stCxn id="7" idx="2"/>
          </p:cNvCxnSpPr>
          <p:nvPr/>
        </p:nvCxnSpPr>
        <p:spPr>
          <a:xfrm flipV="1">
            <a:off x="7073728" y="4726455"/>
            <a:ext cx="830991" cy="11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8A930A1-EFFE-4E00-8BFC-B4B36FD714DB}"/>
              </a:ext>
            </a:extLst>
          </p:cNvPr>
          <p:cNvSpPr/>
          <p:nvPr/>
        </p:nvSpPr>
        <p:spPr>
          <a:xfrm rot="21396463">
            <a:off x="5830421" y="2978395"/>
            <a:ext cx="4658115" cy="1052716"/>
          </a:xfrm>
          <a:custGeom>
            <a:avLst/>
            <a:gdLst>
              <a:gd name="connsiteX0" fmla="*/ 0 w 4905633"/>
              <a:gd name="connsiteY0" fmla="*/ 772300 h 778478"/>
              <a:gd name="connsiteX1" fmla="*/ 2477530 w 4905633"/>
              <a:gd name="connsiteY1" fmla="*/ 2 h 778478"/>
              <a:gd name="connsiteX2" fmla="*/ 4905633 w 4905633"/>
              <a:gd name="connsiteY2" fmla="*/ 778478 h 77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5633" h="778478">
                <a:moveTo>
                  <a:pt x="0" y="772300"/>
                </a:moveTo>
                <a:cubicBezTo>
                  <a:pt x="829962" y="385636"/>
                  <a:pt x="1659925" y="-1028"/>
                  <a:pt x="2477530" y="2"/>
                </a:cubicBezTo>
                <a:cubicBezTo>
                  <a:pt x="3295135" y="1032"/>
                  <a:pt x="4100384" y="389755"/>
                  <a:pt x="4905633" y="778478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" name="Graphic 36" descr="Play">
            <a:extLst>
              <a:ext uri="{FF2B5EF4-FFF2-40B4-BE49-F238E27FC236}">
                <a16:creationId xmlns:a16="http://schemas.microsoft.com/office/drawing/2014/main" id="{D70EF8C1-AD94-42D0-9948-A38D6AEAE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21099">
            <a:off x="10387943" y="3789784"/>
            <a:ext cx="165372" cy="165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CE2700-FA6C-4C29-AF1C-67224A23F851}"/>
              </a:ext>
            </a:extLst>
          </p:cNvPr>
          <p:cNvSpPr/>
          <p:nvPr/>
        </p:nvSpPr>
        <p:spPr>
          <a:xfrm>
            <a:off x="9846276" y="3892375"/>
            <a:ext cx="1661983" cy="834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dhi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F36C2-922D-4D17-822B-32E4983C6583}"/>
              </a:ext>
            </a:extLst>
          </p:cNvPr>
          <p:cNvSpPr/>
          <p:nvPr/>
        </p:nvSpPr>
        <p:spPr>
          <a:xfrm>
            <a:off x="5041557" y="3892376"/>
            <a:ext cx="1661983" cy="834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83238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B93B-3A5C-428A-9821-1D749CF3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correlations between</a:t>
            </a:r>
            <a:br>
              <a:rPr lang="en-CA" dirty="0"/>
            </a:br>
            <a:r>
              <a:rPr lang="en-CA" dirty="0" err="1"/>
              <a:t>varaibles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C0EA-B531-46F9-9AA9-92444E3F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189EC-FB1A-44F7-B45A-DA883A19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81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1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PDF</vt:lpstr>
      <vt:lpstr>Foxit PDF Document</vt:lpstr>
      <vt:lpstr>experimental design</vt:lpstr>
      <vt:lpstr>background</vt:lpstr>
      <vt:lpstr>inputs and outputs</vt:lpstr>
      <vt:lpstr>current design</vt:lpstr>
      <vt:lpstr>size issues</vt:lpstr>
      <vt:lpstr>methods</vt:lpstr>
      <vt:lpstr>stuctural equation modelling</vt:lpstr>
      <vt:lpstr>latent variables</vt:lpstr>
      <vt:lpstr>correlations between varaibles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</dc:title>
  <dc:creator>Muise, Evan</dc:creator>
  <cp:lastModifiedBy>Muise, Evan</cp:lastModifiedBy>
  <cp:revision>10</cp:revision>
  <dcterms:created xsi:type="dcterms:W3CDTF">2022-06-29T19:42:41Z</dcterms:created>
  <dcterms:modified xsi:type="dcterms:W3CDTF">2022-06-29T22:26:05Z</dcterms:modified>
</cp:coreProperties>
</file>