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15" d="100"/>
          <a:sy n="115" d="100"/>
        </p:scale>
        <p:origin x="7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30256-DB6E-4AF9-1089-853F9E3F42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74DD67-2198-9AEE-4FA4-91C7DBFAAE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23930E-E912-8277-3B58-BAB1FFE72461}"/>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5" name="Footer Placeholder 4">
            <a:extLst>
              <a:ext uri="{FF2B5EF4-FFF2-40B4-BE49-F238E27FC236}">
                <a16:creationId xmlns:a16="http://schemas.microsoft.com/office/drawing/2014/main" id="{C11DA878-51F7-1D30-26CD-7B7EB5341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E929D-7442-9631-B962-CFAB9511C89B}"/>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4142233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0B82-41B9-4C94-157B-ED936C94C3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3BB33A-0CA5-D67E-DE7D-0437FE52B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6DAC0-A4AA-19FA-6D94-2AF97DADE83F}"/>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5" name="Footer Placeholder 4">
            <a:extLst>
              <a:ext uri="{FF2B5EF4-FFF2-40B4-BE49-F238E27FC236}">
                <a16:creationId xmlns:a16="http://schemas.microsoft.com/office/drawing/2014/main" id="{0B8F523A-348B-08A6-DB5D-EC95514DC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08255-48A9-0238-DF50-D5279181465A}"/>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1392383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B13C37-2844-873D-2580-7A2E615B51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28EAB3-EEB9-17B4-8AC5-1116EA07E3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ED0CF-E3C7-60D6-27BC-1D370F476CFE}"/>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5" name="Footer Placeholder 4">
            <a:extLst>
              <a:ext uri="{FF2B5EF4-FFF2-40B4-BE49-F238E27FC236}">
                <a16:creationId xmlns:a16="http://schemas.microsoft.com/office/drawing/2014/main" id="{5EFA9B7E-9168-FEE0-A224-3A729C1B8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25E65-4039-9EDC-D701-7D90D039CA3C}"/>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2090951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66218-5577-AF0D-5993-F98E632FDF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F8954-6D94-CF52-BB6E-1EAD0DEE0C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6DBF6D-3F6C-900A-BD79-0B57918C3BD7}"/>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5" name="Footer Placeholder 4">
            <a:extLst>
              <a:ext uri="{FF2B5EF4-FFF2-40B4-BE49-F238E27FC236}">
                <a16:creationId xmlns:a16="http://schemas.microsoft.com/office/drawing/2014/main" id="{61B5BA74-2F36-C5EE-6F28-48A2772C1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13450-5D08-F9B8-6A97-8C8C06A5EFFB}"/>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23018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0643-CF90-F066-6F92-E84F4AD449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72F58B-B09A-9061-915A-E0296210E5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51CB1D-6F4A-A865-A593-179B01A19B51}"/>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5" name="Footer Placeholder 4">
            <a:extLst>
              <a:ext uri="{FF2B5EF4-FFF2-40B4-BE49-F238E27FC236}">
                <a16:creationId xmlns:a16="http://schemas.microsoft.com/office/drawing/2014/main" id="{A22A6939-2856-1D70-745E-58577BC417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1F24A-828E-CD43-8A43-FAC67FEAC909}"/>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2818834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CC817-F0DB-1FC5-A1E8-5B7F1DC111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92A083-6F4C-81CD-80AC-CBFA5CD43F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BE5B79-2AE5-83B1-30E4-9709A99B6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40784A-6F07-C7EB-EDA2-6DB1DFF28634}"/>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6" name="Footer Placeholder 5">
            <a:extLst>
              <a:ext uri="{FF2B5EF4-FFF2-40B4-BE49-F238E27FC236}">
                <a16:creationId xmlns:a16="http://schemas.microsoft.com/office/drawing/2014/main" id="{EDD7B632-7A6C-47DB-01AA-F14234907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72568-B1AA-9CE8-9468-0F2991AE8E6A}"/>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382356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A739A-14BF-17E4-0BB3-452E166C84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46AA0A-68AB-895B-660F-AA0F1A178D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0DEC53-8203-4ED4-6918-F10D6048BD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577378-0BEB-867F-68E5-7437269478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B134DC-8770-55C9-D9AA-D569CC4D2E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EADF40-22B2-AF27-A103-B3BC2B257CFE}"/>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8" name="Footer Placeholder 7">
            <a:extLst>
              <a:ext uri="{FF2B5EF4-FFF2-40B4-BE49-F238E27FC236}">
                <a16:creationId xmlns:a16="http://schemas.microsoft.com/office/drawing/2014/main" id="{38ABF858-7B2F-66AA-BFF1-EFD9EF3228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36540-43EC-625D-D401-F883EF73A4E9}"/>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357627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8E19-B6C3-DAD7-74F6-B7FF23DAB1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4372B9-6820-7CD7-8622-5FEFABB6A190}"/>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4" name="Footer Placeholder 3">
            <a:extLst>
              <a:ext uri="{FF2B5EF4-FFF2-40B4-BE49-F238E27FC236}">
                <a16:creationId xmlns:a16="http://schemas.microsoft.com/office/drawing/2014/main" id="{64C00D1F-D8AF-D400-0466-A703714068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7D2BCF-BC9E-9E97-4AAB-08765483C554}"/>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11397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07EC9B-D05F-7F66-CAFB-2EA60FA1B0E6}"/>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3" name="Footer Placeholder 2">
            <a:extLst>
              <a:ext uri="{FF2B5EF4-FFF2-40B4-BE49-F238E27FC236}">
                <a16:creationId xmlns:a16="http://schemas.microsoft.com/office/drawing/2014/main" id="{E2EC6BA4-09E9-7562-4CDB-33A7A329A2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D23EA1-C401-849C-1DE8-72CDE9785A8C}"/>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143015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61FA-86DD-3A6A-4161-50618237F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A30AA6-D91A-3FC7-0FF3-DEE9904519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D9ED59-5390-CFE7-81B8-967DD738BE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A4F63B-A040-A2AE-EE5A-B14CD25B4373}"/>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6" name="Footer Placeholder 5">
            <a:extLst>
              <a:ext uri="{FF2B5EF4-FFF2-40B4-BE49-F238E27FC236}">
                <a16:creationId xmlns:a16="http://schemas.microsoft.com/office/drawing/2014/main" id="{6E97893A-88E5-A97F-4958-4C8E6814A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43A5B3-29A2-6539-AA99-962307CAAB01}"/>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54208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C087-9C3A-2E41-2E90-2A8CFBF519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F7F4EF-8F58-996F-FE36-A96D8E3595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11135F-2A44-FDB7-EF3F-4C310C38A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4D5B67-6C27-31CF-DB53-60DD67B394DD}"/>
              </a:ext>
            </a:extLst>
          </p:cNvPr>
          <p:cNvSpPr>
            <a:spLocks noGrp="1"/>
          </p:cNvSpPr>
          <p:nvPr>
            <p:ph type="dt" sz="half" idx="10"/>
          </p:nvPr>
        </p:nvSpPr>
        <p:spPr/>
        <p:txBody>
          <a:bodyPr/>
          <a:lstStyle/>
          <a:p>
            <a:fld id="{9B59D91B-E64C-4044-B155-C0DCA1A388C1}" type="datetimeFigureOut">
              <a:rPr lang="en-US" smtClean="0"/>
              <a:t>11/14/2024</a:t>
            </a:fld>
            <a:endParaRPr lang="en-US"/>
          </a:p>
        </p:txBody>
      </p:sp>
      <p:sp>
        <p:nvSpPr>
          <p:cNvPr id="6" name="Footer Placeholder 5">
            <a:extLst>
              <a:ext uri="{FF2B5EF4-FFF2-40B4-BE49-F238E27FC236}">
                <a16:creationId xmlns:a16="http://schemas.microsoft.com/office/drawing/2014/main" id="{9DDD7578-C22F-FC2F-8E08-06CA0DBA42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2E9DD-245C-BA75-C6EF-E2A68D7FE89F}"/>
              </a:ext>
            </a:extLst>
          </p:cNvPr>
          <p:cNvSpPr>
            <a:spLocks noGrp="1"/>
          </p:cNvSpPr>
          <p:nvPr>
            <p:ph type="sldNum" sz="quarter" idx="12"/>
          </p:nvPr>
        </p:nvSpPr>
        <p:spPr/>
        <p:txBody>
          <a:bodyPr/>
          <a:lstStyle/>
          <a:p>
            <a:fld id="{9A4ABACB-81AB-4F0E-9A52-D1BA451B518B}" type="slidenum">
              <a:rPr lang="en-US" smtClean="0"/>
              <a:t>‹#›</a:t>
            </a:fld>
            <a:endParaRPr lang="en-US"/>
          </a:p>
        </p:txBody>
      </p:sp>
    </p:spTree>
    <p:extLst>
      <p:ext uri="{BB962C8B-B14F-4D97-AF65-F5344CB8AC3E}">
        <p14:creationId xmlns:p14="http://schemas.microsoft.com/office/powerpoint/2010/main" val="179501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626FFC-649D-C808-5145-AB44A5776A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24188A-C13A-83A3-827B-EE70CAD8FE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40E6BB-193D-E9A7-D4AE-964355A006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59D91B-E64C-4044-B155-C0DCA1A388C1}" type="datetimeFigureOut">
              <a:rPr lang="en-US" smtClean="0"/>
              <a:t>11/14/2024</a:t>
            </a:fld>
            <a:endParaRPr lang="en-US"/>
          </a:p>
        </p:txBody>
      </p:sp>
      <p:sp>
        <p:nvSpPr>
          <p:cNvPr id="5" name="Footer Placeholder 4">
            <a:extLst>
              <a:ext uri="{FF2B5EF4-FFF2-40B4-BE49-F238E27FC236}">
                <a16:creationId xmlns:a16="http://schemas.microsoft.com/office/drawing/2014/main" id="{467B1DEC-6EF9-6E95-D90B-573D876898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8A5667A-A9E2-0B47-25E6-70D35BBBD6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4ABACB-81AB-4F0E-9A52-D1BA451B518B}" type="slidenum">
              <a:rPr lang="en-US" smtClean="0"/>
              <a:t>‹#›</a:t>
            </a:fld>
            <a:endParaRPr lang="en-US"/>
          </a:p>
        </p:txBody>
      </p:sp>
    </p:spTree>
    <p:extLst>
      <p:ext uri="{BB962C8B-B14F-4D97-AF65-F5344CB8AC3E}">
        <p14:creationId xmlns:p14="http://schemas.microsoft.com/office/powerpoint/2010/main" val="3778502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sicklej0720@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odecademy.com/article/f1-u3-git-setup" TargetMode="External"/><Relationship Id="rId2" Type="http://schemas.openxmlformats.org/officeDocument/2006/relationships/hyperlink" Target="https://docs.github.com/en/get-started/getting-started-with-git/set-up-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jmaniscool/common_co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jmaniscool/common_code/issu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50549-52B5-BE1C-C94F-EED6A2CAA226}"/>
              </a:ext>
            </a:extLst>
          </p:cNvPr>
          <p:cNvSpPr>
            <a:spLocks noGrp="1"/>
          </p:cNvSpPr>
          <p:nvPr>
            <p:ph type="ctrTitle"/>
          </p:nvPr>
        </p:nvSpPr>
        <p:spPr/>
        <p:txBody>
          <a:bodyPr/>
          <a:lstStyle/>
          <a:p>
            <a:r>
              <a:rPr lang="en-US" dirty="0"/>
              <a:t>Guide to use </a:t>
            </a:r>
            <a:r>
              <a:rPr lang="en-US" dirty="0" err="1"/>
              <a:t>common_code</a:t>
            </a:r>
            <a:endParaRPr lang="en-US" dirty="0"/>
          </a:p>
        </p:txBody>
      </p:sp>
      <p:sp>
        <p:nvSpPr>
          <p:cNvPr id="3" name="Subtitle 2">
            <a:extLst>
              <a:ext uri="{FF2B5EF4-FFF2-40B4-BE49-F238E27FC236}">
                <a16:creationId xmlns:a16="http://schemas.microsoft.com/office/drawing/2014/main" id="{E8DC848E-8E6A-3E82-5281-173CD9F12F02}"/>
              </a:ext>
            </a:extLst>
          </p:cNvPr>
          <p:cNvSpPr>
            <a:spLocks noGrp="1"/>
          </p:cNvSpPr>
          <p:nvPr>
            <p:ph type="subTitle" idx="1"/>
          </p:nvPr>
        </p:nvSpPr>
        <p:spPr/>
        <p:txBody>
          <a:bodyPr/>
          <a:lstStyle/>
          <a:p>
            <a:r>
              <a:rPr lang="en-US" dirty="0" err="1"/>
              <a:t>Dahmen</a:t>
            </a:r>
            <a:r>
              <a:rPr lang="en-US" dirty="0"/>
              <a:t> Group</a:t>
            </a:r>
          </a:p>
          <a:p>
            <a:r>
              <a:rPr lang="en-US" dirty="0"/>
              <a:t>November 14, 2024</a:t>
            </a:r>
          </a:p>
        </p:txBody>
      </p:sp>
    </p:spTree>
    <p:extLst>
      <p:ext uri="{BB962C8B-B14F-4D97-AF65-F5344CB8AC3E}">
        <p14:creationId xmlns:p14="http://schemas.microsoft.com/office/powerpoint/2010/main" val="393448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730C-A289-F15E-38CF-D4A13774561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1545EF6-CA95-CD5E-DE8A-7F73B569B150}"/>
              </a:ext>
            </a:extLst>
          </p:cNvPr>
          <p:cNvSpPr>
            <a:spLocks noGrp="1"/>
          </p:cNvSpPr>
          <p:nvPr>
            <p:ph idx="1"/>
          </p:nvPr>
        </p:nvSpPr>
        <p:spPr/>
        <p:txBody>
          <a:bodyPr/>
          <a:lstStyle/>
          <a:p>
            <a:r>
              <a:rPr lang="en-US" dirty="0" err="1"/>
              <a:t>Common_code</a:t>
            </a:r>
            <a:r>
              <a:rPr lang="en-US" dirty="0"/>
              <a:t> is a repository of commonly used functions for the </a:t>
            </a:r>
            <a:r>
              <a:rPr lang="en-US" dirty="0" err="1"/>
              <a:t>Dahmen</a:t>
            </a:r>
            <a:r>
              <a:rPr lang="en-US" dirty="0"/>
              <a:t> group that implements a variety of common functions.</a:t>
            </a:r>
          </a:p>
          <a:p>
            <a:r>
              <a:rPr lang="en-US" dirty="0"/>
              <a:t>The intent of </a:t>
            </a:r>
            <a:r>
              <a:rPr lang="en-US" dirty="0" err="1"/>
              <a:t>common_code</a:t>
            </a:r>
            <a:r>
              <a:rPr lang="en-US" dirty="0"/>
              <a:t> is to be a centralized living hub of these important functions.</a:t>
            </a:r>
          </a:p>
          <a:p>
            <a:r>
              <a:rPr lang="en-US" dirty="0"/>
              <a:t>As of November 2024, Jordan Sickle (</a:t>
            </a:r>
            <a:r>
              <a:rPr lang="en-US" dirty="0">
                <a:hlinkClick r:id="rId2"/>
              </a:rPr>
              <a:t>sicklej0720@gmail.com</a:t>
            </a:r>
            <a:r>
              <a:rPr lang="en-US" dirty="0"/>
              <a:t>) is the author and central maintainer of the code. By May 2025, this task will be covered by Ethan Mullen.</a:t>
            </a:r>
          </a:p>
        </p:txBody>
      </p:sp>
    </p:spTree>
    <p:extLst>
      <p:ext uri="{BB962C8B-B14F-4D97-AF65-F5344CB8AC3E}">
        <p14:creationId xmlns:p14="http://schemas.microsoft.com/office/powerpoint/2010/main" val="179426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1C18-9B34-28EC-D319-22ACAC34E306}"/>
              </a:ext>
            </a:extLst>
          </p:cNvPr>
          <p:cNvSpPr>
            <a:spLocks noGrp="1"/>
          </p:cNvSpPr>
          <p:nvPr>
            <p:ph type="title"/>
          </p:nvPr>
        </p:nvSpPr>
        <p:spPr/>
        <p:txBody>
          <a:bodyPr/>
          <a:lstStyle/>
          <a:p>
            <a:r>
              <a:rPr lang="en-US" dirty="0"/>
              <a:t>How to use </a:t>
            </a:r>
            <a:r>
              <a:rPr lang="en-US" dirty="0" err="1"/>
              <a:t>common_code</a:t>
            </a:r>
            <a:r>
              <a:rPr lang="en-US" dirty="0"/>
              <a:t>: (1) Using </a:t>
            </a:r>
            <a:r>
              <a:rPr lang="en-US" dirty="0" err="1"/>
              <a:t>Github</a:t>
            </a:r>
            <a:endParaRPr lang="en-US" dirty="0"/>
          </a:p>
        </p:txBody>
      </p:sp>
      <p:sp>
        <p:nvSpPr>
          <p:cNvPr id="3" name="Content Placeholder 2">
            <a:extLst>
              <a:ext uri="{FF2B5EF4-FFF2-40B4-BE49-F238E27FC236}">
                <a16:creationId xmlns:a16="http://schemas.microsoft.com/office/drawing/2014/main" id="{02CD8D77-4DB1-22C3-FB31-BF4503DCBB16}"/>
              </a:ext>
            </a:extLst>
          </p:cNvPr>
          <p:cNvSpPr>
            <a:spLocks noGrp="1"/>
          </p:cNvSpPr>
          <p:nvPr>
            <p:ph idx="1"/>
          </p:nvPr>
        </p:nvSpPr>
        <p:spPr/>
        <p:txBody>
          <a:bodyPr>
            <a:normAutofit lnSpcReduction="10000"/>
          </a:bodyPr>
          <a:lstStyle/>
          <a:p>
            <a:r>
              <a:rPr lang="en-US" dirty="0"/>
              <a:t>First, ensure that you have </a:t>
            </a:r>
            <a:r>
              <a:rPr lang="en-US" dirty="0" err="1"/>
              <a:t>Github</a:t>
            </a:r>
            <a:r>
              <a:rPr lang="en-US" dirty="0"/>
              <a:t> installed and you are logged in.</a:t>
            </a:r>
          </a:p>
          <a:p>
            <a:r>
              <a:rPr lang="en-US" dirty="0"/>
              <a:t>Create a </a:t>
            </a:r>
            <a:r>
              <a:rPr lang="en-US" dirty="0" err="1"/>
              <a:t>Github</a:t>
            </a:r>
            <a:r>
              <a:rPr lang="en-US" dirty="0"/>
              <a:t> account, then use </a:t>
            </a:r>
            <a:r>
              <a:rPr lang="en-US" dirty="0">
                <a:hlinkClick r:id="rId2"/>
              </a:rPr>
              <a:t>Set up Git - GitHub Docs</a:t>
            </a:r>
            <a:r>
              <a:rPr lang="en-US" dirty="0"/>
              <a:t> to create the local-remote SSH key pair for your account-computer pair.</a:t>
            </a:r>
          </a:p>
          <a:p>
            <a:pPr lvl="1"/>
            <a:r>
              <a:rPr lang="en-US" dirty="0"/>
              <a:t>See </a:t>
            </a:r>
            <a:r>
              <a:rPr lang="en-US" dirty="0">
                <a:hlinkClick r:id="rId3"/>
              </a:rPr>
              <a:t>Set Up with Git and GitHub | </a:t>
            </a:r>
            <a:r>
              <a:rPr lang="en-US" dirty="0" err="1">
                <a:hlinkClick r:id="rId3"/>
              </a:rPr>
              <a:t>Codecademy</a:t>
            </a:r>
            <a:r>
              <a:rPr lang="en-US" dirty="0"/>
              <a:t> for more advice</a:t>
            </a:r>
          </a:p>
          <a:p>
            <a:r>
              <a:rPr lang="en-US" dirty="0"/>
              <a:t>Log into your </a:t>
            </a:r>
            <a:r>
              <a:rPr lang="en-US" dirty="0" err="1"/>
              <a:t>github</a:t>
            </a:r>
            <a:r>
              <a:rPr lang="en-US" dirty="0"/>
              <a:t> account from the command line</a:t>
            </a:r>
          </a:p>
          <a:p>
            <a:pPr lvl="1"/>
            <a:r>
              <a:rPr lang="en-US" dirty="0"/>
              <a:t>By doing this, you’ll be able to “pull” (get code from) from a given </a:t>
            </a:r>
            <a:r>
              <a:rPr lang="en-US" dirty="0" err="1"/>
              <a:t>github</a:t>
            </a:r>
            <a:r>
              <a:rPr lang="en-US" dirty="0"/>
              <a:t> </a:t>
            </a:r>
            <a:r>
              <a:rPr lang="en-US" dirty="0" err="1"/>
              <a:t>url</a:t>
            </a:r>
            <a:r>
              <a:rPr lang="en-US" dirty="0"/>
              <a:t> into a local folder of your choosing.</a:t>
            </a:r>
          </a:p>
          <a:p>
            <a:r>
              <a:rPr lang="en-US" dirty="0"/>
              <a:t>The concept of git is that you have a local key (for each computer) and a remote key (on your </a:t>
            </a:r>
            <a:r>
              <a:rPr lang="en-US" dirty="0" err="1"/>
              <a:t>Github</a:t>
            </a:r>
            <a:r>
              <a:rPr lang="en-US" dirty="0"/>
              <a:t> account) which are linked together so </a:t>
            </a:r>
            <a:r>
              <a:rPr lang="en-US" dirty="0" err="1"/>
              <a:t>github</a:t>
            </a:r>
            <a:r>
              <a:rPr lang="en-US" dirty="0"/>
              <a:t> knows who you are.</a:t>
            </a:r>
          </a:p>
        </p:txBody>
      </p:sp>
    </p:spTree>
    <p:extLst>
      <p:ext uri="{BB962C8B-B14F-4D97-AF65-F5344CB8AC3E}">
        <p14:creationId xmlns:p14="http://schemas.microsoft.com/office/powerpoint/2010/main" val="38269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0FD3-2B95-5657-C381-B2626B44C8F2}"/>
              </a:ext>
            </a:extLst>
          </p:cNvPr>
          <p:cNvSpPr>
            <a:spLocks noGrp="1"/>
          </p:cNvSpPr>
          <p:nvPr>
            <p:ph type="title"/>
          </p:nvPr>
        </p:nvSpPr>
        <p:spPr/>
        <p:txBody>
          <a:bodyPr/>
          <a:lstStyle/>
          <a:p>
            <a:r>
              <a:rPr lang="en-US" dirty="0"/>
              <a:t>How to use common code: (2) Using a git pull to obtain a local copy of </a:t>
            </a:r>
            <a:r>
              <a:rPr lang="en-US" dirty="0" err="1"/>
              <a:t>common_code</a:t>
            </a:r>
            <a:endParaRPr lang="en-US" dirty="0"/>
          </a:p>
        </p:txBody>
      </p:sp>
      <p:sp>
        <p:nvSpPr>
          <p:cNvPr id="3" name="Content Placeholder 2">
            <a:extLst>
              <a:ext uri="{FF2B5EF4-FFF2-40B4-BE49-F238E27FC236}">
                <a16:creationId xmlns:a16="http://schemas.microsoft.com/office/drawing/2014/main" id="{C218164D-68AC-0915-F55C-24263D8FCCAD}"/>
              </a:ext>
            </a:extLst>
          </p:cNvPr>
          <p:cNvSpPr>
            <a:spLocks noGrp="1"/>
          </p:cNvSpPr>
          <p:nvPr>
            <p:ph idx="1"/>
          </p:nvPr>
        </p:nvSpPr>
        <p:spPr>
          <a:xfrm>
            <a:off x="218662" y="1690688"/>
            <a:ext cx="4472608" cy="4802187"/>
          </a:xfrm>
        </p:spPr>
        <p:txBody>
          <a:bodyPr>
            <a:normAutofit fontScale="70000" lnSpcReduction="20000"/>
          </a:bodyPr>
          <a:lstStyle/>
          <a:p>
            <a:r>
              <a:rPr lang="en-US" dirty="0" err="1"/>
              <a:t>Common_code</a:t>
            </a:r>
            <a:r>
              <a:rPr lang="en-US" dirty="0"/>
              <a:t> should be cloned from the </a:t>
            </a:r>
            <a:r>
              <a:rPr lang="en-US" dirty="0" err="1"/>
              <a:t>github</a:t>
            </a:r>
            <a:r>
              <a:rPr lang="en-US" dirty="0"/>
              <a:t> repository which is located at </a:t>
            </a:r>
            <a:r>
              <a:rPr lang="en-US" dirty="0" err="1">
                <a:hlinkClick r:id="rId2"/>
              </a:rPr>
              <a:t>jmaniscool</a:t>
            </a:r>
            <a:r>
              <a:rPr lang="en-US" dirty="0">
                <a:hlinkClick r:id="rId2"/>
              </a:rPr>
              <a:t>/</a:t>
            </a:r>
            <a:r>
              <a:rPr lang="en-US" dirty="0" err="1">
                <a:hlinkClick r:id="rId2"/>
              </a:rPr>
              <a:t>common_code</a:t>
            </a:r>
            <a:r>
              <a:rPr lang="en-US" dirty="0">
                <a:hlinkClick r:id="rId2"/>
              </a:rPr>
              <a:t>: Common code for the </a:t>
            </a:r>
            <a:r>
              <a:rPr lang="en-US" dirty="0" err="1">
                <a:hlinkClick r:id="rId2"/>
              </a:rPr>
              <a:t>Dahmen</a:t>
            </a:r>
            <a:r>
              <a:rPr lang="en-US" dirty="0">
                <a:hlinkClick r:id="rId2"/>
              </a:rPr>
              <a:t> group.</a:t>
            </a:r>
            <a:endParaRPr lang="en-US" dirty="0"/>
          </a:p>
          <a:p>
            <a:pPr lvl="1"/>
            <a:r>
              <a:rPr lang="en-US" dirty="0"/>
              <a:t>This will create a folder in wherever you run that command from.</a:t>
            </a:r>
          </a:p>
          <a:p>
            <a:r>
              <a:rPr lang="en-US" dirty="0"/>
              <a:t>Example on right shows Windows, but these will be minimally different in other OS.</a:t>
            </a:r>
          </a:p>
          <a:p>
            <a:r>
              <a:rPr lang="en-US" b="1" dirty="0"/>
              <a:t>Note that you can clone into multiple local repositories!</a:t>
            </a:r>
          </a:p>
          <a:p>
            <a:pPr lvl="1"/>
            <a:r>
              <a:rPr lang="en-US" dirty="0"/>
              <a:t>Jordan recommends that you have a different folder for each project, then clone </a:t>
            </a:r>
            <a:r>
              <a:rPr lang="en-US" dirty="0" err="1"/>
              <a:t>common_code</a:t>
            </a:r>
            <a:r>
              <a:rPr lang="en-US" dirty="0"/>
              <a:t> into each folder. </a:t>
            </a:r>
          </a:p>
          <a:p>
            <a:pPr lvl="1"/>
            <a:r>
              <a:rPr lang="en-US" dirty="0"/>
              <a:t>You will have to make sure your </a:t>
            </a:r>
            <a:r>
              <a:rPr lang="en-US" dirty="0" err="1"/>
              <a:t>common_code</a:t>
            </a:r>
            <a:r>
              <a:rPr lang="en-US" dirty="0"/>
              <a:t> is up to date in each copy by running “git pull” occasionally!</a:t>
            </a:r>
          </a:p>
        </p:txBody>
      </p:sp>
      <p:pic>
        <p:nvPicPr>
          <p:cNvPr id="5" name="Picture 4">
            <a:extLst>
              <a:ext uri="{FF2B5EF4-FFF2-40B4-BE49-F238E27FC236}">
                <a16:creationId xmlns:a16="http://schemas.microsoft.com/office/drawing/2014/main" id="{E53EDDF7-76AB-3CBB-A3CC-63108F7FF77A}"/>
              </a:ext>
            </a:extLst>
          </p:cNvPr>
          <p:cNvPicPr>
            <a:picLocks noChangeAspect="1"/>
          </p:cNvPicPr>
          <p:nvPr/>
        </p:nvPicPr>
        <p:blipFill>
          <a:blip r:embed="rId3"/>
          <a:stretch>
            <a:fillRect/>
          </a:stretch>
        </p:blipFill>
        <p:spPr>
          <a:xfrm>
            <a:off x="5121965" y="2019417"/>
            <a:ext cx="7070035" cy="4144727"/>
          </a:xfrm>
          <a:prstGeom prst="rect">
            <a:avLst/>
          </a:prstGeom>
        </p:spPr>
      </p:pic>
      <p:sp>
        <p:nvSpPr>
          <p:cNvPr id="7" name="Rectangle 6">
            <a:extLst>
              <a:ext uri="{FF2B5EF4-FFF2-40B4-BE49-F238E27FC236}">
                <a16:creationId xmlns:a16="http://schemas.microsoft.com/office/drawing/2014/main" id="{5136DCE8-BF3F-973A-2F41-7BBF26E4D000}"/>
              </a:ext>
            </a:extLst>
          </p:cNvPr>
          <p:cNvSpPr/>
          <p:nvPr/>
        </p:nvSpPr>
        <p:spPr>
          <a:xfrm>
            <a:off x="5121964" y="2246243"/>
            <a:ext cx="2809461" cy="21203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CA6944-6E9C-56FF-BAA1-2B406818423D}"/>
              </a:ext>
            </a:extLst>
          </p:cNvPr>
          <p:cNvSpPr txBox="1"/>
          <p:nvPr/>
        </p:nvSpPr>
        <p:spPr>
          <a:xfrm>
            <a:off x="7931425" y="2219323"/>
            <a:ext cx="3382618" cy="307777"/>
          </a:xfrm>
          <a:prstGeom prst="rect">
            <a:avLst/>
          </a:prstGeom>
          <a:solidFill>
            <a:srgbClr val="FF0000"/>
          </a:solidFill>
        </p:spPr>
        <p:txBody>
          <a:bodyPr wrap="square">
            <a:spAutoFit/>
          </a:bodyPr>
          <a:lstStyle/>
          <a:p>
            <a:r>
              <a:rPr lang="en-US" sz="1400" i="1" dirty="0">
                <a:solidFill>
                  <a:schemeClr val="bg1"/>
                </a:solidFill>
              </a:rPr>
              <a:t>Create the folder to hold </a:t>
            </a:r>
            <a:r>
              <a:rPr lang="en-US" sz="1400" i="1" dirty="0" err="1">
                <a:solidFill>
                  <a:schemeClr val="bg1"/>
                </a:solidFill>
              </a:rPr>
              <a:t>common_code</a:t>
            </a:r>
            <a:endParaRPr lang="en-US" sz="1400" i="1" dirty="0">
              <a:solidFill>
                <a:schemeClr val="bg1"/>
              </a:solidFill>
            </a:endParaRPr>
          </a:p>
        </p:txBody>
      </p:sp>
      <p:sp>
        <p:nvSpPr>
          <p:cNvPr id="12" name="Rectangle 11">
            <a:extLst>
              <a:ext uri="{FF2B5EF4-FFF2-40B4-BE49-F238E27FC236}">
                <a16:creationId xmlns:a16="http://schemas.microsoft.com/office/drawing/2014/main" id="{0E5A533B-B444-44F6-5883-46753375BD04}"/>
              </a:ext>
            </a:extLst>
          </p:cNvPr>
          <p:cNvSpPr/>
          <p:nvPr/>
        </p:nvSpPr>
        <p:spPr>
          <a:xfrm>
            <a:off x="5121965" y="2736001"/>
            <a:ext cx="5433392" cy="212035"/>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F2AAB70-F073-C62D-F265-3B6DC0B4D997}"/>
              </a:ext>
            </a:extLst>
          </p:cNvPr>
          <p:cNvSpPr txBox="1"/>
          <p:nvPr/>
        </p:nvSpPr>
        <p:spPr>
          <a:xfrm>
            <a:off x="10674627" y="2628781"/>
            <a:ext cx="1484245" cy="1600438"/>
          </a:xfrm>
          <a:prstGeom prst="rect">
            <a:avLst/>
          </a:prstGeom>
          <a:solidFill>
            <a:schemeClr val="accent4"/>
          </a:solidFill>
        </p:spPr>
        <p:txBody>
          <a:bodyPr wrap="square">
            <a:spAutoFit/>
          </a:bodyPr>
          <a:lstStyle/>
          <a:p>
            <a:r>
              <a:rPr lang="en-US" sz="1400" i="1" dirty="0">
                <a:solidFill>
                  <a:schemeClr val="bg1"/>
                </a:solidFill>
              </a:rPr>
              <a:t>Make a local copy (“clone”) the </a:t>
            </a:r>
            <a:r>
              <a:rPr lang="en-US" sz="1400" i="1" dirty="0" err="1">
                <a:solidFill>
                  <a:schemeClr val="bg1"/>
                </a:solidFill>
              </a:rPr>
              <a:t>common_code</a:t>
            </a:r>
            <a:r>
              <a:rPr lang="en-US" sz="1400" i="1" dirty="0">
                <a:solidFill>
                  <a:schemeClr val="bg1"/>
                </a:solidFill>
              </a:rPr>
              <a:t> repository from the URL it’s hosted at.</a:t>
            </a:r>
          </a:p>
        </p:txBody>
      </p:sp>
      <p:sp>
        <p:nvSpPr>
          <p:cNvPr id="16" name="Rectangle 15">
            <a:extLst>
              <a:ext uri="{FF2B5EF4-FFF2-40B4-BE49-F238E27FC236}">
                <a16:creationId xmlns:a16="http://schemas.microsoft.com/office/drawing/2014/main" id="{A4547ECF-C3DE-FF11-6523-4D0893E8A619}"/>
              </a:ext>
            </a:extLst>
          </p:cNvPr>
          <p:cNvSpPr/>
          <p:nvPr/>
        </p:nvSpPr>
        <p:spPr>
          <a:xfrm>
            <a:off x="5029199" y="4450072"/>
            <a:ext cx="3425688" cy="1533285"/>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2415EEA-E09E-0403-AE30-4244E2640E5C}"/>
              </a:ext>
            </a:extLst>
          </p:cNvPr>
          <p:cNvSpPr txBox="1"/>
          <p:nvPr/>
        </p:nvSpPr>
        <p:spPr>
          <a:xfrm>
            <a:off x="8653668" y="4932884"/>
            <a:ext cx="1901689" cy="738664"/>
          </a:xfrm>
          <a:prstGeom prst="rect">
            <a:avLst/>
          </a:prstGeom>
          <a:solidFill>
            <a:schemeClr val="accent6"/>
          </a:solidFill>
        </p:spPr>
        <p:txBody>
          <a:bodyPr wrap="square">
            <a:spAutoFit/>
          </a:bodyPr>
          <a:lstStyle/>
          <a:p>
            <a:r>
              <a:rPr lang="en-US" sz="1400" i="1" dirty="0">
                <a:solidFill>
                  <a:schemeClr val="bg1"/>
                </a:solidFill>
              </a:rPr>
              <a:t>A </a:t>
            </a:r>
            <a:r>
              <a:rPr lang="en-US" sz="1400" i="1" dirty="0" err="1">
                <a:solidFill>
                  <a:schemeClr val="bg1"/>
                </a:solidFill>
              </a:rPr>
              <a:t>common_code</a:t>
            </a:r>
            <a:r>
              <a:rPr lang="en-US" sz="1400" i="1" dirty="0">
                <a:solidFill>
                  <a:schemeClr val="bg1"/>
                </a:solidFill>
              </a:rPr>
              <a:t> folder is created in the directory</a:t>
            </a:r>
          </a:p>
        </p:txBody>
      </p:sp>
    </p:spTree>
    <p:extLst>
      <p:ext uri="{BB962C8B-B14F-4D97-AF65-F5344CB8AC3E}">
        <p14:creationId xmlns:p14="http://schemas.microsoft.com/office/powerpoint/2010/main" val="361982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31E5-BD38-FFEC-1BE8-C0929A85117C}"/>
              </a:ext>
            </a:extLst>
          </p:cNvPr>
          <p:cNvSpPr>
            <a:spLocks noGrp="1"/>
          </p:cNvSpPr>
          <p:nvPr>
            <p:ph type="title"/>
          </p:nvPr>
        </p:nvSpPr>
        <p:spPr/>
        <p:txBody>
          <a:bodyPr/>
          <a:lstStyle/>
          <a:p>
            <a:r>
              <a:rPr lang="en-US" dirty="0"/>
              <a:t>How to use common code: (3) accessing the functions</a:t>
            </a:r>
          </a:p>
        </p:txBody>
      </p:sp>
      <p:sp>
        <p:nvSpPr>
          <p:cNvPr id="3" name="Content Placeholder 2">
            <a:extLst>
              <a:ext uri="{FF2B5EF4-FFF2-40B4-BE49-F238E27FC236}">
                <a16:creationId xmlns:a16="http://schemas.microsoft.com/office/drawing/2014/main" id="{6122F9E0-DDEB-445B-03FE-9737E793F1C3}"/>
              </a:ext>
            </a:extLst>
          </p:cNvPr>
          <p:cNvSpPr>
            <a:spLocks noGrp="1"/>
          </p:cNvSpPr>
          <p:nvPr>
            <p:ph idx="1"/>
          </p:nvPr>
        </p:nvSpPr>
        <p:spPr>
          <a:xfrm>
            <a:off x="679174" y="5394325"/>
            <a:ext cx="11128514" cy="1463675"/>
          </a:xfrm>
        </p:spPr>
        <p:txBody>
          <a:bodyPr>
            <a:normAutofit fontScale="85000" lnSpcReduction="10000"/>
          </a:bodyPr>
          <a:lstStyle/>
          <a:p>
            <a:r>
              <a:rPr lang="en-US" dirty="0" err="1"/>
              <a:t>Common_code</a:t>
            </a:r>
            <a:r>
              <a:rPr lang="en-US" dirty="0"/>
              <a:t> is designed as a local library, which means it can be imported like other Python libraries but </a:t>
            </a:r>
            <a:r>
              <a:rPr lang="en-US" i="1" dirty="0"/>
              <a:t>only if it can be seen by the analysis script.</a:t>
            </a:r>
          </a:p>
          <a:p>
            <a:pPr lvl="1"/>
            <a:r>
              <a:rPr lang="en-US" dirty="0"/>
              <a:t>The trick is that it has an __init__.py file which tells Python to treat the directory as a library. __init__.py also contains the names and locations for all functions in </a:t>
            </a:r>
            <a:r>
              <a:rPr lang="en-US" dirty="0" err="1"/>
              <a:t>common_code</a:t>
            </a:r>
            <a:r>
              <a:rPr lang="en-US" dirty="0"/>
              <a:t>.</a:t>
            </a:r>
          </a:p>
        </p:txBody>
      </p:sp>
      <p:pic>
        <p:nvPicPr>
          <p:cNvPr id="5" name="Picture 4" descr="A screen shot of a computer&#10;&#10;Description automatically generated">
            <a:extLst>
              <a:ext uri="{FF2B5EF4-FFF2-40B4-BE49-F238E27FC236}">
                <a16:creationId xmlns:a16="http://schemas.microsoft.com/office/drawing/2014/main" id="{807A6D8B-809E-CAE0-5785-6CFA813E2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83" y="1839942"/>
            <a:ext cx="11251096" cy="3178115"/>
          </a:xfrm>
          <a:prstGeom prst="rect">
            <a:avLst/>
          </a:prstGeom>
        </p:spPr>
      </p:pic>
    </p:spTree>
    <p:extLst>
      <p:ext uri="{BB962C8B-B14F-4D97-AF65-F5344CB8AC3E}">
        <p14:creationId xmlns:p14="http://schemas.microsoft.com/office/powerpoint/2010/main" val="322258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5B7CE-B50B-E24A-E644-87ECD48E124F}"/>
              </a:ext>
            </a:extLst>
          </p:cNvPr>
          <p:cNvSpPr>
            <a:spLocks noGrp="1"/>
          </p:cNvSpPr>
          <p:nvPr>
            <p:ph type="title"/>
          </p:nvPr>
        </p:nvSpPr>
        <p:spPr>
          <a:xfrm>
            <a:off x="364434" y="175230"/>
            <a:ext cx="11615531" cy="1059484"/>
          </a:xfrm>
        </p:spPr>
        <p:txBody>
          <a:bodyPr>
            <a:normAutofit/>
          </a:bodyPr>
          <a:lstStyle/>
          <a:p>
            <a:r>
              <a:rPr lang="en-US" sz="4000" dirty="0"/>
              <a:t>Understanding the functions defined in </a:t>
            </a:r>
            <a:r>
              <a:rPr lang="en-US" sz="4000" dirty="0" err="1"/>
              <a:t>common_code</a:t>
            </a:r>
            <a:endParaRPr lang="en-US" sz="4000" dirty="0"/>
          </a:p>
        </p:txBody>
      </p:sp>
      <p:pic>
        <p:nvPicPr>
          <p:cNvPr id="14" name="Picture 13">
            <a:extLst>
              <a:ext uri="{FF2B5EF4-FFF2-40B4-BE49-F238E27FC236}">
                <a16:creationId xmlns:a16="http://schemas.microsoft.com/office/drawing/2014/main" id="{38F65D66-8817-BB45-D081-D324AD19298D}"/>
              </a:ext>
            </a:extLst>
          </p:cNvPr>
          <p:cNvPicPr>
            <a:picLocks noChangeAspect="1"/>
          </p:cNvPicPr>
          <p:nvPr/>
        </p:nvPicPr>
        <p:blipFill>
          <a:blip r:embed="rId2"/>
          <a:srcRect r="41068"/>
          <a:stretch/>
        </p:blipFill>
        <p:spPr>
          <a:xfrm>
            <a:off x="997226" y="3827733"/>
            <a:ext cx="9920312" cy="2962454"/>
          </a:xfrm>
          <a:prstGeom prst="rect">
            <a:avLst/>
          </a:prstGeom>
        </p:spPr>
      </p:pic>
      <p:pic>
        <p:nvPicPr>
          <p:cNvPr id="15" name="Picture 14">
            <a:extLst>
              <a:ext uri="{FF2B5EF4-FFF2-40B4-BE49-F238E27FC236}">
                <a16:creationId xmlns:a16="http://schemas.microsoft.com/office/drawing/2014/main" id="{18CDACDC-4CE6-ABAF-A280-0C2DDB092ED7}"/>
              </a:ext>
            </a:extLst>
          </p:cNvPr>
          <p:cNvPicPr>
            <a:picLocks noChangeAspect="1"/>
          </p:cNvPicPr>
          <p:nvPr/>
        </p:nvPicPr>
        <p:blipFill>
          <a:blip r:embed="rId2"/>
          <a:srcRect l="58904"/>
          <a:stretch/>
        </p:blipFill>
        <p:spPr>
          <a:xfrm>
            <a:off x="7010401" y="1467169"/>
            <a:ext cx="4969564" cy="2128109"/>
          </a:xfrm>
          <a:prstGeom prst="rect">
            <a:avLst/>
          </a:prstGeom>
        </p:spPr>
      </p:pic>
      <p:cxnSp>
        <p:nvCxnSpPr>
          <p:cNvPr id="17" name="Straight Arrow Connector 16">
            <a:extLst>
              <a:ext uri="{FF2B5EF4-FFF2-40B4-BE49-F238E27FC236}">
                <a16:creationId xmlns:a16="http://schemas.microsoft.com/office/drawing/2014/main" id="{191C9810-F1F8-FCDB-1844-E09B116920B8}"/>
              </a:ext>
            </a:extLst>
          </p:cNvPr>
          <p:cNvCxnSpPr/>
          <p:nvPr/>
        </p:nvCxnSpPr>
        <p:spPr>
          <a:xfrm flipH="1">
            <a:off x="7441096" y="3087757"/>
            <a:ext cx="649356" cy="127883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65D6E15-30F5-E2FB-A7A2-A803A38AB673}"/>
              </a:ext>
            </a:extLst>
          </p:cNvPr>
          <p:cNvSpPr txBox="1"/>
          <p:nvPr/>
        </p:nvSpPr>
        <p:spPr>
          <a:xfrm>
            <a:off x="5373756" y="3526840"/>
            <a:ext cx="2670313" cy="369332"/>
          </a:xfrm>
          <a:prstGeom prst="rect">
            <a:avLst/>
          </a:prstGeom>
          <a:noFill/>
        </p:spPr>
        <p:txBody>
          <a:bodyPr wrap="square">
            <a:spAutoFit/>
          </a:bodyPr>
          <a:lstStyle/>
          <a:p>
            <a:r>
              <a:rPr lang="en-US" i="1" dirty="0">
                <a:solidFill>
                  <a:srgbClr val="FF0000"/>
                </a:solidFill>
              </a:rPr>
              <a:t>Contents of __init__.py</a:t>
            </a:r>
          </a:p>
        </p:txBody>
      </p:sp>
      <p:sp>
        <p:nvSpPr>
          <p:cNvPr id="22" name="Content Placeholder 2">
            <a:extLst>
              <a:ext uri="{FF2B5EF4-FFF2-40B4-BE49-F238E27FC236}">
                <a16:creationId xmlns:a16="http://schemas.microsoft.com/office/drawing/2014/main" id="{9F9D39FF-BEDA-4352-04D5-97AA8EC36EBC}"/>
              </a:ext>
            </a:extLst>
          </p:cNvPr>
          <p:cNvSpPr>
            <a:spLocks noGrp="1"/>
          </p:cNvSpPr>
          <p:nvPr>
            <p:ph idx="1"/>
          </p:nvPr>
        </p:nvSpPr>
        <p:spPr>
          <a:xfrm>
            <a:off x="364433" y="1234715"/>
            <a:ext cx="6301409" cy="2096446"/>
          </a:xfrm>
        </p:spPr>
        <p:txBody>
          <a:bodyPr>
            <a:normAutofit fontScale="40000" lnSpcReduction="20000"/>
          </a:bodyPr>
          <a:lstStyle/>
          <a:p>
            <a:r>
              <a:rPr lang="en-US" dirty="0"/>
              <a:t>__init__.py tells Python the location and name of functions in each library</a:t>
            </a:r>
          </a:p>
          <a:p>
            <a:pPr lvl="1"/>
            <a:r>
              <a:rPr lang="en-US" dirty="0"/>
              <a:t>All libraries have at least one of these!</a:t>
            </a:r>
          </a:p>
          <a:p>
            <a:r>
              <a:rPr lang="en-US" dirty="0"/>
              <a:t>In example below, I show where </a:t>
            </a:r>
            <a:r>
              <a:rPr lang="en-US" dirty="0" err="1"/>
              <a:t>get_slips</a:t>
            </a:r>
            <a:r>
              <a:rPr lang="en-US" dirty="0"/>
              <a:t>() is defined.</a:t>
            </a:r>
          </a:p>
          <a:p>
            <a:r>
              <a:rPr lang="en-US" dirty="0"/>
              <a:t>If you import </a:t>
            </a:r>
            <a:r>
              <a:rPr lang="en-US" dirty="0" err="1"/>
              <a:t>common_code</a:t>
            </a:r>
            <a:r>
              <a:rPr lang="en-US" dirty="0"/>
              <a:t>, then you can access the </a:t>
            </a:r>
            <a:r>
              <a:rPr lang="en-US" dirty="0" err="1"/>
              <a:t>get_slips_wrap</a:t>
            </a:r>
            <a:r>
              <a:rPr lang="en-US" dirty="0"/>
              <a:t>() function defined in get_slips.py as common_code.gs().</a:t>
            </a:r>
          </a:p>
          <a:p>
            <a:pPr lvl="1"/>
            <a:r>
              <a:rPr lang="en-US" dirty="0"/>
              <a:t>I like to give </a:t>
            </a:r>
            <a:r>
              <a:rPr lang="en-US" dirty="0" err="1"/>
              <a:t>common_code</a:t>
            </a:r>
            <a:r>
              <a:rPr lang="en-US" dirty="0"/>
              <a:t> the local alias of cc so it can be more easily accessed. That is, I import </a:t>
            </a:r>
            <a:r>
              <a:rPr lang="en-US" dirty="0" err="1"/>
              <a:t>common_code</a:t>
            </a:r>
            <a:r>
              <a:rPr lang="en-US" dirty="0"/>
              <a:t> as cc.</a:t>
            </a:r>
          </a:p>
          <a:p>
            <a:r>
              <a:rPr lang="en-US" dirty="0"/>
              <a:t>If you make a change to </a:t>
            </a:r>
            <a:r>
              <a:rPr lang="en-US" dirty="0" err="1"/>
              <a:t>common_code</a:t>
            </a:r>
            <a:r>
              <a:rPr lang="en-US" dirty="0"/>
              <a:t> or have pulled a change from the repository, you will need to use </a:t>
            </a:r>
            <a:r>
              <a:rPr lang="en-US" dirty="0" err="1"/>
              <a:t>importlib</a:t>
            </a:r>
            <a:r>
              <a:rPr lang="en-US" dirty="0"/>
              <a:t> to reload the module as follows:</a:t>
            </a:r>
          </a:p>
          <a:p>
            <a:pPr lvl="1"/>
            <a:r>
              <a:rPr lang="en-US" dirty="0"/>
              <a:t>Import </a:t>
            </a:r>
            <a:r>
              <a:rPr lang="en-US" dirty="0" err="1"/>
              <a:t>importlib</a:t>
            </a:r>
            <a:endParaRPr lang="en-US" dirty="0"/>
          </a:p>
          <a:p>
            <a:pPr lvl="1"/>
            <a:r>
              <a:rPr lang="en-US" dirty="0" err="1"/>
              <a:t>Importlib.reload</a:t>
            </a:r>
            <a:r>
              <a:rPr lang="en-US" dirty="0"/>
              <a:t>(</a:t>
            </a:r>
            <a:r>
              <a:rPr lang="en-US" dirty="0" err="1"/>
              <a:t>common_code</a:t>
            </a:r>
            <a:r>
              <a:rPr lang="en-US" dirty="0"/>
              <a:t>)</a:t>
            </a:r>
          </a:p>
          <a:p>
            <a:endParaRPr lang="en-US" dirty="0"/>
          </a:p>
        </p:txBody>
      </p:sp>
      <p:sp>
        <p:nvSpPr>
          <p:cNvPr id="27" name="Rectangle 26">
            <a:extLst>
              <a:ext uri="{FF2B5EF4-FFF2-40B4-BE49-F238E27FC236}">
                <a16:creationId xmlns:a16="http://schemas.microsoft.com/office/drawing/2014/main" id="{0090EDB6-6385-FAFD-8D5E-7E81EAB1B604}"/>
              </a:ext>
            </a:extLst>
          </p:cNvPr>
          <p:cNvSpPr/>
          <p:nvPr/>
        </p:nvSpPr>
        <p:spPr>
          <a:xfrm>
            <a:off x="1603513" y="4936434"/>
            <a:ext cx="9137374" cy="154387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E433A34-7367-B361-2A05-AE96FF5588FB}"/>
              </a:ext>
            </a:extLst>
          </p:cNvPr>
          <p:cNvSpPr/>
          <p:nvPr/>
        </p:nvSpPr>
        <p:spPr>
          <a:xfrm>
            <a:off x="1981200" y="4744278"/>
            <a:ext cx="874643" cy="192157"/>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8976FFB-A751-87DD-7F8B-21B1407CC5AF}"/>
              </a:ext>
            </a:extLst>
          </p:cNvPr>
          <p:cNvSpPr/>
          <p:nvPr/>
        </p:nvSpPr>
        <p:spPr>
          <a:xfrm>
            <a:off x="3402495" y="4744277"/>
            <a:ext cx="1176131" cy="192157"/>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764123D-3329-EB09-8A51-AB6C1064B8A0}"/>
              </a:ext>
            </a:extLst>
          </p:cNvPr>
          <p:cNvSpPr/>
          <p:nvPr/>
        </p:nvSpPr>
        <p:spPr>
          <a:xfrm>
            <a:off x="4785691" y="4737650"/>
            <a:ext cx="475422" cy="192157"/>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705BC66-234F-48E7-B897-E8B0A80645FF}"/>
              </a:ext>
            </a:extLst>
          </p:cNvPr>
          <p:cNvSpPr txBox="1"/>
          <p:nvPr/>
        </p:nvSpPr>
        <p:spPr>
          <a:xfrm>
            <a:off x="1603513" y="5433006"/>
            <a:ext cx="3253409" cy="923330"/>
          </a:xfrm>
          <a:prstGeom prst="rect">
            <a:avLst/>
          </a:prstGeom>
          <a:solidFill>
            <a:schemeClr val="accent6"/>
          </a:solidFill>
        </p:spPr>
        <p:txBody>
          <a:bodyPr wrap="square">
            <a:spAutoFit/>
          </a:bodyPr>
          <a:lstStyle/>
          <a:p>
            <a:r>
              <a:rPr lang="en-US" i="1" dirty="0"/>
              <a:t>.</a:t>
            </a:r>
            <a:r>
              <a:rPr lang="en-US" i="1" dirty="0" err="1"/>
              <a:t>py</a:t>
            </a:r>
            <a:r>
              <a:rPr lang="en-US" i="1" dirty="0"/>
              <a:t> file where the function is located (function is in </a:t>
            </a:r>
            <a:r>
              <a:rPr lang="en-US" i="1" dirty="0" err="1"/>
              <a:t>common_code</a:t>
            </a:r>
            <a:r>
              <a:rPr lang="en-US" i="1" dirty="0"/>
              <a:t>/get_slips.py)</a:t>
            </a:r>
          </a:p>
        </p:txBody>
      </p:sp>
      <p:cxnSp>
        <p:nvCxnSpPr>
          <p:cNvPr id="32" name="Straight Arrow Connector 31">
            <a:extLst>
              <a:ext uri="{FF2B5EF4-FFF2-40B4-BE49-F238E27FC236}">
                <a16:creationId xmlns:a16="http://schemas.microsoft.com/office/drawing/2014/main" id="{EC1B852F-BC0C-7FD4-9E95-AB3F465B9D21}"/>
              </a:ext>
            </a:extLst>
          </p:cNvPr>
          <p:cNvCxnSpPr>
            <a:cxnSpLocks/>
          </p:cNvCxnSpPr>
          <p:nvPr/>
        </p:nvCxnSpPr>
        <p:spPr>
          <a:xfrm flipH="1" flipV="1">
            <a:off x="2597426" y="4996070"/>
            <a:ext cx="172278" cy="38431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01C1F636-8C46-E9DC-C61A-3A8462B3779C}"/>
              </a:ext>
            </a:extLst>
          </p:cNvPr>
          <p:cNvSpPr txBox="1"/>
          <p:nvPr/>
        </p:nvSpPr>
        <p:spPr>
          <a:xfrm>
            <a:off x="5135217" y="5665754"/>
            <a:ext cx="3253409" cy="646331"/>
          </a:xfrm>
          <a:prstGeom prst="rect">
            <a:avLst/>
          </a:prstGeom>
          <a:solidFill>
            <a:schemeClr val="accent6"/>
          </a:solidFill>
        </p:spPr>
        <p:txBody>
          <a:bodyPr wrap="square">
            <a:spAutoFit/>
          </a:bodyPr>
          <a:lstStyle/>
          <a:p>
            <a:r>
              <a:rPr lang="en-US" i="1" dirty="0"/>
              <a:t>Name of function in the .</a:t>
            </a:r>
            <a:r>
              <a:rPr lang="en-US" i="1" dirty="0" err="1"/>
              <a:t>py</a:t>
            </a:r>
            <a:r>
              <a:rPr lang="en-US" i="1" dirty="0"/>
              <a:t> file it’s defined in</a:t>
            </a:r>
          </a:p>
        </p:txBody>
      </p:sp>
      <p:cxnSp>
        <p:nvCxnSpPr>
          <p:cNvPr id="37" name="Straight Arrow Connector 36">
            <a:extLst>
              <a:ext uri="{FF2B5EF4-FFF2-40B4-BE49-F238E27FC236}">
                <a16:creationId xmlns:a16="http://schemas.microsoft.com/office/drawing/2014/main" id="{2D221B82-419E-2CA9-BC96-CE61CE66FE6F}"/>
              </a:ext>
            </a:extLst>
          </p:cNvPr>
          <p:cNvCxnSpPr>
            <a:cxnSpLocks/>
          </p:cNvCxnSpPr>
          <p:nvPr/>
        </p:nvCxnSpPr>
        <p:spPr>
          <a:xfrm flipH="1" flipV="1">
            <a:off x="4406348" y="5044420"/>
            <a:ext cx="1551034" cy="520854"/>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BCC6A35-CCCF-1E4A-F136-947E474CE713}"/>
              </a:ext>
            </a:extLst>
          </p:cNvPr>
          <p:cNvCxnSpPr>
            <a:cxnSpLocks/>
          </p:cNvCxnSpPr>
          <p:nvPr/>
        </p:nvCxnSpPr>
        <p:spPr>
          <a:xfrm flipH="1" flipV="1">
            <a:off x="5307494" y="4804163"/>
            <a:ext cx="983710" cy="53994"/>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6DF24AF3-FDFE-C9CB-4CCD-190E3E688F2C}"/>
              </a:ext>
            </a:extLst>
          </p:cNvPr>
          <p:cNvSpPr txBox="1"/>
          <p:nvPr/>
        </p:nvSpPr>
        <p:spPr>
          <a:xfrm>
            <a:off x="6341165" y="4681707"/>
            <a:ext cx="3253409" cy="646331"/>
          </a:xfrm>
          <a:prstGeom prst="rect">
            <a:avLst/>
          </a:prstGeom>
          <a:solidFill>
            <a:schemeClr val="accent6"/>
          </a:solidFill>
        </p:spPr>
        <p:txBody>
          <a:bodyPr wrap="square">
            <a:spAutoFit/>
          </a:bodyPr>
          <a:lstStyle/>
          <a:p>
            <a:r>
              <a:rPr lang="en-US" i="1" dirty="0"/>
              <a:t>How to call function from </a:t>
            </a:r>
            <a:r>
              <a:rPr lang="en-US" i="1" dirty="0" err="1"/>
              <a:t>common_code</a:t>
            </a:r>
            <a:r>
              <a:rPr lang="en-US" i="1" dirty="0"/>
              <a:t>.</a:t>
            </a:r>
          </a:p>
        </p:txBody>
      </p:sp>
    </p:spTree>
    <p:extLst>
      <p:ext uri="{BB962C8B-B14F-4D97-AF65-F5344CB8AC3E}">
        <p14:creationId xmlns:p14="http://schemas.microsoft.com/office/powerpoint/2010/main" val="2774382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4F84-8F82-FA8C-A42A-F4D7A48C6466}"/>
              </a:ext>
            </a:extLst>
          </p:cNvPr>
          <p:cNvSpPr>
            <a:spLocks noGrp="1"/>
          </p:cNvSpPr>
          <p:nvPr>
            <p:ph type="title"/>
          </p:nvPr>
        </p:nvSpPr>
        <p:spPr/>
        <p:txBody>
          <a:bodyPr/>
          <a:lstStyle/>
          <a:p>
            <a:r>
              <a:rPr lang="en-US" dirty="0" err="1"/>
              <a:t>Github</a:t>
            </a:r>
            <a:r>
              <a:rPr lang="en-US" dirty="0"/>
              <a:t> basics</a:t>
            </a:r>
          </a:p>
        </p:txBody>
      </p:sp>
      <p:sp>
        <p:nvSpPr>
          <p:cNvPr id="3" name="Content Placeholder 2">
            <a:extLst>
              <a:ext uri="{FF2B5EF4-FFF2-40B4-BE49-F238E27FC236}">
                <a16:creationId xmlns:a16="http://schemas.microsoft.com/office/drawing/2014/main" id="{33CDC2A9-9CBD-82D4-EEAC-D69B14A7A2CC}"/>
              </a:ext>
            </a:extLst>
          </p:cNvPr>
          <p:cNvSpPr>
            <a:spLocks noGrp="1"/>
          </p:cNvSpPr>
          <p:nvPr>
            <p:ph idx="1"/>
          </p:nvPr>
        </p:nvSpPr>
        <p:spPr>
          <a:xfrm>
            <a:off x="838200" y="1825625"/>
            <a:ext cx="10777330" cy="4469158"/>
          </a:xfrm>
        </p:spPr>
        <p:txBody>
          <a:bodyPr>
            <a:normAutofit fontScale="62500" lnSpcReduction="20000"/>
          </a:bodyPr>
          <a:lstStyle/>
          <a:p>
            <a:r>
              <a:rPr lang="en-US" dirty="0"/>
              <a:t>Git is a local program that can track changes made in files on your system. This can be useful if you want to ensure you are able to track down issues with specific lines and stop having files named stuff like “analysis_working_v2_final_old.py”.</a:t>
            </a:r>
          </a:p>
          <a:p>
            <a:r>
              <a:rPr lang="en-US" dirty="0"/>
              <a:t>To make a repository, you need to tell git which files to track changes in, add them to be possibly included in the repository (staged), and commit (save) the changes. These changes are tracked by a .git file which is contained in the root of the </a:t>
            </a:r>
            <a:r>
              <a:rPr lang="en-US" dirty="0" err="1"/>
              <a:t>common_code</a:t>
            </a:r>
            <a:r>
              <a:rPr lang="en-US" dirty="0"/>
              <a:t> directory.</a:t>
            </a:r>
          </a:p>
          <a:p>
            <a:pPr lvl="1"/>
            <a:r>
              <a:rPr lang="en-US" dirty="0"/>
              <a:t>You can access remote </a:t>
            </a:r>
            <a:r>
              <a:rPr lang="en-US" dirty="0" err="1"/>
              <a:t>github</a:t>
            </a:r>
            <a:r>
              <a:rPr lang="en-US" dirty="0"/>
              <a:t> repositories if you are logged in via an email address and a local-remote SSH key pair. This connects your local git to the remote repository.</a:t>
            </a:r>
          </a:p>
          <a:p>
            <a:r>
              <a:rPr lang="en-US" dirty="0"/>
              <a:t>Some important functions:</a:t>
            </a:r>
          </a:p>
          <a:p>
            <a:pPr lvl="1"/>
            <a:r>
              <a:rPr lang="en-US" dirty="0"/>
              <a:t>Git add x: Add file x (or the changes made to x) to be “staged” (i.e. ready to commit to the local </a:t>
            </a:r>
            <a:r>
              <a:rPr lang="en-US" dirty="0" err="1"/>
              <a:t>github</a:t>
            </a:r>
            <a:r>
              <a:rPr lang="en-US" dirty="0"/>
              <a:t> repository)</a:t>
            </a:r>
          </a:p>
          <a:p>
            <a:pPr lvl="1"/>
            <a:r>
              <a:rPr lang="en-US" dirty="0"/>
              <a:t>Git commit –m “Short description of change”: Commits the changes made to all added files with message “Short description of change”. All commits require a message, so please make sure it is short (~75 characters) and direct about what changes are made.</a:t>
            </a:r>
          </a:p>
          <a:p>
            <a:pPr lvl="1"/>
            <a:r>
              <a:rPr lang="en-US" dirty="0"/>
              <a:t>Git status: Check which files have </a:t>
            </a:r>
            <a:r>
              <a:rPr lang="en-US"/>
              <a:t>been changed compared to the last time you committed.</a:t>
            </a:r>
            <a:endParaRPr lang="en-US" dirty="0"/>
          </a:p>
          <a:p>
            <a:pPr lvl="1"/>
            <a:r>
              <a:rPr lang="en-US" dirty="0"/>
              <a:t>Git diff x: Check the differences between your updated copy of x and the most recently committed version of x.</a:t>
            </a:r>
          </a:p>
          <a:p>
            <a:pPr lvl="1"/>
            <a:r>
              <a:rPr lang="en-US" dirty="0"/>
              <a:t>Git restore x: Restore x to the state it was in the last time it was committed.</a:t>
            </a:r>
          </a:p>
          <a:p>
            <a:pPr lvl="1"/>
            <a:r>
              <a:rPr lang="en-US" dirty="0"/>
              <a:t>Git remote add origin url: add branch “origin” to the remote repository (i.e. </a:t>
            </a:r>
            <a:r>
              <a:rPr lang="en-US" dirty="0" err="1"/>
              <a:t>github</a:t>
            </a:r>
            <a:r>
              <a:rPr lang="en-US" dirty="0"/>
              <a:t>) at the given </a:t>
            </a:r>
            <a:r>
              <a:rPr lang="en-US" dirty="0" err="1"/>
              <a:t>url</a:t>
            </a:r>
            <a:r>
              <a:rPr lang="en-US" dirty="0"/>
              <a:t>.</a:t>
            </a:r>
          </a:p>
          <a:p>
            <a:pPr lvl="1"/>
            <a:r>
              <a:rPr lang="en-US" dirty="0"/>
              <a:t>Git pull: Pull the most recent version of the repository from the remote repository location.</a:t>
            </a:r>
          </a:p>
          <a:p>
            <a:pPr lvl="1"/>
            <a:r>
              <a:rPr lang="en-US" b="1" dirty="0"/>
              <a:t>Note that these commands must be called from within </a:t>
            </a:r>
            <a:r>
              <a:rPr lang="en-US" b="1" dirty="0" err="1"/>
              <a:t>common_code</a:t>
            </a:r>
            <a:r>
              <a:rPr lang="en-US" b="1" dirty="0"/>
              <a:t>!</a:t>
            </a:r>
          </a:p>
        </p:txBody>
      </p:sp>
    </p:spTree>
    <p:extLst>
      <p:ext uri="{BB962C8B-B14F-4D97-AF65-F5344CB8AC3E}">
        <p14:creationId xmlns:p14="http://schemas.microsoft.com/office/powerpoint/2010/main" val="124115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170C-5406-3308-2078-CCCCB891D6E8}"/>
              </a:ext>
            </a:extLst>
          </p:cNvPr>
          <p:cNvSpPr>
            <a:spLocks noGrp="1"/>
          </p:cNvSpPr>
          <p:nvPr>
            <p:ph type="title"/>
          </p:nvPr>
        </p:nvSpPr>
        <p:spPr/>
        <p:txBody>
          <a:bodyPr/>
          <a:lstStyle/>
          <a:p>
            <a:r>
              <a:rPr lang="en-US" dirty="0"/>
              <a:t>Reporting issues</a:t>
            </a:r>
          </a:p>
        </p:txBody>
      </p:sp>
      <p:sp>
        <p:nvSpPr>
          <p:cNvPr id="3" name="Content Placeholder 2">
            <a:extLst>
              <a:ext uri="{FF2B5EF4-FFF2-40B4-BE49-F238E27FC236}">
                <a16:creationId xmlns:a16="http://schemas.microsoft.com/office/drawing/2014/main" id="{F26E4D2E-762D-D491-1517-CE00F1D0042A}"/>
              </a:ext>
            </a:extLst>
          </p:cNvPr>
          <p:cNvSpPr>
            <a:spLocks noGrp="1"/>
          </p:cNvSpPr>
          <p:nvPr>
            <p:ph idx="1"/>
          </p:nvPr>
        </p:nvSpPr>
        <p:spPr/>
        <p:txBody>
          <a:bodyPr/>
          <a:lstStyle/>
          <a:p>
            <a:r>
              <a:rPr lang="en-US" dirty="0"/>
              <a:t>If you find any issues, you can report them by going to the </a:t>
            </a:r>
            <a:r>
              <a:rPr lang="en-US" dirty="0" err="1"/>
              <a:t>common_code</a:t>
            </a:r>
            <a:r>
              <a:rPr lang="en-US" dirty="0"/>
              <a:t> repo, then selecting the “issues” tab. This is located at </a:t>
            </a:r>
            <a:r>
              <a:rPr lang="en-US" dirty="0">
                <a:hlinkClick r:id="rId2"/>
              </a:rPr>
              <a:t>Issues · </a:t>
            </a:r>
            <a:r>
              <a:rPr lang="en-US" dirty="0" err="1">
                <a:hlinkClick r:id="rId2"/>
              </a:rPr>
              <a:t>jmaniscool</a:t>
            </a:r>
            <a:r>
              <a:rPr lang="en-US" dirty="0">
                <a:hlinkClick r:id="rId2"/>
              </a:rPr>
              <a:t>/</a:t>
            </a:r>
            <a:r>
              <a:rPr lang="en-US" dirty="0" err="1">
                <a:hlinkClick r:id="rId2"/>
              </a:rPr>
              <a:t>common_code</a:t>
            </a:r>
            <a:r>
              <a:rPr lang="en-US" dirty="0"/>
              <a:t>.</a:t>
            </a:r>
          </a:p>
          <a:p>
            <a:pPr lvl="1"/>
            <a:r>
              <a:rPr lang="en-US" dirty="0"/>
              <a:t>When opening an issue, please include a minimal working example to show how the code is broken and what the expected behavior is.</a:t>
            </a:r>
          </a:p>
          <a:p>
            <a:pPr lvl="1"/>
            <a:r>
              <a:rPr lang="en-US" dirty="0"/>
              <a:t>The more specific you are, the better the fix will be (i.e. better documentation).</a:t>
            </a:r>
          </a:p>
        </p:txBody>
      </p:sp>
    </p:spTree>
    <p:extLst>
      <p:ext uri="{BB962C8B-B14F-4D97-AF65-F5344CB8AC3E}">
        <p14:creationId xmlns:p14="http://schemas.microsoft.com/office/powerpoint/2010/main" val="4163278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TotalTime>
  <Words>1121</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Guide to use common_code</vt:lpstr>
      <vt:lpstr>Summary</vt:lpstr>
      <vt:lpstr>How to use common_code: (1) Using Github</vt:lpstr>
      <vt:lpstr>How to use common code: (2) Using a git pull to obtain a local copy of common_code</vt:lpstr>
      <vt:lpstr>How to use common code: (3) accessing the functions</vt:lpstr>
      <vt:lpstr>Understanding the functions defined in common_code</vt:lpstr>
      <vt:lpstr>Github basics</vt:lpstr>
      <vt:lpstr>Reporting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Sickle, Jordan J</dc:creator>
  <cp:lastModifiedBy>Sickle, Jordan J</cp:lastModifiedBy>
  <cp:revision>41</cp:revision>
  <dcterms:created xsi:type="dcterms:W3CDTF">2024-11-14T15:27:35Z</dcterms:created>
  <dcterms:modified xsi:type="dcterms:W3CDTF">2024-11-14T17:25:34Z</dcterms:modified>
</cp:coreProperties>
</file>