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2" r:id="rId9"/>
    <p:sldId id="267" r:id="rId10"/>
    <p:sldId id="263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5E34C9F2-455B-4E67-9FB9-249CC0F0DC79}">
          <p14:sldIdLst>
            <p14:sldId id="256"/>
          </p14:sldIdLst>
        </p14:section>
        <p14:section name="מקטע ללא כותרת" id="{87232E26-7DDE-4286-9846-9F9BE815A112}">
          <p14:sldIdLst>
            <p14:sldId id="259"/>
            <p14:sldId id="260"/>
            <p14:sldId id="261"/>
            <p14:sldId id="264"/>
            <p14:sldId id="265"/>
            <p14:sldId id="266"/>
            <p14:sldId id="262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94" d="100"/>
          <a:sy n="94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FBE3D88-EEEC-46AD-BC43-6A977158ACFD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41337BA-8CE4-42D1-BED6-699B8B5A9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61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903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4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26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12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062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317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85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206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924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54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4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94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5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212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089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352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5F66-DC54-4152-98E4-7F232CBB91D6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C2E694-C511-4183-A03F-A434165C79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925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/>
          <a:srcRect t="26686" b="26354"/>
          <a:stretch/>
        </p:blipFill>
        <p:spPr>
          <a:xfrm>
            <a:off x="661849" y="365760"/>
            <a:ext cx="1994265" cy="529332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310539" y="436996"/>
            <a:ext cx="8915399" cy="2262781"/>
          </a:xfrm>
        </p:spPr>
        <p:txBody>
          <a:bodyPr>
            <a:normAutofit/>
          </a:bodyPr>
          <a:lstStyle/>
          <a:p>
            <a:pPr rtl="0"/>
            <a:r>
              <a:rPr lang="en-GB" sz="6600" dirty="0" smtClean="0"/>
              <a:t>Smile Detection</a:t>
            </a:r>
            <a:endParaRPr lang="he-IL" sz="66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02127" y="3575596"/>
            <a:ext cx="8915399" cy="1126283"/>
          </a:xfrm>
        </p:spPr>
        <p:txBody>
          <a:bodyPr>
            <a:normAutofit/>
          </a:bodyPr>
          <a:lstStyle/>
          <a:p>
            <a:pPr rtl="0"/>
            <a:r>
              <a:rPr lang="en-GB" sz="2800" dirty="0" err="1" smtClean="0"/>
              <a:t>Emuna</a:t>
            </a:r>
            <a:r>
              <a:rPr lang="en-GB" sz="2800" dirty="0" smtClean="0"/>
              <a:t> Lipsker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6812" y="418253"/>
            <a:ext cx="180267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0"/>
            <a:r>
              <a:rPr lang="en-GB" sz="2000" dirty="0" smtClean="0"/>
              <a:t>Final Project</a:t>
            </a:r>
            <a:endParaRPr lang="he-IL" sz="2000" dirty="0"/>
          </a:p>
        </p:txBody>
      </p:sp>
      <p:grpSp>
        <p:nvGrpSpPr>
          <p:cNvPr id="14" name="קבוצה 13"/>
          <p:cNvGrpSpPr/>
          <p:nvPr/>
        </p:nvGrpSpPr>
        <p:grpSpPr>
          <a:xfrm>
            <a:off x="8038011" y="947057"/>
            <a:ext cx="3685744" cy="4310743"/>
            <a:chOff x="7913302" y="618308"/>
            <a:chExt cx="3810453" cy="4578083"/>
          </a:xfrm>
        </p:grpSpPr>
        <p:pic>
          <p:nvPicPr>
            <p:cNvPr id="15" name="תמונה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0274" y="618308"/>
              <a:ext cx="2233749" cy="2233749"/>
            </a:xfrm>
            <a:prstGeom prst="rect">
              <a:avLst/>
            </a:prstGeom>
          </p:spPr>
        </p:pic>
        <p:pic>
          <p:nvPicPr>
            <p:cNvPr id="16" name="תמונה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818068">
              <a:off x="9983869" y="3456505"/>
              <a:ext cx="1739886" cy="1739886"/>
            </a:xfrm>
            <a:prstGeom prst="rect">
              <a:avLst/>
            </a:prstGeom>
          </p:spPr>
        </p:pic>
        <p:pic>
          <p:nvPicPr>
            <p:cNvPr id="17" name="תמונה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27730">
              <a:off x="7913302" y="2422029"/>
              <a:ext cx="1591160" cy="1591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Future Development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227947"/>
            <a:ext cx="8915400" cy="3777622"/>
          </a:xfrm>
        </p:spPr>
        <p:txBody>
          <a:bodyPr>
            <a:normAutofit/>
          </a:bodyPr>
          <a:lstStyle/>
          <a:p>
            <a:pPr algn="l" rtl="0"/>
            <a:r>
              <a:rPr lang="en-GB" sz="2000" dirty="0" smtClean="0"/>
              <a:t>Examine</a:t>
            </a:r>
            <a:r>
              <a:rPr lang="en-GB" sz="2000" dirty="0"/>
              <a:t> </a:t>
            </a:r>
            <a:r>
              <a:rPr lang="en-GB" sz="2000" dirty="0" smtClean="0"/>
              <a:t>other smile classifier models and </a:t>
            </a:r>
            <a:r>
              <a:rPr lang="en-GB" sz="2000" dirty="0"/>
              <a:t>their </a:t>
            </a:r>
            <a:r>
              <a:rPr lang="en-GB" sz="2000" dirty="0" smtClean="0"/>
              <a:t>performance</a:t>
            </a:r>
          </a:p>
          <a:p>
            <a:pPr algn="l" rtl="0"/>
            <a:r>
              <a:rPr lang="en-GB" sz="2000" dirty="0" smtClean="0"/>
              <a:t>Correct tagging mistakes by hand</a:t>
            </a:r>
          </a:p>
          <a:p>
            <a:pPr algn="l" rtl="0"/>
            <a:r>
              <a:rPr lang="en-GB" sz="2000" dirty="0" smtClean="0"/>
              <a:t>Decrease</a:t>
            </a:r>
            <a:r>
              <a:rPr lang="en-US" sz="2000" dirty="0"/>
              <a:t> </a:t>
            </a:r>
            <a:r>
              <a:rPr lang="en-GB" sz="2000" dirty="0" smtClean="0"/>
              <a:t>pipeline running time</a:t>
            </a:r>
          </a:p>
          <a:p>
            <a:pPr algn="l" rtl="0"/>
            <a:r>
              <a:rPr lang="en-GB" sz="2000" dirty="0" smtClean="0"/>
              <a:t>Arrange code to be </a:t>
            </a:r>
            <a:r>
              <a:rPr lang="en-GB" sz="2000" dirty="0" smtClean="0"/>
              <a:t>object-oriented</a:t>
            </a:r>
          </a:p>
          <a:p>
            <a:pPr algn="l" rtl="0"/>
            <a:r>
              <a:rPr lang="en-GB" sz="2000" dirty="0" smtClean="0"/>
              <a:t>Improve UX by solving ‘to-do’ and ‘in-process’</a:t>
            </a:r>
            <a:br>
              <a:rPr lang="en-GB" sz="2000" dirty="0" smtClean="0"/>
            </a:br>
            <a:r>
              <a:rPr lang="en-GB" sz="2000" dirty="0" smtClean="0"/>
              <a:t>appears in </a:t>
            </a:r>
            <a:r>
              <a:rPr lang="en-GB" sz="2000" dirty="0"/>
              <a:t>Error </a:t>
            </a:r>
            <a:r>
              <a:rPr lang="en-GB" sz="2000" dirty="0" smtClean="0"/>
              <a:t>Analysis.</a:t>
            </a:r>
            <a:endParaRPr lang="en-GB" sz="2000" dirty="0" smtClean="0"/>
          </a:p>
          <a:p>
            <a:pPr algn="l" rtl="0"/>
            <a:endParaRPr lang="en-GB" sz="2000" dirty="0" smtClean="0"/>
          </a:p>
          <a:p>
            <a:pPr algn="l" rtl="0"/>
            <a:endParaRPr lang="he-IL" sz="2000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8038011" y="947057"/>
            <a:ext cx="3685744" cy="4310743"/>
            <a:chOff x="7913302" y="618308"/>
            <a:chExt cx="3810453" cy="4578083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0274" y="618308"/>
              <a:ext cx="2233749" cy="2233749"/>
            </a:xfrm>
            <a:prstGeom prst="rect">
              <a:avLst/>
            </a:prstGeom>
          </p:spPr>
        </p:pic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18068">
              <a:off x="9983869" y="3456505"/>
              <a:ext cx="1739886" cy="1739886"/>
            </a:xfrm>
            <a:prstGeom prst="rect">
              <a:avLst/>
            </a:prstGeom>
          </p:spPr>
        </p:pic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27730">
              <a:off x="7913302" y="2422029"/>
              <a:ext cx="1591160" cy="1591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88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89212" y="615401"/>
            <a:ext cx="2975565" cy="734428"/>
          </a:xfrm>
        </p:spPr>
        <p:txBody>
          <a:bodyPr/>
          <a:lstStyle/>
          <a:p>
            <a:pPr rtl="0"/>
            <a:r>
              <a:rPr lang="en-GB" sz="2500" dirty="0" smtClean="0"/>
              <a:t>About</a:t>
            </a:r>
            <a:r>
              <a:rPr lang="en-GB" dirty="0" smtClean="0"/>
              <a:t> </a:t>
            </a:r>
            <a:r>
              <a:rPr lang="en-GB" sz="2500" dirty="0" smtClean="0"/>
              <a:t>me</a:t>
            </a:r>
            <a:endParaRPr lang="he-IL" sz="25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1" y="1569433"/>
            <a:ext cx="6911839" cy="1628542"/>
          </a:xfrm>
        </p:spPr>
        <p:txBody>
          <a:bodyPr/>
          <a:lstStyle/>
          <a:p>
            <a:pPr algn="l" rtl="0"/>
            <a:r>
              <a:rPr lang="en-GB" dirty="0"/>
              <a:t>Holding an </a:t>
            </a:r>
            <a:r>
              <a:rPr lang="en-GB" dirty="0" smtClean="0"/>
              <a:t>M.Sc. </a:t>
            </a:r>
            <a:r>
              <a:rPr lang="en-GB" dirty="0"/>
              <a:t>in Mathematics</a:t>
            </a:r>
          </a:p>
          <a:p>
            <a:pPr algn="l" rtl="0"/>
            <a:r>
              <a:rPr lang="en-GB" dirty="0"/>
              <a:t>Thesis on Analysis, with geometrical aspects </a:t>
            </a:r>
          </a:p>
          <a:p>
            <a:pPr algn="l" rtl="0"/>
            <a:r>
              <a:rPr lang="en-GB" dirty="0"/>
              <a:t>This is my first course in she codes;</a:t>
            </a:r>
          </a:p>
          <a:p>
            <a:pPr algn="l" rtl="0"/>
            <a:endParaRPr lang="he-IL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8038011" y="947057"/>
            <a:ext cx="3685744" cy="4310743"/>
            <a:chOff x="7913302" y="618308"/>
            <a:chExt cx="3810453" cy="4578083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0274" y="618308"/>
              <a:ext cx="2233749" cy="2233749"/>
            </a:xfrm>
            <a:prstGeom prst="rect">
              <a:avLst/>
            </a:prstGeom>
          </p:spPr>
        </p:pic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18068">
              <a:off x="9983869" y="3456505"/>
              <a:ext cx="1739886" cy="1739886"/>
            </a:xfrm>
            <a:prstGeom prst="rect">
              <a:avLst/>
            </a:prstGeom>
          </p:spPr>
        </p:pic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27730">
              <a:off x="7913302" y="2422029"/>
              <a:ext cx="1591160" cy="1591160"/>
            </a:xfrm>
            <a:prstGeom prst="rect">
              <a:avLst/>
            </a:prstGeom>
          </p:spPr>
        </p:pic>
      </p:grpSp>
      <p:sp>
        <p:nvSpPr>
          <p:cNvPr id="8" name="כותרת 1"/>
          <p:cNvSpPr txBox="1">
            <a:spLocks/>
          </p:cNvSpPr>
          <p:nvPr/>
        </p:nvSpPr>
        <p:spPr>
          <a:xfrm>
            <a:off x="2589212" y="3085923"/>
            <a:ext cx="2975565" cy="7344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>
              <a:lnSpc>
                <a:spcPct val="150000"/>
              </a:lnSpc>
            </a:pPr>
            <a:r>
              <a:rPr lang="en-GB" dirty="0" smtClean="0"/>
              <a:t>About </a:t>
            </a:r>
            <a:r>
              <a:rPr lang="en-GB" dirty="0"/>
              <a:t>The Project</a:t>
            </a:r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2589212" y="3820351"/>
            <a:ext cx="6911839" cy="1628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/>
              <a:t>Detect smiling faces in a video, and displaying it on the video.</a:t>
            </a:r>
          </a:p>
          <a:p>
            <a:pPr algn="l" rtl="0"/>
            <a:r>
              <a:rPr lang="en-GB" dirty="0"/>
              <a:t>Using pre-trained model for face detection</a:t>
            </a:r>
          </a:p>
          <a:p>
            <a:pPr algn="l" rtl="0"/>
            <a:r>
              <a:rPr lang="en-GB" dirty="0" smtClean="0"/>
              <a:t>Build </a:t>
            </a:r>
            <a:r>
              <a:rPr lang="en-GB" dirty="0"/>
              <a:t>deep image classifier for smile recognition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29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Smiling classifier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360684" y="1998711"/>
            <a:ext cx="8915400" cy="3777622"/>
          </a:xfrm>
        </p:spPr>
        <p:txBody>
          <a:bodyPr/>
          <a:lstStyle/>
          <a:p>
            <a:pPr algn="l" rtl="0"/>
            <a:r>
              <a:rPr lang="en-GB" dirty="0" smtClean="0"/>
              <a:t>Searching for an open source dataset</a:t>
            </a:r>
          </a:p>
          <a:p>
            <a:pPr algn="l" rtl="0"/>
            <a:r>
              <a:rPr lang="en-GB" dirty="0" smtClean="0"/>
              <a:t>Choosing model</a:t>
            </a:r>
          </a:p>
          <a:p>
            <a:pPr algn="l" rtl="0"/>
            <a:r>
              <a:rPr lang="en-GB" dirty="0" smtClean="0"/>
              <a:t>Training and improving</a:t>
            </a:r>
          </a:p>
          <a:p>
            <a:pPr lvl="1" algn="l" rtl="0"/>
            <a:r>
              <a:rPr lang="en-GB" dirty="0" smtClean="0"/>
              <a:t>Beginning accuracy 80% </a:t>
            </a:r>
          </a:p>
          <a:p>
            <a:pPr lvl="1" algn="l" rtl="0"/>
            <a:r>
              <a:rPr lang="en-US" dirty="0" smtClean="0"/>
              <a:t>Fixing unbalanced data by creating balanced batches – accuracy 89.8%</a:t>
            </a:r>
          </a:p>
          <a:p>
            <a:pPr lvl="1" algn="l" rtl="0"/>
            <a:r>
              <a:rPr lang="en-US" dirty="0" smtClean="0"/>
              <a:t>Save original and right-left flip image – accuracy 92.7%</a:t>
            </a:r>
          </a:p>
          <a:p>
            <a:pPr lvl="1" algn="l" rtl="0"/>
            <a:r>
              <a:rPr lang="en-US" dirty="0" smtClean="0"/>
              <a:t>Image transforms with different probability – accuracy 94%</a:t>
            </a:r>
            <a:endParaRPr lang="en-GB" dirty="0" smtClean="0"/>
          </a:p>
          <a:p>
            <a:pPr lvl="1" algn="l" rtl="0"/>
            <a:endParaRPr lang="en-GB" dirty="0" smtClean="0"/>
          </a:p>
          <a:p>
            <a:pPr algn="l" rtl="0"/>
            <a:endParaRPr lang="he-IL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8038011" y="947057"/>
            <a:ext cx="3685744" cy="4310743"/>
            <a:chOff x="7913302" y="618308"/>
            <a:chExt cx="3810453" cy="4578083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0274" y="618308"/>
              <a:ext cx="2233749" cy="2233749"/>
            </a:xfrm>
            <a:prstGeom prst="rect">
              <a:avLst/>
            </a:prstGeom>
          </p:spPr>
        </p:pic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18068">
              <a:off x="9983869" y="3456505"/>
              <a:ext cx="1739886" cy="1739886"/>
            </a:xfrm>
            <a:prstGeom prst="rect">
              <a:avLst/>
            </a:prstGeom>
          </p:spPr>
        </p:pic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27730">
              <a:off x="7913302" y="2422029"/>
              <a:ext cx="1591160" cy="1591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3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The pipeline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71200" y="1905000"/>
            <a:ext cx="8915400" cy="377762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Loop </a:t>
            </a:r>
            <a:r>
              <a:rPr lang="en-GB" sz="2000" dirty="0"/>
              <a:t>through video to </a:t>
            </a:r>
            <a:r>
              <a:rPr lang="en-GB" sz="2000" dirty="0" smtClean="0"/>
              <a:t>extract frame</a:t>
            </a:r>
          </a:p>
          <a:p>
            <a:pPr lvl="1" algn="l" rtl="0"/>
            <a:r>
              <a:rPr lang="en-GB" sz="1800" dirty="0" smtClean="0"/>
              <a:t>Using pre-trained model for face detection</a:t>
            </a:r>
          </a:p>
          <a:p>
            <a:pPr lvl="1" algn="l" rtl="0"/>
            <a:r>
              <a:rPr lang="en-GB" sz="1800" dirty="0" smtClean="0"/>
              <a:t>Classifying smiling/not smiling for each face in </a:t>
            </a:r>
            <a:r>
              <a:rPr lang="en-GB" sz="1800" dirty="0" smtClean="0"/>
              <a:t>frame</a:t>
            </a:r>
          </a:p>
          <a:p>
            <a:pPr lvl="1" algn="l" rtl="0"/>
            <a:r>
              <a:rPr lang="en-GB" sz="1800" dirty="0" smtClean="0"/>
              <a:t>Track over faces  </a:t>
            </a:r>
            <a:endParaRPr lang="en-GB" sz="1800" dirty="0" smtClean="0"/>
          </a:p>
          <a:p>
            <a:pPr algn="l" rtl="0"/>
            <a:r>
              <a:rPr lang="en-GB" sz="2000" dirty="0" smtClean="0"/>
              <a:t>Correct smiling predictions by sliding window</a:t>
            </a:r>
          </a:p>
          <a:p>
            <a:pPr algn="l" rtl="0"/>
            <a:r>
              <a:rPr lang="en-GB" sz="2000" dirty="0" smtClean="0"/>
              <a:t> </a:t>
            </a:r>
            <a:r>
              <a:rPr lang="en-US" sz="2000" dirty="0"/>
              <a:t>Loop </a:t>
            </a:r>
            <a:r>
              <a:rPr lang="en-GB" sz="2000" dirty="0"/>
              <a:t>through video</a:t>
            </a:r>
            <a:endParaRPr lang="en-GB" sz="2000" dirty="0" smtClean="0"/>
          </a:p>
          <a:p>
            <a:pPr lvl="1" algn="l" rtl="0"/>
            <a:r>
              <a:rPr lang="en-GB" sz="1800" dirty="0" smtClean="0"/>
              <a:t>Drawing boxes around each face.</a:t>
            </a:r>
            <a:br>
              <a:rPr lang="en-GB" sz="1800" dirty="0" smtClean="0"/>
            </a:br>
            <a:r>
              <a:rPr lang="en-GB" sz="1800" dirty="0" smtClean="0"/>
              <a:t> Green box for smiling, red box for not smiling</a:t>
            </a:r>
          </a:p>
          <a:p>
            <a:pPr lvl="1" algn="l" rtl="0"/>
            <a:endParaRPr lang="he-IL" sz="1800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8038011" y="947057"/>
            <a:ext cx="3685744" cy="4310743"/>
            <a:chOff x="7913302" y="618308"/>
            <a:chExt cx="3810453" cy="4578083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0274" y="618308"/>
              <a:ext cx="2233749" cy="2233749"/>
            </a:xfrm>
            <a:prstGeom prst="rect">
              <a:avLst/>
            </a:prstGeom>
          </p:spPr>
        </p:pic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18068">
              <a:off x="9983869" y="3456505"/>
              <a:ext cx="1739886" cy="1739886"/>
            </a:xfrm>
            <a:prstGeom prst="rect">
              <a:avLst/>
            </a:prstGeom>
          </p:spPr>
        </p:pic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27730">
              <a:off x="7913302" y="2422029"/>
              <a:ext cx="1591160" cy="1591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0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51" y="758321"/>
            <a:ext cx="2484767" cy="1979591"/>
          </a:xfrm>
          <a:prstGeom prst="rect">
            <a:avLst/>
          </a:prstGeom>
        </p:spPr>
      </p:pic>
      <p:sp>
        <p:nvSpPr>
          <p:cNvPr id="6" name="חץ ימינה 5"/>
          <p:cNvSpPr/>
          <p:nvPr/>
        </p:nvSpPr>
        <p:spPr>
          <a:xfrm>
            <a:off x="5226818" y="1591130"/>
            <a:ext cx="1252999" cy="3139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6479818" y="1118185"/>
            <a:ext cx="1872102" cy="11857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1" anchor="ctr" anchorCtr="1">
            <a:noAutofit/>
          </a:bodyPr>
          <a:lstStyle/>
          <a:p>
            <a:pPr algn="ctr" rtl="0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Face Detection</a:t>
            </a:r>
            <a:b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(pre-trained)</a:t>
            </a:r>
            <a:endParaRPr lang="he-IL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19" y="1211992"/>
            <a:ext cx="763529" cy="998127"/>
          </a:xfrm>
          <a:prstGeom prst="rect">
            <a:avLst/>
          </a:prstGeom>
        </p:spPr>
      </p:pic>
      <p:sp>
        <p:nvSpPr>
          <p:cNvPr id="12" name="חץ ימינה 11"/>
          <p:cNvSpPr/>
          <p:nvPr/>
        </p:nvSpPr>
        <p:spPr>
          <a:xfrm>
            <a:off x="8351919" y="1554069"/>
            <a:ext cx="1252999" cy="3139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 ימינה 12"/>
          <p:cNvSpPr/>
          <p:nvPr/>
        </p:nvSpPr>
        <p:spPr>
          <a:xfrm>
            <a:off x="1147131" y="3570721"/>
            <a:ext cx="1252999" cy="3139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25" y="3405760"/>
            <a:ext cx="493693" cy="6438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08889" y="3362626"/>
            <a:ext cx="1187630" cy="7301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1" anchor="ctr" anchorCtr="1">
            <a:noAutofit/>
          </a:bodyPr>
          <a:lstStyle/>
          <a:p>
            <a:pPr algn="ctr" rtl="0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Resize &amp; greyscale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חץ ימינה 17"/>
          <p:cNvSpPr/>
          <p:nvPr/>
        </p:nvSpPr>
        <p:spPr>
          <a:xfrm>
            <a:off x="3596519" y="3570721"/>
            <a:ext cx="1136606" cy="3139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6479817" y="3137672"/>
            <a:ext cx="1872102" cy="11857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1" anchor="ctr" anchorCtr="1">
            <a:noAutofit/>
          </a:bodyPr>
          <a:lstStyle/>
          <a:p>
            <a:pPr algn="ctr" rtl="0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Smile Classifier</a:t>
            </a:r>
            <a:endParaRPr lang="he-IL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חץ ימינה 19"/>
          <p:cNvSpPr/>
          <p:nvPr/>
        </p:nvSpPr>
        <p:spPr>
          <a:xfrm>
            <a:off x="5226818" y="3570721"/>
            <a:ext cx="1252999" cy="3139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חץ ימינה 26"/>
          <p:cNvSpPr/>
          <p:nvPr/>
        </p:nvSpPr>
        <p:spPr>
          <a:xfrm>
            <a:off x="8351919" y="3575303"/>
            <a:ext cx="1252999" cy="3139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9604917" y="3362626"/>
            <a:ext cx="1301213" cy="7301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1" anchor="ctr" anchorCtr="1">
            <a:noAutofit/>
          </a:bodyPr>
          <a:lstStyle/>
          <a:p>
            <a:pPr algn="ctr" rtl="0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Smile / </a:t>
            </a:r>
          </a:p>
          <a:p>
            <a:pPr algn="ctr" rtl="0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a Smile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אליפסה 28"/>
          <p:cNvSpPr/>
          <p:nvPr/>
        </p:nvSpPr>
        <p:spPr>
          <a:xfrm>
            <a:off x="9853398" y="3480851"/>
            <a:ext cx="589516" cy="25705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תרת 1"/>
          <p:cNvSpPr>
            <a:spLocks noGrp="1"/>
          </p:cNvSpPr>
          <p:nvPr>
            <p:ph type="title"/>
          </p:nvPr>
        </p:nvSpPr>
        <p:spPr>
          <a:xfrm>
            <a:off x="2687781" y="82073"/>
            <a:ext cx="8911687" cy="1280890"/>
          </a:xfrm>
        </p:spPr>
        <p:txBody>
          <a:bodyPr/>
          <a:lstStyle/>
          <a:p>
            <a:pPr rtl="0"/>
            <a:r>
              <a:rPr lang="en-US" dirty="0" smtClean="0"/>
              <a:t>Collect Data </a:t>
            </a:r>
            <a:r>
              <a:rPr lang="en-US" dirty="0"/>
              <a:t>p</a:t>
            </a:r>
            <a:r>
              <a:rPr lang="en-US" dirty="0" smtClean="0"/>
              <a:t>er Frame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2481016" y="5333529"/>
            <a:ext cx="1789745" cy="8866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1" anchor="ctr" anchorCtr="1">
            <a:noAutofit/>
          </a:bodyPr>
          <a:lstStyle/>
          <a:p>
            <a:pPr algn="ctr" rtl="0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Frame Data</a:t>
            </a:r>
            <a:endParaRPr lang="he-IL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411" y="5199601"/>
            <a:ext cx="2512291" cy="115454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1" anchor="ctr" anchorCtr="1">
            <a:noAutofit/>
          </a:bodyPr>
          <a:lstStyle/>
          <a:p>
            <a:pPr algn="ctr" rtl="0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Face Objects</a:t>
            </a:r>
            <a:b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he-IL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34595" y="5155438"/>
            <a:ext cx="296487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Each face object contain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face coordinate and smiling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predictions in all frames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rtl="0"/>
            <a:endParaRPr lang="he-IL" dirty="0"/>
          </a:p>
        </p:txBody>
      </p:sp>
      <p:sp>
        <p:nvSpPr>
          <p:cNvPr id="37" name="חץ ימינה 36"/>
          <p:cNvSpPr/>
          <p:nvPr/>
        </p:nvSpPr>
        <p:spPr>
          <a:xfrm>
            <a:off x="4270761" y="5565236"/>
            <a:ext cx="1474650" cy="3808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סוגר מסולסל ימני 37"/>
          <p:cNvSpPr/>
          <p:nvPr/>
        </p:nvSpPr>
        <p:spPr>
          <a:xfrm rot="5400000">
            <a:off x="5667370" y="-480772"/>
            <a:ext cx="875732" cy="10344727"/>
          </a:xfrm>
          <a:prstGeom prst="rightBrace">
            <a:avLst>
              <a:gd name="adj1" fmla="val 229418"/>
              <a:gd name="adj2" fmla="val 75245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14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/>
          <p:cNvSpPr>
            <a:spLocks noGrp="1"/>
          </p:cNvSpPr>
          <p:nvPr>
            <p:ph type="title"/>
          </p:nvPr>
        </p:nvSpPr>
        <p:spPr>
          <a:xfrm>
            <a:off x="2410691" y="571600"/>
            <a:ext cx="8911687" cy="1280890"/>
          </a:xfrm>
        </p:spPr>
        <p:txBody>
          <a:bodyPr/>
          <a:lstStyle/>
          <a:p>
            <a:pPr rtl="0"/>
            <a:r>
              <a:rPr lang="en-US" dirty="0" smtClean="0"/>
              <a:t>Correct Predictions 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094573" y="1486584"/>
            <a:ext cx="7056191" cy="18385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1" anchor="ctr" anchorCtr="1">
            <a:noAutofit/>
          </a:bodyPr>
          <a:lstStyle/>
          <a:p>
            <a:pPr algn="ctr" rtl="0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Face Object</a:t>
            </a:r>
          </a:p>
          <a:p>
            <a:pPr algn="ctr" rtl="0"/>
            <a:endParaRPr lang="en-US" sz="2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rtl="0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oordinates_in_frames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[……]</a:t>
            </a:r>
            <a:b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predictions_in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frames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[0, 0, 1, 1, 1, 0, 1, 1….]</a:t>
            </a:r>
            <a:endParaRPr lang="he-IL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6936514" y="2675943"/>
            <a:ext cx="1551709" cy="434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 למטה 12"/>
          <p:cNvSpPr/>
          <p:nvPr/>
        </p:nvSpPr>
        <p:spPr>
          <a:xfrm>
            <a:off x="6317673" y="3325092"/>
            <a:ext cx="406400" cy="886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92777" y="4240076"/>
            <a:ext cx="7056191" cy="18385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1" anchor="ctr" anchorCtr="1">
            <a:noAutofit/>
          </a:bodyPr>
          <a:lstStyle/>
          <a:p>
            <a:pPr algn="ctr" rtl="0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Face Object</a:t>
            </a:r>
          </a:p>
          <a:p>
            <a:pPr algn="ctr" rtl="0"/>
            <a:endParaRPr lang="en-US" sz="2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rtl="0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oordinates_in_frames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[……]</a:t>
            </a:r>
            <a:b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predictions_in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frames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[0, 0, 1, 1, 1, 1, 1, 1….]</a:t>
            </a:r>
            <a:endParaRPr lang="he-IL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7270978" y="2674643"/>
            <a:ext cx="1551709" cy="434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7920461" y="2681407"/>
            <a:ext cx="1551709" cy="434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/>
          <p:cNvSpPr/>
          <p:nvPr/>
        </p:nvSpPr>
        <p:spPr>
          <a:xfrm>
            <a:off x="7605442" y="2677116"/>
            <a:ext cx="1551709" cy="434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0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Frame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80" y="1534477"/>
            <a:ext cx="4836160" cy="40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Error Analysis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0" y="1905000"/>
            <a:ext cx="9218612" cy="3134149"/>
          </a:xfrm>
        </p:spPr>
        <p:txBody>
          <a:bodyPr>
            <a:noAutofit/>
          </a:bodyPr>
          <a:lstStyle/>
          <a:p>
            <a:pPr algn="l" rtl="0"/>
            <a:r>
              <a:rPr lang="en-GB" sz="2000" dirty="0" smtClean="0"/>
              <a:t>Manually annotating few video, and test accuracy</a:t>
            </a:r>
          </a:p>
          <a:p>
            <a:pPr algn="l" rtl="0"/>
            <a:r>
              <a:rPr lang="en-GB" sz="2000" dirty="0" smtClean="0"/>
              <a:t>Fix jittering between smiling/not smiling by sliding </a:t>
            </a:r>
            <a:r>
              <a:rPr lang="en-GB" sz="2000" dirty="0"/>
              <a:t>window </a:t>
            </a:r>
            <a:r>
              <a:rPr lang="en-GB" sz="2000" dirty="0" smtClean="0"/>
              <a:t>technique</a:t>
            </a:r>
          </a:p>
          <a:p>
            <a:pPr algn="l" rtl="0"/>
            <a:r>
              <a:rPr lang="en-GB" sz="2000" dirty="0" smtClean="0"/>
              <a:t>Avoid </a:t>
            </a:r>
            <a:r>
              <a:rPr lang="en-GB" sz="2000" dirty="0"/>
              <a:t>some </a:t>
            </a:r>
            <a:r>
              <a:rPr lang="en-GB" sz="2000" dirty="0" smtClean="0"/>
              <a:t>mistaken detected </a:t>
            </a:r>
            <a:r>
              <a:rPr lang="en-GB" sz="2000" dirty="0" smtClean="0"/>
              <a:t>face: in process</a:t>
            </a:r>
          </a:p>
          <a:p>
            <a:pPr algn="l" rtl="0"/>
            <a:r>
              <a:rPr lang="en-GB" sz="2000" dirty="0" smtClean="0"/>
              <a:t>TO DO - Smile classifier sometimes fail in: </a:t>
            </a:r>
          </a:p>
          <a:p>
            <a:pPr lvl="1" algn="l" rtl="0"/>
            <a:r>
              <a:rPr lang="en-GB" sz="1800" dirty="0" smtClean="0"/>
              <a:t>Cry</a:t>
            </a:r>
          </a:p>
          <a:p>
            <a:pPr lvl="1" algn="l" rtl="0"/>
            <a:r>
              <a:rPr lang="en-GB" sz="1800" dirty="0" smtClean="0"/>
              <a:t>Hand </a:t>
            </a:r>
            <a:r>
              <a:rPr lang="en-GB" sz="1800" dirty="0"/>
              <a:t>over </a:t>
            </a:r>
            <a:r>
              <a:rPr lang="en-GB" sz="1800" dirty="0" smtClean="0"/>
              <a:t>mouth</a:t>
            </a:r>
          </a:p>
          <a:p>
            <a:pPr lvl="1" algn="l" rtl="0"/>
            <a:r>
              <a:rPr lang="en-GB" sz="1800" dirty="0" smtClean="0"/>
              <a:t>A very rotated face to the side</a:t>
            </a:r>
            <a:endParaRPr lang="en-GB" sz="1800" dirty="0" smtClean="0"/>
          </a:p>
        </p:txBody>
      </p:sp>
      <p:grpSp>
        <p:nvGrpSpPr>
          <p:cNvPr id="4" name="קבוצה 3"/>
          <p:cNvGrpSpPr/>
          <p:nvPr/>
        </p:nvGrpSpPr>
        <p:grpSpPr>
          <a:xfrm>
            <a:off x="8038011" y="947057"/>
            <a:ext cx="3685744" cy="4310743"/>
            <a:chOff x="7913302" y="618308"/>
            <a:chExt cx="3810453" cy="4578083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0274" y="618308"/>
              <a:ext cx="2233749" cy="2233749"/>
            </a:xfrm>
            <a:prstGeom prst="rect">
              <a:avLst/>
            </a:prstGeom>
          </p:spPr>
        </p:pic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18068">
              <a:off x="9983869" y="3456505"/>
              <a:ext cx="1739886" cy="1739886"/>
            </a:xfrm>
            <a:prstGeom prst="rect">
              <a:avLst/>
            </a:prstGeom>
          </p:spPr>
        </p:pic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27730">
              <a:off x="7913302" y="2422029"/>
              <a:ext cx="1591160" cy="1591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6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Edge Cases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sz="2000" dirty="0"/>
              <a:t>Cat, flower </a:t>
            </a:r>
          </a:p>
          <a:p>
            <a:pPr algn="l" rtl="0"/>
            <a:r>
              <a:rPr lang="en-GB" sz="2000" dirty="0"/>
              <a:t>Very low/high resolution</a:t>
            </a:r>
          </a:p>
          <a:p>
            <a:pPr algn="l" rtl="0"/>
            <a:r>
              <a:rPr lang="en-GB" sz="2000" dirty="0"/>
              <a:t>Moving camera</a:t>
            </a:r>
          </a:p>
          <a:p>
            <a:pPr algn="l" rtl="0"/>
            <a:r>
              <a:rPr lang="en-GB" sz="2000" dirty="0"/>
              <a:t>Few people</a:t>
            </a:r>
          </a:p>
          <a:p>
            <a:pPr algn="l" rtl="0"/>
            <a:r>
              <a:rPr lang="en-GB" sz="2000" dirty="0"/>
              <a:t>Someone disappear or show up in the middle of the video</a:t>
            </a:r>
          </a:p>
          <a:p>
            <a:pPr algn="l" rtl="0"/>
            <a:endParaRPr lang="he-IL" sz="2000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1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9093</TotalTime>
  <Words>299</Words>
  <Application>Microsoft Office PowerPoint</Application>
  <PresentationFormat>מסך רחב</PresentationFormat>
  <Paragraphs>64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Gisha</vt:lpstr>
      <vt:lpstr>Wingdings 3</vt:lpstr>
      <vt:lpstr>עשן מתפתל</vt:lpstr>
      <vt:lpstr>Smile Detection</vt:lpstr>
      <vt:lpstr>About me</vt:lpstr>
      <vt:lpstr>Smiling classifier </vt:lpstr>
      <vt:lpstr>The pipeline</vt:lpstr>
      <vt:lpstr>Collect Data per Frame</vt:lpstr>
      <vt:lpstr>Correct Predictions </vt:lpstr>
      <vt:lpstr>Output Frame</vt:lpstr>
      <vt:lpstr>Error Analysis </vt:lpstr>
      <vt:lpstr>Edge Cases</vt:lpstr>
      <vt:lpstr>Future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Detection</dc:title>
  <dc:creator>חשבון Microsoft</dc:creator>
  <cp:lastModifiedBy>חשבון Microsoft</cp:lastModifiedBy>
  <cp:revision>31</cp:revision>
  <dcterms:created xsi:type="dcterms:W3CDTF">2022-02-09T17:17:58Z</dcterms:created>
  <dcterms:modified xsi:type="dcterms:W3CDTF">2022-02-22T12:59:42Z</dcterms:modified>
</cp:coreProperties>
</file>