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77"/>
      <p:regular r:id="rId16"/>
      <p:bold r:id="rId17"/>
      <p:italic r:id="rId18"/>
      <p:boldItalic r:id="rId19"/>
    </p:embeddedFont>
    <p:embeddedFont>
      <p:font typeface="Raleway" panose="020B0503030101060003" pitchFamily="34"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snapToObjects="1">
      <p:cViewPr varScale="1">
        <p:scale>
          <a:sx n="144" d="100"/>
          <a:sy n="144" d="100"/>
        </p:scale>
        <p:origin x="7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aa42bc8e7_2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aa42bc8e7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aa42bc8e7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aa42bc8e7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a920ff530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a920ff53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a920ff530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a920ff530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a920ff530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a920ff53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a920ff530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a920ff530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a920ff53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a920ff53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a920ff53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a920ff53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a920ff530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a920ff530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aa42bc8e7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aa42bc8e7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aa42bc8e7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aa42bc8e7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aa42bc8e7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aa42bc8e7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Making the RAs Happy!</a:t>
            </a:r>
            <a:endParaRPr/>
          </a:p>
        </p:txBody>
      </p:sp>
      <p:sp>
        <p:nvSpPr>
          <p:cNvPr id="87" name="Google Shape;87;p13"/>
          <p:cNvSpPr txBox="1">
            <a:spLocks noGrp="1"/>
          </p:cNvSpPr>
          <p:nvPr>
            <p:ph type="subTitle" idx="1"/>
          </p:nvPr>
        </p:nvSpPr>
        <p:spPr>
          <a:xfrm>
            <a:off x="615727" y="244595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Peak </a:t>
            </a:r>
            <a:r>
              <a:rPr lang="en" dirty="0"/>
              <a:t>Project | MATH 335 |Murun Enkhtaivan </a:t>
            </a:r>
            <a:endParaRPr dirty="0"/>
          </a:p>
        </p:txBody>
      </p:sp>
      <p:pic>
        <p:nvPicPr>
          <p:cNvPr id="88" name="Google Shape;88;p13"/>
          <p:cNvPicPr preferRelativeResize="0"/>
          <p:nvPr/>
        </p:nvPicPr>
        <p:blipFill>
          <a:blip r:embed="rId3">
            <a:alphaModFix/>
          </a:blip>
          <a:stretch>
            <a:fillRect/>
          </a:stretch>
        </p:blipFill>
        <p:spPr>
          <a:xfrm>
            <a:off x="6801751" y="3298700"/>
            <a:ext cx="2342250" cy="1756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7276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Implementation Example</a:t>
            </a:r>
            <a:endParaRPr/>
          </a:p>
          <a:p>
            <a:pPr marL="0" lvl="0" indent="0" algn="l" rtl="0">
              <a:spcBef>
                <a:spcPts val="0"/>
              </a:spcBef>
              <a:spcAft>
                <a:spcPts val="0"/>
              </a:spcAft>
              <a:buNone/>
            </a:pPr>
            <a:endParaRPr/>
          </a:p>
        </p:txBody>
      </p:sp>
      <p:pic>
        <p:nvPicPr>
          <p:cNvPr id="163" name="Google Shape;163;p22"/>
          <p:cNvPicPr preferRelativeResize="0"/>
          <p:nvPr/>
        </p:nvPicPr>
        <p:blipFill>
          <a:blip r:embed="rId3">
            <a:alphaModFix/>
          </a:blip>
          <a:stretch>
            <a:fillRect/>
          </a:stretch>
        </p:blipFill>
        <p:spPr>
          <a:xfrm>
            <a:off x="727650" y="1853850"/>
            <a:ext cx="8349120" cy="535200"/>
          </a:xfrm>
          <a:prstGeom prst="rect">
            <a:avLst/>
          </a:prstGeom>
          <a:noFill/>
          <a:ln>
            <a:noFill/>
          </a:ln>
        </p:spPr>
      </p:pic>
      <p:pic>
        <p:nvPicPr>
          <p:cNvPr id="164" name="Google Shape;164;p22"/>
          <p:cNvPicPr preferRelativeResize="0"/>
          <p:nvPr/>
        </p:nvPicPr>
        <p:blipFill>
          <a:blip r:embed="rId4">
            <a:alphaModFix/>
          </a:blip>
          <a:stretch>
            <a:fillRect/>
          </a:stretch>
        </p:blipFill>
        <p:spPr>
          <a:xfrm>
            <a:off x="727650" y="2386025"/>
            <a:ext cx="8349125" cy="535200"/>
          </a:xfrm>
          <a:prstGeom prst="rect">
            <a:avLst/>
          </a:prstGeom>
          <a:noFill/>
          <a:ln>
            <a:noFill/>
          </a:ln>
        </p:spPr>
      </p:pic>
      <p:pic>
        <p:nvPicPr>
          <p:cNvPr id="165" name="Google Shape;165;p22"/>
          <p:cNvPicPr preferRelativeResize="0"/>
          <p:nvPr/>
        </p:nvPicPr>
        <p:blipFill>
          <a:blip r:embed="rId5">
            <a:alphaModFix/>
          </a:blip>
          <a:stretch>
            <a:fillRect/>
          </a:stretch>
        </p:blipFill>
        <p:spPr>
          <a:xfrm>
            <a:off x="727650" y="2921225"/>
            <a:ext cx="8349120" cy="535200"/>
          </a:xfrm>
          <a:prstGeom prst="rect">
            <a:avLst/>
          </a:prstGeom>
          <a:noFill/>
          <a:ln>
            <a:noFill/>
          </a:ln>
        </p:spPr>
      </p:pic>
      <p:pic>
        <p:nvPicPr>
          <p:cNvPr id="166" name="Google Shape;166;p22"/>
          <p:cNvPicPr preferRelativeResize="0"/>
          <p:nvPr/>
        </p:nvPicPr>
        <p:blipFill>
          <a:blip r:embed="rId6">
            <a:alphaModFix/>
          </a:blip>
          <a:stretch>
            <a:fillRect/>
          </a:stretch>
        </p:blipFill>
        <p:spPr>
          <a:xfrm>
            <a:off x="727650" y="3453400"/>
            <a:ext cx="8416350" cy="593461"/>
          </a:xfrm>
          <a:prstGeom prst="rect">
            <a:avLst/>
          </a:prstGeom>
          <a:noFill/>
          <a:ln>
            <a:noFill/>
          </a:ln>
        </p:spPr>
      </p:pic>
      <p:pic>
        <p:nvPicPr>
          <p:cNvPr id="167" name="Google Shape;167;p22"/>
          <p:cNvPicPr preferRelativeResize="0"/>
          <p:nvPr/>
        </p:nvPicPr>
        <p:blipFill>
          <a:blip r:embed="rId7">
            <a:alphaModFix/>
          </a:blip>
          <a:stretch>
            <a:fillRect/>
          </a:stretch>
        </p:blipFill>
        <p:spPr>
          <a:xfrm>
            <a:off x="727650" y="3988600"/>
            <a:ext cx="8416350" cy="535200"/>
          </a:xfrm>
          <a:prstGeom prst="rect">
            <a:avLst/>
          </a:prstGeom>
          <a:noFill/>
          <a:ln>
            <a:noFill/>
          </a:ln>
        </p:spPr>
      </p:pic>
      <p:pic>
        <p:nvPicPr>
          <p:cNvPr id="168" name="Google Shape;168;p22"/>
          <p:cNvPicPr preferRelativeResize="0"/>
          <p:nvPr/>
        </p:nvPicPr>
        <p:blipFill>
          <a:blip r:embed="rId8">
            <a:alphaModFix/>
          </a:blip>
          <a:stretch>
            <a:fillRect/>
          </a:stretch>
        </p:blipFill>
        <p:spPr>
          <a:xfrm>
            <a:off x="727650" y="4579025"/>
            <a:ext cx="8416350" cy="5664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Implementation Example</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None/>
            </a:pPr>
            <a:endParaRPr/>
          </a:p>
        </p:txBody>
      </p:sp>
      <p:pic>
        <p:nvPicPr>
          <p:cNvPr id="174" name="Google Shape;174;p23"/>
          <p:cNvPicPr preferRelativeResize="0"/>
          <p:nvPr/>
        </p:nvPicPr>
        <p:blipFill>
          <a:blip r:embed="rId3">
            <a:alphaModFix/>
          </a:blip>
          <a:stretch>
            <a:fillRect/>
          </a:stretch>
        </p:blipFill>
        <p:spPr>
          <a:xfrm>
            <a:off x="729450" y="1791925"/>
            <a:ext cx="8349125" cy="535200"/>
          </a:xfrm>
          <a:prstGeom prst="rect">
            <a:avLst/>
          </a:prstGeom>
          <a:noFill/>
          <a:ln>
            <a:noFill/>
          </a:ln>
        </p:spPr>
      </p:pic>
      <p:pic>
        <p:nvPicPr>
          <p:cNvPr id="175" name="Google Shape;175;p23"/>
          <p:cNvPicPr preferRelativeResize="0"/>
          <p:nvPr/>
        </p:nvPicPr>
        <p:blipFill>
          <a:blip r:embed="rId4">
            <a:alphaModFix/>
          </a:blip>
          <a:stretch>
            <a:fillRect/>
          </a:stretch>
        </p:blipFill>
        <p:spPr>
          <a:xfrm>
            <a:off x="729450" y="2327125"/>
            <a:ext cx="8349120" cy="535200"/>
          </a:xfrm>
          <a:prstGeom prst="rect">
            <a:avLst/>
          </a:prstGeom>
          <a:noFill/>
          <a:ln>
            <a:noFill/>
          </a:ln>
        </p:spPr>
      </p:pic>
      <p:pic>
        <p:nvPicPr>
          <p:cNvPr id="176" name="Google Shape;176;p23"/>
          <p:cNvPicPr preferRelativeResize="0"/>
          <p:nvPr/>
        </p:nvPicPr>
        <p:blipFill>
          <a:blip r:embed="rId5">
            <a:alphaModFix/>
          </a:blip>
          <a:stretch>
            <a:fillRect/>
          </a:stretch>
        </p:blipFill>
        <p:spPr>
          <a:xfrm>
            <a:off x="729450" y="2862325"/>
            <a:ext cx="8414550" cy="535200"/>
          </a:xfrm>
          <a:prstGeom prst="rect">
            <a:avLst/>
          </a:prstGeom>
          <a:noFill/>
          <a:ln>
            <a:noFill/>
          </a:ln>
        </p:spPr>
      </p:pic>
      <p:pic>
        <p:nvPicPr>
          <p:cNvPr id="177" name="Google Shape;177;p23"/>
          <p:cNvPicPr preferRelativeResize="0"/>
          <p:nvPr/>
        </p:nvPicPr>
        <p:blipFill>
          <a:blip r:embed="rId6">
            <a:alphaModFix/>
          </a:blip>
          <a:stretch>
            <a:fillRect/>
          </a:stretch>
        </p:blipFill>
        <p:spPr>
          <a:xfrm>
            <a:off x="729450" y="3397525"/>
            <a:ext cx="8349125" cy="561960"/>
          </a:xfrm>
          <a:prstGeom prst="rect">
            <a:avLst/>
          </a:prstGeom>
          <a:noFill/>
          <a:ln>
            <a:noFill/>
          </a:ln>
        </p:spPr>
      </p:pic>
      <p:pic>
        <p:nvPicPr>
          <p:cNvPr id="178" name="Google Shape;178;p23"/>
          <p:cNvPicPr preferRelativeResize="0"/>
          <p:nvPr/>
        </p:nvPicPr>
        <p:blipFill>
          <a:blip r:embed="rId7">
            <a:alphaModFix/>
          </a:blip>
          <a:stretch>
            <a:fillRect/>
          </a:stretch>
        </p:blipFill>
        <p:spPr>
          <a:xfrm>
            <a:off x="729450" y="3932725"/>
            <a:ext cx="8349125" cy="561950"/>
          </a:xfrm>
          <a:prstGeom prst="rect">
            <a:avLst/>
          </a:prstGeom>
          <a:noFill/>
          <a:ln>
            <a:noFill/>
          </a:ln>
        </p:spPr>
      </p:pic>
      <p:pic>
        <p:nvPicPr>
          <p:cNvPr id="179" name="Google Shape;179;p23"/>
          <p:cNvPicPr preferRelativeResize="0"/>
          <p:nvPr/>
        </p:nvPicPr>
        <p:blipFill>
          <a:blip r:embed="rId8">
            <a:alphaModFix/>
          </a:blip>
          <a:stretch>
            <a:fillRect/>
          </a:stretch>
        </p:blipFill>
        <p:spPr>
          <a:xfrm>
            <a:off x="2629413" y="4494675"/>
            <a:ext cx="4549200" cy="53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Critique</a:t>
            </a:r>
            <a:endParaRPr/>
          </a:p>
        </p:txBody>
      </p:sp>
      <p:sp>
        <p:nvSpPr>
          <p:cNvPr id="185" name="Google Shape;185;p24"/>
          <p:cNvSpPr txBox="1">
            <a:spLocks noGrp="1"/>
          </p:cNvSpPr>
          <p:nvPr>
            <p:ph type="body" idx="1"/>
          </p:nvPr>
        </p:nvSpPr>
        <p:spPr>
          <a:xfrm>
            <a:off x="729450" y="1853850"/>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model will target to get maximum result except in the case of unexpected scenario like no RA preferring to work in a shift although available.</a:t>
            </a:r>
            <a:endParaRPr dirty="0"/>
          </a:p>
          <a:p>
            <a:pPr marL="457200" lvl="0" indent="-311150" algn="l" rtl="0">
              <a:spcBef>
                <a:spcPts val="0"/>
              </a:spcBef>
              <a:spcAft>
                <a:spcPts val="0"/>
              </a:spcAft>
              <a:buSzPts val="1300"/>
              <a:buChar char="●"/>
            </a:pPr>
            <a:r>
              <a:rPr lang="en" dirty="0"/>
              <a:t>T</a:t>
            </a:r>
            <a:r>
              <a:rPr lang="en-US" dirty="0"/>
              <a:t>h</a:t>
            </a:r>
            <a:r>
              <a:rPr lang="en" dirty="0"/>
              <a:t>e model can only break if no one is available to work a shift thus giving indication for the DAs to hire someone who is not in Res Life.   Ex: Weekly staff meeting time. </a:t>
            </a:r>
            <a:endParaRPr dirty="0"/>
          </a:p>
          <a:p>
            <a:pPr marL="457200" lvl="0" indent="-311150" algn="l" rtl="0">
              <a:spcBef>
                <a:spcPts val="0"/>
              </a:spcBef>
              <a:spcAft>
                <a:spcPts val="0"/>
              </a:spcAft>
              <a:buSzPts val="1300"/>
              <a:buChar char="●"/>
            </a:pPr>
            <a:r>
              <a:rPr lang="en" dirty="0"/>
              <a:t>The model model can get complicated if there are more complicated student schedules or there are schedules that change days in the calendar.</a:t>
            </a:r>
          </a:p>
          <a:p>
            <a:pPr marL="457200" lvl="0" indent="-311150" algn="l" rtl="0">
              <a:spcBef>
                <a:spcPts val="0"/>
              </a:spcBef>
              <a:spcAft>
                <a:spcPts val="0"/>
              </a:spcAft>
              <a:buSzPts val="1300"/>
              <a:buChar char="●"/>
            </a:pPr>
            <a:r>
              <a:rPr lang="en" dirty="0"/>
              <a:t>My program is not functioned with the option for workers to work under five hours between two days because the current schedule restricts that event.</a:t>
            </a:r>
            <a:endParaRPr dirty="0"/>
          </a:p>
          <a:p>
            <a:pPr marL="457200" lvl="0" indent="-311150" algn="l" rtl="0">
              <a:spcBef>
                <a:spcPts val="0"/>
              </a:spcBef>
              <a:spcAft>
                <a:spcPts val="0"/>
              </a:spcAft>
              <a:buSzPts val="1300"/>
              <a:buChar char="●"/>
            </a:pPr>
            <a:r>
              <a:rPr lang="en" dirty="0"/>
              <a:t>However, the program is robust in the sense that it does what it needs to and in a effectively and satisfying manner. </a:t>
            </a:r>
            <a:br>
              <a:rPr lang="en" dirty="0"/>
            </a:b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Recommendation</a:t>
            </a:r>
            <a:endParaRPr/>
          </a:p>
        </p:txBody>
      </p:sp>
      <p:sp>
        <p:nvSpPr>
          <p:cNvPr id="191" name="Google Shape;191;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final optimal solution is binary assigning values of 1 for which the worker should take the shift and 0 for which they should not and someone else should be preferred before them without any conflict</a:t>
            </a:r>
            <a:endParaRPr dirty="0"/>
          </a:p>
          <a:p>
            <a:pPr marL="457200" lvl="0" indent="-311150" algn="l" rtl="0">
              <a:spcBef>
                <a:spcPts val="0"/>
              </a:spcBef>
              <a:spcAft>
                <a:spcPts val="0"/>
              </a:spcAft>
              <a:buSzPts val="1300"/>
              <a:buChar char="●"/>
            </a:pPr>
            <a:r>
              <a:rPr lang="en" dirty="0"/>
              <a:t>Although, it might be difficult for DAs to adjust to the program, there is a mutual benefit for the RAs and DAs in a long term basis as the RAs get their preferred shifts and the DAs do not have to stress about doing it on their own.</a:t>
            </a:r>
            <a:endParaRPr dirty="0"/>
          </a:p>
          <a:p>
            <a:pPr marL="457200" lvl="0" indent="-311150" algn="l" rtl="0">
              <a:spcBef>
                <a:spcPts val="0"/>
              </a:spcBef>
              <a:spcAft>
                <a:spcPts val="0"/>
              </a:spcAft>
              <a:buSzPts val="1300"/>
              <a:buChar char="●"/>
            </a:pPr>
            <a:r>
              <a:rPr lang="en"/>
              <a:t>From results, I </a:t>
            </a:r>
            <a:r>
              <a:rPr lang="en" dirty="0"/>
              <a:t>would recommend the Residence life </a:t>
            </a:r>
            <a:r>
              <a:rPr lang="en"/>
              <a:t>to this </a:t>
            </a:r>
            <a:r>
              <a:rPr lang="en" dirty="0"/>
              <a:t>our model in the future to assign the workers at the desk. This model seamlessly works to erase all potential conflicts of the workers and assign an appropriate time slots to work.</a:t>
            </a:r>
            <a:br>
              <a:rPr lang="en" dirty="0"/>
            </a:b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86375" y="1214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94" name="Google Shape;94;p14"/>
          <p:cNvSpPr txBox="1">
            <a:spLocks noGrp="1"/>
          </p:cNvSpPr>
          <p:nvPr>
            <p:ph type="body" idx="1"/>
          </p:nvPr>
        </p:nvSpPr>
        <p:spPr>
          <a:xfrm>
            <a:off x="833825" y="1950563"/>
            <a:ext cx="7688700" cy="2261100"/>
          </a:xfrm>
          <a:prstGeom prst="rect">
            <a:avLst/>
          </a:prstGeom>
        </p:spPr>
        <p:txBody>
          <a:bodyPr spcFirstLastPara="1" wrap="square" lIns="91425" tIns="91425" rIns="91425" bIns="91425" anchor="t" anchorCtr="0">
            <a:noAutofit/>
          </a:bodyPr>
          <a:lstStyle/>
          <a:p>
            <a:pPr marL="457200" lvl="0" indent="-311150" algn="just" rtl="0">
              <a:lnSpc>
                <a:spcPct val="200000"/>
              </a:lnSpc>
              <a:spcBef>
                <a:spcPts val="0"/>
              </a:spcBef>
              <a:spcAft>
                <a:spcPts val="0"/>
              </a:spcAft>
              <a:buSzPts val="1300"/>
              <a:buChar char="●"/>
            </a:pPr>
            <a:r>
              <a:rPr lang="en" sz="1200">
                <a:solidFill>
                  <a:srgbClr val="000000"/>
                </a:solidFill>
                <a:latin typeface="Times New Roman"/>
                <a:ea typeface="Times New Roman"/>
                <a:cs typeface="Times New Roman"/>
                <a:sym typeface="Times New Roman"/>
              </a:rPr>
              <a:t>Concordia Residence Life office is in charge of six traditional halls.</a:t>
            </a:r>
            <a:endParaRPr sz="1200">
              <a:solidFill>
                <a:srgbClr val="000000"/>
              </a:solidFill>
              <a:latin typeface="Times New Roman"/>
              <a:ea typeface="Times New Roman"/>
              <a:cs typeface="Times New Roman"/>
              <a:sym typeface="Times New Roman"/>
            </a:endParaRPr>
          </a:p>
          <a:p>
            <a:pPr marL="457200" lvl="0" indent="-311150" algn="just" rtl="0">
              <a:lnSpc>
                <a:spcPct val="200000"/>
              </a:lnSpc>
              <a:spcBef>
                <a:spcPts val="0"/>
              </a:spcBef>
              <a:spcAft>
                <a:spcPts val="0"/>
              </a:spcAft>
              <a:buSzPts val="1300"/>
              <a:buChar char="●"/>
            </a:pPr>
            <a:r>
              <a:rPr lang="en" sz="1200">
                <a:solidFill>
                  <a:srgbClr val="000000"/>
                </a:solidFill>
                <a:latin typeface="Times New Roman"/>
                <a:ea typeface="Times New Roman"/>
                <a:cs typeface="Times New Roman"/>
                <a:sym typeface="Times New Roman"/>
              </a:rPr>
              <a:t>Director’s Assistant creates a schedule based on RAs weekly availability.</a:t>
            </a:r>
            <a:endParaRPr sz="1200">
              <a:solidFill>
                <a:srgbClr val="000000"/>
              </a:solidFill>
              <a:latin typeface="Times New Roman"/>
              <a:ea typeface="Times New Roman"/>
              <a:cs typeface="Times New Roman"/>
              <a:sym typeface="Times New Roman"/>
            </a:endParaRPr>
          </a:p>
          <a:p>
            <a:pPr marL="457200" lvl="0" indent="0" algn="ctr" rtl="0">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AVAILABLE  VS NOT AVAILABLE </a:t>
            </a:r>
            <a:endParaRPr sz="1200">
              <a:solidFill>
                <a:srgbClr val="000000"/>
              </a:solidFill>
              <a:latin typeface="Times New Roman"/>
              <a:ea typeface="Times New Roman"/>
              <a:cs typeface="Times New Roman"/>
              <a:sym typeface="Times New Roman"/>
            </a:endParaRPr>
          </a:p>
          <a:p>
            <a:pPr marL="457200" lvl="0" indent="-304800" algn="just" rtl="0">
              <a:lnSpc>
                <a:spcPct val="200000"/>
              </a:lnSpc>
              <a:spcBef>
                <a:spcPts val="0"/>
              </a:spcBef>
              <a:spcAft>
                <a:spcPts val="0"/>
              </a:spcAft>
              <a:buClr>
                <a:srgbClr val="000000"/>
              </a:buClr>
              <a:buSzPts val="1200"/>
              <a:buFont typeface="Times New Roman"/>
              <a:buChar char="●"/>
            </a:pPr>
            <a:r>
              <a:rPr lang="en" sz="1200" b="1">
                <a:solidFill>
                  <a:srgbClr val="000000"/>
                </a:solidFill>
                <a:latin typeface="Times New Roman"/>
                <a:ea typeface="Times New Roman"/>
                <a:cs typeface="Times New Roman"/>
                <a:sym typeface="Times New Roman"/>
              </a:rPr>
              <a:t>RAs are sometimes assigned to shifts that they do not like and have to work the same shift for the entire semester. </a:t>
            </a:r>
            <a:endParaRPr sz="1200" b="1">
              <a:solidFill>
                <a:srgbClr val="000000"/>
              </a:solidFill>
              <a:latin typeface="Times New Roman"/>
              <a:ea typeface="Times New Roman"/>
              <a:cs typeface="Times New Roman"/>
              <a:sym typeface="Times New Roman"/>
            </a:endParaRPr>
          </a:p>
          <a:p>
            <a:pPr marL="457200" lvl="0" indent="-304800" algn="just" rtl="0">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Causing an uneven distribution of desk hours.</a:t>
            </a:r>
            <a:endParaRPr sz="1200">
              <a:solidFill>
                <a:srgbClr val="000000"/>
              </a:solidFill>
              <a:latin typeface="Times New Roman"/>
              <a:ea typeface="Times New Roman"/>
              <a:cs typeface="Times New Roman"/>
              <a:sym typeface="Times New Roman"/>
            </a:endParaRPr>
          </a:p>
          <a:p>
            <a:pPr marL="457200" lvl="0" indent="0" algn="just" rtl="0">
              <a:lnSpc>
                <a:spcPct val="200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457200" lvl="0" indent="0" algn="just" rtl="0">
              <a:lnSpc>
                <a:spcPct val="200000"/>
              </a:lnSpc>
              <a:spcBef>
                <a:spcPts val="0"/>
              </a:spcBef>
              <a:spcAft>
                <a:spcPts val="0"/>
              </a:spcAft>
              <a:buNone/>
            </a:pPr>
            <a:endParaRPr sz="1200" b="1">
              <a:solidFill>
                <a:srgbClr val="000000"/>
              </a:solidFill>
              <a:latin typeface="Times New Roman"/>
              <a:ea typeface="Times New Roman"/>
              <a:cs typeface="Times New Roman"/>
              <a:sym typeface="Times New Roman"/>
            </a:endParaRPr>
          </a:p>
        </p:txBody>
      </p:sp>
      <p:sp>
        <p:nvSpPr>
          <p:cNvPr id="95" name="Google Shape;95;p14"/>
          <p:cNvSpPr txBox="1"/>
          <p:nvPr/>
        </p:nvSpPr>
        <p:spPr>
          <a:xfrm>
            <a:off x="6111475" y="2932375"/>
            <a:ext cx="5466300" cy="63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4"/>
          <p:cNvSpPr txBox="1"/>
          <p:nvPr/>
        </p:nvSpPr>
        <p:spPr>
          <a:xfrm>
            <a:off x="3387875" y="2903900"/>
            <a:ext cx="3416400" cy="27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14"/>
          <p:cNvSpPr/>
          <p:nvPr/>
        </p:nvSpPr>
        <p:spPr>
          <a:xfrm>
            <a:off x="3549200" y="2799500"/>
            <a:ext cx="2723700" cy="275100"/>
          </a:xfrm>
          <a:prstGeom prst="rect">
            <a:avLst/>
          </a:prstGeom>
          <a:solidFill>
            <a:srgbClr val="A2C4C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AVAILABLE VS UNAVAILABLE </a:t>
            </a:r>
            <a:endParaRPr/>
          </a:p>
        </p:txBody>
      </p:sp>
      <p:sp>
        <p:nvSpPr>
          <p:cNvPr id="98" name="Google Shape;98;p14"/>
          <p:cNvSpPr txBox="1"/>
          <p:nvPr/>
        </p:nvSpPr>
        <p:spPr>
          <a:xfrm>
            <a:off x="1850525" y="4393800"/>
            <a:ext cx="64530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4"/>
          <p:cNvSpPr/>
          <p:nvPr/>
        </p:nvSpPr>
        <p:spPr>
          <a:xfrm>
            <a:off x="2097250" y="4412775"/>
            <a:ext cx="5523000" cy="48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AVAILABLE UNAVAILABLE PREFERRED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Modelling Process - Constraints </a:t>
            </a:r>
            <a:endParaRPr/>
          </a:p>
        </p:txBody>
      </p:sp>
      <p:sp>
        <p:nvSpPr>
          <p:cNvPr id="105" name="Google Shape;105;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1. All shifts should be filled by exactly 1 person.</a:t>
            </a:r>
            <a:endParaRPr sz="1200">
              <a:solidFill>
                <a:srgbClr val="000000"/>
              </a:solidFill>
              <a:latin typeface="Times New Roman"/>
              <a:ea typeface="Times New Roman"/>
              <a:cs typeface="Times New Roman"/>
              <a:sym typeface="Times New Roman"/>
            </a:endParaRPr>
          </a:p>
          <a:p>
            <a:pPr marL="0" lvl="0" indent="0" algn="l" rtl="0">
              <a:lnSpc>
                <a:spcPct val="200000"/>
              </a:lnSpc>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2. A worker is not allowed to work more than 5 consecutive hours.</a:t>
            </a:r>
            <a:endParaRPr sz="1200">
              <a:solidFill>
                <a:srgbClr val="000000"/>
              </a:solidFill>
              <a:latin typeface="Times New Roman"/>
              <a:ea typeface="Times New Roman"/>
              <a:cs typeface="Times New Roman"/>
              <a:sym typeface="Times New Roman"/>
            </a:endParaRPr>
          </a:p>
          <a:p>
            <a:pPr marL="0" lvl="0" indent="0" algn="l" rtl="0">
              <a:lnSpc>
                <a:spcPct val="200000"/>
              </a:lnSpc>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3. Student workers’ availability as from the survey (figure (i)). </a:t>
            </a:r>
            <a:endParaRPr sz="1200">
              <a:solidFill>
                <a:srgbClr val="000000"/>
              </a:solidFill>
              <a:latin typeface="Times New Roman"/>
              <a:ea typeface="Times New Roman"/>
              <a:cs typeface="Times New Roman"/>
              <a:sym typeface="Times New Roman"/>
            </a:endParaRPr>
          </a:p>
          <a:p>
            <a:pPr marL="0" lvl="0" indent="0" algn="l" rtl="0">
              <a:lnSpc>
                <a:spcPct val="200000"/>
              </a:lnSpc>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4. Each student worker cannot work more than 5 hours in a week </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558725" y="6317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Modelling -Detailed</a:t>
            </a:r>
            <a:endParaRPr/>
          </a:p>
        </p:txBody>
      </p:sp>
      <p:sp>
        <p:nvSpPr>
          <p:cNvPr id="111" name="Google Shape;111;p16"/>
          <p:cNvSpPr txBox="1">
            <a:spLocks noGrp="1"/>
          </p:cNvSpPr>
          <p:nvPr>
            <p:ph type="body" idx="1"/>
          </p:nvPr>
        </p:nvSpPr>
        <p:spPr>
          <a:xfrm>
            <a:off x="854075" y="1558088"/>
            <a:ext cx="7564200" cy="2486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i = RAs (1…….n); </a:t>
            </a:r>
            <a:endParaRPr sz="1200">
              <a:solidFill>
                <a:srgbClr val="000000"/>
              </a:solidFill>
              <a:latin typeface="Arial"/>
              <a:ea typeface="Arial"/>
              <a:cs typeface="Arial"/>
              <a:sym typeface="Arial"/>
            </a:endParaRPr>
          </a:p>
          <a:p>
            <a:pPr marL="0" lvl="0" indent="0" algn="l" rtl="0">
              <a:lnSpc>
                <a:spcPct val="200000"/>
              </a:lnSpc>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j = Available Shifts (1……..m); </a:t>
            </a:r>
            <a:endParaRPr sz="1200">
              <a:solidFill>
                <a:srgbClr val="000000"/>
              </a:solidFill>
              <a:latin typeface="Arial"/>
              <a:ea typeface="Arial"/>
              <a:cs typeface="Arial"/>
              <a:sym typeface="Arial"/>
            </a:endParaRPr>
          </a:p>
          <a:p>
            <a:pPr marL="0" lvl="0" indent="0" algn="l" rtl="0">
              <a:lnSpc>
                <a:spcPct val="200000"/>
              </a:lnSpc>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k = Days (1(for Monday)………(7 for Sunday))</a:t>
            </a:r>
            <a:endParaRPr sz="1200">
              <a:solidFill>
                <a:srgbClr val="000000"/>
              </a:solidFill>
              <a:latin typeface="Arial"/>
              <a:ea typeface="Arial"/>
              <a:cs typeface="Arial"/>
              <a:sym typeface="Arial"/>
            </a:endParaRPr>
          </a:p>
          <a:p>
            <a:pPr marL="0" lvl="0" indent="0" algn="l" rtl="0">
              <a:lnSpc>
                <a:spcPct val="200000"/>
              </a:lnSpc>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C</a:t>
            </a:r>
            <a:r>
              <a:rPr lang="en" sz="1200" baseline="-25000">
                <a:solidFill>
                  <a:srgbClr val="000000"/>
                </a:solidFill>
                <a:latin typeface="Arial"/>
                <a:ea typeface="Arial"/>
                <a:cs typeface="Arial"/>
                <a:sym typeface="Arial"/>
              </a:rPr>
              <a:t>ij </a:t>
            </a:r>
            <a:r>
              <a:rPr lang="en" sz="1200">
                <a:solidFill>
                  <a:srgbClr val="000000"/>
                </a:solidFill>
                <a:latin typeface="Arial"/>
                <a:ea typeface="Arial"/>
                <a:cs typeface="Arial"/>
                <a:sym typeface="Arial"/>
              </a:rPr>
              <a:t> = Preference/Availability/Unavailability from RAs  </a:t>
            </a:r>
            <a:endParaRPr sz="1200">
              <a:solidFill>
                <a:srgbClr val="000000"/>
              </a:solidFill>
              <a:latin typeface="Arial"/>
              <a:ea typeface="Arial"/>
              <a:cs typeface="Arial"/>
              <a:sym typeface="Arial"/>
            </a:endParaRPr>
          </a:p>
          <a:p>
            <a:pPr marL="0" lvl="0" indent="0" algn="l" rtl="0">
              <a:lnSpc>
                <a:spcPct val="200000"/>
              </a:lnSpc>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X</a:t>
            </a:r>
            <a:r>
              <a:rPr lang="en" sz="1200" baseline="-25000">
                <a:solidFill>
                  <a:srgbClr val="000000"/>
                </a:solidFill>
                <a:latin typeface="Arial"/>
                <a:ea typeface="Arial"/>
                <a:cs typeface="Arial"/>
                <a:sym typeface="Arial"/>
              </a:rPr>
              <a:t>ij</a:t>
            </a:r>
            <a:r>
              <a:rPr lang="en" sz="1200">
                <a:solidFill>
                  <a:srgbClr val="000000"/>
                </a:solidFill>
                <a:latin typeface="Arial"/>
                <a:ea typeface="Arial"/>
                <a:cs typeface="Arial"/>
                <a:sym typeface="Arial"/>
              </a:rPr>
              <a:t> = Solution for preferred schedule</a:t>
            </a:r>
            <a:endParaRPr sz="1200">
              <a:solidFill>
                <a:srgbClr val="000000"/>
              </a:solidFill>
              <a:latin typeface="Arial"/>
              <a:ea typeface="Arial"/>
              <a:cs typeface="Arial"/>
              <a:sym typeface="Arial"/>
            </a:endParaRPr>
          </a:p>
          <a:p>
            <a:pPr marL="0" lvl="0" indent="0" algn="l" rtl="0">
              <a:lnSpc>
                <a:spcPct val="200000"/>
              </a:lnSpc>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H</a:t>
            </a:r>
            <a:r>
              <a:rPr lang="en" sz="1200" baseline="-25000">
                <a:solidFill>
                  <a:srgbClr val="000000"/>
                </a:solidFill>
                <a:latin typeface="Arial"/>
                <a:ea typeface="Arial"/>
                <a:cs typeface="Arial"/>
                <a:sym typeface="Arial"/>
              </a:rPr>
              <a:t>j </a:t>
            </a:r>
            <a:r>
              <a:rPr lang="en" sz="1200">
                <a:solidFill>
                  <a:srgbClr val="000000"/>
                </a:solidFill>
                <a:latin typeface="Arial"/>
                <a:ea typeface="Arial"/>
                <a:cs typeface="Arial"/>
                <a:sym typeface="Arial"/>
              </a:rPr>
              <a:t>= Hours in a shift;</a:t>
            </a:r>
            <a:endParaRPr sz="1200">
              <a:solidFill>
                <a:srgbClr val="000000"/>
              </a:solidFill>
              <a:latin typeface="Arial"/>
              <a:ea typeface="Arial"/>
              <a:cs typeface="Arial"/>
              <a:sym typeface="Arial"/>
            </a:endParaRPr>
          </a:p>
          <a:p>
            <a:pPr marL="0" lvl="0" indent="0" algn="l" rtl="0">
              <a:lnSpc>
                <a:spcPct val="200000"/>
              </a:lnSpc>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H</a:t>
            </a:r>
            <a:r>
              <a:rPr lang="en" sz="1200" baseline="-25000">
                <a:solidFill>
                  <a:srgbClr val="000000"/>
                </a:solidFill>
                <a:latin typeface="Arial"/>
                <a:ea typeface="Arial"/>
                <a:cs typeface="Arial"/>
                <a:sym typeface="Arial"/>
              </a:rPr>
              <a:t>kj</a:t>
            </a:r>
            <a:r>
              <a:rPr lang="en" sz="1200">
                <a:solidFill>
                  <a:srgbClr val="000000"/>
                </a:solidFill>
                <a:latin typeface="Arial"/>
                <a:ea typeface="Arial"/>
                <a:cs typeface="Arial"/>
                <a:sym typeface="Arial"/>
              </a:rPr>
              <a:t> = Hours of all shifts in a day;</a:t>
            </a:r>
            <a:endParaRPr sz="1200">
              <a:solidFill>
                <a:srgbClr val="000000"/>
              </a:solidFill>
              <a:latin typeface="Arial"/>
              <a:ea typeface="Arial"/>
              <a:cs typeface="Arial"/>
              <a:sym typeface="Arial"/>
            </a:endParaRPr>
          </a:p>
          <a:p>
            <a:pPr marL="0" lvl="0" indent="0" algn="l" rtl="0">
              <a:lnSpc>
                <a:spcPct val="200000"/>
              </a:lnSpc>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C</a:t>
            </a:r>
            <a:r>
              <a:rPr lang="en" sz="1200" baseline="-25000">
                <a:solidFill>
                  <a:srgbClr val="000000"/>
                </a:solidFill>
                <a:latin typeface="Arial"/>
                <a:ea typeface="Arial"/>
                <a:cs typeface="Arial"/>
                <a:sym typeface="Arial"/>
              </a:rPr>
              <a:t>ij</a:t>
            </a:r>
            <a:r>
              <a:rPr lang="en" sz="1200">
                <a:solidFill>
                  <a:srgbClr val="000000"/>
                </a:solidFill>
                <a:latin typeface="Arial"/>
                <a:ea typeface="Arial"/>
                <a:cs typeface="Arial"/>
                <a:sym typeface="Arial"/>
              </a:rPr>
              <a:t> x X</a:t>
            </a:r>
            <a:r>
              <a:rPr lang="en" sz="1200" baseline="-25000">
                <a:solidFill>
                  <a:srgbClr val="000000"/>
                </a:solidFill>
                <a:latin typeface="Arial"/>
                <a:ea typeface="Arial"/>
                <a:cs typeface="Arial"/>
                <a:sym typeface="Arial"/>
              </a:rPr>
              <a:t>ij </a:t>
            </a:r>
            <a:r>
              <a:rPr lang="en" sz="1200">
                <a:solidFill>
                  <a:srgbClr val="000000"/>
                </a:solidFill>
                <a:latin typeface="Arial"/>
                <a:ea typeface="Arial"/>
                <a:cs typeface="Arial"/>
                <a:sym typeface="Arial"/>
              </a:rPr>
              <a:t>= Satisfaction/Happiness</a:t>
            </a:r>
            <a:endParaRPr sz="1200">
              <a:solidFill>
                <a:srgbClr val="000000"/>
              </a:solidFill>
              <a:latin typeface="Arial"/>
              <a:ea typeface="Arial"/>
              <a:cs typeface="Arial"/>
              <a:sym typeface="Arial"/>
            </a:endParaRPr>
          </a:p>
          <a:p>
            <a:pPr marL="0" lvl="0" indent="0" algn="l" rtl="0">
              <a:spcBef>
                <a:spcPts val="0"/>
              </a:spcBef>
              <a:spcAft>
                <a:spcPts val="1600"/>
              </a:spcAft>
              <a:buNone/>
            </a:pPr>
            <a:endParaRPr/>
          </a:p>
        </p:txBody>
      </p:sp>
      <p:sp>
        <p:nvSpPr>
          <p:cNvPr id="112" name="Google Shape;112;p16"/>
          <p:cNvSpPr txBox="1"/>
          <p:nvPr/>
        </p:nvSpPr>
        <p:spPr>
          <a:xfrm>
            <a:off x="4337075" y="479925"/>
            <a:ext cx="1644600" cy="8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Max: 							</a:t>
            </a:r>
            <a:endParaRPr/>
          </a:p>
        </p:txBody>
      </p:sp>
      <p:pic>
        <p:nvPicPr>
          <p:cNvPr id="113" name="Google Shape;113;p16"/>
          <p:cNvPicPr preferRelativeResize="0"/>
          <p:nvPr/>
        </p:nvPicPr>
        <p:blipFill>
          <a:blip r:embed="rId3">
            <a:alphaModFix/>
          </a:blip>
          <a:stretch>
            <a:fillRect/>
          </a:stretch>
        </p:blipFill>
        <p:spPr>
          <a:xfrm>
            <a:off x="5480240" y="859750"/>
            <a:ext cx="971559" cy="473100"/>
          </a:xfrm>
          <a:prstGeom prst="rect">
            <a:avLst/>
          </a:prstGeom>
          <a:noFill/>
          <a:ln>
            <a:noFill/>
          </a:ln>
        </p:spPr>
      </p:pic>
      <p:sp>
        <p:nvSpPr>
          <p:cNvPr id="114" name="Google Shape;114;p16"/>
          <p:cNvSpPr txBox="1"/>
          <p:nvPr/>
        </p:nvSpPr>
        <p:spPr>
          <a:xfrm>
            <a:off x="4415400" y="1380625"/>
            <a:ext cx="2036400" cy="47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600" i="1">
                <a:latin typeface="Cambria"/>
                <a:ea typeface="Cambria"/>
                <a:cs typeface="Cambria"/>
                <a:sym typeface="Cambria"/>
              </a:rPr>
              <a:t>s.t.</a:t>
            </a:r>
            <a:endParaRPr/>
          </a:p>
        </p:txBody>
      </p:sp>
      <p:sp>
        <p:nvSpPr>
          <p:cNvPr id="115" name="Google Shape;115;p16"/>
          <p:cNvSpPr txBox="1"/>
          <p:nvPr/>
        </p:nvSpPr>
        <p:spPr>
          <a:xfrm>
            <a:off x="4395825" y="1723275"/>
            <a:ext cx="4748100" cy="312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200"/>
              <a:t>All shifts should be filled by exactly one person: </a:t>
            </a:r>
            <a:endParaRPr sz="1200"/>
          </a:p>
          <a:p>
            <a:pPr marL="0" lvl="0" indent="0" algn="l" rtl="0">
              <a:spcBef>
                <a:spcPts val="0"/>
              </a:spcBef>
              <a:spcAft>
                <a:spcPts val="0"/>
              </a:spcAft>
              <a:buNone/>
            </a:pPr>
            <a:endParaRPr/>
          </a:p>
          <a:p>
            <a:pPr marL="1828800" lvl="0" indent="-457200" algn="l" rtl="0">
              <a:lnSpc>
                <a:spcPct val="107916"/>
              </a:lnSpc>
              <a:spcBef>
                <a:spcPts val="0"/>
              </a:spcBef>
              <a:spcAft>
                <a:spcPts val="0"/>
              </a:spcAft>
              <a:buClr>
                <a:srgbClr val="000000"/>
              </a:buClr>
              <a:buSzPts val="1100"/>
              <a:buFont typeface="Arial"/>
              <a:buNone/>
            </a:pPr>
            <a:endParaRPr sz="1200"/>
          </a:p>
          <a:p>
            <a:pPr marL="0" lvl="0" indent="0" algn="l" rtl="0">
              <a:lnSpc>
                <a:spcPct val="115000"/>
              </a:lnSpc>
              <a:spcBef>
                <a:spcPts val="800"/>
              </a:spcBef>
              <a:spcAft>
                <a:spcPts val="0"/>
              </a:spcAft>
              <a:buNone/>
            </a:pPr>
            <a:r>
              <a:rPr lang="en" sz="1200"/>
              <a:t>Any worker is not allowed to work 5 or more consecutive hours:                      </a:t>
            </a: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en" sz="1200"/>
              <a:t>Student worker’s availability:</a:t>
            </a:r>
            <a:endParaRPr sz="1200"/>
          </a:p>
          <a:p>
            <a:pPr marL="0" lvl="0" indent="0" algn="l" rtl="0">
              <a:lnSpc>
                <a:spcPct val="115000"/>
              </a:lnSpc>
              <a:spcBef>
                <a:spcPts val="0"/>
              </a:spcBef>
              <a:spcAft>
                <a:spcPts val="0"/>
              </a:spcAft>
              <a:buNone/>
            </a:pPr>
            <a:r>
              <a:rPr lang="en" sz="1200"/>
              <a:t>      </a:t>
            </a:r>
            <a:endParaRPr sz="1200"/>
          </a:p>
          <a:p>
            <a:pPr marL="0" lvl="0" indent="0" algn="l" rtl="0">
              <a:lnSpc>
                <a:spcPct val="115000"/>
              </a:lnSpc>
              <a:spcBef>
                <a:spcPts val="0"/>
              </a:spcBef>
              <a:spcAft>
                <a:spcPts val="0"/>
              </a:spcAft>
              <a:buClr>
                <a:srgbClr val="000000"/>
              </a:buClr>
              <a:buSzPts val="1100"/>
              <a:buFont typeface="Arial"/>
              <a:buNone/>
            </a:pPr>
            <a:r>
              <a:rPr lang="en" sz="1200"/>
              <a:t>Each student worker cannot work more than 5 hours in a week:</a:t>
            </a:r>
            <a:endParaRPr sz="1200"/>
          </a:p>
        </p:txBody>
      </p:sp>
      <p:pic>
        <p:nvPicPr>
          <p:cNvPr id="116" name="Google Shape;116;p16"/>
          <p:cNvPicPr preferRelativeResize="0"/>
          <p:nvPr/>
        </p:nvPicPr>
        <p:blipFill>
          <a:blip r:embed="rId4">
            <a:alphaModFix/>
          </a:blip>
          <a:stretch>
            <a:fillRect/>
          </a:stretch>
        </p:blipFill>
        <p:spPr>
          <a:xfrm>
            <a:off x="7793000" y="962288"/>
            <a:ext cx="928900" cy="1247925"/>
          </a:xfrm>
          <a:prstGeom prst="rect">
            <a:avLst/>
          </a:prstGeom>
          <a:noFill/>
          <a:ln>
            <a:noFill/>
          </a:ln>
        </p:spPr>
      </p:pic>
      <p:pic>
        <p:nvPicPr>
          <p:cNvPr id="117" name="Google Shape;117;p16"/>
          <p:cNvPicPr preferRelativeResize="0"/>
          <p:nvPr/>
        </p:nvPicPr>
        <p:blipFill>
          <a:blip r:embed="rId5">
            <a:alphaModFix/>
          </a:blip>
          <a:stretch>
            <a:fillRect/>
          </a:stretch>
        </p:blipFill>
        <p:spPr>
          <a:xfrm>
            <a:off x="8140502" y="2747600"/>
            <a:ext cx="928900" cy="1196409"/>
          </a:xfrm>
          <a:prstGeom prst="rect">
            <a:avLst/>
          </a:prstGeom>
          <a:noFill/>
          <a:ln>
            <a:noFill/>
          </a:ln>
        </p:spPr>
      </p:pic>
      <p:pic>
        <p:nvPicPr>
          <p:cNvPr id="118" name="Google Shape;118;p16"/>
          <p:cNvPicPr preferRelativeResize="0"/>
          <p:nvPr/>
        </p:nvPicPr>
        <p:blipFill>
          <a:blip r:embed="rId6">
            <a:alphaModFix/>
          </a:blip>
          <a:stretch>
            <a:fillRect/>
          </a:stretch>
        </p:blipFill>
        <p:spPr>
          <a:xfrm>
            <a:off x="6556191" y="3492250"/>
            <a:ext cx="738661" cy="535200"/>
          </a:xfrm>
          <a:prstGeom prst="rect">
            <a:avLst/>
          </a:prstGeom>
          <a:noFill/>
          <a:ln>
            <a:noFill/>
          </a:ln>
        </p:spPr>
      </p:pic>
      <p:pic>
        <p:nvPicPr>
          <p:cNvPr id="119" name="Google Shape;119;p16"/>
          <p:cNvPicPr preferRelativeResize="0"/>
          <p:nvPr/>
        </p:nvPicPr>
        <p:blipFill>
          <a:blip r:embed="rId7">
            <a:alphaModFix/>
          </a:blip>
          <a:stretch>
            <a:fillRect/>
          </a:stretch>
        </p:blipFill>
        <p:spPr>
          <a:xfrm>
            <a:off x="4644371" y="4283850"/>
            <a:ext cx="928900" cy="450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a:t>
            </a:r>
            <a:endParaRPr/>
          </a:p>
        </p:txBody>
      </p:sp>
      <p:sp>
        <p:nvSpPr>
          <p:cNvPr id="125" name="Google Shape;125;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My model is beneficial and flexible as it allows DAs to make changes to the schedule whenever required.</a:t>
            </a:r>
            <a:endParaRPr dirty="0"/>
          </a:p>
          <a:p>
            <a:pPr marL="457200" lvl="0" indent="-311150" algn="l" rtl="0">
              <a:spcBef>
                <a:spcPts val="0"/>
              </a:spcBef>
              <a:spcAft>
                <a:spcPts val="0"/>
              </a:spcAft>
              <a:buSzPts val="1300"/>
              <a:buChar char="●"/>
            </a:pPr>
            <a:r>
              <a:rPr lang="en" dirty="0"/>
              <a:t>By implementing operations research technique known as the Big M method, our model penalizes the unavailability option with a higher value and renders it ineffective in the model. Moreover, ‘1’ and ‘0’ are assigned to preferred times and available (but not preferred) times respectively.</a:t>
            </a:r>
            <a:endParaRPr dirty="0"/>
          </a:p>
          <a:p>
            <a:pPr marL="457200" lvl="0" indent="-311150" algn="l" rtl="0">
              <a:spcBef>
                <a:spcPts val="0"/>
              </a:spcBef>
              <a:spcAft>
                <a:spcPts val="0"/>
              </a:spcAft>
              <a:buSzPts val="1300"/>
              <a:buChar char="●"/>
            </a:pPr>
            <a:r>
              <a:rPr lang="en" dirty="0"/>
              <a:t>After the juicy part of finding the best shift for an employee, the model’s objective function calculates the happiness level of the group by multiplying the resulted value from the model of either ‘0’ or ‘1’ for each employee with the preferred value (‘0’ or ‘1’) provided in the schedule for the shift and adding the same for all employees.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 Example</a:t>
            </a:r>
            <a:endParaRPr/>
          </a:p>
        </p:txBody>
      </p:sp>
      <p:pic>
        <p:nvPicPr>
          <p:cNvPr id="131" name="Google Shape;131;p18"/>
          <p:cNvPicPr preferRelativeResize="0"/>
          <p:nvPr/>
        </p:nvPicPr>
        <p:blipFill>
          <a:blip r:embed="rId3">
            <a:alphaModFix/>
          </a:blip>
          <a:stretch>
            <a:fillRect/>
          </a:stretch>
        </p:blipFill>
        <p:spPr>
          <a:xfrm>
            <a:off x="729450" y="1853850"/>
            <a:ext cx="8330125" cy="1495150"/>
          </a:xfrm>
          <a:prstGeom prst="rect">
            <a:avLst/>
          </a:prstGeom>
          <a:noFill/>
          <a:ln>
            <a:noFill/>
          </a:ln>
        </p:spPr>
      </p:pic>
      <p:pic>
        <p:nvPicPr>
          <p:cNvPr id="132" name="Google Shape;132;p18"/>
          <p:cNvPicPr preferRelativeResize="0"/>
          <p:nvPr/>
        </p:nvPicPr>
        <p:blipFill>
          <a:blip r:embed="rId4">
            <a:alphaModFix/>
          </a:blip>
          <a:stretch>
            <a:fillRect/>
          </a:stretch>
        </p:blipFill>
        <p:spPr>
          <a:xfrm>
            <a:off x="729450" y="3263275"/>
            <a:ext cx="8414550" cy="1335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Implementation- Example</a:t>
            </a:r>
            <a:endParaRPr/>
          </a:p>
          <a:p>
            <a:pPr marL="0" lvl="0" indent="0" algn="l" rtl="0">
              <a:spcBef>
                <a:spcPts val="0"/>
              </a:spcBef>
              <a:spcAft>
                <a:spcPts val="0"/>
              </a:spcAft>
              <a:buNone/>
            </a:pPr>
            <a:endParaRPr/>
          </a:p>
        </p:txBody>
      </p:sp>
      <p:pic>
        <p:nvPicPr>
          <p:cNvPr id="138" name="Google Shape;138;p19"/>
          <p:cNvPicPr preferRelativeResize="0"/>
          <p:nvPr/>
        </p:nvPicPr>
        <p:blipFill>
          <a:blip r:embed="rId3">
            <a:alphaModFix/>
          </a:blip>
          <a:stretch>
            <a:fillRect/>
          </a:stretch>
        </p:blipFill>
        <p:spPr>
          <a:xfrm>
            <a:off x="729450" y="2158650"/>
            <a:ext cx="8316099" cy="479775"/>
          </a:xfrm>
          <a:prstGeom prst="rect">
            <a:avLst/>
          </a:prstGeom>
          <a:noFill/>
          <a:ln>
            <a:noFill/>
          </a:ln>
        </p:spPr>
      </p:pic>
      <p:pic>
        <p:nvPicPr>
          <p:cNvPr id="139" name="Google Shape;139;p19"/>
          <p:cNvPicPr preferRelativeResize="0"/>
          <p:nvPr/>
        </p:nvPicPr>
        <p:blipFill>
          <a:blip r:embed="rId4">
            <a:alphaModFix/>
          </a:blip>
          <a:stretch>
            <a:fillRect/>
          </a:stretch>
        </p:blipFill>
        <p:spPr>
          <a:xfrm>
            <a:off x="729450" y="3019425"/>
            <a:ext cx="8316099" cy="4531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 Example</a:t>
            </a:r>
            <a:endParaRPr/>
          </a:p>
        </p:txBody>
      </p:sp>
      <p:pic>
        <p:nvPicPr>
          <p:cNvPr id="145" name="Google Shape;145;p20"/>
          <p:cNvPicPr preferRelativeResize="0"/>
          <p:nvPr/>
        </p:nvPicPr>
        <p:blipFill>
          <a:blip r:embed="rId3">
            <a:alphaModFix/>
          </a:blip>
          <a:stretch>
            <a:fillRect/>
          </a:stretch>
        </p:blipFill>
        <p:spPr>
          <a:xfrm>
            <a:off x="729450" y="1853850"/>
            <a:ext cx="4582018" cy="3289649"/>
          </a:xfrm>
          <a:prstGeom prst="rect">
            <a:avLst/>
          </a:prstGeom>
          <a:noFill/>
          <a:ln>
            <a:noFill/>
          </a:ln>
        </p:spPr>
      </p:pic>
      <p:pic>
        <p:nvPicPr>
          <p:cNvPr id="146" name="Google Shape;146;p20"/>
          <p:cNvPicPr preferRelativeResize="0"/>
          <p:nvPr/>
        </p:nvPicPr>
        <p:blipFill>
          <a:blip r:embed="rId4">
            <a:alphaModFix/>
          </a:blip>
          <a:stretch>
            <a:fillRect/>
          </a:stretch>
        </p:blipFill>
        <p:spPr>
          <a:xfrm>
            <a:off x="6011543" y="2792075"/>
            <a:ext cx="2066925" cy="34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 Example</a:t>
            </a:r>
            <a:endParaRPr/>
          </a:p>
        </p:txBody>
      </p:sp>
      <p:pic>
        <p:nvPicPr>
          <p:cNvPr id="152" name="Google Shape;152;p21"/>
          <p:cNvPicPr preferRelativeResize="0"/>
          <p:nvPr/>
        </p:nvPicPr>
        <p:blipFill>
          <a:blip r:embed="rId3">
            <a:alphaModFix/>
          </a:blip>
          <a:stretch>
            <a:fillRect/>
          </a:stretch>
        </p:blipFill>
        <p:spPr>
          <a:xfrm>
            <a:off x="783425" y="1853850"/>
            <a:ext cx="7634724" cy="452700"/>
          </a:xfrm>
          <a:prstGeom prst="rect">
            <a:avLst/>
          </a:prstGeom>
          <a:noFill/>
          <a:ln>
            <a:noFill/>
          </a:ln>
        </p:spPr>
      </p:pic>
      <p:pic>
        <p:nvPicPr>
          <p:cNvPr id="153" name="Google Shape;153;p21"/>
          <p:cNvPicPr preferRelativeResize="0"/>
          <p:nvPr/>
        </p:nvPicPr>
        <p:blipFill>
          <a:blip r:embed="rId4">
            <a:alphaModFix/>
          </a:blip>
          <a:stretch>
            <a:fillRect/>
          </a:stretch>
        </p:blipFill>
        <p:spPr>
          <a:xfrm>
            <a:off x="729438" y="2320838"/>
            <a:ext cx="7634724" cy="501641"/>
          </a:xfrm>
          <a:prstGeom prst="rect">
            <a:avLst/>
          </a:prstGeom>
          <a:noFill/>
          <a:ln>
            <a:noFill/>
          </a:ln>
        </p:spPr>
      </p:pic>
      <p:pic>
        <p:nvPicPr>
          <p:cNvPr id="154" name="Google Shape;154;p21"/>
          <p:cNvPicPr preferRelativeResize="0"/>
          <p:nvPr/>
        </p:nvPicPr>
        <p:blipFill>
          <a:blip r:embed="rId5">
            <a:alphaModFix/>
          </a:blip>
          <a:stretch>
            <a:fillRect/>
          </a:stretch>
        </p:blipFill>
        <p:spPr>
          <a:xfrm>
            <a:off x="783425" y="2822478"/>
            <a:ext cx="7634724" cy="477170"/>
          </a:xfrm>
          <a:prstGeom prst="rect">
            <a:avLst/>
          </a:prstGeom>
          <a:noFill/>
          <a:ln>
            <a:noFill/>
          </a:ln>
        </p:spPr>
      </p:pic>
      <p:pic>
        <p:nvPicPr>
          <p:cNvPr id="155" name="Google Shape;155;p21"/>
          <p:cNvPicPr preferRelativeResize="0"/>
          <p:nvPr/>
        </p:nvPicPr>
        <p:blipFill>
          <a:blip r:embed="rId6">
            <a:alphaModFix/>
          </a:blip>
          <a:stretch>
            <a:fillRect/>
          </a:stretch>
        </p:blipFill>
        <p:spPr>
          <a:xfrm>
            <a:off x="783425" y="3342526"/>
            <a:ext cx="7634487" cy="501625"/>
          </a:xfrm>
          <a:prstGeom prst="rect">
            <a:avLst/>
          </a:prstGeom>
          <a:noFill/>
          <a:ln>
            <a:noFill/>
          </a:ln>
        </p:spPr>
      </p:pic>
      <p:pic>
        <p:nvPicPr>
          <p:cNvPr id="156" name="Google Shape;156;p21"/>
          <p:cNvPicPr preferRelativeResize="0"/>
          <p:nvPr/>
        </p:nvPicPr>
        <p:blipFill>
          <a:blip r:embed="rId7">
            <a:alphaModFix/>
          </a:blip>
          <a:stretch>
            <a:fillRect/>
          </a:stretch>
        </p:blipFill>
        <p:spPr>
          <a:xfrm>
            <a:off x="729450" y="3887025"/>
            <a:ext cx="7590110" cy="535200"/>
          </a:xfrm>
          <a:prstGeom prst="rect">
            <a:avLst/>
          </a:prstGeom>
          <a:noFill/>
          <a:ln>
            <a:noFill/>
          </a:ln>
        </p:spPr>
      </p:pic>
      <p:pic>
        <p:nvPicPr>
          <p:cNvPr id="157" name="Google Shape;157;p21"/>
          <p:cNvPicPr preferRelativeResize="0"/>
          <p:nvPr/>
        </p:nvPicPr>
        <p:blipFill>
          <a:blip r:embed="rId8">
            <a:alphaModFix/>
          </a:blip>
          <a:stretch>
            <a:fillRect/>
          </a:stretch>
        </p:blipFill>
        <p:spPr>
          <a:xfrm>
            <a:off x="729450" y="4465100"/>
            <a:ext cx="7634475" cy="47715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698</Words>
  <Application>Microsoft Macintosh PowerPoint</Application>
  <PresentationFormat>On-screen Show (16:9)</PresentationFormat>
  <Paragraphs>57</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Raleway</vt:lpstr>
      <vt:lpstr>Times New Roman</vt:lpstr>
      <vt:lpstr>Arial</vt:lpstr>
      <vt:lpstr>Lato</vt:lpstr>
      <vt:lpstr>Cambria</vt:lpstr>
      <vt:lpstr>Streamline</vt:lpstr>
      <vt:lpstr>Making the RAs Happy!</vt:lpstr>
      <vt:lpstr>Introduction</vt:lpstr>
      <vt:lpstr>Modelling Process - Constraints </vt:lpstr>
      <vt:lpstr>Modelling -Detailed</vt:lpstr>
      <vt:lpstr>Implementation</vt:lpstr>
      <vt:lpstr>Implementation- Example</vt:lpstr>
      <vt:lpstr>Implementation- Example </vt:lpstr>
      <vt:lpstr>Implementation Example</vt:lpstr>
      <vt:lpstr>Implementation Example</vt:lpstr>
      <vt:lpstr>Implementation Example </vt:lpstr>
      <vt:lpstr>Implementation Example  </vt:lpstr>
      <vt:lpstr>Critique</vt:lpstr>
      <vt:lpstr>Conclusion/ Recommendation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the RAs Happy!</dc:title>
  <cp:lastModifiedBy>murun enkhtaivan</cp:lastModifiedBy>
  <cp:revision>3</cp:revision>
  <dcterms:modified xsi:type="dcterms:W3CDTF">2020-01-09T23:04:53Z</dcterms:modified>
</cp:coreProperties>
</file>