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6"/>
  </p:notesMasterIdLst>
  <p:sldIdLst>
    <p:sldId id="306" r:id="rId5"/>
    <p:sldId id="307" r:id="rId6"/>
    <p:sldId id="308" r:id="rId7"/>
    <p:sldId id="315" r:id="rId8"/>
    <p:sldId id="317" r:id="rId9"/>
    <p:sldId id="316" r:id="rId10"/>
    <p:sldId id="319" r:id="rId11"/>
    <p:sldId id="321" r:id="rId12"/>
    <p:sldId id="320" r:id="rId13"/>
    <p:sldId id="322" r:id="rId14"/>
    <p:sldId id="31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400" dirty="0"/>
              <a:t>BELLABEAT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Presented  by: Elvis Musoner</a:t>
            </a:r>
            <a:r>
              <a:rPr lang="en-US" dirty="0"/>
              <a:t>a</a:t>
            </a:r>
          </a:p>
          <a:p>
            <a:r>
              <a:rPr lang="en-US" sz="2000" dirty="0">
                <a:solidFill>
                  <a:schemeClr val="bg1"/>
                </a:solidFill>
              </a:rPr>
              <a:t>Last Updated:  February 21</a:t>
            </a:r>
            <a:r>
              <a:rPr lang="en-US" sz="2000" baseline="30000" dirty="0">
                <a:solidFill>
                  <a:schemeClr val="bg1"/>
                </a:solidFill>
              </a:rPr>
              <a:t>st</a:t>
            </a:r>
            <a:r>
              <a:rPr lang="en-US" sz="2000" dirty="0">
                <a:solidFill>
                  <a:schemeClr val="bg1"/>
                </a:solidFill>
              </a:rPr>
              <a:t> ,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7" name="Straight Connector 512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14EDF3-5839-42E2-85DF-281389854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6" y="1336390"/>
            <a:ext cx="6190412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u="sng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Recommendation for </a:t>
            </a:r>
            <a:r>
              <a:rPr lang="en-US" sz="3800" u="sng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Bellabeat</a:t>
            </a:r>
            <a:r>
              <a:rPr lang="en-US" sz="3800" u="sng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Membership</a:t>
            </a:r>
          </a:p>
        </p:txBody>
      </p:sp>
      <p:cxnSp>
        <p:nvCxnSpPr>
          <p:cNvPr id="5131" name="!!Straight Connector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006C2-02AB-98BF-17AF-B3AB528A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2190" y="623907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 dirty="0" err="1">
                <a:latin typeface="+mn-lt"/>
                <a:ea typeface="+mn-ea"/>
                <a:cs typeface="+mn-cs"/>
              </a:rPr>
              <a:t>Bellabeat</a:t>
            </a:r>
            <a:r>
              <a:rPr lang="en-US" b="1" i="0" kern="1200" cap="all" spc="100" baseline="0" dirty="0">
                <a:latin typeface="+mn-lt"/>
                <a:ea typeface="+mn-ea"/>
                <a:cs typeface="+mn-cs"/>
              </a:rPr>
              <a:t> (Elvis Musonera)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C4AB3-1F6C-B840-3731-F1F1388D4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/>
              <a:t>Givre a 30 day free trial to evey user.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/>
              <a:t>Offer discounts especially in the summer so that people can exercise a lot. 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/>
              <a:t>Friend reference discount on membership</a:t>
            </a:r>
          </a:p>
        </p:txBody>
      </p:sp>
      <p:pic>
        <p:nvPicPr>
          <p:cNvPr id="5122" name="Picture 2" descr="Memberships – Deborah Gibbs">
            <a:extLst>
              <a:ext uri="{FF2B5EF4-FFF2-40B4-BE49-F238E27FC236}">
                <a16:creationId xmlns:a16="http://schemas.microsoft.com/office/drawing/2014/main" id="{E930D122-E552-8384-823F-707ADEE2A6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 bwMode="auto">
          <a:xfrm>
            <a:off x="7451965" y="1665519"/>
            <a:ext cx="4267645" cy="4267645"/>
          </a:xfrm>
          <a:custGeom>
            <a:avLst/>
            <a:gdLst/>
            <a:ahLst/>
            <a:cxnLst/>
            <a:rect l="l" t="t" r="r" b="b"/>
            <a:pathLst>
              <a:path w="2457864" h="2457864">
                <a:moveTo>
                  <a:pt x="1228932" y="0"/>
                </a:moveTo>
                <a:cubicBezTo>
                  <a:pt x="1907652" y="0"/>
                  <a:pt x="2457864" y="550212"/>
                  <a:pt x="2457864" y="1228932"/>
                </a:cubicBezTo>
                <a:cubicBezTo>
                  <a:pt x="2457864" y="1907652"/>
                  <a:pt x="1907652" y="2457864"/>
                  <a:pt x="1228932" y="2457864"/>
                </a:cubicBezTo>
                <a:cubicBezTo>
                  <a:pt x="550212" y="2457864"/>
                  <a:pt x="0" y="1907652"/>
                  <a:pt x="0" y="1228932"/>
                </a:cubicBezTo>
                <a:cubicBezTo>
                  <a:pt x="0" y="550212"/>
                  <a:pt x="550212" y="0"/>
                  <a:pt x="122893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3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35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B73A5-9327-20F5-17A6-D1B06707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9/3/20XX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F35E5-6C81-4857-F6ED-BDDFA69C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41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Elvis Musonera</a:t>
            </a:r>
          </a:p>
          <a:p>
            <a:r>
              <a:rPr lang="en-US" dirty="0"/>
              <a:t>emusoner@norwich.edu</a:t>
            </a:r>
          </a:p>
          <a:p>
            <a:endParaRPr lang="en-US" dirty="0"/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b="1" kern="1200" cap="all" spc="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-up of a key chain&#10;&#10;Description automatically generated with low confidence">
            <a:extLst>
              <a:ext uri="{FF2B5EF4-FFF2-40B4-BE49-F238E27FC236}">
                <a16:creationId xmlns:a16="http://schemas.microsoft.com/office/drawing/2014/main" id="{C67AB735-0FC5-630E-4ECA-AE1B015190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821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31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Objective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Short Introduction.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My story (Data)/ Trends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Conclusion/Recommendations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Appendix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2115" y="1591485"/>
            <a:ext cx="35480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5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accent2"/>
                </a:solidFill>
              </a:rPr>
              <a:t>9/3/20XX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37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Objective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 research on current trends in smart device usage and determine how these trends can be applied to Bellabeat’s customers and marketing strategy.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7" name="Picture 3" descr="Bellabeat – Bellabeat">
            <a:extLst>
              <a:ext uri="{FF2B5EF4-FFF2-40B4-BE49-F238E27FC236}">
                <a16:creationId xmlns:a16="http://schemas.microsoft.com/office/drawing/2014/main" id="{25F6F7BC-EDF8-06A8-F65F-8D5575D03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424" y="2133484"/>
            <a:ext cx="3761411" cy="359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755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7783EF-B75E-5A47-504B-9FC19E42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1745" y="467271"/>
            <a:ext cx="3971643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2065" name="Freeform: Shape 2064">
            <a:extLst>
              <a:ext uri="{FF2B5EF4-FFF2-40B4-BE49-F238E27FC236}">
                <a16:creationId xmlns:a16="http://schemas.microsoft.com/office/drawing/2014/main" id="{A88E8F50-3CA9-49A3-A143-F1B0905EC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599173" cy="3640433"/>
          </a:xfrm>
          <a:custGeom>
            <a:avLst/>
            <a:gdLst>
              <a:gd name="connsiteX0" fmla="*/ 0 w 3599173"/>
              <a:gd name="connsiteY0" fmla="*/ 0 h 3640433"/>
              <a:gd name="connsiteX1" fmla="*/ 3008863 w 3599173"/>
              <a:gd name="connsiteY1" fmla="*/ 0 h 3640433"/>
              <a:gd name="connsiteX2" fmla="*/ 3038375 w 3599173"/>
              <a:gd name="connsiteY2" fmla="*/ 30225 h 3640433"/>
              <a:gd name="connsiteX3" fmla="*/ 3599173 w 3599173"/>
              <a:gd name="connsiteY3" fmla="*/ 1481705 h 3640433"/>
              <a:gd name="connsiteX4" fmla="*/ 1440445 w 3599173"/>
              <a:gd name="connsiteY4" fmla="*/ 3640433 h 3640433"/>
              <a:gd name="connsiteX5" fmla="*/ 107674 w 3599173"/>
              <a:gd name="connsiteY5" fmla="*/ 3180007 h 3640433"/>
              <a:gd name="connsiteX6" fmla="*/ 0 w 3599173"/>
              <a:gd name="connsiteY6" fmla="*/ 3088966 h 3640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99173" h="3640433">
                <a:moveTo>
                  <a:pt x="0" y="0"/>
                </a:moveTo>
                <a:lnTo>
                  <a:pt x="3008863" y="0"/>
                </a:lnTo>
                <a:lnTo>
                  <a:pt x="3038375" y="30225"/>
                </a:lnTo>
                <a:cubicBezTo>
                  <a:pt x="3386809" y="413587"/>
                  <a:pt x="3599173" y="922846"/>
                  <a:pt x="3599173" y="1481705"/>
                </a:cubicBezTo>
                <a:cubicBezTo>
                  <a:pt x="3599173" y="2673938"/>
                  <a:pt x="2632678" y="3640433"/>
                  <a:pt x="1440445" y="3640433"/>
                </a:cubicBezTo>
                <a:cubicBezTo>
                  <a:pt x="937472" y="3640433"/>
                  <a:pt x="474675" y="3468418"/>
                  <a:pt x="107674" y="3180007"/>
                </a:cubicBezTo>
                <a:lnTo>
                  <a:pt x="0" y="3088966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052" name="Picture 4" descr="Can These 10 Natural Insomnia Aids Really Help You Sleep? | Everyday Health">
            <a:extLst>
              <a:ext uri="{FF2B5EF4-FFF2-40B4-BE49-F238E27FC236}">
                <a16:creationId xmlns:a16="http://schemas.microsoft.com/office/drawing/2014/main" id="{F2380C6E-7007-867D-ACA3-39A2DD72AF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0" r="7820" b="-1"/>
          <a:stretch/>
        </p:blipFill>
        <p:spPr bwMode="auto">
          <a:xfrm>
            <a:off x="20" y="10"/>
            <a:ext cx="3831514" cy="3640423"/>
          </a:xfrm>
          <a:custGeom>
            <a:avLst/>
            <a:gdLst/>
            <a:ahLst/>
            <a:cxnLst/>
            <a:rect l="l" t="t" r="r" b="b"/>
            <a:pathLst>
              <a:path w="3831534" h="3640433">
                <a:moveTo>
                  <a:pt x="104390" y="0"/>
                </a:moveTo>
                <a:lnTo>
                  <a:pt x="3241222" y="0"/>
                </a:lnTo>
                <a:lnTo>
                  <a:pt x="3270735" y="30226"/>
                </a:lnTo>
                <a:cubicBezTo>
                  <a:pt x="3619169" y="413588"/>
                  <a:pt x="3831534" y="922847"/>
                  <a:pt x="3831534" y="1481705"/>
                </a:cubicBezTo>
                <a:cubicBezTo>
                  <a:pt x="3831534" y="2673937"/>
                  <a:pt x="2865038" y="3640433"/>
                  <a:pt x="1672806" y="3640433"/>
                </a:cubicBezTo>
                <a:cubicBezTo>
                  <a:pt x="1002176" y="3640433"/>
                  <a:pt x="402970" y="3334628"/>
                  <a:pt x="7027" y="2854856"/>
                </a:cubicBezTo>
                <a:lnTo>
                  <a:pt x="0" y="2845459"/>
                </a:lnTo>
                <a:lnTo>
                  <a:pt x="0" y="120411"/>
                </a:lnTo>
                <a:lnTo>
                  <a:pt x="74877" y="3022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2067" y="294578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6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5567" y="824657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71" name="Oval 2070">
            <a:extLst>
              <a:ext uri="{FF2B5EF4-FFF2-40B4-BE49-F238E27FC236}">
                <a16:creationId xmlns:a16="http://schemas.microsoft.com/office/drawing/2014/main" id="{85D33C90-E0E9-4BCC-847B-53431DF7C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864" y="1143202"/>
            <a:ext cx="2404893" cy="2404893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056" name="Picture 8" descr="Calories - Lean Cuisine">
            <a:extLst>
              <a:ext uri="{FF2B5EF4-FFF2-40B4-BE49-F238E27FC236}">
                <a16:creationId xmlns:a16="http://schemas.microsoft.com/office/drawing/2014/main" id="{7DAC4B48-9119-A801-FE5E-712C5283BD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9" b="4"/>
          <a:stretch/>
        </p:blipFill>
        <p:spPr bwMode="auto">
          <a:xfrm>
            <a:off x="4175869" y="1163333"/>
            <a:ext cx="2367798" cy="2367798"/>
          </a:xfrm>
          <a:custGeom>
            <a:avLst/>
            <a:gdLst/>
            <a:ahLst/>
            <a:cxnLst/>
            <a:rect l="l" t="t" r="r" b="b"/>
            <a:pathLst>
              <a:path w="2367798" h="2367798">
                <a:moveTo>
                  <a:pt x="1183899" y="0"/>
                </a:moveTo>
                <a:cubicBezTo>
                  <a:pt x="1837748" y="0"/>
                  <a:pt x="2367798" y="530050"/>
                  <a:pt x="2367798" y="1183899"/>
                </a:cubicBezTo>
                <a:cubicBezTo>
                  <a:pt x="2367798" y="1837748"/>
                  <a:pt x="1837748" y="2367798"/>
                  <a:pt x="1183899" y="2367798"/>
                </a:cubicBezTo>
                <a:cubicBezTo>
                  <a:pt x="530050" y="2367798"/>
                  <a:pt x="0" y="1837748"/>
                  <a:pt x="0" y="1183899"/>
                </a:cubicBezTo>
                <a:cubicBezTo>
                  <a:pt x="0" y="530050"/>
                  <a:pt x="530050" y="0"/>
                  <a:pt x="118389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3" name="Freeform: Shape 2072">
            <a:extLst>
              <a:ext uri="{FF2B5EF4-FFF2-40B4-BE49-F238E27FC236}">
                <a16:creationId xmlns:a16="http://schemas.microsoft.com/office/drawing/2014/main" id="{D0F14822-B1F1-4730-A131-C3416A790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312" y="3942512"/>
            <a:ext cx="3238728" cy="2915488"/>
          </a:xfrm>
          <a:custGeom>
            <a:avLst/>
            <a:gdLst>
              <a:gd name="connsiteX0" fmla="*/ 1619364 w 3238728"/>
              <a:gd name="connsiteY0" fmla="*/ 0 h 2915488"/>
              <a:gd name="connsiteX1" fmla="*/ 3238728 w 3238728"/>
              <a:gd name="connsiteY1" fmla="*/ 1619364 h 2915488"/>
              <a:gd name="connsiteX2" fmla="*/ 2649430 w 3238728"/>
              <a:gd name="connsiteY2" fmla="*/ 2868944 h 2915488"/>
              <a:gd name="connsiteX3" fmla="*/ 2587188 w 3238728"/>
              <a:gd name="connsiteY3" fmla="*/ 2915488 h 2915488"/>
              <a:gd name="connsiteX4" fmla="*/ 651541 w 3238728"/>
              <a:gd name="connsiteY4" fmla="*/ 2915488 h 2915488"/>
              <a:gd name="connsiteX5" fmla="*/ 589298 w 3238728"/>
              <a:gd name="connsiteY5" fmla="*/ 2868944 h 2915488"/>
              <a:gd name="connsiteX6" fmla="*/ 0 w 3238728"/>
              <a:gd name="connsiteY6" fmla="*/ 1619364 h 2915488"/>
              <a:gd name="connsiteX7" fmla="*/ 1619364 w 3238728"/>
              <a:gd name="connsiteY7" fmla="*/ 0 h 291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8728" h="2915488">
                <a:moveTo>
                  <a:pt x="1619364" y="0"/>
                </a:moveTo>
                <a:cubicBezTo>
                  <a:pt x="2513714" y="0"/>
                  <a:pt x="3238728" y="725014"/>
                  <a:pt x="3238728" y="1619364"/>
                </a:cubicBezTo>
                <a:cubicBezTo>
                  <a:pt x="3238728" y="2122436"/>
                  <a:pt x="3009329" y="2571929"/>
                  <a:pt x="2649430" y="2868944"/>
                </a:cubicBezTo>
                <a:lnTo>
                  <a:pt x="2587188" y="2915488"/>
                </a:lnTo>
                <a:lnTo>
                  <a:pt x="651541" y="2915488"/>
                </a:lnTo>
                <a:lnTo>
                  <a:pt x="589298" y="2868944"/>
                </a:lnTo>
                <a:cubicBezTo>
                  <a:pt x="229399" y="2571929"/>
                  <a:pt x="0" y="2122436"/>
                  <a:pt x="0" y="1619364"/>
                </a:cubicBezTo>
                <a:cubicBezTo>
                  <a:pt x="0" y="725014"/>
                  <a:pt x="725014" y="0"/>
                  <a:pt x="1619364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F018D-8A75-C007-6400-9DBD1F9AB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1745" y="2990818"/>
            <a:ext cx="3971644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1"/>
              <a:t>Sample size </a:t>
            </a:r>
            <a:r>
              <a:rPr lang="en-US" sz="1100"/>
              <a:t>: 33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1"/>
              <a:t>What Fitbit tracks</a:t>
            </a:r>
            <a:r>
              <a:rPr lang="en-US" sz="1100"/>
              <a:t>: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/>
              <a:t>Sleep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/>
              <a:t>Heart Rate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/>
              <a:t>Intensity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/>
              <a:t>Calories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/>
              <a:t>Weight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/>
              <a:t>Sleep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/>
              <a:t>Steps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1"/>
              <a:t>Year of Collection:  2016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b="1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8F5E3-E3AF-A506-2E2A-1A8C4AA6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2115" y="1591485"/>
            <a:ext cx="35480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207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31715" y="3609849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050" name="Picture 2" descr="Heart Rate - What's Normal? - Apollo Hospitals Blog">
            <a:extLst>
              <a:ext uri="{FF2B5EF4-FFF2-40B4-BE49-F238E27FC236}">
                <a16:creationId xmlns:a16="http://schemas.microsoft.com/office/drawing/2014/main" id="{66FFF723-9285-4B64-88FA-629D322399F9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2" r="2" b="7550"/>
          <a:stretch/>
        </p:blipFill>
        <p:spPr bwMode="auto">
          <a:xfrm>
            <a:off x="308884" y="3942512"/>
            <a:ext cx="3238727" cy="2915488"/>
          </a:xfrm>
          <a:custGeom>
            <a:avLst/>
            <a:gdLst/>
            <a:ahLst/>
            <a:cxnLst/>
            <a:rect l="l" t="t" r="r" b="b"/>
            <a:pathLst>
              <a:path w="3238727" h="2915488">
                <a:moveTo>
                  <a:pt x="1619364" y="0"/>
                </a:moveTo>
                <a:cubicBezTo>
                  <a:pt x="2513714" y="0"/>
                  <a:pt x="3238727" y="725014"/>
                  <a:pt x="3238727" y="1619364"/>
                </a:cubicBezTo>
                <a:cubicBezTo>
                  <a:pt x="3238727" y="2122436"/>
                  <a:pt x="3009328" y="2571928"/>
                  <a:pt x="2649429" y="2868943"/>
                </a:cubicBezTo>
                <a:lnTo>
                  <a:pt x="2587186" y="2915488"/>
                </a:lnTo>
                <a:lnTo>
                  <a:pt x="651541" y="2915488"/>
                </a:lnTo>
                <a:lnTo>
                  <a:pt x="589298" y="2868943"/>
                </a:lnTo>
                <a:cubicBezTo>
                  <a:pt x="229399" y="2571928"/>
                  <a:pt x="0" y="2122436"/>
                  <a:pt x="0" y="1619364"/>
                </a:cubicBezTo>
                <a:cubicBezTo>
                  <a:pt x="0" y="725014"/>
                  <a:pt x="725014" y="0"/>
                  <a:pt x="16193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7" name="Oval 2076">
            <a:extLst>
              <a:ext uri="{FF2B5EF4-FFF2-40B4-BE49-F238E27FC236}">
                <a16:creationId xmlns:a16="http://schemas.microsoft.com/office/drawing/2014/main" id="{21B54AE1-1F3F-4A4D-B391-CE0852C55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4040" y="3812192"/>
            <a:ext cx="2091014" cy="2091014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054" name="Picture 6" descr="Step Trackers- How Do They Work And Why You Need Them">
            <a:extLst>
              <a:ext uri="{FF2B5EF4-FFF2-40B4-BE49-F238E27FC236}">
                <a16:creationId xmlns:a16="http://schemas.microsoft.com/office/drawing/2014/main" id="{06F07362-3297-286E-E794-67806409BE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61" r="9141" b="4"/>
          <a:stretch/>
        </p:blipFill>
        <p:spPr bwMode="auto">
          <a:xfrm>
            <a:off x="3994480" y="3829156"/>
            <a:ext cx="2074050" cy="2074050"/>
          </a:xfrm>
          <a:custGeom>
            <a:avLst/>
            <a:gdLst/>
            <a:ahLst/>
            <a:cxnLst/>
            <a:rect l="l" t="t" r="r" b="b"/>
            <a:pathLst>
              <a:path w="2743498" h="2743498">
                <a:moveTo>
                  <a:pt x="1371749" y="0"/>
                </a:moveTo>
                <a:cubicBezTo>
                  <a:pt x="2129345" y="0"/>
                  <a:pt x="2743498" y="614153"/>
                  <a:pt x="2743498" y="1371749"/>
                </a:cubicBezTo>
                <a:cubicBezTo>
                  <a:pt x="2743498" y="2129345"/>
                  <a:pt x="2129345" y="2743498"/>
                  <a:pt x="1371749" y="2743498"/>
                </a:cubicBezTo>
                <a:cubicBezTo>
                  <a:pt x="614153" y="2743498"/>
                  <a:pt x="0" y="2129345"/>
                  <a:pt x="0" y="1371749"/>
                </a:cubicBezTo>
                <a:cubicBezTo>
                  <a:pt x="0" y="614153"/>
                  <a:pt x="614153" y="0"/>
                  <a:pt x="137174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BC2F8-8E4E-850E-D3D8-79FEA20C5E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5606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9/3/20XX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73482-1B76-F0E7-A4C5-D9F599B5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cxnSp>
        <p:nvCxnSpPr>
          <p:cNvPr id="2079" name="Straight Connector 207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56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6C4E06-1622-6A1F-7128-D0FFB2DB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Steps vs Distance </a:t>
            </a:r>
          </a:p>
        </p:txBody>
      </p:sp>
      <p:cxnSp>
        <p:nvCxnSpPr>
          <p:cNvPr id="41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81934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A8D992-BB3F-47CD-BA18-71D545392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3000055"/>
            <a:ext cx="5243390" cy="299797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20000"/>
                </a:schemeClr>
              </a:gs>
              <a:gs pos="0">
                <a:schemeClr val="accent2">
                  <a:alpha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06D5A3AC-7CCD-8E66-A0B6-229A5F3D62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r="-2" b="5121"/>
          <a:stretch/>
        </p:blipFill>
        <p:spPr>
          <a:xfrm>
            <a:off x="838200" y="1743075"/>
            <a:ext cx="5426786" cy="425495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DD722-DC79-7875-00BD-D4CA397F1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879355"/>
            <a:ext cx="4124758" cy="51207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u="sng" dirty="0"/>
              <a:t>Trends.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 positive linear correlation between the amount of steps taken and the Distance.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Some individuals go beyond 15000 steps.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F4215-0BD0-FF8D-DEFB-6832E887E4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B4C77-3156-4335-A635-F737D8A6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 dirty="0" err="1">
                <a:latin typeface="+mn-lt"/>
                <a:ea typeface="+mn-ea"/>
                <a:cs typeface="+mn-cs"/>
              </a:rPr>
              <a:t>Bellabeat</a:t>
            </a:r>
            <a:r>
              <a:rPr lang="en-US" b="1" i="0" kern="1200" cap="all" spc="100" baseline="0" dirty="0">
                <a:latin typeface="+mn-lt"/>
                <a:ea typeface="+mn-ea"/>
                <a:cs typeface="+mn-cs"/>
              </a:rPr>
              <a:t> (</a:t>
            </a:r>
            <a:r>
              <a:rPr lang="en-US" b="1" i="0" kern="1200" cap="all" spc="100" baseline="0" dirty="0" err="1">
                <a:latin typeface="+mn-lt"/>
                <a:ea typeface="+mn-ea"/>
                <a:cs typeface="+mn-cs"/>
              </a:rPr>
              <a:t>elvis</a:t>
            </a:r>
            <a:r>
              <a:rPr lang="en-US" b="1" i="0" kern="1200" cap="all" spc="100" baseline="0" dirty="0">
                <a:latin typeface="+mn-lt"/>
                <a:ea typeface="+mn-ea"/>
                <a:cs typeface="+mn-cs"/>
              </a:rPr>
              <a:t> Musonera)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3759E-4EAE-80BB-7868-F50F2FE6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43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5462AF-20E4-8031-BEBA-113FF480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User goal steps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DEF94-0630-CEBC-1AD3-9DC21CD9A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4542702" cy="3346704"/>
          </a:xfrm>
        </p:spPr>
        <p:txBody>
          <a:bodyPr/>
          <a:lstStyle/>
          <a:p>
            <a:r>
              <a:rPr lang="en-US" u="sng" dirty="0"/>
              <a:t>Trends.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 big number is attaining a 10,000 step goal.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3589-0B1C-E152-CCF6-B2FB222D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34514-7723-264E-21BF-5F833F20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137B6-7190-A5ED-B5B6-A87B76C9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3EA0725-3A6E-417C-6712-DC4D44CF3E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428102"/>
              </p:ext>
            </p:extLst>
          </p:nvPr>
        </p:nvGraphicFramePr>
        <p:xfrm>
          <a:off x="5294947" y="986917"/>
          <a:ext cx="6484566" cy="5185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3946806" imgH="2369528" progId="Acrobat.Document.DC">
                  <p:embed/>
                </p:oleObj>
              </mc:Choice>
              <mc:Fallback>
                <p:oleObj name="Acrobat Document" r:id="rId2" imgW="3946806" imgH="2369528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94947" y="986917"/>
                        <a:ext cx="6484566" cy="5185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420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BAC313-288D-FAF0-EF82-BF56FE36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Sleep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BA98C-F3C7-84C3-11F8-26FDD217A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2190" y="623907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D8E7D-90A0-2EA6-EC8F-8041385B9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u="sng" dirty="0"/>
              <a:t>Trends.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Most of the Fitbit Users are getting a healthy amount of sleep which is </a:t>
            </a:r>
            <a:r>
              <a:rPr lang="en-US" sz="1800" u="sng" dirty="0">
                <a:solidFill>
                  <a:schemeClr val="accent1"/>
                </a:solidFill>
              </a:rPr>
              <a:t>7 hours</a:t>
            </a:r>
            <a:r>
              <a:rPr lang="en-US" sz="1800" dirty="0"/>
              <a:t>.</a:t>
            </a:r>
          </a:p>
        </p:txBody>
      </p:sp>
      <p:pic>
        <p:nvPicPr>
          <p:cNvPr id="31" name="Picture Placeholder 30" descr="Chart, scatter chart&#10;&#10;Description automatically generated">
            <a:extLst>
              <a:ext uri="{FF2B5EF4-FFF2-40B4-BE49-F238E27FC236}">
                <a16:creationId xmlns:a16="http://schemas.microsoft.com/office/drawing/2014/main" id="{C29FC25C-C20D-0373-9541-F596268E96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7572652" y="989032"/>
            <a:ext cx="4352647" cy="5367318"/>
          </a:xfrm>
          <a:prstGeom prst="rect">
            <a:avLst/>
          </a:prstGeom>
        </p:spPr>
      </p:pic>
      <p:sp>
        <p:nvSpPr>
          <p:cNvPr id="5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790FC-06CA-0CDE-AB6D-A1457127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9/3/20XX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F0F-BC01-7FCB-91DD-FA161FE0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7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92" name="Straight Connector 3091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94" name="Rectangle 309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4156D5-EC66-A670-C5C1-4C7375AC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3472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Activities</a:t>
            </a:r>
          </a:p>
        </p:txBody>
      </p:sp>
      <p:sp>
        <p:nvSpPr>
          <p:cNvPr id="3096" name="Rectangle 309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picture containing chart&#10;&#10;Description automatically generated">
            <a:extLst>
              <a:ext uri="{FF2B5EF4-FFF2-40B4-BE49-F238E27FC236}">
                <a16:creationId xmlns:a16="http://schemas.microsoft.com/office/drawing/2014/main" id="{C795BFB3-A98C-E00C-C744-EAF801B9C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3" r="5" b="2008"/>
          <a:stretch/>
        </p:blipFill>
        <p:spPr>
          <a:xfrm>
            <a:off x="279143" y="299508"/>
            <a:ext cx="5221625" cy="4023785"/>
          </a:xfrm>
          <a:prstGeom prst="rect">
            <a:avLst/>
          </a:prstGeom>
        </p:spPr>
      </p:pic>
      <p:pic>
        <p:nvPicPr>
          <p:cNvPr id="3074" name="Picture 2" descr="Inactive Person Images – Browse 955 Stock Photos, Vectors, and Video |  Adobe Stock">
            <a:extLst>
              <a:ext uri="{FF2B5EF4-FFF2-40B4-BE49-F238E27FC236}">
                <a16:creationId xmlns:a16="http://schemas.microsoft.com/office/drawing/2014/main" id="{D821DC27-AB79-1B2C-1543-C47C909A8C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9" b="4639"/>
          <a:stretch/>
        </p:blipFill>
        <p:spPr bwMode="auto">
          <a:xfrm>
            <a:off x="279144" y="4486275"/>
            <a:ext cx="3435606" cy="207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59CDF-AAC6-7841-3815-7BF0E468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9/3/20XX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06DC6C5-5B0A-615F-F91D-5547DE5B9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499134"/>
            <a:ext cx="4434721" cy="3857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u="sng" dirty="0"/>
              <a:t>Trends</a:t>
            </a:r>
            <a:r>
              <a:rPr lang="en-US" sz="1800" dirty="0"/>
              <a:t>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the distribution indicates that the duration of physical activity for people is relatively short. Most users are inactive for a period of at least 8.33 hours or more.</a:t>
            </a:r>
            <a:endParaRPr lang="en-US" sz="1800" u="sn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89203-3941-61C1-7753-68CCA43A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2115" y="1591485"/>
            <a:ext cx="35480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 dirty="0" err="1">
                <a:latin typeface="+mn-lt"/>
                <a:ea typeface="+mn-ea"/>
                <a:cs typeface="+mn-cs"/>
              </a:rPr>
              <a:t>Bellabet</a:t>
            </a:r>
            <a:r>
              <a:rPr lang="en-US" dirty="0"/>
              <a:t> (</a:t>
            </a:r>
            <a:r>
              <a:rPr lang="en-US" dirty="0" err="1"/>
              <a:t>elvis</a:t>
            </a:r>
            <a:r>
              <a:rPr lang="en-US" dirty="0"/>
              <a:t> Musonera)</a:t>
            </a:r>
            <a:endParaRPr lang="en-US" b="1" i="0" kern="1200" cap="all" spc="10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FCD7E-E2F2-473A-6FDF-3F0F0081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cxnSp>
        <p:nvCxnSpPr>
          <p:cNvPr id="3098" name="Straight Connector 309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8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3" name="Straight Connector 410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79F83F-2B8C-53B5-19EA-B072DA5EA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Recommendations for the bellabeat app.</a:t>
            </a:r>
          </a:p>
        </p:txBody>
      </p:sp>
      <p:sp>
        <p:nvSpPr>
          <p:cNvPr id="4107" name="Oval 4106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Image result for app ">
            <a:extLst>
              <a:ext uri="{FF2B5EF4-FFF2-40B4-BE49-F238E27FC236}">
                <a16:creationId xmlns:a16="http://schemas.microsoft.com/office/drawing/2014/main" id="{FAE125EF-D590-FECB-3CC9-B3696C663AAD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4" r="8303" b="-1"/>
          <a:stretch/>
        </p:blipFill>
        <p:spPr bwMode="auto"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11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F9E74-53E8-257E-11F6-7159B9875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87064"/>
            <a:ext cx="4195673" cy="259264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fitness challenges to close the void of inactivity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Enable users to connect with friends to be active together and motivate each other.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Set a small award for user’s getting up to 10000 steps a day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alerts to make sure that users get 7 hours of sleep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804BB-CCF0-C97A-ECFA-CD2DF2AD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2115" y="1591485"/>
            <a:ext cx="35480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4113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FBF4B-D114-E0DE-F0AB-5BA2852D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9/3/20XX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CDF39-A381-5F32-0A6F-7BCC3C44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cxnSp>
        <p:nvCxnSpPr>
          <p:cNvPr id="4115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46895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{5633FBF3-2318-4F7F-9288-D1AEA7C70D74}tf89338750_win32</Template>
  <TotalTime>115</TotalTime>
  <Words>315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Univers</vt:lpstr>
      <vt:lpstr>GradientUnivers</vt:lpstr>
      <vt:lpstr>Adobe Acrobat Document</vt:lpstr>
      <vt:lpstr>BELLABEAT</vt:lpstr>
      <vt:lpstr>Agenda</vt:lpstr>
      <vt:lpstr>Objective</vt:lpstr>
      <vt:lpstr>DataSet</vt:lpstr>
      <vt:lpstr>Steps vs Distance </vt:lpstr>
      <vt:lpstr>User goal steps </vt:lpstr>
      <vt:lpstr>Sleep</vt:lpstr>
      <vt:lpstr>Activities</vt:lpstr>
      <vt:lpstr>Recommendations for the bellabeat app.</vt:lpstr>
      <vt:lpstr>Recommendation for Bellabeat Membership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BELLABEAT</dc:title>
  <dc:creator>Elvis Musonera</dc:creator>
  <cp:lastModifiedBy>Elvis Musonera</cp:lastModifiedBy>
  <cp:revision>1</cp:revision>
  <dcterms:created xsi:type="dcterms:W3CDTF">2023-02-21T15:26:15Z</dcterms:created>
  <dcterms:modified xsi:type="dcterms:W3CDTF">2023-02-21T17:21:47Z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