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Mono" panose="00000009000000000000" pitchFamily="49" charset="0"/>
      <p:regular r:id="rId42"/>
      <p:bold r:id="rId43"/>
      <p:italic r:id="rId44"/>
      <p:boldItalic r:id="rId45"/>
    </p:embeddedFont>
    <p:embeddedFont>
      <p:font typeface="Roboto Thin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0fbfb823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0fbfb823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0fbfb82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0fbfb82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7ffafc2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7ffafc2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dda6f83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dda6f83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da6f83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da6f83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dda6f83a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dda6f83a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dda6f83a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dda6f83a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f912e95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f912e95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e59165e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e59165e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e59165e7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e59165e7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854d85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854d85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e59165e7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e59165e7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e59165e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e59165e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7ffafc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7ffafc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e7ffafc2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e7ffafc2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e7ffafc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e7ffafc2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e7ffafc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e7ffafc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e7ffafc2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e7ffafc2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e7ffafc2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e7ffafc2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e1df71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e1df71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e59165e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e59165e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0ad31d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0ad31d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e59165e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e59165e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e59165e7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2e59165e7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e59165e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2e59165e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e59165e7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e59165e7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0ae9797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0ae9797a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2e7ffafc2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2e7ffafc2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0ad31d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0ad31d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60ad31d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60ad31d9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0ad31d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60ad31d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0fbfb82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0fbfb82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0fbfb823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0fbfb823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0fbfb823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0fbfb823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loudskillsboost.google/focuses/3690?parent=catalo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-GV9DCA7yi7yUvxaFaiw41HcLpnGVhn/view?usp=share_link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g"/><Relationship Id="rId5" Type="http://schemas.openxmlformats.org/officeDocument/2006/relationships/hyperlink" Target="http://drive.google.com/file/d/10-GV9DCA7yi7yUvxaFaiw41HcLpnGVhn/view" TargetMode="Externa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25200" y="922425"/>
            <a:ext cx="5592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Medical Insights Database System</a:t>
            </a:r>
            <a:endParaRPr sz="43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34600" y="2926100"/>
            <a:ext cx="4658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A Simple Cloud-Based Healthcare Data Storage and Security Solution</a:t>
            </a: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742900"/>
            <a:ext cx="3304000" cy="33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061413" y="969050"/>
            <a:ext cx="3145800" cy="29445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Patient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781325" y="1017725"/>
            <a:ext cx="448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SSN </a:t>
            </a:r>
            <a:r>
              <a:rPr lang="en" b="1"/>
              <a:t>(primary key)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and Last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Doctor 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Emergency Contact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Emergency Contact Number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832" y="1493132"/>
            <a:ext cx="1818975" cy="18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61000" y="4665825"/>
            <a:ext cx="7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information not supplied in the heart disease dataset with be auto-generated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78800" y="48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Doctor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78800" y="1273250"/>
            <a:ext cx="4205700" cy="22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Unique Doctor ID </a:t>
            </a:r>
            <a:r>
              <a:rPr lang="en" b="1"/>
              <a:t>(primary key)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Office Location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5091225" y="1017725"/>
            <a:ext cx="3145800" cy="29445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638" y="1662718"/>
            <a:ext cx="150497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261000" y="4665825"/>
            <a:ext cx="7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all doctor information will be artificially generated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5141863" y="918175"/>
            <a:ext cx="3145800" cy="29445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4333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Table: Admin* 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44900" y="1229900"/>
            <a:ext cx="26661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Name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Name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200"/>
              </a:spcAft>
              <a:buSzPts val="1800"/>
              <a:buChar char="-"/>
            </a:pPr>
            <a:r>
              <a:rPr lang="en"/>
              <a:t>Email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7510"/>
          <a:stretch/>
        </p:blipFill>
        <p:spPr>
          <a:xfrm>
            <a:off x="6134438" y="1754178"/>
            <a:ext cx="1160650" cy="11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121200" y="4482100"/>
            <a:ext cx="69714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*table exist for access control and authentication purposes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0" y="162025"/>
            <a:ext cx="914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Data Generation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671050" y="9272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GENERATION</a:t>
            </a:r>
            <a:endParaRPr b="1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dataset is limited to medical information without identifying characteristics.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make this database security exploration more realistic, we randomly generate values to fill the personal patient and doctor information our database.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4057300"/>
            <a:ext cx="2561204" cy="8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5733650" y="3685500"/>
            <a:ext cx="3197700" cy="1354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/>
              <a:t>Helpful Python Packages for Generating Fake Data</a:t>
            </a:r>
            <a:endParaRPr sz="1000" b="1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random-address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random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faker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427" y="3972397"/>
            <a:ext cx="2139776" cy="8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11700" y="8479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CLEANING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dataset requires cleaning before we can initialize the database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Fill in missing numerical values with mean values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Fill in missing categorical values with random values chosen according to the distribution of existing values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3042250" y="282300"/>
            <a:ext cx="5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to BigQuery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196350" y="1081725"/>
            <a:ext cx="8751300" cy="10761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Our Assumption:</a:t>
            </a:r>
            <a:r>
              <a:rPr lang="en"/>
              <a:t> The cardiology department was already using MySQL to store patient data, but they are wanting to the ability to scale and have additional security methods – therefore, </a:t>
            </a:r>
            <a:r>
              <a:rPr lang="en" b="1"/>
              <a:t>they want to move their data to the Google Cloud</a:t>
            </a:r>
            <a:r>
              <a:rPr lang="en"/>
              <a:t>.</a:t>
            </a:r>
            <a:endParaRPr b="1"/>
          </a:p>
        </p:txBody>
      </p:sp>
      <p:sp>
        <p:nvSpPr>
          <p:cNvPr id="192" name="Google Shape;192;p26"/>
          <p:cNvSpPr txBox="1"/>
          <p:nvPr/>
        </p:nvSpPr>
        <p:spPr>
          <a:xfrm>
            <a:off x="-1627500" y="-1458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1547350" y="2275625"/>
            <a:ext cx="6187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 achieve this, we need to set up the environment: 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We set up a project and dataset configured in BigQuery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We ensure that we have a direct connection the MySql Database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We create .json service account file key to access GCP</a:t>
            </a:r>
            <a:endParaRPr dirty="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75" y="3799200"/>
            <a:ext cx="1132775" cy="1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875" y="3699400"/>
            <a:ext cx="2465151" cy="123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1704275" y="4029338"/>
            <a:ext cx="10287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1691100" y="320700"/>
            <a:ext cx="5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to BigQuery: Continued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100" y="1374700"/>
            <a:ext cx="5005275" cy="8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545050" y="944250"/>
            <a:ext cx="45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1: </a:t>
            </a:r>
            <a:r>
              <a:rPr lang="en"/>
              <a:t>Get All Tables in the Database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45050" y="2455600"/>
            <a:ext cx="451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2: </a:t>
            </a:r>
            <a:r>
              <a:rPr lang="en"/>
              <a:t>For ever table in the database: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120825" y="2855800"/>
            <a:ext cx="3216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2a. </a:t>
            </a:r>
            <a:r>
              <a:rPr lang="en"/>
              <a:t>Using pandas modin, execute the </a:t>
            </a:r>
            <a:r>
              <a:rPr lang="en" b="1"/>
              <a:t>read_sql_table</a:t>
            </a:r>
            <a:r>
              <a:rPr lang="en"/>
              <a:t> function which acts like a select statement to fetch the full table data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1158075" y="3860325"/>
            <a:ext cx="321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2b. </a:t>
            </a:r>
            <a:r>
              <a:rPr lang="en"/>
              <a:t>Load data frame to BigQuery using the </a:t>
            </a:r>
            <a:r>
              <a:rPr lang="en" b="1"/>
              <a:t>pandas-gbq</a:t>
            </a:r>
            <a:r>
              <a:rPr lang="en"/>
              <a:t> module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375" y="2493025"/>
            <a:ext cx="4130446" cy="1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MySQL to BigQuery: Modules Used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Pandas:</a:t>
            </a:r>
            <a:r>
              <a:rPr lang="en" sz="1400">
                <a:solidFill>
                  <a:schemeClr val="dk1"/>
                </a:solidFill>
              </a:rPr>
              <a:t> open source data analysis and manipulation tool built on top of the Python programming language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Pandas Modin:</a:t>
            </a:r>
            <a:r>
              <a:rPr lang="en" sz="1400">
                <a:solidFill>
                  <a:schemeClr val="dk1"/>
                </a:solidFill>
              </a:rPr>
              <a:t> a library that allows us to run pandas computations in parallel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Pandas-GBQ module:</a:t>
            </a:r>
            <a:r>
              <a:rPr lang="en" sz="1400">
                <a:solidFill>
                  <a:schemeClr val="dk1"/>
                </a:solidFill>
              </a:rPr>
              <a:t> provides a wrapper for Google’s BigQuery analytics web service to simplify retrieving results from BigQuery tables using SQL-like queries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425" y="2672675"/>
            <a:ext cx="290440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 t="12420" b="-12419"/>
          <a:stretch/>
        </p:blipFill>
        <p:spPr>
          <a:xfrm>
            <a:off x="3308427" y="1531197"/>
            <a:ext cx="2139776" cy="8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0" y="327950"/>
            <a:ext cx="9144000" cy="572700"/>
          </a:xfrm>
          <a:prstGeom prst="rect">
            <a:avLst/>
          </a:prstGeom>
          <a:solidFill>
            <a:srgbClr val="92E2F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Application and Data Security Development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325" y="1560225"/>
            <a:ext cx="2603226" cy="26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4">
            <a:alphaModFix/>
          </a:blip>
          <a:srcRect l="11370" t="10897" r="15695" b="4226"/>
          <a:stretch/>
        </p:blipFill>
        <p:spPr>
          <a:xfrm>
            <a:off x="4516700" y="1560225"/>
            <a:ext cx="3506427" cy="27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4179650" y="705616"/>
            <a:ext cx="41370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AppSheet platform allows users to create mobile apps from cloud-based databases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75" y="1208124"/>
            <a:ext cx="2481475" cy="25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4357925" y="3440316"/>
            <a:ext cx="4137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features to meet HIPPA requirements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4240125" y="1962530"/>
            <a:ext cx="4137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AppSheet's platform is verified as SOC2 compliant (privacy, security, confidentiality, processing integrity, and availability)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2846250" y="378650"/>
            <a:ext cx="38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HIPAA Implementation</a:t>
            </a:r>
            <a:endParaRPr b="1"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users who are subject to the requirements of the Health Insurance Portability and Accountability Act (HIPAA), AppSheet supports HIPAA compliance as a business associate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Under HIPAA, certain information about a person’s health or health care services is classified as Protected Health Information (PHI)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1200"/>
              </a:spcAft>
              <a:buSzPct val="100000"/>
              <a:buChar char="-"/>
            </a:pPr>
            <a:r>
              <a:rPr lang="en" b="1"/>
              <a:t>How?</a:t>
            </a:r>
            <a:r>
              <a:rPr lang="en"/>
              <a:t> </a:t>
            </a:r>
            <a:r>
              <a:rPr lang="en" i="1"/>
              <a:t>AppSheet offers the ability to mark certain data in a customer's data store as sensitive, which obscures it in the audit logs</a:t>
            </a:r>
            <a:endParaRPr i="1"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00" y="1380575"/>
            <a:ext cx="2561950" cy="25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77300" y="134425"/>
            <a:ext cx="7025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Goals for the Medical Insights Database System</a:t>
            </a:r>
            <a:endParaRPr sz="2500"/>
          </a:p>
        </p:txBody>
      </p:sp>
      <p:sp>
        <p:nvSpPr>
          <p:cNvPr id="62" name="Google Shape;62;p14"/>
          <p:cNvSpPr txBox="1"/>
          <p:nvPr/>
        </p:nvSpPr>
        <p:spPr>
          <a:xfrm>
            <a:off x="219350" y="937300"/>
            <a:ext cx="49311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Explore possibilities and privacy issues presented to the medical community for data storage and access (HIPPA requirements)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Provide levels of authentication for users including: patients, administrative assistants, and doctors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Using Machine Learning to provide medical insights/predictions for patients to doctors to assist in diagnosing illnesses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Create a patient and doctor portal view with restricted access for easier accessibility of medical data for patients and patient data for doctors.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425" y="1011800"/>
            <a:ext cx="3650000" cy="311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AppSheet Security: The Essentials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488700" y="1240950"/>
            <a:ext cx="471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Authentication:</a:t>
            </a:r>
            <a:r>
              <a:rPr lang="en"/>
              <a:t> Allows you to reliably identify users of your application.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Application access control:</a:t>
            </a:r>
            <a:r>
              <a:rPr lang="en"/>
              <a:t> Allows you to control who can run your application.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Data access control:</a:t>
            </a:r>
            <a:r>
              <a:rPr lang="en"/>
              <a:t> Allows you to control what data each user sees.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Auditing: </a:t>
            </a:r>
            <a:r>
              <a:rPr lang="en"/>
              <a:t>Allows you to monitor application use.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375" y="1517825"/>
            <a:ext cx="3689825" cy="25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355950" y="33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Security: Authentication</a:t>
            </a: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</a:t>
            </a:r>
            <a:r>
              <a:rPr lang="en" b="1"/>
              <a:t>Medical Insights </a:t>
            </a:r>
            <a:r>
              <a:rPr lang="en"/>
              <a:t>App REQUIRES sign-in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users are authenticated with Google (since we are using it as the backend cloud-service). However, users can be authenticated with the following services: 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Apple, Box, Dropbox, Google, Microsoft, Salesforce and Smartsheet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Implement restricted access: the app is shared with a restricted audience to control who can use and view the app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Security: Access Control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AppSheet, there are two different ways to control access to the data: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1019850" y="1681850"/>
            <a:ext cx="32964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Slices</a:t>
            </a:r>
            <a:endParaRPr sz="16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Slices behave like tables in the UI of the app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Exclude some data for presentational purposes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Enables various views for different users</a:t>
            </a:r>
            <a:endParaRPr sz="1600"/>
          </a:p>
        </p:txBody>
      </p:sp>
      <p:sp>
        <p:nvSpPr>
          <p:cNvPr id="258" name="Google Shape;258;p34"/>
          <p:cNvSpPr txBox="1"/>
          <p:nvPr/>
        </p:nvSpPr>
        <p:spPr>
          <a:xfrm>
            <a:off x="4925975" y="1774250"/>
            <a:ext cx="32964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Security Filters</a:t>
            </a:r>
            <a:endParaRPr sz="16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 Level Conditions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Protects sensitive data as it isn’t sent to the device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help with performance by restricting data sent to the device</a:t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4869175" y="1553000"/>
            <a:ext cx="3583800" cy="27876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34"/>
          <p:cNvCxnSpPr>
            <a:endCxn id="256" idx="2"/>
          </p:cNvCxnSpPr>
          <p:nvPr/>
        </p:nvCxnSpPr>
        <p:spPr>
          <a:xfrm>
            <a:off x="4515300" y="1597325"/>
            <a:ext cx="56700" cy="28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Security: Access Control and Security Filters</a:t>
            </a:r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311700" y="13626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037" algn="l" rtl="0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92"/>
              <a:buChar char="-"/>
            </a:pPr>
            <a:r>
              <a:rPr lang="en" sz="1691">
                <a:solidFill>
                  <a:srgbClr val="1F1F1F"/>
                </a:solidFill>
                <a:highlight>
                  <a:srgbClr val="FFFFFF"/>
                </a:highlight>
              </a:rPr>
              <a:t>After authentication, AppSheet knows the user's email address. Therefore, you can filter the data a user receives, based on their email address.</a:t>
            </a:r>
            <a:endParaRPr sz="169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36037" algn="l" rtl="0">
              <a:spcBef>
                <a:spcPts val="1000"/>
              </a:spcBef>
              <a:spcAft>
                <a:spcPts val="0"/>
              </a:spcAft>
              <a:buSzPts val="1692"/>
              <a:buChar char="-"/>
            </a:pPr>
            <a:r>
              <a:rPr lang="en" sz="1691">
                <a:solidFill>
                  <a:srgbClr val="1F1F1F"/>
                </a:solidFill>
                <a:highlight>
                  <a:srgbClr val="FFFFFF"/>
                </a:highlight>
              </a:rPr>
              <a:t>In every table, there is a field that identifies a user. We can use this identifier to filter our results.</a:t>
            </a:r>
            <a:endParaRPr sz="169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4758575" y="1221175"/>
            <a:ext cx="3893700" cy="1570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758575" y="3043825"/>
            <a:ext cx="3893700" cy="157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4990850" y="1399725"/>
            <a:ext cx="3561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/>
              <a:t>Doctors,</a:t>
            </a:r>
            <a:r>
              <a:rPr lang="en"/>
              <a:t> </a:t>
            </a:r>
            <a:r>
              <a:rPr lang="en" b="1"/>
              <a:t>we apply security filters based on the Doctor’s ID and email. </a:t>
            </a:r>
            <a:r>
              <a:rPr lang="en"/>
              <a:t>Doctors may only access patient’s information that are associated with their Dr ID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4924625" y="3198175"/>
            <a:ext cx="3561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/>
              <a:t>Patients</a:t>
            </a:r>
            <a:r>
              <a:rPr lang="en"/>
              <a:t>, </a:t>
            </a:r>
            <a:r>
              <a:rPr lang="en" b="1"/>
              <a:t>we apply security filters based on the Patient’s email and SSN. </a:t>
            </a:r>
            <a:r>
              <a:rPr lang="en"/>
              <a:t>Patients may only access their own personal data and medical appointment data.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96" y="1017725"/>
            <a:ext cx="3319675" cy="36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AppSheet: Auditing</a:t>
            </a:r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3400" cy="3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AppSheet provides an Audit History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Record of recent interactions occurring in the applications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contains an entry for every: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Sync between the users of the app and the backend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Add, edit or deleting users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Add, edit, delete, action, or read using the Appsheet API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Invocation of a bot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311700" y="5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Security: Data Table Restrictions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311700" y="630575"/>
            <a:ext cx="5309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original BigQuery tables go directly to these new views with separate access methods.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575" y="1464225"/>
            <a:ext cx="2689850" cy="2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311700" y="4335375"/>
            <a:ext cx="82770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*This is similar to creating “views” in BigQuery for access control (</a:t>
            </a:r>
            <a:r>
              <a:rPr lang="en" sz="15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https://www.cloudskillsboost.google/focuses/3690?parent=catalog</a:t>
            </a:r>
            <a:r>
              <a:rPr lang="en" sz="1800">
                <a:solidFill>
                  <a:schemeClr val="dk2"/>
                </a:solidFill>
              </a:rPr>
              <a:t>)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882650" y="1550975"/>
            <a:ext cx="1858200" cy="572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</a:t>
            </a: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1882650" y="2367050"/>
            <a:ext cx="18582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</a:t>
            </a: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1882650" y="3183125"/>
            <a:ext cx="18582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Data </a:t>
            </a:r>
            <a:endParaRPr/>
          </a:p>
        </p:txBody>
      </p:sp>
      <p:cxnSp>
        <p:nvCxnSpPr>
          <p:cNvPr id="289" name="Google Shape;289;p37"/>
          <p:cNvCxnSpPr/>
          <p:nvPr/>
        </p:nvCxnSpPr>
        <p:spPr>
          <a:xfrm rot="10800000" flipH="1">
            <a:off x="3740850" y="1719075"/>
            <a:ext cx="2245500" cy="981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37"/>
          <p:cNvCxnSpPr/>
          <p:nvPr/>
        </p:nvCxnSpPr>
        <p:spPr>
          <a:xfrm>
            <a:off x="3740850" y="1836075"/>
            <a:ext cx="2212200" cy="2148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37"/>
          <p:cNvCxnSpPr>
            <a:stCxn id="288" idx="3"/>
          </p:cNvCxnSpPr>
          <p:nvPr/>
        </p:nvCxnSpPr>
        <p:spPr>
          <a:xfrm rot="10800000" flipH="1">
            <a:off x="3740850" y="2393675"/>
            <a:ext cx="2212200" cy="10758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37"/>
          <p:cNvCxnSpPr>
            <a:stCxn id="288" idx="3"/>
            <a:endCxn id="284" idx="1"/>
          </p:cNvCxnSpPr>
          <p:nvPr/>
        </p:nvCxnSpPr>
        <p:spPr>
          <a:xfrm rot="10800000" flipH="1">
            <a:off x="3740850" y="2797175"/>
            <a:ext cx="2205600" cy="6723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37"/>
          <p:cNvCxnSpPr>
            <a:stCxn id="288" idx="3"/>
          </p:cNvCxnSpPr>
          <p:nvPr/>
        </p:nvCxnSpPr>
        <p:spPr>
          <a:xfrm>
            <a:off x="3740850" y="3469475"/>
            <a:ext cx="2157000" cy="303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7"/>
          <p:cNvCxnSpPr>
            <a:stCxn id="287" idx="3"/>
          </p:cNvCxnSpPr>
          <p:nvPr/>
        </p:nvCxnSpPr>
        <p:spPr>
          <a:xfrm>
            <a:off x="3740850" y="2653400"/>
            <a:ext cx="2179200" cy="4815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37"/>
          <p:cNvCxnSpPr/>
          <p:nvPr/>
        </p:nvCxnSpPr>
        <p:spPr>
          <a:xfrm>
            <a:off x="3740850" y="2653400"/>
            <a:ext cx="2212200" cy="11562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37"/>
          <p:cNvSpPr txBox="1"/>
          <p:nvPr/>
        </p:nvSpPr>
        <p:spPr>
          <a:xfrm rot="-239196">
            <a:off x="4493126" y="1441859"/>
            <a:ext cx="1570701" cy="4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Read only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 rot="272870">
            <a:off x="4015329" y="1905292"/>
            <a:ext cx="1918240" cy="40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Read, write and update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 rot="725884">
            <a:off x="3721673" y="2547118"/>
            <a:ext cx="1454300" cy="40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Read and update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 rot="1808922">
            <a:off x="5095881" y="3667153"/>
            <a:ext cx="1113996" cy="2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Read only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3740850" y="3407325"/>
            <a:ext cx="111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Read &amp; write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 rot="-1258064">
            <a:off x="4822557" y="2883456"/>
            <a:ext cx="1114179" cy="29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Read only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 rot="-1636542">
            <a:off x="4945504" y="2362608"/>
            <a:ext cx="1114184" cy="29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Read only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201100" y="30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Security: Views</a:t>
            </a: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1"/>
          </p:nvPr>
        </p:nvSpPr>
        <p:spPr>
          <a:xfrm>
            <a:off x="201100" y="986575"/>
            <a:ext cx="504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views have “security” by nature themselves. Doctors view in the app is different than patient, is different than admin, etc.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1200"/>
              </a:spcAft>
              <a:buSzPts val="1800"/>
              <a:buChar char="-"/>
            </a:pPr>
            <a:r>
              <a:rPr lang="en"/>
              <a:t>Even if someone managed to get in the app, they would ONLY see the Dr. Directory with no way of rectifying that. </a:t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0" y="3953300"/>
            <a:ext cx="8520600" cy="1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025" y="301225"/>
            <a:ext cx="2553400" cy="3516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88" y="152400"/>
            <a:ext cx="544682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/>
        </p:nvSpPr>
        <p:spPr>
          <a:xfrm>
            <a:off x="4052850" y="1895925"/>
            <a:ext cx="103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Data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Security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2402275" y="1280325"/>
            <a:ext cx="142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Table Permissions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5541200" y="1280325"/>
            <a:ext cx="103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Security Filters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3953325" y="3392875"/>
            <a:ext cx="103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View Access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66375" y="97100"/>
            <a:ext cx="457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 Mono"/>
                <a:ea typeface="Roboto Mono"/>
                <a:cs typeface="Roboto Mono"/>
                <a:sym typeface="Roboto Mono"/>
              </a:rPr>
              <a:t>Putting it all together: </a:t>
            </a:r>
            <a:endParaRPr sz="17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r="12403"/>
          <a:stretch/>
        </p:blipFill>
        <p:spPr>
          <a:xfrm>
            <a:off x="83098" y="1439638"/>
            <a:ext cx="7400449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 rotWithShape="1">
          <a:blip r:embed="rId4">
            <a:alphaModFix/>
          </a:blip>
          <a:srcRect r="11863"/>
          <a:stretch/>
        </p:blipFill>
        <p:spPr>
          <a:xfrm>
            <a:off x="55838" y="4175900"/>
            <a:ext cx="74549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 rotWithShape="1">
          <a:blip r:embed="rId5">
            <a:alphaModFix/>
          </a:blip>
          <a:srcRect r="11660"/>
          <a:stretch/>
        </p:blipFill>
        <p:spPr>
          <a:xfrm>
            <a:off x="47550" y="3262550"/>
            <a:ext cx="74549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 rotWithShape="1">
          <a:blip r:embed="rId6">
            <a:alphaModFix/>
          </a:blip>
          <a:srcRect r="12056"/>
          <a:stretch/>
        </p:blipFill>
        <p:spPr>
          <a:xfrm>
            <a:off x="45038" y="2354300"/>
            <a:ext cx="7454976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 rotWithShape="1">
          <a:blip r:embed="rId7">
            <a:alphaModFix/>
          </a:blip>
          <a:srcRect r="12311"/>
          <a:stretch/>
        </p:blipFill>
        <p:spPr>
          <a:xfrm>
            <a:off x="83200" y="515475"/>
            <a:ext cx="74004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/>
          <p:nvPr/>
        </p:nvSpPr>
        <p:spPr>
          <a:xfrm>
            <a:off x="850750" y="1041975"/>
            <a:ext cx="1587600" cy="206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doctor</a:t>
            </a:r>
            <a:endParaRPr/>
          </a:p>
        </p:txBody>
      </p:sp>
      <p:sp>
        <p:nvSpPr>
          <p:cNvPr id="331" name="Google Shape;331;p40"/>
          <p:cNvSpPr/>
          <p:nvPr/>
        </p:nvSpPr>
        <p:spPr>
          <a:xfrm>
            <a:off x="904900" y="1961850"/>
            <a:ext cx="1587600" cy="206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patient</a:t>
            </a:r>
            <a:endParaRPr/>
          </a:p>
        </p:txBody>
      </p:sp>
      <p:sp>
        <p:nvSpPr>
          <p:cNvPr id="332" name="Google Shape;332;p40"/>
          <p:cNvSpPr/>
          <p:nvPr/>
        </p:nvSpPr>
        <p:spPr>
          <a:xfrm>
            <a:off x="698125" y="2881725"/>
            <a:ext cx="1794300" cy="206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medical_data</a:t>
            </a:r>
            <a:endParaRPr/>
          </a:p>
        </p:txBody>
      </p:sp>
      <p:sp>
        <p:nvSpPr>
          <p:cNvPr id="333" name="Google Shape;333;p40"/>
          <p:cNvSpPr/>
          <p:nvPr/>
        </p:nvSpPr>
        <p:spPr>
          <a:xfrm>
            <a:off x="839500" y="3822788"/>
            <a:ext cx="1587600" cy="206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patient</a:t>
            </a:r>
            <a:endParaRPr/>
          </a:p>
        </p:txBody>
      </p:sp>
      <p:sp>
        <p:nvSpPr>
          <p:cNvPr id="334" name="Google Shape;334;p40"/>
          <p:cNvSpPr/>
          <p:nvPr/>
        </p:nvSpPr>
        <p:spPr>
          <a:xfrm>
            <a:off x="698125" y="4697875"/>
            <a:ext cx="1859400" cy="206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medical_data</a:t>
            </a: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7603250" y="534525"/>
            <a:ext cx="217500" cy="876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7611488" y="1506075"/>
            <a:ext cx="217500" cy="1752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0"/>
          <p:cNvSpPr/>
          <p:nvPr/>
        </p:nvSpPr>
        <p:spPr>
          <a:xfrm>
            <a:off x="7603250" y="3338750"/>
            <a:ext cx="217500" cy="1752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7940350" y="772575"/>
            <a:ext cx="10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Views</a:t>
            </a: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7940475" y="2074575"/>
            <a:ext cx="10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View</a:t>
            </a: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7913175" y="3822800"/>
            <a:ext cx="10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View</a:t>
            </a:r>
            <a:endParaRPr/>
          </a:p>
        </p:txBody>
      </p:sp>
      <p:sp>
        <p:nvSpPr>
          <p:cNvPr id="341" name="Google Shape;341;p40"/>
          <p:cNvSpPr txBox="1"/>
          <p:nvPr/>
        </p:nvSpPr>
        <p:spPr>
          <a:xfrm>
            <a:off x="828625" y="145725"/>
            <a:ext cx="8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Table</a:t>
            </a:r>
            <a:endParaRPr u="sng"/>
          </a:p>
        </p:txBody>
      </p:sp>
      <p:sp>
        <p:nvSpPr>
          <p:cNvPr id="342" name="Google Shape;342;p40"/>
          <p:cNvSpPr txBox="1"/>
          <p:nvPr/>
        </p:nvSpPr>
        <p:spPr>
          <a:xfrm>
            <a:off x="2546750" y="156600"/>
            <a:ext cx="152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Security Filter</a:t>
            </a:r>
            <a:endParaRPr u="sng"/>
          </a:p>
        </p:txBody>
      </p:sp>
      <p:sp>
        <p:nvSpPr>
          <p:cNvPr id="343" name="Google Shape;343;p40"/>
          <p:cNvSpPr txBox="1"/>
          <p:nvPr/>
        </p:nvSpPr>
        <p:spPr>
          <a:xfrm>
            <a:off x="7907725" y="134850"/>
            <a:ext cx="9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</a:t>
            </a:r>
            <a:endParaRPr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title"/>
          </p:nvPr>
        </p:nvSpPr>
        <p:spPr>
          <a:xfrm>
            <a:off x="3305400" y="323350"/>
            <a:ext cx="267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Block Diagram</a:t>
            </a:r>
            <a:endParaRPr b="1"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0" y="2176363"/>
            <a:ext cx="1484326" cy="8358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0" name="Google Shape;350;p41"/>
          <p:cNvSpPr/>
          <p:nvPr/>
        </p:nvSpPr>
        <p:spPr>
          <a:xfrm>
            <a:off x="2533225" y="1374000"/>
            <a:ext cx="618300" cy="36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2533225" y="1930663"/>
            <a:ext cx="618300" cy="36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2533225" y="2487325"/>
            <a:ext cx="618300" cy="36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353" name="Google Shape;353;p41"/>
          <p:cNvSpPr/>
          <p:nvPr/>
        </p:nvSpPr>
        <p:spPr>
          <a:xfrm>
            <a:off x="2533225" y="3059925"/>
            <a:ext cx="618300" cy="36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354" name="Google Shape;354;p41"/>
          <p:cNvSpPr/>
          <p:nvPr/>
        </p:nvSpPr>
        <p:spPr>
          <a:xfrm>
            <a:off x="2533225" y="3632525"/>
            <a:ext cx="618300" cy="36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cxnSp>
        <p:nvCxnSpPr>
          <p:cNvPr id="355" name="Google Shape;355;p41"/>
          <p:cNvCxnSpPr>
            <a:stCxn id="349" idx="3"/>
            <a:endCxn id="350" idx="1"/>
          </p:cNvCxnSpPr>
          <p:nvPr/>
        </p:nvCxnSpPr>
        <p:spPr>
          <a:xfrm rot="10800000" flipH="1">
            <a:off x="1636076" y="1558375"/>
            <a:ext cx="897000" cy="10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41"/>
          <p:cNvCxnSpPr>
            <a:stCxn id="349" idx="3"/>
            <a:endCxn id="351" idx="1"/>
          </p:cNvCxnSpPr>
          <p:nvPr/>
        </p:nvCxnSpPr>
        <p:spPr>
          <a:xfrm rot="10800000" flipH="1">
            <a:off x="1636076" y="2114875"/>
            <a:ext cx="897000" cy="4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41"/>
          <p:cNvCxnSpPr>
            <a:stCxn id="349" idx="3"/>
            <a:endCxn id="352" idx="1"/>
          </p:cNvCxnSpPr>
          <p:nvPr/>
        </p:nvCxnSpPr>
        <p:spPr>
          <a:xfrm>
            <a:off x="1636076" y="2594275"/>
            <a:ext cx="897000" cy="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41"/>
          <p:cNvCxnSpPr>
            <a:stCxn id="349" idx="3"/>
            <a:endCxn id="353" idx="1"/>
          </p:cNvCxnSpPr>
          <p:nvPr/>
        </p:nvCxnSpPr>
        <p:spPr>
          <a:xfrm>
            <a:off x="1636076" y="2594275"/>
            <a:ext cx="897000" cy="6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41"/>
          <p:cNvCxnSpPr>
            <a:stCxn id="349" idx="3"/>
            <a:endCxn id="354" idx="1"/>
          </p:cNvCxnSpPr>
          <p:nvPr/>
        </p:nvCxnSpPr>
        <p:spPr>
          <a:xfrm>
            <a:off x="1636076" y="2594275"/>
            <a:ext cx="897000" cy="12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0" name="Google Shape;3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663" y="2153852"/>
            <a:ext cx="804651" cy="83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1"/>
          <p:cNvCxnSpPr>
            <a:stCxn id="350" idx="3"/>
            <a:endCxn id="360" idx="1"/>
          </p:cNvCxnSpPr>
          <p:nvPr/>
        </p:nvCxnSpPr>
        <p:spPr>
          <a:xfrm>
            <a:off x="3151525" y="1558350"/>
            <a:ext cx="897000" cy="10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41"/>
          <p:cNvCxnSpPr>
            <a:stCxn id="351" idx="3"/>
            <a:endCxn id="360" idx="1"/>
          </p:cNvCxnSpPr>
          <p:nvPr/>
        </p:nvCxnSpPr>
        <p:spPr>
          <a:xfrm>
            <a:off x="3151525" y="2115013"/>
            <a:ext cx="897000" cy="4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41"/>
          <p:cNvCxnSpPr>
            <a:stCxn id="352" idx="3"/>
            <a:endCxn id="360" idx="1"/>
          </p:cNvCxnSpPr>
          <p:nvPr/>
        </p:nvCxnSpPr>
        <p:spPr>
          <a:xfrm rot="10800000" flipH="1">
            <a:off x="3151525" y="2571775"/>
            <a:ext cx="897000" cy="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41"/>
          <p:cNvCxnSpPr>
            <a:stCxn id="353" idx="3"/>
            <a:endCxn id="360" idx="1"/>
          </p:cNvCxnSpPr>
          <p:nvPr/>
        </p:nvCxnSpPr>
        <p:spPr>
          <a:xfrm rot="10800000" flipH="1">
            <a:off x="3151525" y="2571675"/>
            <a:ext cx="8970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41"/>
          <p:cNvCxnSpPr>
            <a:stCxn id="354" idx="3"/>
            <a:endCxn id="360" idx="1"/>
          </p:cNvCxnSpPr>
          <p:nvPr/>
        </p:nvCxnSpPr>
        <p:spPr>
          <a:xfrm rot="10800000" flipH="1">
            <a:off x="3151525" y="2571875"/>
            <a:ext cx="897000" cy="124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6" name="Google Shape;3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982" y="2189800"/>
            <a:ext cx="1069443" cy="7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 txBox="1"/>
          <p:nvPr/>
        </p:nvSpPr>
        <p:spPr>
          <a:xfrm>
            <a:off x="7536550" y="2899600"/>
            <a:ext cx="10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End User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5470400" y="2153850"/>
            <a:ext cx="1345500" cy="835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Authorization</a:t>
            </a:r>
            <a:endParaRPr/>
          </a:p>
        </p:txBody>
      </p:sp>
      <p:cxnSp>
        <p:nvCxnSpPr>
          <p:cNvPr id="369" name="Google Shape;369;p41"/>
          <p:cNvCxnSpPr>
            <a:endCxn id="368" idx="3"/>
          </p:cNvCxnSpPr>
          <p:nvPr/>
        </p:nvCxnSpPr>
        <p:spPr>
          <a:xfrm flipH="1">
            <a:off x="6815900" y="2571150"/>
            <a:ext cx="10374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1"/>
          <p:cNvCxnSpPr>
            <a:stCxn id="368" idx="1"/>
            <a:endCxn id="360" idx="3"/>
          </p:cNvCxnSpPr>
          <p:nvPr/>
        </p:nvCxnSpPr>
        <p:spPr>
          <a:xfrm rot="10800000">
            <a:off x="4853300" y="257175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41"/>
          <p:cNvCxnSpPr/>
          <p:nvPr/>
        </p:nvCxnSpPr>
        <p:spPr>
          <a:xfrm>
            <a:off x="3676525" y="1360975"/>
            <a:ext cx="33300" cy="26214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2" name="Google Shape;372;p41"/>
          <p:cNvSpPr txBox="1"/>
          <p:nvPr/>
        </p:nvSpPr>
        <p:spPr>
          <a:xfrm>
            <a:off x="3051625" y="3916800"/>
            <a:ext cx="128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Security Filters</a:t>
            </a:r>
            <a:endParaRPr b="1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Framework: Google Cloud Platform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1149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2595325" y="1303025"/>
            <a:ext cx="428700" cy="48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505250" y="1358175"/>
            <a:ext cx="2388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Why use the GCP?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Data Loss Prevention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Advanced Security Options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Flexible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Hands-on learning with what we are learning in this class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View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40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email is in the </a:t>
            </a:r>
            <a:r>
              <a:rPr lang="en" b="1"/>
              <a:t>Doctor table</a:t>
            </a:r>
            <a:r>
              <a:rPr lang="en"/>
              <a:t> you can: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Doctor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patient visit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YOUR Patient medical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YOUR Patient personal data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189" y="0"/>
            <a:ext cx="3342822" cy="51435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</p:pic>
      <p:sp>
        <p:nvSpPr>
          <p:cNvPr id="380" name="Google Shape;380;p42"/>
          <p:cNvSpPr txBox="1"/>
          <p:nvPr/>
        </p:nvSpPr>
        <p:spPr>
          <a:xfrm>
            <a:off x="377250" y="3532975"/>
            <a:ext cx="52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[doctorID] = LOOKUP(USEREMAIL(), doctor, email, drID)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body" idx="1"/>
          </p:nvPr>
        </p:nvSpPr>
        <p:spPr>
          <a:xfrm>
            <a:off x="201100" y="845100"/>
            <a:ext cx="4568400" cy="2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in AppSheet allows for us to train and deploy our predictive model easily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Doctor can view appointment data and views a heart disease prediction for the patient.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6" name="Google Shape;3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22" y="3412097"/>
            <a:ext cx="2558425" cy="11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3"/>
          <p:cNvPicPr preferRelativeResize="0"/>
          <p:nvPr/>
        </p:nvPicPr>
        <p:blipFill rotWithShape="1">
          <a:blip r:embed="rId4">
            <a:alphaModFix/>
          </a:blip>
          <a:srcRect b="12242"/>
          <a:stretch/>
        </p:blipFill>
        <p:spPr>
          <a:xfrm>
            <a:off x="5600000" y="682375"/>
            <a:ext cx="3403625" cy="4121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249975" y="22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View: Heart Disease Prediction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View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users email is in the </a:t>
            </a:r>
            <a:r>
              <a:rPr lang="en" b="1"/>
              <a:t>Patient table</a:t>
            </a:r>
            <a:r>
              <a:rPr lang="en"/>
              <a:t> you can: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doctor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YOUR personal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YOUR Medical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Email: IN(USEREMAIL(), myDataPersonal[email])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95" name="Google Shape;3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075" y="34063"/>
            <a:ext cx="3022926" cy="50753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View</a:t>
            </a:r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8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Email is in the </a:t>
            </a:r>
            <a:r>
              <a:rPr lang="en" b="1"/>
              <a:t>Admin Table</a:t>
            </a:r>
            <a:r>
              <a:rPr lang="en"/>
              <a:t> you can: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Doctor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Patient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Doctor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email IN(USEREMAIL(),admin[email]) this view is available.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02" name="Google Shape;4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973" y="161550"/>
            <a:ext cx="2866500" cy="48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225" y="510925"/>
            <a:ext cx="3857676" cy="38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6" title="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6"/>
          <p:cNvSpPr txBox="1"/>
          <p:nvPr/>
        </p:nvSpPr>
        <p:spPr>
          <a:xfrm>
            <a:off x="334050" y="170350"/>
            <a:ext cx="112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sz="24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>
            <a:spLocks noGrp="1"/>
          </p:cNvSpPr>
          <p:nvPr>
            <p:ph type="title"/>
          </p:nvPr>
        </p:nvSpPr>
        <p:spPr>
          <a:xfrm>
            <a:off x="703225" y="446575"/>
            <a:ext cx="18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15" name="Google Shape;4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75" y="1196850"/>
            <a:ext cx="3790925" cy="24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334050" y="310600"/>
            <a:ext cx="24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 BigQuery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35650" y="966750"/>
            <a:ext cx="4035300" cy="15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50" b="1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Query all data types with BigQuery: </a:t>
            </a:r>
            <a:r>
              <a:rPr lang="en" sz="18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structured, semi-structured, and unstructured</a:t>
            </a:r>
            <a:endParaRPr sz="18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l="15373" t="13762" r="15060" b="8748"/>
          <a:stretch/>
        </p:blipFill>
        <p:spPr>
          <a:xfrm>
            <a:off x="4832725" y="1319125"/>
            <a:ext cx="3969075" cy="25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35650" y="2415650"/>
            <a:ext cx="4035300" cy="19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Flexible, pay-as-you-go storage</a:t>
            </a:r>
            <a:endParaRPr sz="18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435650" y="3386975"/>
            <a:ext cx="40353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862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723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visualization tools for dashboard creation to help better understand your data. </a:t>
            </a:r>
            <a:endParaRPr sz="1723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662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662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3483812" y="1557500"/>
            <a:ext cx="2310300" cy="1670400"/>
          </a:xfrm>
          <a:prstGeom prst="triangl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443100" y="190500"/>
            <a:ext cx="2257800" cy="12204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/>
              <a:t>Confidentiality</a:t>
            </a:r>
            <a:endParaRPr sz="1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Only users with authorized credentials can access the information.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8" name="Google Shape;88;p17"/>
          <p:cNvSpPr/>
          <p:nvPr/>
        </p:nvSpPr>
        <p:spPr>
          <a:xfrm>
            <a:off x="6103025" y="2520875"/>
            <a:ext cx="2257800" cy="1345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/>
              <a:t>Integrity</a:t>
            </a:r>
            <a:endParaRPr sz="1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is protected from tampering and it is consistent and validated</a:t>
            </a:r>
            <a:endParaRPr sz="1200"/>
          </a:p>
        </p:txBody>
      </p:sp>
      <p:sp>
        <p:nvSpPr>
          <p:cNvPr id="89" name="Google Shape;89;p17"/>
          <p:cNvSpPr/>
          <p:nvPr/>
        </p:nvSpPr>
        <p:spPr>
          <a:xfrm>
            <a:off x="982200" y="2564227"/>
            <a:ext cx="2192700" cy="1258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Accessibility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is available at all times for authorized persons. It protected from being shut down due to external or internal threats</a:t>
            </a:r>
            <a:endParaRPr sz="1200"/>
          </a:p>
        </p:txBody>
      </p:sp>
      <p:sp>
        <p:nvSpPr>
          <p:cNvPr id="90" name="Google Shape;90;p17"/>
          <p:cNvSpPr txBox="1"/>
          <p:nvPr/>
        </p:nvSpPr>
        <p:spPr>
          <a:xfrm rot="3248344">
            <a:off x="4607220" y="2161676"/>
            <a:ext cx="1495852" cy="40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Confidentiality</a:t>
            </a:r>
            <a:endParaRPr b="1"/>
          </a:p>
        </p:txBody>
      </p:sp>
      <p:sp>
        <p:nvSpPr>
          <p:cNvPr id="91" name="Google Shape;91;p17"/>
          <p:cNvSpPr txBox="1"/>
          <p:nvPr/>
        </p:nvSpPr>
        <p:spPr>
          <a:xfrm>
            <a:off x="4303925" y="3148750"/>
            <a:ext cx="9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Integrity</a:t>
            </a:r>
            <a:endParaRPr b="1"/>
          </a:p>
        </p:txBody>
      </p:sp>
      <p:sp>
        <p:nvSpPr>
          <p:cNvPr id="92" name="Google Shape;92;p17"/>
          <p:cNvSpPr txBox="1"/>
          <p:nvPr/>
        </p:nvSpPr>
        <p:spPr>
          <a:xfrm rot="-3377947">
            <a:off x="3308878" y="2089615"/>
            <a:ext cx="1323043" cy="4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Accessibility</a:t>
            </a:r>
            <a:endParaRPr b="1"/>
          </a:p>
        </p:txBody>
      </p:sp>
      <p:sp>
        <p:nvSpPr>
          <p:cNvPr id="93" name="Google Shape;93;p17"/>
          <p:cNvSpPr/>
          <p:nvPr/>
        </p:nvSpPr>
        <p:spPr>
          <a:xfrm>
            <a:off x="6215925" y="423350"/>
            <a:ext cx="2751600" cy="15297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chemeClr val="lt1"/>
                </a:solidFill>
              </a:rPr>
              <a:t>For Example</a:t>
            </a:r>
            <a:endParaRPr sz="900" b="1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>
              <a:solidFill>
                <a:schemeClr val="lt1"/>
              </a:solidFill>
            </a:endParaRPr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en" sz="900" b="1">
                <a:solidFill>
                  <a:schemeClr val="lt1"/>
                </a:solidFill>
              </a:rPr>
              <a:t>doctors</a:t>
            </a:r>
            <a:r>
              <a:rPr lang="en" sz="900">
                <a:solidFill>
                  <a:schemeClr val="lt1"/>
                </a:solidFill>
              </a:rPr>
              <a:t> can only see their</a:t>
            </a:r>
            <a:r>
              <a:rPr lang="en" sz="900" b="1">
                <a:solidFill>
                  <a:schemeClr val="lt1"/>
                </a:solidFill>
              </a:rPr>
              <a:t> patients’</a:t>
            </a:r>
            <a:r>
              <a:rPr lang="en" sz="900">
                <a:solidFill>
                  <a:schemeClr val="lt1"/>
                </a:solidFill>
              </a:rPr>
              <a:t> data</a:t>
            </a:r>
            <a:endParaRPr sz="9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en" sz="900" b="1">
                <a:solidFill>
                  <a:schemeClr val="lt1"/>
                </a:solidFill>
              </a:rPr>
              <a:t>patients</a:t>
            </a:r>
            <a:r>
              <a:rPr lang="en" sz="900">
                <a:solidFill>
                  <a:schemeClr val="lt1"/>
                </a:solidFill>
              </a:rPr>
              <a:t> can only access </a:t>
            </a:r>
            <a:r>
              <a:rPr lang="en" sz="900" b="1">
                <a:solidFill>
                  <a:schemeClr val="lt1"/>
                </a:solidFill>
              </a:rPr>
              <a:t>their own</a:t>
            </a:r>
            <a:r>
              <a:rPr lang="en" sz="900">
                <a:solidFill>
                  <a:schemeClr val="lt1"/>
                </a:solidFill>
              </a:rPr>
              <a:t> medical data</a:t>
            </a:r>
            <a:endParaRPr sz="9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en" sz="900" b="1">
                <a:solidFill>
                  <a:schemeClr val="lt1"/>
                </a:solidFill>
              </a:rPr>
              <a:t>administrative assistants </a:t>
            </a:r>
            <a:r>
              <a:rPr lang="en" sz="900">
                <a:solidFill>
                  <a:schemeClr val="lt1"/>
                </a:solidFill>
              </a:rPr>
              <a:t>can access all </a:t>
            </a:r>
            <a:r>
              <a:rPr lang="en" sz="900" b="1">
                <a:solidFill>
                  <a:schemeClr val="lt1"/>
                </a:solidFill>
              </a:rPr>
              <a:t>patients’ general information</a:t>
            </a:r>
            <a:r>
              <a:rPr lang="en" sz="900">
                <a:solidFill>
                  <a:schemeClr val="lt1"/>
                </a:solidFill>
              </a:rPr>
              <a:t> but not medical data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12725" y="994200"/>
            <a:ext cx="2124300" cy="12204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chemeClr val="lt1"/>
                </a:solidFill>
              </a:rPr>
              <a:t>For Example</a:t>
            </a:r>
            <a:endParaRPr sz="900" b="1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en" sz="900">
                <a:solidFill>
                  <a:schemeClr val="lt1"/>
                </a:solidFill>
              </a:rPr>
              <a:t>Data is always accessible via the patient portal</a:t>
            </a:r>
            <a:r>
              <a:rPr lang="en" sz="900" b="1">
                <a:solidFill>
                  <a:schemeClr val="lt1"/>
                </a:solidFill>
              </a:rPr>
              <a:t> </a:t>
            </a:r>
            <a:endParaRPr sz="900" b="1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en" sz="900">
                <a:solidFill>
                  <a:schemeClr val="lt1"/>
                </a:solidFill>
              </a:rPr>
              <a:t>Using cloud security features, the database will be</a:t>
            </a:r>
            <a:r>
              <a:rPr lang="en" sz="900" b="1">
                <a:solidFill>
                  <a:schemeClr val="lt1"/>
                </a:solidFill>
              </a:rPr>
              <a:t> protected from outside threats</a:t>
            </a:r>
            <a:endParaRPr sz="9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436845" y="3688925"/>
            <a:ext cx="2357400" cy="1220400"/>
          </a:xfrm>
          <a:prstGeom prst="roundRect">
            <a:avLst>
              <a:gd name="adj" fmla="val 16667"/>
            </a:avLst>
          </a:prstGeom>
          <a:solidFill>
            <a:srgbClr val="FF0000">
              <a:alpha val="61310"/>
            </a:srgbClr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57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chemeClr val="lt1"/>
                </a:solidFill>
              </a:rPr>
              <a:t>For Example</a:t>
            </a:r>
            <a:endParaRPr sz="900" b="1" u="sng">
              <a:solidFill>
                <a:schemeClr val="lt1"/>
              </a:solidFill>
            </a:endParaRPr>
          </a:p>
          <a:p>
            <a:pPr marL="0" lvl="0" indent="5715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>
              <a:solidFill>
                <a:schemeClr val="lt1"/>
              </a:solidFill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en" sz="900">
                <a:solidFill>
                  <a:schemeClr val="lt1"/>
                </a:solidFill>
              </a:rPr>
              <a:t>Medical data is </a:t>
            </a:r>
            <a:r>
              <a:rPr lang="en" sz="900" b="1">
                <a:solidFill>
                  <a:schemeClr val="lt1"/>
                </a:solidFill>
              </a:rPr>
              <a:t>prevented from tampering </a:t>
            </a:r>
            <a:r>
              <a:rPr lang="en" sz="900">
                <a:solidFill>
                  <a:schemeClr val="lt1"/>
                </a:solidFill>
              </a:rPr>
              <a:t>from patients, other doctors, or admin staff</a:t>
            </a:r>
            <a:endParaRPr sz="9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en" sz="900">
                <a:solidFill>
                  <a:schemeClr val="lt1"/>
                </a:solidFill>
              </a:rPr>
              <a:t>Data is </a:t>
            </a:r>
            <a:r>
              <a:rPr lang="en" sz="900" b="1">
                <a:solidFill>
                  <a:schemeClr val="lt1"/>
                </a:solidFill>
              </a:rPr>
              <a:t>consistent </a:t>
            </a:r>
            <a:r>
              <a:rPr lang="en" sz="900">
                <a:solidFill>
                  <a:schemeClr val="lt1"/>
                </a:solidFill>
              </a:rPr>
              <a:t>across tables</a:t>
            </a:r>
            <a:endParaRPr sz="900">
              <a:solidFill>
                <a:schemeClr val="lt1"/>
              </a:solidFill>
            </a:endParaRPr>
          </a:p>
          <a:p>
            <a:pPr marL="28575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74225" y="367250"/>
            <a:ext cx="30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Restrictions</a:t>
            </a:r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5823518" y="1112089"/>
            <a:ext cx="2291337" cy="3407463"/>
            <a:chOff x="5823518" y="1112089"/>
            <a:chExt cx="2291337" cy="3407463"/>
          </a:xfrm>
        </p:grpSpPr>
        <p:grpSp>
          <p:nvGrpSpPr>
            <p:cNvPr id="102" name="Google Shape;102;p18"/>
            <p:cNvGrpSpPr/>
            <p:nvPr/>
          </p:nvGrpSpPr>
          <p:grpSpPr>
            <a:xfrm>
              <a:off x="5823518" y="1112089"/>
              <a:ext cx="2291337" cy="3407463"/>
              <a:chOff x="1118224" y="283725"/>
              <a:chExt cx="2090826" cy="4076400"/>
            </a:xfrm>
          </p:grpSpPr>
          <p:sp>
            <p:nvSpPr>
              <p:cNvPr id="103" name="Google Shape;103;p18"/>
              <p:cNvSpPr/>
              <p:nvPr/>
            </p:nvSpPr>
            <p:spPr>
              <a:xfrm>
                <a:off x="1178650" y="283725"/>
                <a:ext cx="2030400" cy="40764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8"/>
              <p:cNvSpPr/>
              <p:nvPr/>
            </p:nvSpPr>
            <p:spPr>
              <a:xfrm>
                <a:off x="1118224" y="341749"/>
                <a:ext cx="2048100" cy="24906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1D7E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>
                <a:off x="1233850" y="470600"/>
                <a:ext cx="1815000" cy="6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rgbClr val="1D7E74"/>
                    </a:solidFill>
                    <a:latin typeface="Roboto"/>
                    <a:ea typeface="Roboto"/>
                    <a:cs typeface="Roboto"/>
                    <a:sym typeface="Roboto"/>
                  </a:rPr>
                  <a:t>ADMINISTRATION</a:t>
                </a:r>
                <a:endParaRPr sz="17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06" name="Google Shape;106;p18"/>
              <p:cNvSpPr/>
              <p:nvPr/>
            </p:nvSpPr>
            <p:spPr>
              <a:xfrm rot="5400000">
                <a:off x="1938871" y="2785391"/>
                <a:ext cx="389100" cy="278100"/>
              </a:xfrm>
              <a:prstGeom prst="rightArrow">
                <a:avLst>
                  <a:gd name="adj1" fmla="val 34239"/>
                  <a:gd name="adj2" fmla="val 57035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8"/>
              <p:cNvSpPr/>
              <p:nvPr/>
            </p:nvSpPr>
            <p:spPr>
              <a:xfrm>
                <a:off x="1118308" y="3172455"/>
                <a:ext cx="2030400" cy="108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indent="-165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All patient personal  information for all doctors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42900" lvl="0" indent="-165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CANNOT ACCESS MEDICAL INFORMATION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8" name="Google Shape;108;p18"/>
            <p:cNvPicPr preferRelativeResize="0"/>
            <p:nvPr/>
          </p:nvPicPr>
          <p:blipFill rotWithShape="1">
            <a:blip r:embed="rId3">
              <a:alphaModFix/>
            </a:blip>
            <a:srcRect b="7510"/>
            <a:stretch/>
          </p:blipFill>
          <p:spPr>
            <a:xfrm>
              <a:off x="6388863" y="1754178"/>
              <a:ext cx="1160650" cy="115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8"/>
          <p:cNvGrpSpPr/>
          <p:nvPr/>
        </p:nvGrpSpPr>
        <p:grpSpPr>
          <a:xfrm>
            <a:off x="3474800" y="1112078"/>
            <a:ext cx="2291337" cy="3407463"/>
            <a:chOff x="3474800" y="1112078"/>
            <a:chExt cx="2291337" cy="3407463"/>
          </a:xfrm>
        </p:grpSpPr>
        <p:grpSp>
          <p:nvGrpSpPr>
            <p:cNvPr id="110" name="Google Shape;110;p18"/>
            <p:cNvGrpSpPr/>
            <p:nvPr/>
          </p:nvGrpSpPr>
          <p:grpSpPr>
            <a:xfrm>
              <a:off x="3474800" y="1112078"/>
              <a:ext cx="2291337" cy="3407463"/>
              <a:chOff x="1118224" y="283725"/>
              <a:chExt cx="2090826" cy="4076400"/>
            </a:xfrm>
          </p:grpSpPr>
          <p:sp>
            <p:nvSpPr>
              <p:cNvPr id="111" name="Google Shape;111;p18"/>
              <p:cNvSpPr/>
              <p:nvPr/>
            </p:nvSpPr>
            <p:spPr>
              <a:xfrm>
                <a:off x="1178650" y="283725"/>
                <a:ext cx="2030400" cy="40764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>
                <a:off x="1118224" y="341749"/>
                <a:ext cx="2048100" cy="24906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1D7E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8"/>
              <p:cNvSpPr/>
              <p:nvPr/>
            </p:nvSpPr>
            <p:spPr>
              <a:xfrm>
                <a:off x="1233850" y="470600"/>
                <a:ext cx="1815000" cy="6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rgbClr val="1D7E74"/>
                    </a:solidFill>
                    <a:latin typeface="Roboto"/>
                    <a:ea typeface="Roboto"/>
                    <a:cs typeface="Roboto"/>
                    <a:sym typeface="Roboto"/>
                  </a:rPr>
                  <a:t>PATIENTS</a:t>
                </a:r>
                <a:endParaRPr sz="17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14" name="Google Shape;114;p18"/>
              <p:cNvSpPr/>
              <p:nvPr/>
            </p:nvSpPr>
            <p:spPr>
              <a:xfrm rot="5400000">
                <a:off x="1938871" y="2785391"/>
                <a:ext cx="389100" cy="278100"/>
              </a:xfrm>
              <a:prstGeom prst="rightArrow">
                <a:avLst>
                  <a:gd name="adj1" fmla="val 34239"/>
                  <a:gd name="adj2" fmla="val 57035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8"/>
              <p:cNvSpPr/>
              <p:nvPr/>
            </p:nvSpPr>
            <p:spPr>
              <a:xfrm>
                <a:off x="1118308" y="3172455"/>
                <a:ext cx="2030400" cy="108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indent="-158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700"/>
                  <a:buFont typeface="Roboto"/>
                  <a:buChar char="●"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All medical data and personal information for their person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42900" lvl="0" indent="-165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Medical Insights with the permission of the doctor in charge of their care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16" name="Google Shape;11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40138" y="1751888"/>
              <a:ext cx="1160625" cy="1160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18"/>
          <p:cNvGrpSpPr/>
          <p:nvPr/>
        </p:nvGrpSpPr>
        <p:grpSpPr>
          <a:xfrm>
            <a:off x="1126046" y="1112078"/>
            <a:ext cx="2291337" cy="3407463"/>
            <a:chOff x="1126046" y="1112078"/>
            <a:chExt cx="2291337" cy="3407463"/>
          </a:xfrm>
        </p:grpSpPr>
        <p:grpSp>
          <p:nvGrpSpPr>
            <p:cNvPr id="118" name="Google Shape;118;p18"/>
            <p:cNvGrpSpPr/>
            <p:nvPr/>
          </p:nvGrpSpPr>
          <p:grpSpPr>
            <a:xfrm>
              <a:off x="1126046" y="1112078"/>
              <a:ext cx="2291337" cy="3407463"/>
              <a:chOff x="1118224" y="283725"/>
              <a:chExt cx="2090826" cy="4076400"/>
            </a:xfrm>
          </p:grpSpPr>
          <p:sp>
            <p:nvSpPr>
              <p:cNvPr id="119" name="Google Shape;119;p18"/>
              <p:cNvSpPr/>
              <p:nvPr/>
            </p:nvSpPr>
            <p:spPr>
              <a:xfrm>
                <a:off x="1178650" y="283725"/>
                <a:ext cx="2030400" cy="40764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>
                <a:off x="1118224" y="341749"/>
                <a:ext cx="2048100" cy="24906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1D7E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1233850" y="470600"/>
                <a:ext cx="1815000" cy="6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rgbClr val="1D7E74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DOCTORS</a:t>
                </a:r>
                <a:endParaRPr sz="17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 rot="5400000">
                <a:off x="1938871" y="2785391"/>
                <a:ext cx="389100" cy="278100"/>
              </a:xfrm>
              <a:prstGeom prst="rightArrow">
                <a:avLst>
                  <a:gd name="adj1" fmla="val 34239"/>
                  <a:gd name="adj2" fmla="val 57035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1118308" y="3172455"/>
                <a:ext cx="2030400" cy="108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indent="-165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All Patient* Medical Information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42900" lvl="0" indent="-165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All Patient*  Personal Information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42900" lvl="0" indent="-165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Medical Insight Predictions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* patient must be under their care, and not a fellow doctor’s care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24" name="Google Shape;12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01024" y="1861513"/>
              <a:ext cx="941375" cy="941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2575650" y="310825"/>
            <a:ext cx="14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22250" y="1040675"/>
            <a:ext cx="45411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tables: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medical_data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patient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doctor </a:t>
            </a:r>
            <a:endParaRPr b="1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75" y="56625"/>
            <a:ext cx="3563174" cy="48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379050" y="2654325"/>
            <a:ext cx="4688700" cy="166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b="1">
                <a:solidFill>
                  <a:schemeClr val="dk2"/>
                </a:solidFill>
              </a:rPr>
              <a:t>medical_data</a:t>
            </a:r>
            <a:r>
              <a:rPr lang="en" sz="1800">
                <a:solidFill>
                  <a:schemeClr val="dk2"/>
                </a:solidFill>
              </a:rPr>
              <a:t> table and </a:t>
            </a:r>
            <a:r>
              <a:rPr lang="en" sz="1800" b="1">
                <a:solidFill>
                  <a:schemeClr val="dk2"/>
                </a:solidFill>
              </a:rPr>
              <a:t>patient</a:t>
            </a:r>
            <a:r>
              <a:rPr lang="en" sz="1800">
                <a:solidFill>
                  <a:schemeClr val="dk2"/>
                </a:solidFill>
              </a:rPr>
              <a:t> table are connected with patient </a:t>
            </a:r>
            <a:r>
              <a:rPr lang="en" sz="1800" b="1">
                <a:solidFill>
                  <a:schemeClr val="dk2"/>
                </a:solidFill>
              </a:rPr>
              <a:t>SSN</a:t>
            </a:r>
            <a:endParaRPr sz="1800" b="1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b="1">
                <a:solidFill>
                  <a:schemeClr val="dk2"/>
                </a:solidFill>
              </a:rPr>
              <a:t>patient</a:t>
            </a:r>
            <a:r>
              <a:rPr lang="en" sz="1800">
                <a:solidFill>
                  <a:schemeClr val="dk2"/>
                </a:solidFill>
              </a:rPr>
              <a:t> table and </a:t>
            </a:r>
            <a:r>
              <a:rPr lang="en" sz="1800" b="1">
                <a:solidFill>
                  <a:schemeClr val="dk2"/>
                </a:solidFill>
              </a:rPr>
              <a:t>doctor</a:t>
            </a:r>
            <a:r>
              <a:rPr lang="en" sz="1800">
                <a:solidFill>
                  <a:schemeClr val="dk2"/>
                </a:solidFill>
              </a:rPr>
              <a:t> table are connected with a unique </a:t>
            </a:r>
            <a:r>
              <a:rPr lang="en" sz="1800" b="1">
                <a:solidFill>
                  <a:schemeClr val="dk2"/>
                </a:solidFill>
              </a:rPr>
              <a:t>doctor 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53325" y="15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44">
                <a:solidFill>
                  <a:schemeClr val="dk2"/>
                </a:solidFill>
              </a:rPr>
              <a:t>UCI Machine Learning Repository Heart Disease Dataset</a:t>
            </a:r>
            <a:endParaRPr sz="2244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128600" y="1271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database contains </a:t>
            </a:r>
            <a:r>
              <a:rPr lang="en" b="1"/>
              <a:t>76 attributes</a:t>
            </a:r>
            <a:r>
              <a:rPr lang="en"/>
              <a:t>, but all published experiments refer to using a subset of </a:t>
            </a:r>
            <a:r>
              <a:rPr lang="en" b="1"/>
              <a:t>14 of them*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“goal” : detect the presence of heart disease in the patient.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i="1"/>
              <a:t>*we will only be using the 14 utilized data items</a:t>
            </a:r>
            <a:endParaRPr sz="1400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150" y="3098425"/>
            <a:ext cx="3899462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600" y="225412"/>
            <a:ext cx="767325" cy="7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22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Medical_Data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5653013" y="994238"/>
            <a:ext cx="3037800" cy="29598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62050" y="709750"/>
            <a:ext cx="70872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SSN (</a:t>
            </a:r>
            <a:r>
              <a:rPr lang="en" sz="1500" b="1"/>
              <a:t>foreign key - references Patient</a:t>
            </a:r>
            <a:r>
              <a:rPr lang="en" sz="1500"/>
              <a:t>)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Appointment Date: day vitals were taken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cp :</a:t>
            </a:r>
            <a:r>
              <a:rPr lang="en" sz="1500"/>
              <a:t> chest pain type</a:t>
            </a:r>
            <a:endParaRPr sz="15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Value 1: typical angina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Value 2: atypical angina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Value 3: non-anginal pain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Value 4: asymptomatic</a:t>
            </a:r>
            <a:endParaRPr sz="13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trestbps:</a:t>
            </a:r>
            <a:r>
              <a:rPr lang="en" sz="1500"/>
              <a:t> resting blood pressure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chol:</a:t>
            </a:r>
            <a:r>
              <a:rPr lang="en" sz="1500"/>
              <a:t> serum cholesterol in mg/dl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fbs:</a:t>
            </a:r>
            <a:r>
              <a:rPr lang="en" sz="1500"/>
              <a:t> fasting blood sugar &gt; 120 mg/dl) (1 = true; 0 = false)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restecg:</a:t>
            </a:r>
            <a:r>
              <a:rPr lang="en" sz="1500"/>
              <a:t> resting electrocardiographic results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thalch:</a:t>
            </a:r>
            <a:r>
              <a:rPr lang="en" sz="1500"/>
              <a:t> maximum heart rate achieved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exang: </a:t>
            </a:r>
            <a:r>
              <a:rPr lang="en" sz="1500"/>
              <a:t>exercise induced angina (1 = yes; 0 = no)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oldpeak:</a:t>
            </a:r>
            <a:r>
              <a:rPr lang="en" sz="1500"/>
              <a:t> ST depression induced by exercise relative to rest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slope: </a:t>
            </a:r>
            <a:r>
              <a:rPr lang="en" sz="1500"/>
              <a:t>the slope of the peak exercise ST segment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ca:</a:t>
            </a:r>
            <a:r>
              <a:rPr lang="en" sz="1500"/>
              <a:t> number of major vessels (0-3) colored by fluoroscopy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thal:</a:t>
            </a:r>
            <a:r>
              <a:rPr lang="en" sz="1500"/>
              <a:t> 3 = normal; 6 = fixed defect; 7 = reversible defect</a:t>
            </a:r>
            <a:endParaRPr sz="150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evaluation</a:t>
            </a:r>
            <a:r>
              <a:rPr lang="en" sz="1500"/>
              <a:t>:  diagnosis of heart disease</a:t>
            </a:r>
            <a:endParaRPr sz="15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113" y="1777325"/>
            <a:ext cx="1393625" cy="1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1796</Words>
  <Application>Microsoft Office PowerPoint</Application>
  <PresentationFormat>On-screen Show (16:9)</PresentationFormat>
  <Paragraphs>284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Roboto</vt:lpstr>
      <vt:lpstr>Courier New</vt:lpstr>
      <vt:lpstr>Roboto Mono</vt:lpstr>
      <vt:lpstr>Arial</vt:lpstr>
      <vt:lpstr>Roboto Thin</vt:lpstr>
      <vt:lpstr>Simple Light</vt:lpstr>
      <vt:lpstr>Medical Insights Database System</vt:lpstr>
      <vt:lpstr>PowerPoint Presentation</vt:lpstr>
      <vt:lpstr>Framework: Google Cloud Platform</vt:lpstr>
      <vt:lpstr>Tools: BigQuery</vt:lpstr>
      <vt:lpstr>PowerPoint Presentation</vt:lpstr>
      <vt:lpstr>Access Restrictions</vt:lpstr>
      <vt:lpstr>Schema</vt:lpstr>
      <vt:lpstr>Dataset  UCI Machine Learning Repository Heart Disease Dataset </vt:lpstr>
      <vt:lpstr>Table: Medical_Data</vt:lpstr>
      <vt:lpstr>Table: Patient</vt:lpstr>
      <vt:lpstr>Table: Doctor</vt:lpstr>
      <vt:lpstr>Additional Table: Admin* </vt:lpstr>
      <vt:lpstr>Data Cleaning and Data Generation </vt:lpstr>
      <vt:lpstr>MySQL to BigQuery</vt:lpstr>
      <vt:lpstr>MySQL to BigQuery: Continued</vt:lpstr>
      <vt:lpstr>MySQL to BigQuery: Modules Used</vt:lpstr>
      <vt:lpstr>Application and Data Security Development</vt:lpstr>
      <vt:lpstr>PowerPoint Presentation</vt:lpstr>
      <vt:lpstr>HIPAA Implementation</vt:lpstr>
      <vt:lpstr>AppSheet Security: The Essentials</vt:lpstr>
      <vt:lpstr>Security: Authentication</vt:lpstr>
      <vt:lpstr>Security: Access Control</vt:lpstr>
      <vt:lpstr>Security: Access Control and Security Filters</vt:lpstr>
      <vt:lpstr>AppSheet: Auditing</vt:lpstr>
      <vt:lpstr>Security: Data Table Restrictions</vt:lpstr>
      <vt:lpstr>Security: Views</vt:lpstr>
      <vt:lpstr>PowerPoint Presentation</vt:lpstr>
      <vt:lpstr>PowerPoint Presentation</vt:lpstr>
      <vt:lpstr>Block Diagram</vt:lpstr>
      <vt:lpstr>Doctor View</vt:lpstr>
      <vt:lpstr>Doctor View: Heart Disease Prediction </vt:lpstr>
      <vt:lpstr>Patient View</vt:lpstr>
      <vt:lpstr>Admin View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Insights Database System</dc:title>
  <cp:lastModifiedBy>Bailie  Delpire</cp:lastModifiedBy>
  <cp:revision>1</cp:revision>
  <dcterms:modified xsi:type="dcterms:W3CDTF">2023-04-18T22:42:59Z</dcterms:modified>
</cp:coreProperties>
</file>