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49F850-BCE5-48A1-BDF7-7EA5B98F7E4E}">
  <a:tblStyle styleId="{8E49F850-BCE5-48A1-BDF7-7EA5B98F7E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e5b58d6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e5b58d6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e5b58d6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e5b58d6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e5b58d6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e5b58d6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e5b58d6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e5b58d6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e5b58d63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e5b58d63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e5b58d6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e5b58d6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NVIDIA CHALLENGE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Team: AI Nomads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aphicFrame>
        <p:nvGraphicFramePr>
          <p:cNvPr id="60" name="Google Shape;60;p14"/>
          <p:cNvGraphicFramePr/>
          <p:nvPr/>
        </p:nvGraphicFramePr>
        <p:xfrm>
          <a:off x="952500" y="1619250"/>
          <a:ext cx="3000000" cy="3000000"/>
        </p:xfrm>
        <a:graphic>
          <a:graphicData uri="http://schemas.openxmlformats.org/drawingml/2006/table">
            <a:tbl>
              <a:tblPr>
                <a:noFill/>
                <a:tableStyleId>{8E49F850-BCE5-48A1-BDF7-7EA5B98F7E4E}</a:tableStyleId>
              </a:tblPr>
              <a:tblGrid>
                <a:gridCol w="2413000"/>
                <a:gridCol w="2413000"/>
                <a:gridCol w="2413000"/>
              </a:tblGrid>
              <a:tr h="381000">
                <a:tc>
                  <a:txBody>
                    <a:bodyPr/>
                    <a:lstStyle/>
                    <a:p>
                      <a:pPr indent="0" lvl="0" marL="0" rtl="0" algn="ctr">
                        <a:spcBef>
                          <a:spcPts val="0"/>
                        </a:spcBef>
                        <a:spcAft>
                          <a:spcPts val="0"/>
                        </a:spcAft>
                        <a:buNone/>
                      </a:pPr>
                      <a:r>
                        <a:rPr b="1" lang="en-GB"/>
                        <a:t>First name</a:t>
                      </a:r>
                      <a:endParaRPr b="1"/>
                    </a:p>
                  </a:txBody>
                  <a:tcPr marT="91425" marB="91425" marR="91425" marL="91425"/>
                </a:tc>
                <a:tc>
                  <a:txBody>
                    <a:bodyPr/>
                    <a:lstStyle/>
                    <a:p>
                      <a:pPr indent="0" lvl="0" marL="0" rtl="0" algn="ctr">
                        <a:spcBef>
                          <a:spcPts val="0"/>
                        </a:spcBef>
                        <a:spcAft>
                          <a:spcPts val="0"/>
                        </a:spcAft>
                        <a:buNone/>
                      </a:pPr>
                      <a:r>
                        <a:rPr b="1" lang="en-GB"/>
                        <a:t>Last name</a:t>
                      </a:r>
                      <a:endParaRPr b="1"/>
                    </a:p>
                  </a:txBody>
                  <a:tcPr marT="91425" marB="91425" marR="91425" marL="91425"/>
                </a:tc>
                <a:tc>
                  <a:txBody>
                    <a:bodyPr/>
                    <a:lstStyle/>
                    <a:p>
                      <a:pPr indent="0" lvl="0" marL="0" rtl="0" algn="ctr">
                        <a:spcBef>
                          <a:spcPts val="0"/>
                        </a:spcBef>
                        <a:spcAft>
                          <a:spcPts val="0"/>
                        </a:spcAft>
                        <a:buNone/>
                      </a:pPr>
                      <a:r>
                        <a:rPr b="1" lang="en-GB"/>
                        <a:t>Country</a:t>
                      </a:r>
                      <a:endParaRPr b="1"/>
                    </a:p>
                  </a:txBody>
                  <a:tcPr marT="91425" marB="91425" marR="91425" marL="91425"/>
                </a:tc>
              </a:tr>
              <a:tr h="381000">
                <a:tc>
                  <a:txBody>
                    <a:bodyPr/>
                    <a:lstStyle/>
                    <a:p>
                      <a:pPr indent="0" lvl="0" marL="0" rtl="0" algn="l">
                        <a:spcBef>
                          <a:spcPts val="0"/>
                        </a:spcBef>
                        <a:spcAft>
                          <a:spcPts val="0"/>
                        </a:spcAft>
                        <a:buNone/>
                      </a:pPr>
                      <a:r>
                        <a:rPr lang="en-GB"/>
                        <a:t>Elizabeth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Mutua</a:t>
                      </a:r>
                      <a:endParaRPr/>
                    </a:p>
                  </a:txBody>
                  <a:tcPr marT="91425" marB="91425" marR="91425" marL="91425"/>
                </a:tc>
                <a:tc>
                  <a:txBody>
                    <a:bodyPr/>
                    <a:lstStyle/>
                    <a:p>
                      <a:pPr indent="0" lvl="0" marL="0" rtl="0" algn="l">
                        <a:spcBef>
                          <a:spcPts val="0"/>
                        </a:spcBef>
                        <a:spcAft>
                          <a:spcPts val="0"/>
                        </a:spcAft>
                        <a:buNone/>
                      </a:pPr>
                      <a:r>
                        <a:rPr lang="en-GB"/>
                        <a:t>Kenya</a:t>
                      </a:r>
                      <a:endParaRPr/>
                    </a:p>
                  </a:txBody>
                  <a:tcPr marT="91425" marB="91425" marR="91425" marL="91425"/>
                </a:tc>
              </a:tr>
              <a:tr h="381000">
                <a:tc>
                  <a:txBody>
                    <a:bodyPr/>
                    <a:lstStyle/>
                    <a:p>
                      <a:pPr indent="0" lvl="0" marL="0" rtl="0" algn="l">
                        <a:spcBef>
                          <a:spcPts val="0"/>
                        </a:spcBef>
                        <a:spcAft>
                          <a:spcPts val="0"/>
                        </a:spcAft>
                        <a:buNone/>
                      </a:pPr>
                      <a:r>
                        <a:rPr lang="en-GB"/>
                        <a:t>Fred </a:t>
                      </a:r>
                      <a:r>
                        <a:rPr lang="en-GB">
                          <a:solidFill>
                            <a:schemeClr val="dk1"/>
                          </a:solidFill>
                        </a:rPr>
                        <a:t>Sangol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uche</a:t>
                      </a:r>
                      <a:endParaRPr/>
                    </a:p>
                  </a:txBody>
                  <a:tcPr marT="91425" marB="91425" marR="91425" marL="91425"/>
                </a:tc>
                <a:tc>
                  <a:txBody>
                    <a:bodyPr/>
                    <a:lstStyle/>
                    <a:p>
                      <a:pPr indent="0" lvl="0" marL="0" rtl="0" algn="l">
                        <a:spcBef>
                          <a:spcPts val="0"/>
                        </a:spcBef>
                        <a:spcAft>
                          <a:spcPts val="0"/>
                        </a:spcAft>
                        <a:buNone/>
                      </a:pPr>
                      <a:r>
                        <a:rPr lang="en-GB"/>
                        <a:t>Gambia</a:t>
                      </a:r>
                      <a:endParaRPr/>
                    </a:p>
                  </a:txBody>
                  <a:tcPr marT="91425" marB="91425" marR="91425" marL="91425"/>
                </a:tc>
              </a:tr>
              <a:tr h="381000">
                <a:tc>
                  <a:txBody>
                    <a:bodyPr/>
                    <a:lstStyle/>
                    <a:p>
                      <a:pPr indent="0" lvl="0" marL="0" rtl="0" algn="l">
                        <a:spcBef>
                          <a:spcPts val="0"/>
                        </a:spcBef>
                        <a:spcAft>
                          <a:spcPts val="0"/>
                        </a:spcAft>
                        <a:buNone/>
                      </a:pPr>
                      <a:r>
                        <a:rPr lang="en-GB"/>
                        <a:t>Mbangula Lameck</a:t>
                      </a:r>
                      <a:endParaRPr/>
                    </a:p>
                  </a:txBody>
                  <a:tcPr marT="91425" marB="91425" marR="91425" marL="91425"/>
                </a:tc>
                <a:tc>
                  <a:txBody>
                    <a:bodyPr/>
                    <a:lstStyle/>
                    <a:p>
                      <a:pPr indent="0" lvl="0" marL="0" rtl="0" algn="l">
                        <a:spcBef>
                          <a:spcPts val="0"/>
                        </a:spcBef>
                        <a:spcAft>
                          <a:spcPts val="0"/>
                        </a:spcAft>
                        <a:buNone/>
                      </a:pPr>
                      <a:r>
                        <a:rPr lang="en-GB"/>
                        <a:t>Amugongo</a:t>
                      </a:r>
                      <a:endParaRPr/>
                    </a:p>
                  </a:txBody>
                  <a:tcPr marT="91425" marB="91425" marR="91425" marL="91425"/>
                </a:tc>
                <a:tc>
                  <a:txBody>
                    <a:bodyPr/>
                    <a:lstStyle/>
                    <a:p>
                      <a:pPr indent="0" lvl="0" marL="0" rtl="0" algn="l">
                        <a:spcBef>
                          <a:spcPts val="0"/>
                        </a:spcBef>
                        <a:spcAft>
                          <a:spcPts val="0"/>
                        </a:spcAft>
                        <a:buNone/>
                      </a:pPr>
                      <a:r>
                        <a:rPr lang="en-GB"/>
                        <a:t>Namibia</a:t>
                      </a:r>
                      <a:endParaRPr/>
                    </a:p>
                  </a:txBody>
                  <a:tcPr marT="91425" marB="91425" marR="91425" marL="91425"/>
                </a:tc>
              </a:tr>
              <a:tr h="381000">
                <a:tc>
                  <a:txBody>
                    <a:bodyPr/>
                    <a:lstStyle/>
                    <a:p>
                      <a:pPr indent="0" lvl="0" marL="0" rtl="0" algn="l">
                        <a:spcBef>
                          <a:spcPts val="0"/>
                        </a:spcBef>
                        <a:spcAft>
                          <a:spcPts val="0"/>
                        </a:spcAft>
                        <a:buNone/>
                      </a:pPr>
                      <a:r>
                        <a:rPr lang="en-GB"/>
                        <a:t>Benson</a:t>
                      </a:r>
                      <a:endParaRPr/>
                    </a:p>
                  </a:txBody>
                  <a:tcPr marT="91425" marB="91425" marR="91425" marL="91425"/>
                </a:tc>
                <a:tc>
                  <a:txBody>
                    <a:bodyPr/>
                    <a:lstStyle/>
                    <a:p>
                      <a:pPr indent="0" lvl="0" marL="0" rtl="0" algn="l">
                        <a:spcBef>
                          <a:spcPts val="0"/>
                        </a:spcBef>
                        <a:spcAft>
                          <a:spcPts val="0"/>
                        </a:spcAft>
                        <a:buNone/>
                      </a:pPr>
                      <a:r>
                        <a:rPr lang="en-GB"/>
                        <a:t>Mwaura</a:t>
                      </a:r>
                      <a:endParaRPr/>
                    </a:p>
                  </a:txBody>
                  <a:tcPr marT="91425" marB="91425" marR="91425" marL="91425"/>
                </a:tc>
                <a:tc>
                  <a:txBody>
                    <a:bodyPr/>
                    <a:lstStyle/>
                    <a:p>
                      <a:pPr indent="0" lvl="0" marL="0" rtl="0" algn="l">
                        <a:spcBef>
                          <a:spcPts val="0"/>
                        </a:spcBef>
                        <a:spcAft>
                          <a:spcPts val="0"/>
                        </a:spcAft>
                        <a:buNone/>
                      </a:pPr>
                      <a:r>
                        <a:rPr lang="en-GB"/>
                        <a:t>Kenya</a:t>
                      </a:r>
                      <a:endParaRPr/>
                    </a:p>
                  </a:txBody>
                  <a:tcPr marT="91425" marB="91425" marR="91425" marL="91425"/>
                </a:tc>
              </a:tr>
            </a:tbl>
          </a:graphicData>
        </a:graphic>
      </p:graphicFrame>
      <p:sp>
        <p:nvSpPr>
          <p:cNvPr id="61" name="Google Shape;61;p14"/>
          <p:cNvSpPr txBox="1"/>
          <p:nvPr>
            <p:ph type="title"/>
          </p:nvPr>
        </p:nvSpPr>
        <p:spPr>
          <a:xfrm>
            <a:off x="2559225" y="436125"/>
            <a:ext cx="35349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Team members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Outline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Background</a:t>
            </a:r>
            <a:endParaRPr/>
          </a:p>
          <a:p>
            <a:pPr indent="0" lvl="0" marL="0" rtl="0" algn="l">
              <a:spcBef>
                <a:spcPts val="1200"/>
              </a:spcBef>
              <a:spcAft>
                <a:spcPts val="0"/>
              </a:spcAft>
              <a:buNone/>
            </a:pPr>
            <a:r>
              <a:rPr lang="en-GB"/>
              <a:t>Approach</a:t>
            </a:r>
            <a:endParaRPr/>
          </a:p>
          <a:p>
            <a:pPr indent="0" lvl="0" marL="0" rtl="0" algn="l">
              <a:spcBef>
                <a:spcPts val="1200"/>
              </a:spcBef>
              <a:spcAft>
                <a:spcPts val="0"/>
              </a:spcAft>
              <a:buNone/>
            </a:pPr>
            <a:r>
              <a:rPr lang="en-GB"/>
              <a:t>Results</a:t>
            </a:r>
            <a:endParaRPr/>
          </a:p>
          <a:p>
            <a:pPr indent="0" lvl="0" marL="0" rtl="0" algn="l">
              <a:spcBef>
                <a:spcPts val="1200"/>
              </a:spcBef>
              <a:spcAft>
                <a:spcPts val="1200"/>
              </a:spcAft>
              <a:buNone/>
            </a:pPr>
            <a:r>
              <a:rPr lang="en-GB"/>
              <a:t>Next step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Background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3050"/>
              <a:t>P</a:t>
            </a:r>
            <a:r>
              <a:rPr lang="en-GB" sz="3050"/>
              <a:t>eople living in urban areas within Africa require domestic workers to take care of their children. Those without domestic workers take their children to daycares. Modern daycares have software's to manage the operations of the centers but do not have an application to track the mobility of children within the center.</a:t>
            </a:r>
            <a:endParaRPr sz="3050"/>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approach is to develop an AI-smart surveillance system that monitors children in daycare centres and sends alerts to the daycare management in a case when a child has left the </a:t>
            </a:r>
            <a:r>
              <a:rPr lang="en-GB"/>
              <a:t>vicinity</a:t>
            </a:r>
            <a:r>
              <a:rPr lang="en-GB"/>
              <a:t> of the school or </a:t>
            </a:r>
            <a:r>
              <a:rPr lang="en-GB"/>
              <a:t>daycare</a:t>
            </a:r>
            <a:r>
              <a:rPr lang="en-GB"/>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solution makes use of Peoplenet model from Nvidia NGC and then we provide the dataset with corresponding annotations for this. Results seems to be promising if more time is allowed to work on this project.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3010475" y="2197050"/>
            <a:ext cx="5045400" cy="2843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 step</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Next step is to build further on this and work towards improving the model’s accuracy. Then later refining the application to be used to real life applications in daycare centers, schools, hotels and religious centers where children are available.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