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4A7FA-77A6-76F8-855D-39C7644000D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B15985-9D0E-3F24-D96C-A97FF96A9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A0D8898-0D2F-8302-47B7-8AAFE9DC828B}"/>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5" name="Marcador de pie de página 4">
            <a:extLst>
              <a:ext uri="{FF2B5EF4-FFF2-40B4-BE49-F238E27FC236}">
                <a16:creationId xmlns:a16="http://schemas.microsoft.com/office/drawing/2014/main" id="{24C216C8-9ED2-AB6A-3538-C87837FDCD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8DA24EF-C2C6-76FE-EC10-5A2C37D3A9E7}"/>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334510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BEAD5-4FF3-0547-C5FB-A67DCEB0E2F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16028FE-2A27-2A83-9254-7EFE6E8E0D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64DEBFE-A4AD-CD2A-FB9A-7118F22411C2}"/>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5" name="Marcador de pie de página 4">
            <a:extLst>
              <a:ext uri="{FF2B5EF4-FFF2-40B4-BE49-F238E27FC236}">
                <a16:creationId xmlns:a16="http://schemas.microsoft.com/office/drawing/2014/main" id="{2D3B5211-9A2A-2BC8-BE44-D8D9F51BE5E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DFB4E35-B46C-DECE-BA0D-BC4744C36E5F}"/>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275710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5C4B41-572A-C4E0-3F65-A525D854108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87F0CC1-77CC-0A3F-D3FD-E0993DEC3B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55079B-3E32-6362-1267-8CCF9D4968AC}"/>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5" name="Marcador de pie de página 4">
            <a:extLst>
              <a:ext uri="{FF2B5EF4-FFF2-40B4-BE49-F238E27FC236}">
                <a16:creationId xmlns:a16="http://schemas.microsoft.com/office/drawing/2014/main" id="{20D43442-D541-AF51-9609-BA22888C0B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9A30BA9-9565-558C-89B8-B0C94801D840}"/>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108837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383E8-F5EC-A0A0-1209-93D06E3B9EE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2781233-AA9E-3953-CFC9-54A25A8564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E73DF6D-BED5-A27B-FCD5-EAC7592E9618}"/>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5" name="Marcador de pie de página 4">
            <a:extLst>
              <a:ext uri="{FF2B5EF4-FFF2-40B4-BE49-F238E27FC236}">
                <a16:creationId xmlns:a16="http://schemas.microsoft.com/office/drawing/2014/main" id="{4DC1F91F-A9C0-3048-0E38-9CE618E99B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F083335-3B69-2A9E-287B-06FA1B9E2537}"/>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424179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642CE-E7F4-259E-D46C-330104A8657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B7BCDBC-735E-27C0-97EC-C0CE3763C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DD30A45-29CB-1EC1-F94C-5786C8FC7C5A}"/>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5" name="Marcador de pie de página 4">
            <a:extLst>
              <a:ext uri="{FF2B5EF4-FFF2-40B4-BE49-F238E27FC236}">
                <a16:creationId xmlns:a16="http://schemas.microsoft.com/office/drawing/2014/main" id="{FD956610-2813-C3B4-C02A-7748B0814A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69AC7F8-0AB1-35E6-A42E-C53B074B031D}"/>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343684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B31D6-B573-039B-F12D-0C2E4EDC023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ABB40AB-DA96-A904-D010-A38F0E9B3E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49295C7-72E1-A208-1DC6-A8E6F3F4F3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B2E43F5-BE55-A92F-5224-A40362D7BC64}"/>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6" name="Marcador de pie de página 5">
            <a:extLst>
              <a:ext uri="{FF2B5EF4-FFF2-40B4-BE49-F238E27FC236}">
                <a16:creationId xmlns:a16="http://schemas.microsoft.com/office/drawing/2014/main" id="{ACA371D0-147F-33FF-3273-3B522E02742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1C792F0-73EA-5F1A-FF04-44F67E4CC8C3}"/>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354729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16343-96EF-BB02-8AD4-77E715A868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34002FA-3166-9494-8769-138C98F13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709F6A3-4D65-5275-05B1-47BE91827F2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9ECC68F-7E62-5E40-C205-3E126F19CD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0BA343-CE36-A584-DC29-DDA2E17721F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C0690A0-CB3E-2CBF-D78A-4D88B3BCFCC4}"/>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8" name="Marcador de pie de página 7">
            <a:extLst>
              <a:ext uri="{FF2B5EF4-FFF2-40B4-BE49-F238E27FC236}">
                <a16:creationId xmlns:a16="http://schemas.microsoft.com/office/drawing/2014/main" id="{C940C7EE-1897-92A7-1E78-AE753396EA4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75E1100-A137-ACBE-4857-2E5EBDEB822F}"/>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26217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808E0-872A-5DD9-03CA-69365E8BBE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F2AF0D9-B0B4-0752-B6C7-87230D4A79A9}"/>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4" name="Marcador de pie de página 3">
            <a:extLst>
              <a:ext uri="{FF2B5EF4-FFF2-40B4-BE49-F238E27FC236}">
                <a16:creationId xmlns:a16="http://schemas.microsoft.com/office/drawing/2014/main" id="{971976A8-E195-3E2C-16A5-69E9187551A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36075CC-C5D0-2EF5-15FA-0BF22EC8342B}"/>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190296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431194B-6154-3F2B-96EE-E9126C498D2F}"/>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3" name="Marcador de pie de página 2">
            <a:extLst>
              <a:ext uri="{FF2B5EF4-FFF2-40B4-BE49-F238E27FC236}">
                <a16:creationId xmlns:a16="http://schemas.microsoft.com/office/drawing/2014/main" id="{2B812E41-E762-90E3-084D-3DD4278FBA0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FE6DBBC-B961-7A50-CAA6-90A07FEEF3E1}"/>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123816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D8DC0-7BB9-3680-D091-C66CEEB4B8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BF81A0A-6B45-E586-A63D-5B73C0CB6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BCDD61B-ACFC-E619-EBCD-EAEA68E81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EAACF9-4598-7FF8-BB8F-1B3A625BEB66}"/>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6" name="Marcador de pie de página 5">
            <a:extLst>
              <a:ext uri="{FF2B5EF4-FFF2-40B4-BE49-F238E27FC236}">
                <a16:creationId xmlns:a16="http://schemas.microsoft.com/office/drawing/2014/main" id="{6F7AAF1F-FD1A-2A40-A860-13D2313CD18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14A1B3D-4958-CCED-12A3-A81D685C7AD6}"/>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392403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855CE-074F-C399-CC61-3B0C4DAF16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770AA2F-3E70-8540-2F91-587AC7112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AF6D1CE-87BD-BE4C-E29E-A07EC07FC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9BCC5F-7788-969F-36A6-22886945C9CF}"/>
              </a:ext>
            </a:extLst>
          </p:cNvPr>
          <p:cNvSpPr>
            <a:spLocks noGrp="1"/>
          </p:cNvSpPr>
          <p:nvPr>
            <p:ph type="dt" sz="half" idx="10"/>
          </p:nvPr>
        </p:nvSpPr>
        <p:spPr/>
        <p:txBody>
          <a:bodyPr/>
          <a:lstStyle/>
          <a:p>
            <a:fld id="{1C32C1C2-E8B6-4105-BB1A-0C65936852EF}" type="datetimeFigureOut">
              <a:rPr lang="es-CO" smtClean="0"/>
              <a:t>20/10/2022</a:t>
            </a:fld>
            <a:endParaRPr lang="es-CO"/>
          </a:p>
        </p:txBody>
      </p:sp>
      <p:sp>
        <p:nvSpPr>
          <p:cNvPr id="6" name="Marcador de pie de página 5">
            <a:extLst>
              <a:ext uri="{FF2B5EF4-FFF2-40B4-BE49-F238E27FC236}">
                <a16:creationId xmlns:a16="http://schemas.microsoft.com/office/drawing/2014/main" id="{7792729E-21A3-4D4A-6043-EFA6FD6B5CF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B94C98C-99F2-DB17-D440-568178E15A93}"/>
              </a:ext>
            </a:extLst>
          </p:cNvPr>
          <p:cNvSpPr>
            <a:spLocks noGrp="1"/>
          </p:cNvSpPr>
          <p:nvPr>
            <p:ph type="sldNum" sz="quarter" idx="12"/>
          </p:nvPr>
        </p:nvSpPr>
        <p:spPr/>
        <p:txBody>
          <a:bodyPr/>
          <a:lstStyle/>
          <a:p>
            <a:fld id="{EF6F8642-1C36-4FB3-B93D-36421097B149}" type="slidenum">
              <a:rPr lang="es-CO" smtClean="0"/>
              <a:t>‹#›</a:t>
            </a:fld>
            <a:endParaRPr lang="es-CO"/>
          </a:p>
        </p:txBody>
      </p:sp>
    </p:spTree>
    <p:extLst>
      <p:ext uri="{BB962C8B-B14F-4D97-AF65-F5344CB8AC3E}">
        <p14:creationId xmlns:p14="http://schemas.microsoft.com/office/powerpoint/2010/main" val="2205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4CC940-4712-D018-5CE2-45D566BDF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6618E84-BD62-7C24-9B23-75B32739BD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908899C-29B2-4D27-DD86-950156FDC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2C1C2-E8B6-4105-BB1A-0C65936852EF}" type="datetimeFigureOut">
              <a:rPr lang="es-CO" smtClean="0"/>
              <a:t>20/10/2022</a:t>
            </a:fld>
            <a:endParaRPr lang="es-CO"/>
          </a:p>
        </p:txBody>
      </p:sp>
      <p:sp>
        <p:nvSpPr>
          <p:cNvPr id="5" name="Marcador de pie de página 4">
            <a:extLst>
              <a:ext uri="{FF2B5EF4-FFF2-40B4-BE49-F238E27FC236}">
                <a16:creationId xmlns:a16="http://schemas.microsoft.com/office/drawing/2014/main" id="{9DE0A3F6-53BB-7740-356A-A6FEDE35E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8A03C59-26A7-0ED3-8C0D-A9B5CF0FD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F8642-1C36-4FB3-B93D-36421097B149}" type="slidenum">
              <a:rPr lang="es-CO" smtClean="0"/>
              <a:t>‹#›</a:t>
            </a:fld>
            <a:endParaRPr lang="es-CO"/>
          </a:p>
        </p:txBody>
      </p:sp>
    </p:spTree>
    <p:extLst>
      <p:ext uri="{BB962C8B-B14F-4D97-AF65-F5344CB8AC3E}">
        <p14:creationId xmlns:p14="http://schemas.microsoft.com/office/powerpoint/2010/main" val="12366540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CAE38-B538-AE17-8C34-4FDFEE610D06}"/>
              </a:ext>
            </a:extLst>
          </p:cNvPr>
          <p:cNvSpPr>
            <a:spLocks noGrp="1"/>
          </p:cNvSpPr>
          <p:nvPr>
            <p:ph type="ctrTitle"/>
          </p:nvPr>
        </p:nvSpPr>
        <p:spPr>
          <a:xfrm>
            <a:off x="1524000" y="582742"/>
            <a:ext cx="9144000" cy="1079241"/>
          </a:xfrm>
        </p:spPr>
        <p:txBody>
          <a:bodyPr>
            <a:normAutofit/>
          </a:bodyPr>
          <a:lstStyle/>
          <a:p>
            <a:r>
              <a:rPr lang="es-CO" sz="3600" b="1" dirty="0">
                <a:latin typeface="Times New Roman" panose="02020603050405020304" pitchFamily="18" charset="0"/>
                <a:cs typeface="Times New Roman" panose="02020603050405020304" pitchFamily="18" charset="0"/>
              </a:rPr>
              <a:t>Sistema de frenado de emergencia.</a:t>
            </a:r>
          </a:p>
        </p:txBody>
      </p:sp>
      <p:sp>
        <p:nvSpPr>
          <p:cNvPr id="3" name="Subtítulo 2">
            <a:extLst>
              <a:ext uri="{FF2B5EF4-FFF2-40B4-BE49-F238E27FC236}">
                <a16:creationId xmlns:a16="http://schemas.microsoft.com/office/drawing/2014/main" id="{6BFB5A5E-EF98-E2E1-82AA-BF064513EF50}"/>
              </a:ext>
            </a:extLst>
          </p:cNvPr>
          <p:cNvSpPr>
            <a:spLocks noGrp="1"/>
          </p:cNvSpPr>
          <p:nvPr>
            <p:ph type="subTitle" idx="1"/>
          </p:nvPr>
        </p:nvSpPr>
        <p:spPr>
          <a:xfrm>
            <a:off x="1589314" y="2407995"/>
            <a:ext cx="9144000" cy="1231221"/>
          </a:xfrm>
        </p:spPr>
        <p:txBody>
          <a:bodyPr/>
          <a:lstStyle/>
          <a:p>
            <a:r>
              <a:rPr lang="es-CO" sz="2000" b="1" dirty="0">
                <a:latin typeface="Times New Roman" panose="02020603050405020304" pitchFamily="18" charset="0"/>
                <a:cs typeface="Times New Roman" panose="02020603050405020304" pitchFamily="18" charset="0"/>
              </a:rPr>
              <a:t>Integrantes:</a:t>
            </a:r>
          </a:p>
          <a:p>
            <a:r>
              <a:rPr lang="es-CO" sz="2000" dirty="0">
                <a:latin typeface="Times New Roman" panose="02020603050405020304" pitchFamily="18" charset="0"/>
                <a:cs typeface="Times New Roman" panose="02020603050405020304" pitchFamily="18" charset="0"/>
              </a:rPr>
              <a:t>Emiliano Vivas Rodríguez              A01424732</a:t>
            </a:r>
          </a:p>
          <a:p>
            <a:r>
              <a:rPr lang="es-CO" sz="2000" dirty="0">
                <a:latin typeface="Times New Roman" panose="02020603050405020304" pitchFamily="18" charset="0"/>
                <a:cs typeface="Times New Roman" panose="02020603050405020304" pitchFamily="18" charset="0"/>
              </a:rPr>
              <a:t>Nicolás Díaz Coronado                A01761223</a:t>
            </a:r>
          </a:p>
          <a:p>
            <a:endParaRPr lang="es-CO" dirty="0"/>
          </a:p>
        </p:txBody>
      </p:sp>
      <p:pic>
        <p:nvPicPr>
          <p:cNvPr id="4" name="Imagen 3" descr="Logotipo, nombre de la empresa&#10;&#10;Descripción generada automáticamente">
            <a:extLst>
              <a:ext uri="{FF2B5EF4-FFF2-40B4-BE49-F238E27FC236}">
                <a16:creationId xmlns:a16="http://schemas.microsoft.com/office/drawing/2014/main" id="{50F09656-833D-CC08-91D5-316223C9B8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57249" y="43122"/>
            <a:ext cx="1079241" cy="1079241"/>
          </a:xfrm>
          <a:prstGeom prst="rect">
            <a:avLst/>
          </a:prstGeom>
          <a:noFill/>
          <a:ln>
            <a:noFill/>
          </a:ln>
        </p:spPr>
      </p:pic>
      <p:sp>
        <p:nvSpPr>
          <p:cNvPr id="6" name="CuadroTexto 5">
            <a:extLst>
              <a:ext uri="{FF2B5EF4-FFF2-40B4-BE49-F238E27FC236}">
                <a16:creationId xmlns:a16="http://schemas.microsoft.com/office/drawing/2014/main" id="{12BE2614-BE4C-26A3-B99A-304A9D236EFB}"/>
              </a:ext>
            </a:extLst>
          </p:cNvPr>
          <p:cNvSpPr txBox="1"/>
          <p:nvPr/>
        </p:nvSpPr>
        <p:spPr>
          <a:xfrm>
            <a:off x="4905180" y="4118749"/>
            <a:ext cx="2381639" cy="369332"/>
          </a:xfrm>
          <a:prstGeom prst="rect">
            <a:avLst/>
          </a:prstGeom>
          <a:noFill/>
        </p:spPr>
        <p:txBody>
          <a:bodyPr wrap="square">
            <a:spAutoFit/>
          </a:bodyPr>
          <a:lstStyle/>
          <a:p>
            <a:r>
              <a:rPr lang="es-MX" dirty="0">
                <a:latin typeface="Times New Roman" panose="02020603050405020304" pitchFamily="18" charset="0"/>
                <a:cs typeface="Times New Roman" panose="02020603050405020304" pitchFamily="18" charset="0"/>
              </a:rPr>
              <a:t>20 de octubre del 2022.</a:t>
            </a:r>
            <a:endParaRPr lang="es-CO"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A4C0B84C-9CF6-70F0-3427-E8A7168E7C8E}"/>
              </a:ext>
            </a:extLst>
          </p:cNvPr>
          <p:cNvSpPr txBox="1"/>
          <p:nvPr/>
        </p:nvSpPr>
        <p:spPr>
          <a:xfrm>
            <a:off x="2043405" y="4813600"/>
            <a:ext cx="8624595" cy="369332"/>
          </a:xfrm>
          <a:prstGeom prst="rect">
            <a:avLst/>
          </a:prstGeom>
          <a:noFill/>
        </p:spPr>
        <p:txBody>
          <a:bodyPr wrap="square">
            <a:spAutoFit/>
          </a:bodyPr>
          <a:lstStyle/>
          <a:p>
            <a:r>
              <a:rPr lang="es-MX" dirty="0">
                <a:latin typeface="Times New Roman" panose="02020603050405020304" pitchFamily="18" charset="0"/>
                <a:cs typeface="Times New Roman" panose="02020603050405020304" pitchFamily="18" charset="0"/>
              </a:rPr>
              <a:t>TC1032.200. Modelación de sistemas mínimos y arquitecturas computacionales (</a:t>
            </a:r>
            <a:r>
              <a:rPr lang="es-MX" dirty="0" err="1">
                <a:latin typeface="Times New Roman" panose="02020603050405020304" pitchFamily="18" charset="0"/>
                <a:cs typeface="Times New Roman" panose="02020603050405020304" pitchFamily="18" charset="0"/>
              </a:rPr>
              <a:t>Gpo</a:t>
            </a:r>
            <a:r>
              <a:rPr lang="es-MX" dirty="0">
                <a:latin typeface="Times New Roman" panose="02020603050405020304" pitchFamily="18" charset="0"/>
                <a:cs typeface="Times New Roman" panose="02020603050405020304" pitchFamily="18" charset="0"/>
              </a:rPr>
              <a:t> 200).</a:t>
            </a:r>
            <a:endParaRPr lang="es-CO" dirty="0">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B1DA9C4D-4B69-5A0B-3381-906FB6C802DE}"/>
              </a:ext>
            </a:extLst>
          </p:cNvPr>
          <p:cNvSpPr txBox="1"/>
          <p:nvPr/>
        </p:nvSpPr>
        <p:spPr>
          <a:xfrm>
            <a:off x="3112537" y="5662465"/>
            <a:ext cx="6097554" cy="646331"/>
          </a:xfrm>
          <a:prstGeom prst="rect">
            <a:avLst/>
          </a:prstGeom>
          <a:noFill/>
        </p:spPr>
        <p:txBody>
          <a:bodyPr wrap="square">
            <a:spAutoFit/>
          </a:bodyPr>
          <a:lstStyle/>
          <a:p>
            <a:pPr algn="ctr"/>
            <a:r>
              <a:rPr lang="es-MX" b="1" dirty="0">
                <a:latin typeface="Times New Roman" panose="02020603050405020304" pitchFamily="18" charset="0"/>
                <a:cs typeface="Times New Roman" panose="02020603050405020304" pitchFamily="18" charset="0"/>
              </a:rPr>
              <a:t>Profesor:</a:t>
            </a:r>
          </a:p>
          <a:p>
            <a:pPr algn="ctr"/>
            <a:r>
              <a:rPr lang="es-MX" dirty="0">
                <a:latin typeface="Times New Roman" panose="02020603050405020304" pitchFamily="18" charset="0"/>
                <a:cs typeface="Times New Roman" panose="02020603050405020304" pitchFamily="18" charset="0"/>
              </a:rPr>
              <a:t>Dra. Mónica Larre Bolaños Cacho</a:t>
            </a:r>
          </a:p>
        </p:txBody>
      </p:sp>
    </p:spTree>
    <p:extLst>
      <p:ext uri="{BB962C8B-B14F-4D97-AF65-F5344CB8AC3E}">
        <p14:creationId xmlns:p14="http://schemas.microsoft.com/office/powerpoint/2010/main" val="19582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A2E90B-8A61-9C92-7D02-184C13E65F09}"/>
              </a:ext>
            </a:extLst>
          </p:cNvPr>
          <p:cNvSpPr>
            <a:spLocks noGrp="1"/>
          </p:cNvSpPr>
          <p:nvPr>
            <p:ph type="title"/>
          </p:nvPr>
        </p:nvSpPr>
        <p:spPr/>
        <p:txBody>
          <a:bodyPr>
            <a:normAutofit/>
          </a:bodyPr>
          <a:lstStyle/>
          <a:p>
            <a:r>
              <a:rPr lang="es-CO" sz="4000" dirty="0">
                <a:latin typeface="Times New Roman" panose="02020603050405020304" pitchFamily="18" charset="0"/>
                <a:cs typeface="Times New Roman" panose="02020603050405020304" pitchFamily="18" charset="0"/>
              </a:rPr>
              <a:t>Qué es lo que no debes hacer si tus frenos fallan</a:t>
            </a:r>
          </a:p>
        </p:txBody>
      </p:sp>
      <p:sp>
        <p:nvSpPr>
          <p:cNvPr id="3" name="Marcador de contenido 2">
            <a:extLst>
              <a:ext uri="{FF2B5EF4-FFF2-40B4-BE49-F238E27FC236}">
                <a16:creationId xmlns:a16="http://schemas.microsoft.com/office/drawing/2014/main" id="{C8657977-9703-37F8-DD37-DC56406175A5}"/>
              </a:ext>
            </a:extLst>
          </p:cNvPr>
          <p:cNvSpPr>
            <a:spLocks noGrp="1"/>
          </p:cNvSpPr>
          <p:nvPr>
            <p:ph idx="1"/>
          </p:nvPr>
        </p:nvSpPr>
        <p:spPr/>
        <p:txBody>
          <a:bodyPr/>
          <a:lstStyle/>
          <a:p>
            <a:r>
              <a:rPr lang="es-CO" sz="2400" b="1" dirty="0">
                <a:latin typeface="Times New Roman" panose="02020603050405020304" pitchFamily="18" charset="0"/>
                <a:cs typeface="Times New Roman" panose="02020603050405020304" pitchFamily="18" charset="0"/>
              </a:rPr>
              <a:t>Jalar el freno de mano: </a:t>
            </a:r>
            <a:r>
              <a:rPr lang="es-CO" sz="2400" dirty="0">
                <a:latin typeface="Times New Roman" panose="02020603050405020304" pitchFamily="18" charset="0"/>
                <a:cs typeface="Times New Roman" panose="02020603050405020304" pitchFamily="18" charset="0"/>
              </a:rPr>
              <a:t>Esto hará que las llantas traseras se bloqueen y termines perdiendo el control total del auto, generando un posible volcamiento. </a:t>
            </a:r>
          </a:p>
          <a:p>
            <a:endParaRPr lang="es-CO" dirty="0"/>
          </a:p>
        </p:txBody>
      </p:sp>
      <p:pic>
        <p:nvPicPr>
          <p:cNvPr id="5" name="Imagen 4">
            <a:extLst>
              <a:ext uri="{FF2B5EF4-FFF2-40B4-BE49-F238E27FC236}">
                <a16:creationId xmlns:a16="http://schemas.microsoft.com/office/drawing/2014/main" id="{2DE40DD3-0B8E-FF73-A45B-C02FD77EA3F3}"/>
              </a:ext>
            </a:extLst>
          </p:cNvPr>
          <p:cNvPicPr>
            <a:picLocks noChangeAspect="1"/>
          </p:cNvPicPr>
          <p:nvPr/>
        </p:nvPicPr>
        <p:blipFill>
          <a:blip r:embed="rId2"/>
          <a:stretch>
            <a:fillRect/>
          </a:stretch>
        </p:blipFill>
        <p:spPr>
          <a:xfrm>
            <a:off x="3937516" y="3044218"/>
            <a:ext cx="4546052" cy="3132745"/>
          </a:xfrm>
          <a:prstGeom prst="rect">
            <a:avLst/>
          </a:prstGeom>
        </p:spPr>
      </p:pic>
    </p:spTree>
    <p:extLst>
      <p:ext uri="{BB962C8B-B14F-4D97-AF65-F5344CB8AC3E}">
        <p14:creationId xmlns:p14="http://schemas.microsoft.com/office/powerpoint/2010/main" val="11170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AB043D-2C68-1447-5FA3-A26BF65CA0CD}"/>
              </a:ext>
            </a:extLst>
          </p:cNvPr>
          <p:cNvSpPr>
            <a:spLocks noGrp="1"/>
          </p:cNvSpPr>
          <p:nvPr>
            <p:ph idx="1"/>
          </p:nvPr>
        </p:nvSpPr>
        <p:spPr>
          <a:xfrm>
            <a:off x="917477" y="887218"/>
            <a:ext cx="9905999" cy="3541714"/>
          </a:xfrm>
        </p:spPr>
        <p:txBody>
          <a:bodyPr/>
          <a:lstStyle/>
          <a:p>
            <a:pPr algn="just"/>
            <a:r>
              <a:rPr lang="es-CO" sz="2400" b="1" dirty="0">
                <a:latin typeface="Times New Roman" panose="02020603050405020304" pitchFamily="18" charset="0"/>
                <a:cs typeface="Times New Roman" panose="02020603050405020304" pitchFamily="18" charset="0"/>
              </a:rPr>
              <a:t>Apagar el motor: </a:t>
            </a:r>
            <a:r>
              <a:rPr lang="es-CO" sz="2400" dirty="0">
                <a:latin typeface="Times New Roman" panose="02020603050405020304" pitchFamily="18" charset="0"/>
                <a:cs typeface="Times New Roman" panose="02020603050405020304" pitchFamily="18" charset="0"/>
              </a:rPr>
              <a:t>Aunque la velocidad si puede disminuir, el mecanismo que permite girar el volante dejará de funcionar, haciendo que este se endurezca y sea imposible decidir hacia donde girarlo.</a:t>
            </a:r>
          </a:p>
          <a:p>
            <a:endParaRPr lang="es-CO" b="1" dirty="0"/>
          </a:p>
        </p:txBody>
      </p:sp>
      <p:pic>
        <p:nvPicPr>
          <p:cNvPr id="5" name="Imagen 4">
            <a:extLst>
              <a:ext uri="{FF2B5EF4-FFF2-40B4-BE49-F238E27FC236}">
                <a16:creationId xmlns:a16="http://schemas.microsoft.com/office/drawing/2014/main" id="{C3D64479-8E4E-B6B1-3109-09F2CFA9D425}"/>
              </a:ext>
            </a:extLst>
          </p:cNvPr>
          <p:cNvPicPr>
            <a:picLocks noChangeAspect="1"/>
          </p:cNvPicPr>
          <p:nvPr/>
        </p:nvPicPr>
        <p:blipFill>
          <a:blip r:embed="rId2"/>
          <a:stretch>
            <a:fillRect/>
          </a:stretch>
        </p:blipFill>
        <p:spPr>
          <a:xfrm>
            <a:off x="3716602" y="2512327"/>
            <a:ext cx="5306099" cy="3833210"/>
          </a:xfrm>
          <a:prstGeom prst="rect">
            <a:avLst/>
          </a:prstGeom>
        </p:spPr>
      </p:pic>
    </p:spTree>
    <p:extLst>
      <p:ext uri="{BB962C8B-B14F-4D97-AF65-F5344CB8AC3E}">
        <p14:creationId xmlns:p14="http://schemas.microsoft.com/office/powerpoint/2010/main" val="45013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BC0A5-8D74-F54C-B21F-B7C1F1AF863B}"/>
              </a:ext>
            </a:extLst>
          </p:cNvPr>
          <p:cNvSpPr>
            <a:spLocks noGrp="1"/>
          </p:cNvSpPr>
          <p:nvPr>
            <p:ph type="title"/>
          </p:nvPr>
        </p:nvSpPr>
        <p:spPr/>
        <p:txBody>
          <a:bodyPr>
            <a:normAutofit/>
          </a:bodyPr>
          <a:lstStyle/>
          <a:p>
            <a:r>
              <a:rPr lang="es-CO" dirty="0">
                <a:latin typeface="Times New Roman" panose="02020603050405020304" pitchFamily="18" charset="0"/>
                <a:cs typeface="Times New Roman" panose="02020603050405020304" pitchFamily="18" charset="0"/>
              </a:rPr>
              <a:t>Entonces, ¿Qué debes hacer?</a:t>
            </a:r>
          </a:p>
        </p:txBody>
      </p:sp>
      <p:sp>
        <p:nvSpPr>
          <p:cNvPr id="3" name="Marcador de contenido 2">
            <a:extLst>
              <a:ext uri="{FF2B5EF4-FFF2-40B4-BE49-F238E27FC236}">
                <a16:creationId xmlns:a16="http://schemas.microsoft.com/office/drawing/2014/main" id="{AEEAB77A-AC4B-2676-6945-52F41DD2D0B6}"/>
              </a:ext>
            </a:extLst>
          </p:cNvPr>
          <p:cNvSpPr>
            <a:spLocks noGrp="1"/>
          </p:cNvSpPr>
          <p:nvPr>
            <p:ph idx="1"/>
          </p:nvPr>
        </p:nvSpPr>
        <p:spPr/>
        <p:txBody>
          <a:bodyPr/>
          <a:lstStyle/>
          <a:p>
            <a:r>
              <a:rPr lang="es-CO" sz="2400" b="1" dirty="0">
                <a:latin typeface="Times New Roman" panose="02020603050405020304" pitchFamily="18" charset="0"/>
                <a:cs typeface="Times New Roman" panose="02020603050405020304" pitchFamily="18" charset="0"/>
              </a:rPr>
              <a:t>Si el auto es manual: </a:t>
            </a:r>
            <a:r>
              <a:rPr lang="es-CO" sz="2400" dirty="0">
                <a:latin typeface="Times New Roman" panose="02020603050405020304" pitchFamily="18" charset="0"/>
                <a:cs typeface="Times New Roman" panose="02020603050405020304" pitchFamily="18" charset="0"/>
              </a:rPr>
              <a:t>Se deben reducir las velocidades gradualmente hasta que el motor se detenga por completo.</a:t>
            </a:r>
          </a:p>
          <a:p>
            <a:pPr marL="0" indent="0">
              <a:buNone/>
            </a:pPr>
            <a:endParaRPr lang="es-CO" dirty="0"/>
          </a:p>
        </p:txBody>
      </p:sp>
      <p:pic>
        <p:nvPicPr>
          <p:cNvPr id="5" name="Imagen 4">
            <a:extLst>
              <a:ext uri="{FF2B5EF4-FFF2-40B4-BE49-F238E27FC236}">
                <a16:creationId xmlns:a16="http://schemas.microsoft.com/office/drawing/2014/main" id="{0E2A7744-0623-6BCB-D301-B22764154DC1}"/>
              </a:ext>
            </a:extLst>
          </p:cNvPr>
          <p:cNvPicPr>
            <a:picLocks noChangeAspect="1"/>
          </p:cNvPicPr>
          <p:nvPr/>
        </p:nvPicPr>
        <p:blipFill>
          <a:blip r:embed="rId2"/>
          <a:stretch>
            <a:fillRect/>
          </a:stretch>
        </p:blipFill>
        <p:spPr>
          <a:xfrm>
            <a:off x="3787936" y="2967107"/>
            <a:ext cx="4616128" cy="3209856"/>
          </a:xfrm>
          <a:prstGeom prst="rect">
            <a:avLst/>
          </a:prstGeom>
        </p:spPr>
      </p:pic>
    </p:spTree>
    <p:extLst>
      <p:ext uri="{BB962C8B-B14F-4D97-AF65-F5344CB8AC3E}">
        <p14:creationId xmlns:p14="http://schemas.microsoft.com/office/powerpoint/2010/main" val="347108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2A4176-4EE9-8F62-657E-C0F2722B79D6}"/>
              </a:ext>
            </a:extLst>
          </p:cNvPr>
          <p:cNvSpPr>
            <a:spLocks noGrp="1"/>
          </p:cNvSpPr>
          <p:nvPr>
            <p:ph idx="1"/>
          </p:nvPr>
        </p:nvSpPr>
        <p:spPr>
          <a:xfrm>
            <a:off x="945470" y="644622"/>
            <a:ext cx="9905999" cy="3541714"/>
          </a:xfrm>
        </p:spPr>
        <p:txBody>
          <a:bodyPr>
            <a:normAutofit/>
          </a:bodyPr>
          <a:lstStyle/>
          <a:p>
            <a:pPr algn="just"/>
            <a:r>
              <a:rPr lang="es-CO" sz="2400" b="1" dirty="0">
                <a:latin typeface="Times New Roman" panose="02020603050405020304" pitchFamily="18" charset="0"/>
                <a:cs typeface="Times New Roman" panose="02020603050405020304" pitchFamily="18" charset="0"/>
              </a:rPr>
              <a:t>Si el auto es automático: </a:t>
            </a:r>
            <a:r>
              <a:rPr lang="es-CO" sz="2400" dirty="0">
                <a:latin typeface="Times New Roman" panose="02020603050405020304" pitchFamily="18" charset="0"/>
                <a:cs typeface="Times New Roman" panose="02020603050405020304" pitchFamily="18" charset="0"/>
              </a:rPr>
              <a:t>Primero se debe poner en neutral, para que se desconecte la transmisión y los engranajes que van del motor a los ejes del volante, así mismo dejará de ganar velocidad porque el motor ya no hará funcionar el eje de transmisión, después de esto se debe pisar repetidamente el freno para que pierda velocidad y pare por completo.</a:t>
            </a:r>
          </a:p>
        </p:txBody>
      </p:sp>
      <p:pic>
        <p:nvPicPr>
          <p:cNvPr id="5" name="Imagen 4">
            <a:extLst>
              <a:ext uri="{FF2B5EF4-FFF2-40B4-BE49-F238E27FC236}">
                <a16:creationId xmlns:a16="http://schemas.microsoft.com/office/drawing/2014/main" id="{2D0F6372-E0C6-76D2-276F-EB578078FEEF}"/>
              </a:ext>
            </a:extLst>
          </p:cNvPr>
          <p:cNvPicPr>
            <a:picLocks noChangeAspect="1"/>
          </p:cNvPicPr>
          <p:nvPr/>
        </p:nvPicPr>
        <p:blipFill>
          <a:blip r:embed="rId2"/>
          <a:stretch>
            <a:fillRect/>
          </a:stretch>
        </p:blipFill>
        <p:spPr>
          <a:xfrm>
            <a:off x="1735494" y="3209720"/>
            <a:ext cx="3810833" cy="3138001"/>
          </a:xfrm>
          <a:prstGeom prst="rect">
            <a:avLst/>
          </a:prstGeom>
        </p:spPr>
      </p:pic>
      <p:pic>
        <p:nvPicPr>
          <p:cNvPr id="7" name="Imagen 6">
            <a:extLst>
              <a:ext uri="{FF2B5EF4-FFF2-40B4-BE49-F238E27FC236}">
                <a16:creationId xmlns:a16="http://schemas.microsoft.com/office/drawing/2014/main" id="{3629E052-F4AC-57EC-D2E4-03BFA8849C3C}"/>
              </a:ext>
            </a:extLst>
          </p:cNvPr>
          <p:cNvPicPr>
            <a:picLocks noChangeAspect="1"/>
          </p:cNvPicPr>
          <p:nvPr/>
        </p:nvPicPr>
        <p:blipFill>
          <a:blip r:embed="rId3"/>
          <a:stretch>
            <a:fillRect/>
          </a:stretch>
        </p:blipFill>
        <p:spPr>
          <a:xfrm>
            <a:off x="6505714" y="3209720"/>
            <a:ext cx="4280676" cy="3138002"/>
          </a:xfrm>
          <a:prstGeom prst="rect">
            <a:avLst/>
          </a:prstGeom>
        </p:spPr>
      </p:pic>
    </p:spTree>
    <p:extLst>
      <p:ext uri="{BB962C8B-B14F-4D97-AF65-F5344CB8AC3E}">
        <p14:creationId xmlns:p14="http://schemas.microsoft.com/office/powerpoint/2010/main" val="2113109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213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Tema de Office</vt:lpstr>
      <vt:lpstr>Sistema de frenado de emergencia.</vt:lpstr>
      <vt:lpstr>Qué es lo que no debes hacer si tus frenos fallan</vt:lpstr>
      <vt:lpstr>PowerPoint Presentation</vt:lpstr>
      <vt:lpstr>Entonces, ¿Qué debes hacer?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que permite entrar en modo de seguridad y alerta si los frenos fallan</dc:title>
  <dc:creator>Nicolas Diaz Coronado</dc:creator>
  <cp:lastModifiedBy>Emiliano Vivas Rodríguez</cp:lastModifiedBy>
  <cp:revision>9</cp:revision>
  <dcterms:created xsi:type="dcterms:W3CDTF">2022-10-18T21:51:24Z</dcterms:created>
  <dcterms:modified xsi:type="dcterms:W3CDTF">2022-10-20T14:34:40Z</dcterms:modified>
</cp:coreProperties>
</file>