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7"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07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autoAdjust="0"/>
    <p:restoredTop sz="93265" autoAdjust="0"/>
  </p:normalViewPr>
  <p:slideViewPr>
    <p:cSldViewPr snapToGrid="0" snapToObjects="1" showGuides="1">
      <p:cViewPr>
        <p:scale>
          <a:sx n="19" d="100"/>
          <a:sy n="19" d="100"/>
        </p:scale>
        <p:origin x="856" y="-348"/>
      </p:cViewPr>
      <p:guideLst>
        <p:guide orient="horz" pos="3318"/>
        <p:guide orient="horz" pos="288"/>
        <p:guide orient="horz" pos="20160"/>
        <p:guide orient="horz"/>
        <p:guide pos="581"/>
        <p:guide pos="27069"/>
        <p:guide pos="20741"/>
      </p:guideLst>
    </p:cSldViewPr>
  </p:slideViewPr>
  <p:outlineViewPr>
    <p:cViewPr>
      <p:scale>
        <a:sx n="33" d="100"/>
        <a:sy n="33" d="100"/>
      </p:scale>
      <p:origin x="0" y="-101196"/>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4/27/2021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4/27/2021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56271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
        <p:nvSpPr>
          <p:cNvPr id="31" name="TextBox 30"/>
          <p:cNvSpPr txBox="1"/>
          <p:nvPr userDrawn="1"/>
        </p:nvSpPr>
        <p:spPr>
          <a:xfrm>
            <a:off x="14272591" y="9899374"/>
            <a:ext cx="4134679" cy="477054"/>
          </a:xfrm>
          <a:prstGeom prst="rect">
            <a:avLst/>
          </a:prstGeom>
          <a:noFill/>
        </p:spPr>
        <p:txBody>
          <a:bodyPr wrap="square" rtlCol="0">
            <a:spAutoFit/>
          </a:bodyPr>
          <a:lstStyle/>
          <a:p>
            <a:endParaRPr lang="en-US" sz="2500" dirty="0">
              <a:solidFill>
                <a:schemeClr val="accent5">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Rectangle 67"/>
          <p:cNvSpPr/>
          <p:nvPr userDrawn="1"/>
        </p:nvSpPr>
        <p:spPr>
          <a:xfrm rot="10800000">
            <a:off x="0"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userDrawn="1"/>
        </p:nvSpPr>
        <p:spPr>
          <a:xfrm>
            <a:off x="446073" y="5475145"/>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5475142"/>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5475143"/>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5475144"/>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6"/>
          <p:cNvSpPr>
            <a:spLocks noChangeArrowheads="1"/>
          </p:cNvSpPr>
          <p:nvPr/>
        </p:nvSpPr>
        <p:spPr bwMode="auto">
          <a:xfrm>
            <a:off x="0" y="0"/>
            <a:ext cx="43891200" cy="4800600"/>
          </a:xfrm>
          <a:prstGeom prst="rect">
            <a:avLst/>
          </a:prstGeom>
          <a:noFill/>
          <a:ln w="9525">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6" name="Rectangle 5"/>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Table 13">
            <a:extLst>
              <a:ext uri="{FF2B5EF4-FFF2-40B4-BE49-F238E27FC236}">
                <a16:creationId xmlns:a16="http://schemas.microsoft.com/office/drawing/2014/main" id="{5E7E35C1-C5E6-D449-BDEC-ABC64AD5AC16}"/>
              </a:ext>
            </a:extLst>
          </p:cNvPr>
          <p:cNvGraphicFramePr>
            <a:graphicFrameLocks noGrp="1"/>
          </p:cNvGraphicFramePr>
          <p:nvPr userDrawn="1">
            <p:extLst>
              <p:ext uri="{D42A27DB-BD31-4B8C-83A1-F6EECF244321}">
                <p14:modId xmlns:p14="http://schemas.microsoft.com/office/powerpoint/2010/main" val="1223353935"/>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standard screen size (4:3 Ratio) virtual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Virtual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Standard Size</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(4:3 Ratio)</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0" baseline="0" dirty="0">
                          <a:solidFill>
                            <a:srgbClr val="FFC000"/>
                          </a:solidFill>
                          <a:latin typeface="Arial" panose="020B0604020202020204" pitchFamily="34" charset="0"/>
                          <a:cs typeface="Arial" panose="020B0604020202020204" pitchFamily="34" charset="0"/>
                        </a:rPr>
                        <a:t>36 tall x 48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3" name="Table 12">
            <a:extLst>
              <a:ext uri="{FF2B5EF4-FFF2-40B4-BE49-F238E27FC236}">
                <a16:creationId xmlns:a16="http://schemas.microsoft.com/office/drawing/2014/main" id="{A320BF44-9B9A-C84B-83BB-0BF518EB46F3}"/>
              </a:ext>
            </a:extLst>
          </p:cNvPr>
          <p:cNvGraphicFramePr>
            <a:graphicFrameLocks noGrp="1"/>
          </p:cNvGraphicFramePr>
          <p:nvPr userDrawn="1">
            <p:extLst>
              <p:ext uri="{D42A27DB-BD31-4B8C-83A1-F6EECF244321}">
                <p14:modId xmlns:p14="http://schemas.microsoft.com/office/powerpoint/2010/main" val="141159618"/>
              </p:ext>
            </p:extLst>
          </p:nvPr>
        </p:nvGraphicFramePr>
        <p:xfrm>
          <a:off x="44635119" y="14098"/>
          <a:ext cx="9619281" cy="32847657"/>
        </p:xfrm>
        <a:graphic>
          <a:graphicData uri="http://schemas.openxmlformats.org/drawingml/2006/table">
            <a:tbl>
              <a:tblPr firstRow="1" bandRow="1">
                <a:tableStyleId>{5C22544A-7EE6-4342-B048-85BDC9FD1C3A}</a:tableStyleId>
              </a:tblPr>
              <a:tblGrid>
                <a:gridCol w="3585856">
                  <a:extLst>
                    <a:ext uri="{9D8B030D-6E8A-4147-A177-3AD203B41FA5}">
                      <a16:colId xmlns:a16="http://schemas.microsoft.com/office/drawing/2014/main" val="20000"/>
                    </a:ext>
                  </a:extLst>
                </a:gridCol>
                <a:gridCol w="1199648">
                  <a:extLst>
                    <a:ext uri="{9D8B030D-6E8A-4147-A177-3AD203B41FA5}">
                      <a16:colId xmlns:a16="http://schemas.microsoft.com/office/drawing/2014/main" val="997673227"/>
                    </a:ext>
                  </a:extLst>
                </a:gridCol>
                <a:gridCol w="4833777">
                  <a:extLst>
                    <a:ext uri="{9D8B030D-6E8A-4147-A177-3AD203B41FA5}">
                      <a16:colId xmlns:a16="http://schemas.microsoft.com/office/drawing/2014/main" val="4164475170"/>
                    </a:ext>
                  </a:extLst>
                </a:gridCol>
              </a:tblGrid>
              <a:tr h="1296236">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76923">
                <a:tc gridSpan="3">
                  <a:txBody>
                    <a:bodyPr/>
                    <a:lstStyle/>
                    <a:p>
                      <a:pPr algn="l"/>
                      <a:r>
                        <a:rPr lang="en-US" sz="29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2854805">
                <a:tc gridSpan="3">
                  <a:txBody>
                    <a:bodyPr/>
                    <a:lstStyle/>
                    <a:p>
                      <a:r>
                        <a:rPr lang="en-US" sz="29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sz="8600"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353616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91719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672668">
                <a:tc gridSpan="2">
                  <a:txBody>
                    <a:bodyPr/>
                    <a:lstStyle/>
                    <a:p>
                      <a:r>
                        <a:rPr lang="en-US" sz="2900" b="1" dirty="0">
                          <a:solidFill>
                            <a:srgbClr val="FFC000"/>
                          </a:solidFill>
                          <a:latin typeface="Arial" panose="020B0604020202020204" pitchFamily="34" charset="0"/>
                          <a:cs typeface="Arial" panose="020B0604020202020204" pitchFamily="34" charset="0"/>
                        </a:rPr>
                        <a:t>How to</a:t>
                      </a:r>
                      <a:r>
                        <a:rPr lang="en-US" sz="2900" b="1" baseline="0" dirty="0">
                          <a:solidFill>
                            <a:srgbClr val="FFC000"/>
                          </a:solidFill>
                          <a:latin typeface="Arial" panose="020B0604020202020204" pitchFamily="34" charset="0"/>
                          <a:cs typeface="Arial" panose="020B0604020202020204" pitchFamily="34" charset="0"/>
                        </a:rPr>
                        <a:t> preview your poster prior to presenting</a:t>
                      </a:r>
                      <a:endParaRPr lang="en-US" sz="29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sz="86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1743746">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a:cs typeface="Arial"/>
                      </a:endParaRP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807340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Publish, present virtually, share, and discuss!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Submit your poster and add it to the Research Poster Virtual Library.</a:t>
                      </a:r>
                      <a:br>
                        <a:rPr lang="en-US" sz="2400" b="0" noProof="0" dirty="0">
                          <a:solidFill>
                            <a:srgbClr val="FFC000"/>
                          </a:solidFill>
                          <a:latin typeface="Arial"/>
                          <a:cs typeface="Arial"/>
                        </a:rPr>
                      </a:br>
                      <a:br>
                        <a:rPr lang="en-US" sz="2400" b="0" noProof="0" dirty="0">
                          <a:solidFill>
                            <a:srgbClr val="FFC000"/>
                          </a:solidFill>
                          <a:latin typeface="Arial"/>
                          <a:cs typeface="Arial"/>
                        </a:rPr>
                      </a:br>
                      <a:r>
                        <a:rPr lang="en-US" sz="2400" b="1" noProof="0" dirty="0">
                          <a:solidFill>
                            <a:srgbClr val="FFC000"/>
                          </a:solidFill>
                          <a:latin typeface="Arial"/>
                          <a:cs typeface="Arial"/>
                        </a:rPr>
                        <a:t>Continuous global reach</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Share your research with thousands of students, educators, scientists, and researchers from all over the United States and the World.</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Full-featured poster showcase included</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Convenience for presenter groups and conference coordinators </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Published posters can easily be presented at virtual conferences. Perfect solution for organizers of meetings and conferences.</a:t>
                      </a:r>
                      <a:br>
                        <a:rPr lang="en-US" sz="2400" b="0" noProof="0" dirty="0">
                          <a:solidFill>
                            <a:srgbClr val="FFC000"/>
                          </a:solidFill>
                          <a:latin typeface="Arial"/>
                          <a:cs typeface="Arial"/>
                        </a:rPr>
                      </a:b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https://</a:t>
                      </a:r>
                      <a:r>
                        <a:rPr lang="en-US" sz="2900" b="1" noProof="0" dirty="0" err="1">
                          <a:solidFill>
                            <a:srgbClr val="FFC000"/>
                          </a:solidFill>
                          <a:latin typeface="Arial"/>
                          <a:cs typeface="Arial"/>
                        </a:rPr>
                        <a:t>www.PosterPresentations.com</a:t>
                      </a:r>
                      <a:r>
                        <a:rPr lang="en-US" sz="2900" b="1" noProof="0" dirty="0">
                          <a:solidFill>
                            <a:srgbClr val="FFC000"/>
                          </a:solidFill>
                          <a:latin typeface="Arial"/>
                          <a:cs typeface="Arial"/>
                        </a:rPr>
                        <a:t>/research</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1" noProof="0" dirty="0">
                        <a:solidFill>
                          <a:srgbClr val="FFC000"/>
                        </a:solidFill>
                        <a:latin typeface="Arial"/>
                        <a:cs typeface="Arial"/>
                      </a:endParaRPr>
                    </a:p>
                  </a:txBody>
                  <a:tcPr marL="182880" marT="137160">
                    <a:solidFill>
                      <a:srgbClr val="00336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8051497"/>
                  </a:ext>
                </a:extLst>
              </a:tr>
              <a:tr h="1176075">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500444">
                <a:tc>
                  <a:txBody>
                    <a:bodyPr/>
                    <a:lstStyle/>
                    <a:p>
                      <a:pPr>
                        <a:lnSpc>
                          <a:spcPts val="2600"/>
                        </a:lnSpc>
                      </a:pPr>
                      <a:r>
                        <a:rPr lang="en-US" sz="2100" dirty="0">
                          <a:solidFill>
                            <a:schemeClr val="bg1">
                              <a:lumMod val="85000"/>
                            </a:schemeClr>
                          </a:solidFill>
                          <a:latin typeface="Arial"/>
                          <a:cs typeface="Arial"/>
                        </a:rPr>
                        <a:t>© 2020</a:t>
                      </a:r>
                      <a:r>
                        <a:rPr lang="en-US" sz="2100" baseline="0" dirty="0">
                          <a:solidFill>
                            <a:schemeClr val="bg1">
                              <a:lumMod val="85000"/>
                            </a:schemeClr>
                          </a:solidFill>
                          <a:latin typeface="Arial"/>
                          <a:cs typeface="Arial"/>
                        </a:rPr>
                        <a:t> </a:t>
                      </a:r>
                      <a:r>
                        <a:rPr lang="en-US" sz="2100" dirty="0" err="1">
                          <a:solidFill>
                            <a:schemeClr val="bg1">
                              <a:lumMod val="85000"/>
                            </a:schemeClr>
                          </a:solidFill>
                          <a:latin typeface="Arial"/>
                          <a:cs typeface="Arial"/>
                        </a:rPr>
                        <a:t>PosterPresentations.com</a:t>
                      </a:r>
                      <a:br>
                        <a:rPr lang="en-US" sz="2100" dirty="0">
                          <a:solidFill>
                            <a:schemeClr val="bg1">
                              <a:lumMod val="85000"/>
                            </a:schemeClr>
                          </a:solidFill>
                          <a:latin typeface="Arial"/>
                          <a:cs typeface="Arial"/>
                        </a:rPr>
                      </a:br>
                      <a:r>
                        <a:rPr lang="en-US" sz="2100" dirty="0">
                          <a:solidFill>
                            <a:schemeClr val="bg1">
                              <a:lumMod val="85000"/>
                            </a:schemeClr>
                          </a:solidFill>
                          <a:latin typeface="Arial"/>
                          <a:cs typeface="Arial"/>
                        </a:rPr>
                        <a:t>2117 Fourth Street ,</a:t>
                      </a:r>
                      <a:r>
                        <a:rPr lang="en-US" sz="2100" baseline="0" dirty="0">
                          <a:solidFill>
                            <a:schemeClr val="bg1">
                              <a:lumMod val="85000"/>
                            </a:schemeClr>
                          </a:solidFill>
                          <a:latin typeface="Arial"/>
                          <a:cs typeface="Arial"/>
                        </a:rPr>
                        <a:t> STE C        </a:t>
                      </a:r>
                    </a:p>
                    <a:p>
                      <a:pPr>
                        <a:lnSpc>
                          <a:spcPts val="2600"/>
                        </a:lnSpc>
                      </a:pPr>
                      <a:r>
                        <a:rPr lang="en-US" sz="2100" baseline="0" dirty="0">
                          <a:solidFill>
                            <a:schemeClr val="bg1">
                              <a:lumMod val="85000"/>
                            </a:schemeClr>
                          </a:solidFill>
                          <a:latin typeface="Arial"/>
                          <a:cs typeface="Arial"/>
                        </a:rPr>
                        <a:t>Berkeley CA 94710 USA</a:t>
                      </a:r>
                      <a:endParaRPr lang="en-US" sz="21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ectangle 39"/>
          <p:cNvSpPr/>
          <p:nvPr userDrawn="1"/>
        </p:nvSpPr>
        <p:spPr>
          <a:xfrm rot="10800000">
            <a:off x="-6419"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484177" y="32306273"/>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9" name="Rectangle 38"/>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29382628" y="5392017"/>
            <a:ext cx="13577436" cy="26757874"/>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56882" y="5370818"/>
            <a:ext cx="13577436" cy="267790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931136" y="5413216"/>
            <a:ext cx="13577436"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able 12">
            <a:extLst>
              <a:ext uri="{FF2B5EF4-FFF2-40B4-BE49-F238E27FC236}">
                <a16:creationId xmlns:a16="http://schemas.microsoft.com/office/drawing/2014/main" id="{C75130E6-6704-644C-A719-D96EFFB272F3}"/>
              </a:ext>
            </a:extLst>
          </p:cNvPr>
          <p:cNvGraphicFramePr>
            <a:graphicFrameLocks noGrp="1"/>
          </p:cNvGraphicFramePr>
          <p:nvPr userDrawn="1">
            <p:extLst>
              <p:ext uri="{D42A27DB-BD31-4B8C-83A1-F6EECF244321}">
                <p14:modId xmlns:p14="http://schemas.microsoft.com/office/powerpoint/2010/main" val="1223353935"/>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standard screen size (4:3 Ratio) virtual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Virtual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Standard Size</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(4:3 Ratio)</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0" baseline="0" dirty="0">
                          <a:solidFill>
                            <a:srgbClr val="FFC000"/>
                          </a:solidFill>
                          <a:latin typeface="Arial" panose="020B0604020202020204" pitchFamily="34" charset="0"/>
                          <a:cs typeface="Arial" panose="020B0604020202020204" pitchFamily="34" charset="0"/>
                        </a:rPr>
                        <a:t>36 tall x 48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2" name="Table 11">
            <a:extLst>
              <a:ext uri="{FF2B5EF4-FFF2-40B4-BE49-F238E27FC236}">
                <a16:creationId xmlns:a16="http://schemas.microsoft.com/office/drawing/2014/main" id="{2381AE59-5942-394D-8867-C092283E8235}"/>
              </a:ext>
            </a:extLst>
          </p:cNvPr>
          <p:cNvGraphicFramePr>
            <a:graphicFrameLocks noGrp="1"/>
          </p:cNvGraphicFramePr>
          <p:nvPr userDrawn="1">
            <p:extLst>
              <p:ext uri="{D42A27DB-BD31-4B8C-83A1-F6EECF244321}">
                <p14:modId xmlns:p14="http://schemas.microsoft.com/office/powerpoint/2010/main" val="141159618"/>
              </p:ext>
            </p:extLst>
          </p:nvPr>
        </p:nvGraphicFramePr>
        <p:xfrm>
          <a:off x="44635119" y="14098"/>
          <a:ext cx="9619281" cy="32847657"/>
        </p:xfrm>
        <a:graphic>
          <a:graphicData uri="http://schemas.openxmlformats.org/drawingml/2006/table">
            <a:tbl>
              <a:tblPr firstRow="1" bandRow="1">
                <a:tableStyleId>{5C22544A-7EE6-4342-B048-85BDC9FD1C3A}</a:tableStyleId>
              </a:tblPr>
              <a:tblGrid>
                <a:gridCol w="3585856">
                  <a:extLst>
                    <a:ext uri="{9D8B030D-6E8A-4147-A177-3AD203B41FA5}">
                      <a16:colId xmlns:a16="http://schemas.microsoft.com/office/drawing/2014/main" val="20000"/>
                    </a:ext>
                  </a:extLst>
                </a:gridCol>
                <a:gridCol w="1199648">
                  <a:extLst>
                    <a:ext uri="{9D8B030D-6E8A-4147-A177-3AD203B41FA5}">
                      <a16:colId xmlns:a16="http://schemas.microsoft.com/office/drawing/2014/main" val="997673227"/>
                    </a:ext>
                  </a:extLst>
                </a:gridCol>
                <a:gridCol w="4833777">
                  <a:extLst>
                    <a:ext uri="{9D8B030D-6E8A-4147-A177-3AD203B41FA5}">
                      <a16:colId xmlns:a16="http://schemas.microsoft.com/office/drawing/2014/main" val="4164475170"/>
                    </a:ext>
                  </a:extLst>
                </a:gridCol>
              </a:tblGrid>
              <a:tr h="1296236">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76923">
                <a:tc gridSpan="3">
                  <a:txBody>
                    <a:bodyPr/>
                    <a:lstStyle/>
                    <a:p>
                      <a:pPr algn="l"/>
                      <a:r>
                        <a:rPr lang="en-US" sz="29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2854805">
                <a:tc gridSpan="3">
                  <a:txBody>
                    <a:bodyPr/>
                    <a:lstStyle/>
                    <a:p>
                      <a:r>
                        <a:rPr lang="en-US" sz="29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sz="8600"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353616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91719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672668">
                <a:tc gridSpan="2">
                  <a:txBody>
                    <a:bodyPr/>
                    <a:lstStyle/>
                    <a:p>
                      <a:r>
                        <a:rPr lang="en-US" sz="2900" b="1" dirty="0">
                          <a:solidFill>
                            <a:srgbClr val="FFC000"/>
                          </a:solidFill>
                          <a:latin typeface="Arial" panose="020B0604020202020204" pitchFamily="34" charset="0"/>
                          <a:cs typeface="Arial" panose="020B0604020202020204" pitchFamily="34" charset="0"/>
                        </a:rPr>
                        <a:t>How to</a:t>
                      </a:r>
                      <a:r>
                        <a:rPr lang="en-US" sz="2900" b="1" baseline="0" dirty="0">
                          <a:solidFill>
                            <a:srgbClr val="FFC000"/>
                          </a:solidFill>
                          <a:latin typeface="Arial" panose="020B0604020202020204" pitchFamily="34" charset="0"/>
                          <a:cs typeface="Arial" panose="020B0604020202020204" pitchFamily="34" charset="0"/>
                        </a:rPr>
                        <a:t> preview your poster prior to presenting</a:t>
                      </a:r>
                      <a:endParaRPr lang="en-US" sz="29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sz="86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1743746">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a:cs typeface="Arial"/>
                      </a:endParaRP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807340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Publish, present virtually, share, and discuss!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Submit your poster and add it to the Research Poster Virtual Library.</a:t>
                      </a:r>
                      <a:br>
                        <a:rPr lang="en-US" sz="2400" b="0" noProof="0" dirty="0">
                          <a:solidFill>
                            <a:srgbClr val="FFC000"/>
                          </a:solidFill>
                          <a:latin typeface="Arial"/>
                          <a:cs typeface="Arial"/>
                        </a:rPr>
                      </a:br>
                      <a:br>
                        <a:rPr lang="en-US" sz="2400" b="0" noProof="0" dirty="0">
                          <a:solidFill>
                            <a:srgbClr val="FFC000"/>
                          </a:solidFill>
                          <a:latin typeface="Arial"/>
                          <a:cs typeface="Arial"/>
                        </a:rPr>
                      </a:br>
                      <a:r>
                        <a:rPr lang="en-US" sz="2400" b="1" noProof="0" dirty="0">
                          <a:solidFill>
                            <a:srgbClr val="FFC000"/>
                          </a:solidFill>
                          <a:latin typeface="Arial"/>
                          <a:cs typeface="Arial"/>
                        </a:rPr>
                        <a:t>Continuous global reach</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Share your research with thousands of students, educators, scientists, and researchers from all over the United States and the World.</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Full-featured poster showcase included</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Convenience for presenter groups and conference coordinators </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Published posters can easily be presented at virtual conferences. Perfect solution for organizers of meetings and conferences.</a:t>
                      </a:r>
                      <a:br>
                        <a:rPr lang="en-US" sz="2400" b="0" noProof="0" dirty="0">
                          <a:solidFill>
                            <a:srgbClr val="FFC000"/>
                          </a:solidFill>
                          <a:latin typeface="Arial"/>
                          <a:cs typeface="Arial"/>
                        </a:rPr>
                      </a:b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https://</a:t>
                      </a:r>
                      <a:r>
                        <a:rPr lang="en-US" sz="2900" b="1" noProof="0" dirty="0" err="1">
                          <a:solidFill>
                            <a:srgbClr val="FFC000"/>
                          </a:solidFill>
                          <a:latin typeface="Arial"/>
                          <a:cs typeface="Arial"/>
                        </a:rPr>
                        <a:t>www.PosterPresentations.com</a:t>
                      </a:r>
                      <a:r>
                        <a:rPr lang="en-US" sz="2900" b="1" noProof="0" dirty="0">
                          <a:solidFill>
                            <a:srgbClr val="FFC000"/>
                          </a:solidFill>
                          <a:latin typeface="Arial"/>
                          <a:cs typeface="Arial"/>
                        </a:rPr>
                        <a:t>/research</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1" noProof="0" dirty="0">
                        <a:solidFill>
                          <a:srgbClr val="FFC000"/>
                        </a:solidFill>
                        <a:latin typeface="Arial"/>
                        <a:cs typeface="Arial"/>
                      </a:endParaRPr>
                    </a:p>
                  </a:txBody>
                  <a:tcPr marL="182880" marT="137160">
                    <a:solidFill>
                      <a:srgbClr val="00336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8051497"/>
                  </a:ext>
                </a:extLst>
              </a:tr>
              <a:tr h="1176075">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500444">
                <a:tc>
                  <a:txBody>
                    <a:bodyPr/>
                    <a:lstStyle/>
                    <a:p>
                      <a:pPr>
                        <a:lnSpc>
                          <a:spcPts val="2600"/>
                        </a:lnSpc>
                      </a:pPr>
                      <a:r>
                        <a:rPr lang="en-US" sz="2100" dirty="0">
                          <a:solidFill>
                            <a:schemeClr val="bg1">
                              <a:lumMod val="85000"/>
                            </a:schemeClr>
                          </a:solidFill>
                          <a:latin typeface="Arial"/>
                          <a:cs typeface="Arial"/>
                        </a:rPr>
                        <a:t>© 2020</a:t>
                      </a:r>
                      <a:r>
                        <a:rPr lang="en-US" sz="2100" baseline="0" dirty="0">
                          <a:solidFill>
                            <a:schemeClr val="bg1">
                              <a:lumMod val="85000"/>
                            </a:schemeClr>
                          </a:solidFill>
                          <a:latin typeface="Arial"/>
                          <a:cs typeface="Arial"/>
                        </a:rPr>
                        <a:t> </a:t>
                      </a:r>
                      <a:r>
                        <a:rPr lang="en-US" sz="2100" dirty="0" err="1">
                          <a:solidFill>
                            <a:schemeClr val="bg1">
                              <a:lumMod val="85000"/>
                            </a:schemeClr>
                          </a:solidFill>
                          <a:latin typeface="Arial"/>
                          <a:cs typeface="Arial"/>
                        </a:rPr>
                        <a:t>PosterPresentations.com</a:t>
                      </a:r>
                      <a:br>
                        <a:rPr lang="en-US" sz="2100" dirty="0">
                          <a:solidFill>
                            <a:schemeClr val="bg1">
                              <a:lumMod val="85000"/>
                            </a:schemeClr>
                          </a:solidFill>
                          <a:latin typeface="Arial"/>
                          <a:cs typeface="Arial"/>
                        </a:rPr>
                      </a:br>
                      <a:r>
                        <a:rPr lang="en-US" sz="2100" dirty="0">
                          <a:solidFill>
                            <a:schemeClr val="bg1">
                              <a:lumMod val="85000"/>
                            </a:schemeClr>
                          </a:solidFill>
                          <a:latin typeface="Arial"/>
                          <a:cs typeface="Arial"/>
                        </a:rPr>
                        <a:t>2117 Fourth Street ,</a:t>
                      </a:r>
                      <a:r>
                        <a:rPr lang="en-US" sz="2100" baseline="0" dirty="0">
                          <a:solidFill>
                            <a:schemeClr val="bg1">
                              <a:lumMod val="85000"/>
                            </a:schemeClr>
                          </a:solidFill>
                          <a:latin typeface="Arial"/>
                          <a:cs typeface="Arial"/>
                        </a:rPr>
                        <a:t> STE C        </a:t>
                      </a:r>
                    </a:p>
                    <a:p>
                      <a:pPr>
                        <a:lnSpc>
                          <a:spcPts val="2600"/>
                        </a:lnSpc>
                      </a:pPr>
                      <a:r>
                        <a:rPr lang="en-US" sz="2100" baseline="0" dirty="0">
                          <a:solidFill>
                            <a:schemeClr val="bg1">
                              <a:lumMod val="85000"/>
                            </a:schemeClr>
                          </a:solidFill>
                          <a:latin typeface="Arial"/>
                          <a:cs typeface="Arial"/>
                        </a:rPr>
                        <a:t>Berkeley CA 94710 USA</a:t>
                      </a:r>
                      <a:endParaRPr lang="en-US" sz="21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7" name="Rectangle 36"/>
          <p:cNvSpPr/>
          <p:nvPr userDrawn="1"/>
        </p:nvSpPr>
        <p:spPr>
          <a:xfrm rot="10800000">
            <a:off x="-6419"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 Box 14"/>
          <p:cNvSpPr txBox="1">
            <a:spLocks noChangeArrowheads="1"/>
          </p:cNvSpPr>
          <p:nvPr userDrawn="1"/>
        </p:nvSpPr>
        <p:spPr bwMode="auto">
          <a:xfrm>
            <a:off x="1484177" y="32306273"/>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11" name="Table 10">
            <a:extLst>
              <a:ext uri="{FF2B5EF4-FFF2-40B4-BE49-F238E27FC236}">
                <a16:creationId xmlns:a16="http://schemas.microsoft.com/office/drawing/2014/main" id="{C1C9EC77-7FF5-5E4F-9D40-E8ECD338CE67}"/>
              </a:ext>
            </a:extLst>
          </p:cNvPr>
          <p:cNvGraphicFramePr>
            <a:graphicFrameLocks noGrp="1"/>
          </p:cNvGraphicFramePr>
          <p:nvPr userDrawn="1">
            <p:extLst>
              <p:ext uri="{D42A27DB-BD31-4B8C-83A1-F6EECF244321}">
                <p14:modId xmlns:p14="http://schemas.microsoft.com/office/powerpoint/2010/main" val="1223353935"/>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standard screen size (4:3 Ratio) virtual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Virtual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Standard Size</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(4:3 Ratio)</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0" baseline="0" dirty="0">
                          <a:solidFill>
                            <a:srgbClr val="FFC000"/>
                          </a:solidFill>
                          <a:latin typeface="Arial" panose="020B0604020202020204" pitchFamily="34" charset="0"/>
                          <a:cs typeface="Arial" panose="020B0604020202020204" pitchFamily="34" charset="0"/>
                        </a:rPr>
                        <a:t>36 tall x 48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9" name="Table 8">
            <a:extLst>
              <a:ext uri="{FF2B5EF4-FFF2-40B4-BE49-F238E27FC236}">
                <a16:creationId xmlns:a16="http://schemas.microsoft.com/office/drawing/2014/main" id="{8EA12BE2-365E-9447-A07A-009B23598B4B}"/>
              </a:ext>
            </a:extLst>
          </p:cNvPr>
          <p:cNvGraphicFramePr>
            <a:graphicFrameLocks noGrp="1"/>
          </p:cNvGraphicFramePr>
          <p:nvPr userDrawn="1">
            <p:extLst>
              <p:ext uri="{D42A27DB-BD31-4B8C-83A1-F6EECF244321}">
                <p14:modId xmlns:p14="http://schemas.microsoft.com/office/powerpoint/2010/main" val="141159618"/>
              </p:ext>
            </p:extLst>
          </p:nvPr>
        </p:nvGraphicFramePr>
        <p:xfrm>
          <a:off x="44635119" y="14098"/>
          <a:ext cx="9619281" cy="32847657"/>
        </p:xfrm>
        <a:graphic>
          <a:graphicData uri="http://schemas.openxmlformats.org/drawingml/2006/table">
            <a:tbl>
              <a:tblPr firstRow="1" bandRow="1">
                <a:tableStyleId>{5C22544A-7EE6-4342-B048-85BDC9FD1C3A}</a:tableStyleId>
              </a:tblPr>
              <a:tblGrid>
                <a:gridCol w="3585856">
                  <a:extLst>
                    <a:ext uri="{9D8B030D-6E8A-4147-A177-3AD203B41FA5}">
                      <a16:colId xmlns:a16="http://schemas.microsoft.com/office/drawing/2014/main" val="20000"/>
                    </a:ext>
                  </a:extLst>
                </a:gridCol>
                <a:gridCol w="1199648">
                  <a:extLst>
                    <a:ext uri="{9D8B030D-6E8A-4147-A177-3AD203B41FA5}">
                      <a16:colId xmlns:a16="http://schemas.microsoft.com/office/drawing/2014/main" val="997673227"/>
                    </a:ext>
                  </a:extLst>
                </a:gridCol>
                <a:gridCol w="4833777">
                  <a:extLst>
                    <a:ext uri="{9D8B030D-6E8A-4147-A177-3AD203B41FA5}">
                      <a16:colId xmlns:a16="http://schemas.microsoft.com/office/drawing/2014/main" val="4164475170"/>
                    </a:ext>
                  </a:extLst>
                </a:gridCol>
              </a:tblGrid>
              <a:tr h="1296236">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76923">
                <a:tc gridSpan="3">
                  <a:txBody>
                    <a:bodyPr/>
                    <a:lstStyle/>
                    <a:p>
                      <a:pPr algn="l"/>
                      <a:r>
                        <a:rPr lang="en-US" sz="29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2854805">
                <a:tc gridSpan="3">
                  <a:txBody>
                    <a:bodyPr/>
                    <a:lstStyle/>
                    <a:p>
                      <a:r>
                        <a:rPr lang="en-US" sz="29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sz="8600"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353616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91719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672668">
                <a:tc gridSpan="2">
                  <a:txBody>
                    <a:bodyPr/>
                    <a:lstStyle/>
                    <a:p>
                      <a:r>
                        <a:rPr lang="en-US" sz="2900" b="1" dirty="0">
                          <a:solidFill>
                            <a:srgbClr val="FFC000"/>
                          </a:solidFill>
                          <a:latin typeface="Arial" panose="020B0604020202020204" pitchFamily="34" charset="0"/>
                          <a:cs typeface="Arial" panose="020B0604020202020204" pitchFamily="34" charset="0"/>
                        </a:rPr>
                        <a:t>How to</a:t>
                      </a:r>
                      <a:r>
                        <a:rPr lang="en-US" sz="2900" b="1" baseline="0" dirty="0">
                          <a:solidFill>
                            <a:srgbClr val="FFC000"/>
                          </a:solidFill>
                          <a:latin typeface="Arial" panose="020B0604020202020204" pitchFamily="34" charset="0"/>
                          <a:cs typeface="Arial" panose="020B0604020202020204" pitchFamily="34" charset="0"/>
                        </a:rPr>
                        <a:t> preview your poster prior to presenting</a:t>
                      </a:r>
                      <a:endParaRPr lang="en-US" sz="29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sz="86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1743746">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a:cs typeface="Arial"/>
                      </a:endParaRP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807340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Publish, present virtually, share, and discuss!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Submit your poster and add it to the Research Poster Virtual Library.</a:t>
                      </a:r>
                      <a:br>
                        <a:rPr lang="en-US" sz="2400" b="0" noProof="0" dirty="0">
                          <a:solidFill>
                            <a:srgbClr val="FFC000"/>
                          </a:solidFill>
                          <a:latin typeface="Arial"/>
                          <a:cs typeface="Arial"/>
                        </a:rPr>
                      </a:br>
                      <a:br>
                        <a:rPr lang="en-US" sz="2400" b="0" noProof="0" dirty="0">
                          <a:solidFill>
                            <a:srgbClr val="FFC000"/>
                          </a:solidFill>
                          <a:latin typeface="Arial"/>
                          <a:cs typeface="Arial"/>
                        </a:rPr>
                      </a:br>
                      <a:r>
                        <a:rPr lang="en-US" sz="2400" b="1" noProof="0" dirty="0">
                          <a:solidFill>
                            <a:srgbClr val="FFC000"/>
                          </a:solidFill>
                          <a:latin typeface="Arial"/>
                          <a:cs typeface="Arial"/>
                        </a:rPr>
                        <a:t>Continuous global reach</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Share your research with thousands of students, educators, scientists, and researchers from all over the United States and the World.</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Full-featured poster showcase included</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Convenience for presenter groups and conference coordinators </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Published posters can easily be presented at virtual conferences. Perfect solution for organizers of meetings and conferences.</a:t>
                      </a:r>
                      <a:br>
                        <a:rPr lang="en-US" sz="2400" b="0" noProof="0" dirty="0">
                          <a:solidFill>
                            <a:srgbClr val="FFC000"/>
                          </a:solidFill>
                          <a:latin typeface="Arial"/>
                          <a:cs typeface="Arial"/>
                        </a:rPr>
                      </a:b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https://</a:t>
                      </a:r>
                      <a:r>
                        <a:rPr lang="en-US" sz="2900" b="1" noProof="0" dirty="0" err="1">
                          <a:solidFill>
                            <a:srgbClr val="FFC000"/>
                          </a:solidFill>
                          <a:latin typeface="Arial"/>
                          <a:cs typeface="Arial"/>
                        </a:rPr>
                        <a:t>www.PosterPresentations.com</a:t>
                      </a:r>
                      <a:r>
                        <a:rPr lang="en-US" sz="2900" b="1" noProof="0" dirty="0">
                          <a:solidFill>
                            <a:srgbClr val="FFC000"/>
                          </a:solidFill>
                          <a:latin typeface="Arial"/>
                          <a:cs typeface="Arial"/>
                        </a:rPr>
                        <a:t>/research</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1" noProof="0" dirty="0">
                        <a:solidFill>
                          <a:srgbClr val="FFC000"/>
                        </a:solidFill>
                        <a:latin typeface="Arial"/>
                        <a:cs typeface="Arial"/>
                      </a:endParaRPr>
                    </a:p>
                  </a:txBody>
                  <a:tcPr marL="182880" marT="137160">
                    <a:solidFill>
                      <a:srgbClr val="00336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8051497"/>
                  </a:ext>
                </a:extLst>
              </a:tr>
              <a:tr h="1176075">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500444">
                <a:tc>
                  <a:txBody>
                    <a:bodyPr/>
                    <a:lstStyle/>
                    <a:p>
                      <a:pPr>
                        <a:lnSpc>
                          <a:spcPts val="2600"/>
                        </a:lnSpc>
                      </a:pPr>
                      <a:r>
                        <a:rPr lang="en-US" sz="2100" dirty="0">
                          <a:solidFill>
                            <a:schemeClr val="bg1">
                              <a:lumMod val="85000"/>
                            </a:schemeClr>
                          </a:solidFill>
                          <a:latin typeface="Arial"/>
                          <a:cs typeface="Arial"/>
                        </a:rPr>
                        <a:t>© 2020</a:t>
                      </a:r>
                      <a:r>
                        <a:rPr lang="en-US" sz="2100" baseline="0" dirty="0">
                          <a:solidFill>
                            <a:schemeClr val="bg1">
                              <a:lumMod val="85000"/>
                            </a:schemeClr>
                          </a:solidFill>
                          <a:latin typeface="Arial"/>
                          <a:cs typeface="Arial"/>
                        </a:rPr>
                        <a:t> </a:t>
                      </a:r>
                      <a:r>
                        <a:rPr lang="en-US" sz="2100" dirty="0" err="1">
                          <a:solidFill>
                            <a:schemeClr val="bg1">
                              <a:lumMod val="85000"/>
                            </a:schemeClr>
                          </a:solidFill>
                          <a:latin typeface="Arial"/>
                          <a:cs typeface="Arial"/>
                        </a:rPr>
                        <a:t>PosterPresentations.com</a:t>
                      </a:r>
                      <a:br>
                        <a:rPr lang="en-US" sz="2100" dirty="0">
                          <a:solidFill>
                            <a:schemeClr val="bg1">
                              <a:lumMod val="85000"/>
                            </a:schemeClr>
                          </a:solidFill>
                          <a:latin typeface="Arial"/>
                          <a:cs typeface="Arial"/>
                        </a:rPr>
                      </a:br>
                      <a:r>
                        <a:rPr lang="en-US" sz="2100" dirty="0">
                          <a:solidFill>
                            <a:schemeClr val="bg1">
                              <a:lumMod val="85000"/>
                            </a:schemeClr>
                          </a:solidFill>
                          <a:latin typeface="Arial"/>
                          <a:cs typeface="Arial"/>
                        </a:rPr>
                        <a:t>2117 Fourth Street ,</a:t>
                      </a:r>
                      <a:r>
                        <a:rPr lang="en-US" sz="2100" baseline="0" dirty="0">
                          <a:solidFill>
                            <a:schemeClr val="bg1">
                              <a:lumMod val="85000"/>
                            </a:schemeClr>
                          </a:solidFill>
                          <a:latin typeface="Arial"/>
                          <a:cs typeface="Arial"/>
                        </a:rPr>
                        <a:t> STE C        </a:t>
                      </a:r>
                    </a:p>
                    <a:p>
                      <a:pPr>
                        <a:lnSpc>
                          <a:spcPts val="2600"/>
                        </a:lnSpc>
                      </a:pPr>
                      <a:r>
                        <a:rPr lang="en-US" sz="2100" baseline="0" dirty="0">
                          <a:solidFill>
                            <a:schemeClr val="bg1">
                              <a:lumMod val="85000"/>
                            </a:schemeClr>
                          </a:solidFill>
                          <a:latin typeface="Arial"/>
                          <a:cs typeface="Arial"/>
                        </a:rPr>
                        <a:t>Berkeley CA 94710 USA</a:t>
                      </a:r>
                      <a:endParaRPr lang="en-US" sz="21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mw02268@sjf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9674" y="6071752"/>
            <a:ext cx="10056813" cy="24699047"/>
          </a:xfrm>
        </p:spPr>
        <p:txBody>
          <a:bodyPr/>
          <a:lstStyle/>
          <a:p>
            <a:pPr algn="ctr"/>
            <a:r>
              <a:rPr lang="en-US" sz="4500" b="0" i="0" dirty="0">
                <a:solidFill>
                  <a:srgbClr val="202124"/>
                </a:solidFill>
                <a:effectLst/>
              </a:rPr>
              <a:t>In the interest of growing renewable energy implementation, this project broadly examines characteristics and demographics of those who adapted solar panels to identify solar deployment patterns. The information gained from this research can be utilized to understand the current accessibility </a:t>
            </a:r>
            <a:r>
              <a:rPr lang="en-US" sz="4500" dirty="0">
                <a:solidFill>
                  <a:srgbClr val="202124"/>
                </a:solidFill>
              </a:rPr>
              <a:t>of residential solar power</a:t>
            </a:r>
            <a:r>
              <a:rPr lang="en-US" sz="4500" b="0" i="0" dirty="0">
                <a:solidFill>
                  <a:srgbClr val="202124"/>
                </a:solidFill>
                <a:effectLst/>
              </a:rPr>
              <a:t>. The data for this study comes from Stanford’s DeepSolar Project, a learning framework that analyzes satellite imagery to identify the GPS locations of solar panels across United States counties. Given that the data is collected from satellite imagery as opposed to administered voluntary surveys, it provides a better representation of homeowners with solar and allows for more accurate conclusions to be drawn. In order to execute a simplified model of the numerous predictor variables, the structure of the data is observed through the principal component analysis technique in RStudio to determine which variables to extract for a linear regression and classification tree model. The models support that daily solar radiation, race and household income, all have a significant and positive impact on solar deployment patterns. The final product of both models emphasizes that solar tends to go in places that are predominately white, wealthy, and with better radiation and climate conditions. </a:t>
            </a:r>
            <a:endParaRPr lang="en-US" sz="4500" dirty="0"/>
          </a:p>
        </p:txBody>
      </p:sp>
      <p:sp>
        <p:nvSpPr>
          <p:cNvPr id="3" name="Text Placeholder 2"/>
          <p:cNvSpPr>
            <a:spLocks noGrp="1"/>
          </p:cNvSpPr>
          <p:nvPr>
            <p:ph type="body" sz="quarter" idx="11"/>
          </p:nvPr>
        </p:nvSpPr>
        <p:spPr/>
        <p:txBody>
          <a:bodyPr/>
          <a:lstStyle/>
          <a:p>
            <a:r>
              <a:rPr lang="en-US" dirty="0"/>
              <a:t>ABSTRACT</a:t>
            </a:r>
          </a:p>
        </p:txBody>
      </p:sp>
      <p:sp>
        <p:nvSpPr>
          <p:cNvPr id="4" name="Text Placeholder 3"/>
          <p:cNvSpPr>
            <a:spLocks noGrp="1"/>
          </p:cNvSpPr>
          <p:nvPr>
            <p:ph type="body" sz="quarter" idx="20"/>
          </p:nvPr>
        </p:nvSpPr>
        <p:spPr>
          <a:xfrm>
            <a:off x="11282380" y="5583266"/>
            <a:ext cx="10050462" cy="754045"/>
          </a:xfrm>
        </p:spPr>
        <p:txBody>
          <a:bodyPr/>
          <a:lstStyle/>
          <a:p>
            <a:r>
              <a:rPr lang="en-US" dirty="0"/>
              <a:t>OBJECTIVES</a:t>
            </a:r>
          </a:p>
        </p:txBody>
      </p:sp>
      <p:sp>
        <p:nvSpPr>
          <p:cNvPr id="5" name="Text Placeholder 4"/>
          <p:cNvSpPr>
            <a:spLocks noGrp="1"/>
          </p:cNvSpPr>
          <p:nvPr>
            <p:ph type="body" sz="quarter" idx="21"/>
          </p:nvPr>
        </p:nvSpPr>
        <p:spPr>
          <a:xfrm>
            <a:off x="11342118" y="9800957"/>
            <a:ext cx="10048874" cy="13335936"/>
          </a:xfrm>
        </p:spPr>
        <p:txBody>
          <a:bodyPr/>
          <a:lstStyle/>
          <a:p>
            <a:pPr algn="ctr"/>
            <a:r>
              <a:rPr lang="en-US" sz="4450" dirty="0">
                <a:solidFill>
                  <a:schemeClr val="tx1"/>
                </a:solidFill>
              </a:rPr>
              <a:t>Principal component analysis is an autonomous method that assists in reducing the depth of the dataset, allowing for much of the variability to be explained with less variables. This approach is fitting for this study since the original dataset contained 72,537 observations and 169 variables. The following steps were implemented to build the models:</a:t>
            </a:r>
          </a:p>
          <a:p>
            <a:pPr marL="1828754" lvl="1" indent="-914400">
              <a:buFont typeface="+mj-lt"/>
              <a:buAutoNum type="romanUcPeriod"/>
            </a:pPr>
            <a:r>
              <a:rPr lang="en-US" sz="4450" dirty="0">
                <a:latin typeface="Times New Roman" panose="02020603050405020304" pitchFamily="18" charset="0"/>
                <a:cs typeface="Times New Roman" panose="02020603050405020304" pitchFamily="18" charset="0"/>
              </a:rPr>
              <a:t>Evaluate dataset</a:t>
            </a:r>
            <a:r>
              <a:rPr lang="en-US" sz="4450" dirty="0">
                <a:solidFill>
                  <a:schemeClr val="tx1"/>
                </a:solidFill>
                <a:latin typeface="Times New Roman" panose="02020603050405020304" pitchFamily="18" charset="0"/>
                <a:cs typeface="Times New Roman" panose="02020603050405020304" pitchFamily="18" charset="0"/>
              </a:rPr>
              <a:t> through PCA in RStudio, standardizing and centering the data too.</a:t>
            </a:r>
          </a:p>
          <a:p>
            <a:pPr marL="1828754" lvl="1" indent="-914400">
              <a:buFont typeface="+mj-lt"/>
              <a:buAutoNum type="romanUcPeriod"/>
            </a:pPr>
            <a:r>
              <a:rPr lang="en-US" sz="4450" dirty="0">
                <a:latin typeface="Times New Roman" panose="02020603050405020304" pitchFamily="18" charset="0"/>
                <a:cs typeface="Times New Roman" panose="02020603050405020304" pitchFamily="18" charset="0"/>
              </a:rPr>
              <a:t>S</a:t>
            </a:r>
            <a:r>
              <a:rPr lang="en-US" sz="4450" dirty="0">
                <a:solidFill>
                  <a:schemeClr val="tx1"/>
                </a:solidFill>
                <a:latin typeface="Times New Roman" panose="02020603050405020304" pitchFamily="18" charset="0"/>
                <a:cs typeface="Times New Roman" panose="02020603050405020304" pitchFamily="18" charset="0"/>
              </a:rPr>
              <a:t>elect the PCA and variables  </a:t>
            </a:r>
          </a:p>
          <a:p>
            <a:pPr marL="1828754" lvl="1" indent="-914400">
              <a:buFont typeface="+mj-lt"/>
              <a:buAutoNum type="romanUcPeriod"/>
            </a:pPr>
            <a:r>
              <a:rPr lang="en-US" sz="4450" dirty="0">
                <a:latin typeface="Times New Roman" panose="02020603050405020304" pitchFamily="18" charset="0"/>
                <a:cs typeface="Times New Roman" panose="02020603050405020304" pitchFamily="18" charset="0"/>
              </a:rPr>
              <a:t>Run selected variables through predictive models: linear regression and classification tree</a:t>
            </a:r>
          </a:p>
          <a:p>
            <a:pPr marL="1828754" lvl="1" indent="-914400">
              <a:buFont typeface="+mj-lt"/>
              <a:buAutoNum type="romanUcPeriod"/>
            </a:pPr>
            <a:r>
              <a:rPr lang="en-US" sz="4450" dirty="0">
                <a:latin typeface="Times New Roman" panose="02020603050405020304" pitchFamily="18" charset="0"/>
                <a:cs typeface="Times New Roman" panose="02020603050405020304" pitchFamily="18" charset="0"/>
              </a:rPr>
              <a:t>Interpret output, draw conclusions</a:t>
            </a:r>
          </a:p>
        </p:txBody>
      </p:sp>
      <p:sp>
        <p:nvSpPr>
          <p:cNvPr id="6" name="Text Placeholder 5"/>
          <p:cNvSpPr>
            <a:spLocks noGrp="1"/>
          </p:cNvSpPr>
          <p:nvPr>
            <p:ph type="body" sz="quarter" idx="22"/>
          </p:nvPr>
        </p:nvSpPr>
        <p:spPr>
          <a:xfrm>
            <a:off x="11389618" y="9314942"/>
            <a:ext cx="10048875" cy="754045"/>
          </a:xfrm>
        </p:spPr>
        <p:txBody>
          <a:bodyPr/>
          <a:lstStyle/>
          <a:p>
            <a:r>
              <a:rPr lang="en-US" dirty="0"/>
              <a:t>METHODS</a:t>
            </a:r>
          </a:p>
        </p:txBody>
      </p:sp>
      <p:sp>
        <p:nvSpPr>
          <p:cNvPr id="7" name="Text Placeholder 6"/>
          <p:cNvSpPr>
            <a:spLocks noGrp="1"/>
          </p:cNvSpPr>
          <p:nvPr>
            <p:ph type="body" sz="quarter" idx="23"/>
          </p:nvPr>
        </p:nvSpPr>
        <p:spPr>
          <a:xfrm>
            <a:off x="22452709" y="18910024"/>
            <a:ext cx="10047018" cy="12483395"/>
          </a:xfrm>
        </p:spPr>
        <p:txBody>
          <a:bodyPr/>
          <a:lstStyle/>
          <a:p>
            <a:pPr algn="ctr"/>
            <a:r>
              <a:rPr lang="en-US" sz="4500" dirty="0">
                <a:solidFill>
                  <a:schemeClr val="tx1"/>
                </a:solidFill>
              </a:rPr>
              <a:t>PCA 6 came in with an overall cumulative proportion of .65 and variation of .04 and became the PCA of interest out of 34. A threshold of .2 was placed on the eigenvalues for selection, giving five variables to work with instead of 169.</a:t>
            </a:r>
          </a:p>
          <a:p>
            <a:pPr algn="ctr"/>
            <a:r>
              <a:rPr lang="en-US" sz="4500" dirty="0">
                <a:solidFill>
                  <a:schemeClr val="tx1"/>
                </a:solidFill>
              </a:rPr>
              <a:t> The variables listed above were extracted and used in a regression and revealed an R-squared of .24 and daily solar radiation having the most impactful effect. </a:t>
            </a:r>
          </a:p>
          <a:p>
            <a:pPr algn="ctr"/>
            <a:r>
              <a:rPr lang="en-US" sz="4500" dirty="0">
                <a:solidFill>
                  <a:schemeClr val="tx1"/>
                </a:solidFill>
              </a:rPr>
              <a:t>The classification tree aligns with the regression output in that radiation comes in as the greatest influence for solar, followed by race. </a:t>
            </a:r>
          </a:p>
          <a:p>
            <a:endParaRPr lang="en-US" sz="3600" dirty="0">
              <a:solidFill>
                <a:schemeClr val="tx1"/>
              </a:solidFill>
            </a:endParaRPr>
          </a:p>
        </p:txBody>
      </p:sp>
      <p:sp>
        <p:nvSpPr>
          <p:cNvPr id="8" name="Text Placeholder 7"/>
          <p:cNvSpPr>
            <a:spLocks noGrp="1"/>
          </p:cNvSpPr>
          <p:nvPr>
            <p:ph type="body" sz="quarter" idx="24"/>
          </p:nvPr>
        </p:nvSpPr>
        <p:spPr>
          <a:xfrm>
            <a:off x="22452709" y="18457629"/>
            <a:ext cx="10058400" cy="754045"/>
          </a:xfrm>
        </p:spPr>
        <p:txBody>
          <a:bodyPr/>
          <a:lstStyle/>
          <a:p>
            <a:r>
              <a:rPr lang="en-US" dirty="0"/>
              <a:t>RESULTS</a:t>
            </a:r>
          </a:p>
        </p:txBody>
      </p:sp>
      <p:sp>
        <p:nvSpPr>
          <p:cNvPr id="9" name="Text Placeholder 8"/>
          <p:cNvSpPr>
            <a:spLocks noGrp="1"/>
          </p:cNvSpPr>
          <p:nvPr>
            <p:ph type="body" sz="quarter" idx="25"/>
          </p:nvPr>
        </p:nvSpPr>
        <p:spPr>
          <a:xfrm>
            <a:off x="33596081" y="15251291"/>
            <a:ext cx="10047018" cy="754045"/>
          </a:xfrm>
        </p:spPr>
        <p:txBody>
          <a:bodyPr/>
          <a:lstStyle/>
          <a:p>
            <a:r>
              <a:rPr lang="en-US" dirty="0"/>
              <a:t>DISCUSSION</a:t>
            </a:r>
          </a:p>
        </p:txBody>
      </p:sp>
      <p:sp>
        <p:nvSpPr>
          <p:cNvPr id="10" name="Text Placeholder 9"/>
          <p:cNvSpPr>
            <a:spLocks noGrp="1"/>
          </p:cNvSpPr>
          <p:nvPr>
            <p:ph type="body" sz="quarter" idx="26"/>
          </p:nvPr>
        </p:nvSpPr>
        <p:spPr>
          <a:xfrm>
            <a:off x="33390291" y="6129564"/>
            <a:ext cx="10023082" cy="23006276"/>
          </a:xfrm>
        </p:spPr>
        <p:txBody>
          <a:bodyPr/>
          <a:lstStyle/>
          <a:p>
            <a:pPr algn="ctr"/>
            <a:r>
              <a:rPr lang="en-US" sz="4500" dirty="0">
                <a:solidFill>
                  <a:schemeClr val="tx1"/>
                </a:solidFill>
              </a:rPr>
              <a:t>The initial approach of this study was hierarchical clustering due to its ability to group data points based on similarities. However, the size and magnitude of the dataset added additional barriers. Principal component analysis came to be a simpler and time-saving alternative.</a:t>
            </a:r>
          </a:p>
          <a:p>
            <a:pPr algn="ctr"/>
            <a:r>
              <a:rPr lang="en-US" sz="4500" dirty="0">
                <a:solidFill>
                  <a:schemeClr val="tx1"/>
                </a:solidFill>
              </a:rPr>
              <a:t>Additional modeling considered for the study and potential next steps:</a:t>
            </a:r>
          </a:p>
          <a:p>
            <a:pPr marL="571500" indent="-571500">
              <a:buFont typeface="Arial" panose="020B0604020202020204" pitchFamily="34" charset="0"/>
              <a:buChar char="•"/>
            </a:pPr>
            <a:r>
              <a:rPr lang="en-US" sz="4500" dirty="0">
                <a:solidFill>
                  <a:schemeClr val="tx1"/>
                </a:solidFill>
              </a:rPr>
              <a:t>K-Nearest Neighbors modeling </a:t>
            </a:r>
          </a:p>
          <a:p>
            <a:pPr marL="571500" indent="-571500">
              <a:buFont typeface="Arial" panose="020B0604020202020204" pitchFamily="34" charset="0"/>
              <a:buChar char="•"/>
            </a:pPr>
            <a:r>
              <a:rPr lang="en-US" sz="4500" dirty="0">
                <a:solidFill>
                  <a:schemeClr val="tx1"/>
                </a:solidFill>
              </a:rPr>
              <a:t>Running ANOVAS with the classification tree outputs </a:t>
            </a:r>
          </a:p>
          <a:p>
            <a:endParaRPr lang="en-US" sz="4500" dirty="0">
              <a:solidFill>
                <a:schemeClr val="tx1"/>
              </a:solidFill>
            </a:endParaRPr>
          </a:p>
          <a:p>
            <a:pPr algn="ctr"/>
            <a:r>
              <a:rPr lang="en-US" sz="4400" dirty="0">
                <a:solidFill>
                  <a:schemeClr val="tx1"/>
                </a:solidFill>
              </a:rPr>
              <a:t>Many acknowledge the importance of clean energy but dismiss the persistent gaps between renewable potential and actual adoption of the alternative. Previous literature emphasizes how lack of information can play a role, but information alone is not enough to generate motivation. Solar currently perceives itself as unaffordable due to startup costs, however financial returns and lower utility expenses provide incentives for switching. Technological advancements in recent years have also made the option more cost effective. As time goes on and technology improves, solar power will hopefully become more affordable, allowing more people to access it. </a:t>
            </a:r>
            <a:endParaRPr lang="en-US" sz="3600" dirty="0">
              <a:solidFill>
                <a:schemeClr val="tx1"/>
              </a:solidFill>
            </a:endParaRPr>
          </a:p>
          <a:p>
            <a:endParaRPr lang="en-US" sz="3600" dirty="0">
              <a:solidFill>
                <a:schemeClr val="tx1"/>
              </a:solidFill>
            </a:endParaRPr>
          </a:p>
        </p:txBody>
      </p:sp>
      <p:sp>
        <p:nvSpPr>
          <p:cNvPr id="11" name="Text Placeholder 10"/>
          <p:cNvSpPr>
            <a:spLocks noGrp="1"/>
          </p:cNvSpPr>
          <p:nvPr>
            <p:ph type="body" sz="quarter" idx="27"/>
          </p:nvPr>
        </p:nvSpPr>
        <p:spPr>
          <a:xfrm>
            <a:off x="33419261" y="28049107"/>
            <a:ext cx="10047018" cy="754045"/>
          </a:xfrm>
        </p:spPr>
        <p:txBody>
          <a:bodyPr/>
          <a:lstStyle/>
          <a:p>
            <a:r>
              <a:rPr lang="en-US" dirty="0"/>
              <a:t>REFERENCES </a:t>
            </a:r>
          </a:p>
        </p:txBody>
      </p:sp>
      <p:sp>
        <p:nvSpPr>
          <p:cNvPr id="12" name="Text Placeholder 11"/>
          <p:cNvSpPr>
            <a:spLocks noGrp="1"/>
          </p:cNvSpPr>
          <p:nvPr>
            <p:ph type="body" sz="quarter" idx="28"/>
          </p:nvPr>
        </p:nvSpPr>
        <p:spPr>
          <a:xfrm>
            <a:off x="33361323" y="28856189"/>
            <a:ext cx="10052050" cy="1569638"/>
          </a:xfrm>
        </p:spPr>
        <p:txBody>
          <a:bodyPr/>
          <a:lstStyle/>
          <a:p>
            <a:r>
              <a:rPr lang="en-US" sz="2400" dirty="0">
                <a:solidFill>
                  <a:schemeClr val="tx1"/>
                </a:solidFill>
              </a:rPr>
              <a:t>Varun Rai, Ariane L. Beck, Play and learn: Serious games in breaking informational barriers in residential solar energy adoption in the United States, Energy Research &amp; Social Science, Volume 27, 2017, Pages 70-77.</a:t>
            </a:r>
          </a:p>
        </p:txBody>
      </p:sp>
      <p:sp>
        <p:nvSpPr>
          <p:cNvPr id="13" name="Text Placeholder 12"/>
          <p:cNvSpPr>
            <a:spLocks noGrp="1"/>
          </p:cNvSpPr>
          <p:nvPr>
            <p:ph type="body" sz="quarter" idx="29"/>
          </p:nvPr>
        </p:nvSpPr>
        <p:spPr>
          <a:xfrm>
            <a:off x="33395324" y="30639374"/>
            <a:ext cx="10047018" cy="754045"/>
          </a:xfrm>
        </p:spPr>
        <p:txBody>
          <a:bodyPr/>
          <a:lstStyle/>
          <a:p>
            <a:r>
              <a:rPr lang="en-US" dirty="0"/>
              <a:t>CONTACT</a:t>
            </a:r>
          </a:p>
        </p:txBody>
      </p:sp>
      <p:sp>
        <p:nvSpPr>
          <p:cNvPr id="14" name="Text Placeholder 13"/>
          <p:cNvSpPr>
            <a:spLocks noGrp="1"/>
          </p:cNvSpPr>
          <p:nvPr>
            <p:ph type="body" sz="quarter" idx="30"/>
          </p:nvPr>
        </p:nvSpPr>
        <p:spPr>
          <a:xfrm>
            <a:off x="33361323" y="31044997"/>
            <a:ext cx="10052050" cy="1138751"/>
          </a:xfrm>
        </p:spPr>
        <p:txBody>
          <a:bodyPr/>
          <a:lstStyle/>
          <a:p>
            <a:pPr algn="ctr"/>
            <a:r>
              <a:rPr lang="en-US" sz="4400" dirty="0">
                <a:solidFill>
                  <a:schemeClr val="tx1"/>
                </a:solidFill>
              </a:rPr>
              <a:t>Email: </a:t>
            </a:r>
            <a:r>
              <a:rPr lang="en-US" sz="4400" dirty="0">
                <a:solidFill>
                  <a:schemeClr val="tx1"/>
                </a:solidFill>
                <a:hlinkClick r:id="rId3"/>
              </a:rPr>
              <a:t>emw02268@sjfc.edu</a:t>
            </a:r>
            <a:endParaRPr lang="en-US" sz="4400" dirty="0">
              <a:solidFill>
                <a:schemeClr val="tx1"/>
              </a:solidFill>
            </a:endParaRPr>
          </a:p>
        </p:txBody>
      </p:sp>
      <p:sp>
        <p:nvSpPr>
          <p:cNvPr id="15" name="Text Placeholder 14"/>
          <p:cNvSpPr>
            <a:spLocks noGrp="1"/>
          </p:cNvSpPr>
          <p:nvPr>
            <p:ph type="body" sz="quarter" idx="96"/>
          </p:nvPr>
        </p:nvSpPr>
        <p:spPr>
          <a:xfrm>
            <a:off x="11405195" y="6071198"/>
            <a:ext cx="10056813" cy="3370131"/>
          </a:xfrm>
        </p:spPr>
        <p:txBody>
          <a:bodyPr/>
          <a:lstStyle/>
          <a:p>
            <a:pPr marL="685800" indent="-685800" algn="ctr">
              <a:buFont typeface="Arial" panose="020B0604020202020204" pitchFamily="34" charset="0"/>
              <a:buChar char="•"/>
            </a:pPr>
            <a:r>
              <a:rPr lang="en-US" sz="4500" dirty="0">
                <a:solidFill>
                  <a:schemeClr val="tx1"/>
                </a:solidFill>
              </a:rPr>
              <a:t>Examine demographics and identify who is more likely to adopt solar</a:t>
            </a:r>
          </a:p>
          <a:p>
            <a:pPr marL="685800" indent="-685800" algn="ctr">
              <a:buFont typeface="Arial" panose="020B0604020202020204" pitchFamily="34" charset="0"/>
              <a:buChar char="•"/>
            </a:pPr>
            <a:r>
              <a:rPr lang="en-US" sz="4500" dirty="0">
                <a:solidFill>
                  <a:schemeClr val="tx1"/>
                </a:solidFill>
              </a:rPr>
              <a:t>Identify barriers and to directly address public perceptions of solar.</a:t>
            </a:r>
          </a:p>
        </p:txBody>
      </p:sp>
      <p:sp>
        <p:nvSpPr>
          <p:cNvPr id="16" name="Text Placeholder 15"/>
          <p:cNvSpPr>
            <a:spLocks noGrp="1"/>
          </p:cNvSpPr>
          <p:nvPr>
            <p:ph type="body" sz="quarter" idx="150"/>
          </p:nvPr>
        </p:nvSpPr>
        <p:spPr/>
        <p:txBody>
          <a:bodyPr/>
          <a:lstStyle/>
          <a:p>
            <a:r>
              <a:rPr lang="en-US" dirty="0">
                <a:latin typeface="Times New Roman" panose="02020603050405020304" pitchFamily="18" charset="0"/>
                <a:cs typeface="Times New Roman" panose="02020603050405020304" pitchFamily="18" charset="0"/>
              </a:rPr>
              <a:t>St. John Fisher College, Rochester NY</a:t>
            </a:r>
          </a:p>
        </p:txBody>
      </p:sp>
      <p:sp>
        <p:nvSpPr>
          <p:cNvPr id="17" name="Text Placeholder 16"/>
          <p:cNvSpPr>
            <a:spLocks noGrp="1"/>
          </p:cNvSpPr>
          <p:nvPr>
            <p:ph type="body" sz="quarter" idx="15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Emily Wilson</a:t>
            </a:r>
          </a:p>
        </p:txBody>
      </p:sp>
      <p:sp>
        <p:nvSpPr>
          <p:cNvPr id="18" name="Text Placeholder 17"/>
          <p:cNvSpPr>
            <a:spLocks noGrp="1"/>
          </p:cNvSpPr>
          <p:nvPr>
            <p:ph type="body" sz="quarter" idx="153"/>
          </p:nvPr>
        </p:nvSpPr>
        <p:spPr/>
        <p:txBody>
          <a:bodyPr>
            <a:normAutofit/>
          </a:bodyPr>
          <a:lstStyle/>
          <a:p>
            <a:r>
              <a:rPr lang="en-US" dirty="0">
                <a:latin typeface="Times New Roman" panose="02020603050405020304" pitchFamily="18" charset="0"/>
                <a:cs typeface="Times New Roman" panose="02020603050405020304" pitchFamily="18" charset="0"/>
              </a:rPr>
              <a:t>Solar Adaptation &amp; Barriers: Who is Switching to Solar?</a:t>
            </a:r>
          </a:p>
        </p:txBody>
      </p:sp>
      <p:pic>
        <p:nvPicPr>
          <p:cNvPr id="33" name="Picture">
            <a:extLst>
              <a:ext uri="{FF2B5EF4-FFF2-40B4-BE49-F238E27FC236}">
                <a16:creationId xmlns:a16="http://schemas.microsoft.com/office/drawing/2014/main" id="{F1B33991-C178-46CB-8139-6059E658240E}"/>
              </a:ext>
            </a:extLst>
          </p:cNvPr>
          <p:cNvPicPr/>
          <p:nvPr/>
        </p:nvPicPr>
        <p:blipFill rotWithShape="1">
          <a:blip r:embed="rId4"/>
          <a:srcRect r="4350"/>
          <a:stretch/>
        </p:blipFill>
        <p:spPr bwMode="auto">
          <a:xfrm>
            <a:off x="11609032" y="23258659"/>
            <a:ext cx="9723809" cy="8736399"/>
          </a:xfrm>
          <a:prstGeom prst="rect">
            <a:avLst/>
          </a:prstGeom>
          <a:noFill/>
          <a:ln w="9525">
            <a:noFill/>
            <a:headEnd/>
            <a:tailEnd/>
          </a:ln>
        </p:spPr>
      </p:pic>
      <p:graphicFrame>
        <p:nvGraphicFramePr>
          <p:cNvPr id="36" name="Table 35">
            <a:extLst>
              <a:ext uri="{FF2B5EF4-FFF2-40B4-BE49-F238E27FC236}">
                <a16:creationId xmlns:a16="http://schemas.microsoft.com/office/drawing/2014/main" id="{F1668C31-47A9-4DB5-9B7C-879CD3CBDAFF}"/>
              </a:ext>
            </a:extLst>
          </p:cNvPr>
          <p:cNvGraphicFramePr>
            <a:graphicFrameLocks noGrp="1"/>
          </p:cNvGraphicFramePr>
          <p:nvPr>
            <p:extLst>
              <p:ext uri="{D42A27DB-BD31-4B8C-83A1-F6EECF244321}">
                <p14:modId xmlns:p14="http://schemas.microsoft.com/office/powerpoint/2010/main" val="2680823417"/>
              </p:ext>
            </p:extLst>
          </p:nvPr>
        </p:nvGraphicFramePr>
        <p:xfrm>
          <a:off x="22658059" y="6525010"/>
          <a:ext cx="9583208" cy="11701547"/>
        </p:xfrm>
        <a:graphic>
          <a:graphicData uri="http://schemas.openxmlformats.org/drawingml/2006/table">
            <a:tbl>
              <a:tblPr firstRow="1" bandRow="1">
                <a:tableStyleId>{5C22544A-7EE6-4342-B048-85BDC9FD1C3A}</a:tableStyleId>
              </a:tblPr>
              <a:tblGrid>
                <a:gridCol w="6162624">
                  <a:extLst>
                    <a:ext uri="{9D8B030D-6E8A-4147-A177-3AD203B41FA5}">
                      <a16:colId xmlns:a16="http://schemas.microsoft.com/office/drawing/2014/main" val="3233576856"/>
                    </a:ext>
                  </a:extLst>
                </a:gridCol>
                <a:gridCol w="3420584">
                  <a:extLst>
                    <a:ext uri="{9D8B030D-6E8A-4147-A177-3AD203B41FA5}">
                      <a16:colId xmlns:a16="http://schemas.microsoft.com/office/drawing/2014/main" val="3593555370"/>
                    </a:ext>
                  </a:extLst>
                </a:gridCol>
              </a:tblGrid>
              <a:tr h="286561">
                <a:tc>
                  <a:txBody>
                    <a:bodyPr/>
                    <a:lstStyle/>
                    <a:p>
                      <a:pPr marL="76200" marR="76200" algn="ctr">
                        <a:spcBef>
                          <a:spcPts val="600"/>
                        </a:spcBef>
                        <a:spcAft>
                          <a:spcPts val="600"/>
                        </a:spcAft>
                      </a:pPr>
                      <a:r>
                        <a:rPr lang="en-US" sz="4400" dirty="0">
                          <a:effectLst/>
                          <a:latin typeface="Times New Roman" panose="02020603050405020304" pitchFamily="18" charset="0"/>
                          <a:cs typeface="Times New Roman" panose="02020603050405020304" pitchFamily="18" charset="0"/>
                        </a:rPr>
                        <a:t> </a:t>
                      </a:r>
                      <a:endParaRPr lang="en-US" sz="4400" dirty="0">
                        <a:effectLst/>
                        <a:latin typeface="Times New Roman" panose="020206030504050203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76200" marR="76200" algn="ctr">
                        <a:spcBef>
                          <a:spcPts val="600"/>
                        </a:spcBef>
                        <a:spcAft>
                          <a:spcPts val="600"/>
                        </a:spcAft>
                      </a:pPr>
                      <a:r>
                        <a:rPr lang="en-US" sz="4000">
                          <a:effectLst/>
                          <a:latin typeface="Times New Roman" panose="02020603050405020304" pitchFamily="18" charset="0"/>
                          <a:cs typeface="Times New Roman" panose="02020603050405020304" pitchFamily="18" charset="0"/>
                        </a:rPr>
                        <a:t>Model 1</a:t>
                      </a:r>
                      <a:endParaRPr lang="en-US" sz="4400">
                        <a:effectLst/>
                        <a:latin typeface="Times New Roman" panose="020206030504050203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25269439"/>
                  </a:ext>
                </a:extLst>
              </a:tr>
              <a:tr h="844906">
                <a:tc>
                  <a:txBody>
                    <a:bodyPr/>
                    <a:lstStyle/>
                    <a:p>
                      <a:pPr marL="76200" marR="76200">
                        <a:spcBef>
                          <a:spcPts val="600"/>
                        </a:spcBef>
                        <a:spcAft>
                          <a:spcPts val="600"/>
                        </a:spcAft>
                      </a:pPr>
                      <a:r>
                        <a:rPr lang="en-US" sz="4000" dirty="0">
                          <a:effectLst/>
                          <a:latin typeface="Times New Roman" panose="02020603050405020304" pitchFamily="18" charset="0"/>
                          <a:cs typeface="Times New Roman" panose="02020603050405020304" pitchFamily="18" charset="0"/>
                        </a:rPr>
                        <a:t>(Intercept)</a:t>
                      </a:r>
                      <a:endParaRPr lang="en-US" sz="4400" dirty="0">
                        <a:effectLst/>
                        <a:latin typeface="Times New Roman" panose="020206030504050203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76200" marR="76200" algn="r">
                        <a:spcBef>
                          <a:spcPts val="600"/>
                        </a:spcBef>
                        <a:spcAft>
                          <a:spcPts val="600"/>
                        </a:spcAft>
                      </a:pPr>
                      <a:r>
                        <a:rPr lang="en-US" sz="4000" dirty="0">
                          <a:effectLst/>
                          <a:latin typeface="Times New Roman" panose="02020603050405020304" pitchFamily="18" charset="0"/>
                          <a:cs typeface="Times New Roman" panose="02020603050405020304" pitchFamily="18" charset="0"/>
                        </a:rPr>
                        <a:t>-189.93 ***</a:t>
                      </a:r>
                      <a:endParaRPr lang="en-US" sz="4400" dirty="0">
                        <a:effectLst/>
                        <a:latin typeface="Times New Roman" panose="020206030504050203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86564523"/>
                  </a:ext>
                </a:extLst>
              </a:tr>
              <a:tr h="0">
                <a:tc>
                  <a:txBody>
                    <a:bodyPr/>
                    <a:lstStyle/>
                    <a:p>
                      <a:pPr marL="76200" marR="76200">
                        <a:spcBef>
                          <a:spcPts val="600"/>
                        </a:spcBef>
                        <a:spcAft>
                          <a:spcPts val="600"/>
                        </a:spcAft>
                      </a:pPr>
                      <a:r>
                        <a:rPr lang="en-US" sz="4400">
                          <a:effectLst/>
                          <a:latin typeface="Times New Roman" panose="02020603050405020304" pitchFamily="18" charset="0"/>
                          <a:cs typeface="Times New Roman" panose="02020603050405020304" pitchFamily="18" charset="0"/>
                        </a:rPr>
                        <a:t> </a:t>
                      </a:r>
                      <a:endParaRPr lang="en-US" sz="4400">
                        <a:effectLst/>
                        <a:latin typeface="Times New Roman" panose="020206030504050203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76200" marR="76200" algn="r">
                        <a:spcBef>
                          <a:spcPts val="600"/>
                        </a:spcBef>
                        <a:spcAft>
                          <a:spcPts val="600"/>
                        </a:spcAft>
                      </a:pPr>
                      <a:r>
                        <a:rPr lang="en-US" sz="4000">
                          <a:effectLst/>
                          <a:latin typeface="Times New Roman" panose="02020603050405020304" pitchFamily="18" charset="0"/>
                          <a:cs typeface="Times New Roman" panose="02020603050405020304" pitchFamily="18" charset="0"/>
                        </a:rPr>
                        <a:t>(2.93)   </a:t>
                      </a:r>
                      <a:endParaRPr lang="en-US" sz="4400">
                        <a:effectLst/>
                        <a:latin typeface="Times New Roman" panose="020206030504050203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48111821"/>
                  </a:ext>
                </a:extLst>
              </a:tr>
              <a:tr h="158880">
                <a:tc>
                  <a:txBody>
                    <a:bodyPr/>
                    <a:lstStyle/>
                    <a:p>
                      <a:pPr marL="76200" marR="76200">
                        <a:spcBef>
                          <a:spcPts val="600"/>
                        </a:spcBef>
                        <a:spcAft>
                          <a:spcPts val="600"/>
                        </a:spcAft>
                      </a:pPr>
                      <a:r>
                        <a:rPr lang="en-US" sz="4000">
                          <a:effectLst/>
                          <a:latin typeface="Times New Roman" panose="02020603050405020304" pitchFamily="18" charset="0"/>
                          <a:cs typeface="Times New Roman" panose="02020603050405020304" pitchFamily="18" charset="0"/>
                        </a:rPr>
                        <a:t>average_household_size</a:t>
                      </a:r>
                      <a:endParaRPr lang="en-US" sz="4400">
                        <a:effectLst/>
                        <a:latin typeface="Times New Roman" panose="020206030504050203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76200" marR="76200" algn="r">
                        <a:spcBef>
                          <a:spcPts val="600"/>
                        </a:spcBef>
                        <a:spcAft>
                          <a:spcPts val="600"/>
                        </a:spcAft>
                      </a:pPr>
                      <a:r>
                        <a:rPr lang="en-US" sz="4000">
                          <a:effectLst/>
                          <a:latin typeface="Times New Roman" panose="02020603050405020304" pitchFamily="18" charset="0"/>
                          <a:cs typeface="Times New Roman" panose="02020603050405020304" pitchFamily="18" charset="0"/>
                        </a:rPr>
                        <a:t>2.69 ***</a:t>
                      </a:r>
                      <a:endParaRPr lang="en-US" sz="4400">
                        <a:effectLst/>
                        <a:latin typeface="Times New Roman" panose="020206030504050203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45702594"/>
                  </a:ext>
                </a:extLst>
              </a:tr>
              <a:tr h="0">
                <a:tc>
                  <a:txBody>
                    <a:bodyPr/>
                    <a:lstStyle/>
                    <a:p>
                      <a:pPr marL="76200" marR="76200">
                        <a:spcBef>
                          <a:spcPts val="600"/>
                        </a:spcBef>
                        <a:spcAft>
                          <a:spcPts val="600"/>
                        </a:spcAft>
                      </a:pPr>
                      <a:r>
                        <a:rPr lang="en-US" sz="4400">
                          <a:effectLst/>
                          <a:latin typeface="Times New Roman" panose="02020603050405020304" pitchFamily="18" charset="0"/>
                          <a:cs typeface="Times New Roman" panose="02020603050405020304" pitchFamily="18" charset="0"/>
                        </a:rPr>
                        <a:t> </a:t>
                      </a:r>
                      <a:endParaRPr lang="en-US" sz="4400">
                        <a:effectLst/>
                        <a:latin typeface="Times New Roman" panose="020206030504050203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76200" marR="76200" algn="r">
                        <a:spcBef>
                          <a:spcPts val="600"/>
                        </a:spcBef>
                        <a:spcAft>
                          <a:spcPts val="600"/>
                        </a:spcAft>
                      </a:pPr>
                      <a:r>
                        <a:rPr lang="en-US" sz="4000">
                          <a:effectLst/>
                          <a:latin typeface="Times New Roman" panose="02020603050405020304" pitchFamily="18" charset="0"/>
                          <a:cs typeface="Times New Roman" panose="02020603050405020304" pitchFamily="18" charset="0"/>
                        </a:rPr>
                        <a:t>(0.45)   </a:t>
                      </a:r>
                      <a:endParaRPr lang="en-US" sz="4400">
                        <a:effectLst/>
                        <a:latin typeface="Times New Roman" panose="020206030504050203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25309916"/>
                  </a:ext>
                </a:extLst>
              </a:tr>
              <a:tr h="573065">
                <a:tc>
                  <a:txBody>
                    <a:bodyPr/>
                    <a:lstStyle/>
                    <a:p>
                      <a:pPr marL="76200" marR="76200">
                        <a:spcBef>
                          <a:spcPts val="600"/>
                        </a:spcBef>
                        <a:spcAft>
                          <a:spcPts val="600"/>
                        </a:spcAft>
                      </a:pPr>
                      <a:r>
                        <a:rPr lang="en-US" sz="4000" dirty="0" err="1">
                          <a:effectLst/>
                          <a:latin typeface="Times New Roman" panose="02020603050405020304" pitchFamily="18" charset="0"/>
                          <a:cs typeface="Times New Roman" panose="02020603050405020304" pitchFamily="18" charset="0"/>
                        </a:rPr>
                        <a:t>median_household_income</a:t>
                      </a:r>
                      <a:endParaRPr lang="en-US" sz="4400" dirty="0">
                        <a:effectLst/>
                        <a:latin typeface="Times New Roman" panose="020206030504050203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76200" marR="76200" algn="r">
                        <a:spcBef>
                          <a:spcPts val="600"/>
                        </a:spcBef>
                        <a:spcAft>
                          <a:spcPts val="600"/>
                        </a:spcAft>
                      </a:pPr>
                      <a:r>
                        <a:rPr lang="en-US" sz="4000" dirty="0">
                          <a:effectLst/>
                          <a:latin typeface="Times New Roman" panose="02020603050405020304" pitchFamily="18" charset="0"/>
                          <a:cs typeface="Times New Roman" panose="02020603050405020304" pitchFamily="18" charset="0"/>
                        </a:rPr>
                        <a:t>0.00 ***</a:t>
                      </a:r>
                      <a:endParaRPr lang="en-US" sz="4400" dirty="0">
                        <a:effectLst/>
                        <a:latin typeface="Times New Roman" panose="020206030504050203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1698693"/>
                  </a:ext>
                </a:extLst>
              </a:tr>
              <a:tr h="855360">
                <a:tc>
                  <a:txBody>
                    <a:bodyPr/>
                    <a:lstStyle/>
                    <a:p>
                      <a:pPr marL="76200" marR="76200">
                        <a:spcBef>
                          <a:spcPts val="600"/>
                        </a:spcBef>
                        <a:spcAft>
                          <a:spcPts val="600"/>
                        </a:spcAft>
                      </a:pPr>
                      <a:r>
                        <a:rPr lang="en-US" sz="4400">
                          <a:effectLst/>
                          <a:latin typeface="Times New Roman" panose="02020603050405020304" pitchFamily="18" charset="0"/>
                          <a:cs typeface="Times New Roman" panose="02020603050405020304" pitchFamily="18" charset="0"/>
                        </a:rPr>
                        <a:t> </a:t>
                      </a:r>
                      <a:endParaRPr lang="en-US" sz="4400">
                        <a:effectLst/>
                        <a:latin typeface="Times New Roman" panose="020206030504050203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76200" marR="76200" algn="r">
                        <a:spcBef>
                          <a:spcPts val="600"/>
                        </a:spcBef>
                        <a:spcAft>
                          <a:spcPts val="600"/>
                        </a:spcAft>
                      </a:pPr>
                      <a:r>
                        <a:rPr lang="en-US" sz="4000">
                          <a:effectLst/>
                          <a:latin typeface="Times New Roman" panose="02020603050405020304" pitchFamily="18" charset="0"/>
                          <a:cs typeface="Times New Roman" panose="02020603050405020304" pitchFamily="18" charset="0"/>
                        </a:rPr>
                        <a:t>(0.00)   </a:t>
                      </a:r>
                      <a:endParaRPr lang="en-US" sz="4400">
                        <a:effectLst/>
                        <a:latin typeface="Times New Roman" panose="020206030504050203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76253753"/>
                  </a:ext>
                </a:extLst>
              </a:tr>
              <a:tr h="0">
                <a:tc>
                  <a:txBody>
                    <a:bodyPr/>
                    <a:lstStyle/>
                    <a:p>
                      <a:pPr marL="76200" marR="76200">
                        <a:spcBef>
                          <a:spcPts val="600"/>
                        </a:spcBef>
                        <a:spcAft>
                          <a:spcPts val="600"/>
                        </a:spcAft>
                      </a:pPr>
                      <a:r>
                        <a:rPr lang="en-US" sz="4000" dirty="0" err="1">
                          <a:effectLst/>
                          <a:latin typeface="Times New Roman" panose="02020603050405020304" pitchFamily="18" charset="0"/>
                          <a:cs typeface="Times New Roman" panose="02020603050405020304" pitchFamily="18" charset="0"/>
                        </a:rPr>
                        <a:t>land_area</a:t>
                      </a:r>
                      <a:endParaRPr lang="en-US" sz="4400" dirty="0">
                        <a:effectLst/>
                        <a:latin typeface="Times New Roman" panose="020206030504050203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76200" marR="76200" algn="r">
                        <a:spcBef>
                          <a:spcPts val="600"/>
                        </a:spcBef>
                        <a:spcAft>
                          <a:spcPts val="600"/>
                        </a:spcAft>
                      </a:pPr>
                      <a:r>
                        <a:rPr lang="en-US" sz="4000">
                          <a:effectLst/>
                          <a:latin typeface="Times New Roman" panose="02020603050405020304" pitchFamily="18" charset="0"/>
                          <a:cs typeface="Times New Roman" panose="02020603050405020304" pitchFamily="18" charset="0"/>
                        </a:rPr>
                        <a:t>-0.01 ***</a:t>
                      </a:r>
                      <a:endParaRPr lang="en-US" sz="4400">
                        <a:effectLst/>
                        <a:latin typeface="Times New Roman" panose="020206030504050203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10923781"/>
                  </a:ext>
                </a:extLst>
              </a:tr>
              <a:tr h="0">
                <a:tc>
                  <a:txBody>
                    <a:bodyPr/>
                    <a:lstStyle/>
                    <a:p>
                      <a:pPr marL="76200" marR="76200">
                        <a:spcBef>
                          <a:spcPts val="600"/>
                        </a:spcBef>
                        <a:spcAft>
                          <a:spcPts val="600"/>
                        </a:spcAft>
                      </a:pPr>
                      <a:r>
                        <a:rPr lang="en-US" sz="4400">
                          <a:effectLst/>
                          <a:latin typeface="Times New Roman" panose="02020603050405020304" pitchFamily="18" charset="0"/>
                          <a:cs typeface="Times New Roman" panose="02020603050405020304" pitchFamily="18" charset="0"/>
                        </a:rPr>
                        <a:t> </a:t>
                      </a:r>
                      <a:endParaRPr lang="en-US" sz="4400">
                        <a:effectLst/>
                        <a:latin typeface="Times New Roman" panose="020206030504050203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76200" marR="76200" algn="r">
                        <a:spcBef>
                          <a:spcPts val="600"/>
                        </a:spcBef>
                        <a:spcAft>
                          <a:spcPts val="600"/>
                        </a:spcAft>
                      </a:pPr>
                      <a:r>
                        <a:rPr lang="en-US" sz="4000">
                          <a:effectLst/>
                          <a:latin typeface="Times New Roman" panose="02020603050405020304" pitchFamily="18" charset="0"/>
                          <a:cs typeface="Times New Roman" panose="02020603050405020304" pitchFamily="18" charset="0"/>
                        </a:rPr>
                        <a:t>(0.00)   </a:t>
                      </a:r>
                      <a:endParaRPr lang="en-US" sz="4400">
                        <a:effectLst/>
                        <a:latin typeface="Times New Roman" panose="020206030504050203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79773533"/>
                  </a:ext>
                </a:extLst>
              </a:tr>
              <a:tr h="0">
                <a:tc>
                  <a:txBody>
                    <a:bodyPr/>
                    <a:lstStyle/>
                    <a:p>
                      <a:pPr marL="76200" marR="76200">
                        <a:spcBef>
                          <a:spcPts val="600"/>
                        </a:spcBef>
                        <a:spcAft>
                          <a:spcPts val="600"/>
                        </a:spcAft>
                      </a:pPr>
                      <a:r>
                        <a:rPr lang="en-US" sz="4000" dirty="0" err="1">
                          <a:effectLst/>
                          <a:latin typeface="Times New Roman" panose="02020603050405020304" pitchFamily="18" charset="0"/>
                          <a:cs typeface="Times New Roman" panose="02020603050405020304" pitchFamily="18" charset="0"/>
                        </a:rPr>
                        <a:t>race_white</a:t>
                      </a:r>
                      <a:endParaRPr lang="en-US" sz="4400" dirty="0">
                        <a:effectLst/>
                        <a:latin typeface="Times New Roman" panose="020206030504050203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76200" marR="76200" algn="r">
                        <a:spcBef>
                          <a:spcPts val="600"/>
                        </a:spcBef>
                        <a:spcAft>
                          <a:spcPts val="600"/>
                        </a:spcAft>
                      </a:pPr>
                      <a:r>
                        <a:rPr lang="en-US" sz="4000">
                          <a:effectLst/>
                          <a:latin typeface="Times New Roman" panose="02020603050405020304" pitchFamily="18" charset="0"/>
                          <a:cs typeface="Times New Roman" panose="02020603050405020304" pitchFamily="18" charset="0"/>
                        </a:rPr>
                        <a:t>0.00 ***</a:t>
                      </a:r>
                      <a:endParaRPr lang="en-US" sz="4400">
                        <a:effectLst/>
                        <a:latin typeface="Times New Roman" panose="020206030504050203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73275355"/>
                  </a:ext>
                </a:extLst>
              </a:tr>
              <a:tr h="0">
                <a:tc>
                  <a:txBody>
                    <a:bodyPr/>
                    <a:lstStyle/>
                    <a:p>
                      <a:pPr marL="76200" marR="76200">
                        <a:spcBef>
                          <a:spcPts val="600"/>
                        </a:spcBef>
                        <a:spcAft>
                          <a:spcPts val="600"/>
                        </a:spcAft>
                      </a:pPr>
                      <a:r>
                        <a:rPr lang="en-US" sz="4400">
                          <a:effectLst/>
                          <a:latin typeface="Times New Roman" panose="02020603050405020304" pitchFamily="18" charset="0"/>
                          <a:cs typeface="Times New Roman" panose="02020603050405020304" pitchFamily="18" charset="0"/>
                        </a:rPr>
                        <a:t> </a:t>
                      </a:r>
                      <a:endParaRPr lang="en-US" sz="4400">
                        <a:effectLst/>
                        <a:latin typeface="Times New Roman" panose="020206030504050203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76200" marR="76200" algn="r">
                        <a:spcBef>
                          <a:spcPts val="600"/>
                        </a:spcBef>
                        <a:spcAft>
                          <a:spcPts val="600"/>
                        </a:spcAft>
                      </a:pPr>
                      <a:r>
                        <a:rPr lang="en-US" sz="4000">
                          <a:effectLst/>
                          <a:latin typeface="Times New Roman" panose="02020603050405020304" pitchFamily="18" charset="0"/>
                          <a:cs typeface="Times New Roman" panose="02020603050405020304" pitchFamily="18" charset="0"/>
                        </a:rPr>
                        <a:t>(0.00)   </a:t>
                      </a:r>
                      <a:endParaRPr lang="en-US" sz="4400">
                        <a:effectLst/>
                        <a:latin typeface="Times New Roman" panose="020206030504050203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87182901"/>
                  </a:ext>
                </a:extLst>
              </a:tr>
              <a:tr h="157064">
                <a:tc>
                  <a:txBody>
                    <a:bodyPr/>
                    <a:lstStyle/>
                    <a:p>
                      <a:pPr marL="76200" marR="76200">
                        <a:spcBef>
                          <a:spcPts val="600"/>
                        </a:spcBef>
                        <a:spcAft>
                          <a:spcPts val="600"/>
                        </a:spcAft>
                      </a:pPr>
                      <a:r>
                        <a:rPr lang="en-US" sz="4000" dirty="0" err="1">
                          <a:effectLst/>
                          <a:latin typeface="Times New Roman" panose="02020603050405020304" pitchFamily="18" charset="0"/>
                          <a:cs typeface="Times New Roman" panose="02020603050405020304" pitchFamily="18" charset="0"/>
                        </a:rPr>
                        <a:t>daily_solar_radiation</a:t>
                      </a:r>
                      <a:endParaRPr lang="en-US" sz="4400" dirty="0">
                        <a:effectLst/>
                        <a:latin typeface="Times New Roman" panose="020206030504050203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76200" marR="76200" algn="r">
                        <a:spcBef>
                          <a:spcPts val="600"/>
                        </a:spcBef>
                        <a:spcAft>
                          <a:spcPts val="600"/>
                        </a:spcAft>
                      </a:pPr>
                      <a:r>
                        <a:rPr lang="en-US" sz="4000">
                          <a:effectLst/>
                          <a:latin typeface="Times New Roman" panose="02020603050405020304" pitchFamily="18" charset="0"/>
                          <a:cs typeface="Times New Roman" panose="02020603050405020304" pitchFamily="18" charset="0"/>
                        </a:rPr>
                        <a:t>38.91 ***</a:t>
                      </a:r>
                      <a:endParaRPr lang="en-US" sz="4400">
                        <a:effectLst/>
                        <a:latin typeface="Times New Roman" panose="020206030504050203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52767759"/>
                  </a:ext>
                </a:extLst>
              </a:tr>
              <a:tr h="0">
                <a:tc>
                  <a:txBody>
                    <a:bodyPr/>
                    <a:lstStyle/>
                    <a:p>
                      <a:pPr marL="76200" marR="76200">
                        <a:spcBef>
                          <a:spcPts val="600"/>
                        </a:spcBef>
                        <a:spcAft>
                          <a:spcPts val="600"/>
                        </a:spcAft>
                      </a:pPr>
                      <a:r>
                        <a:rPr lang="en-US" sz="4400" dirty="0">
                          <a:effectLst/>
                          <a:latin typeface="Times New Roman" panose="02020603050405020304" pitchFamily="18" charset="0"/>
                          <a:cs typeface="Times New Roman" panose="02020603050405020304" pitchFamily="18" charset="0"/>
                        </a:rPr>
                        <a:t> </a:t>
                      </a:r>
                      <a:endParaRPr lang="en-US" sz="4400" dirty="0">
                        <a:effectLst/>
                        <a:latin typeface="Times New Roman" panose="020206030504050203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76200" marR="76200" algn="r">
                        <a:spcBef>
                          <a:spcPts val="600"/>
                        </a:spcBef>
                        <a:spcAft>
                          <a:spcPts val="600"/>
                        </a:spcAft>
                      </a:pPr>
                      <a:r>
                        <a:rPr lang="en-US" sz="4000">
                          <a:effectLst/>
                          <a:latin typeface="Times New Roman" panose="02020603050405020304" pitchFamily="18" charset="0"/>
                          <a:cs typeface="Times New Roman" panose="02020603050405020304" pitchFamily="18" charset="0"/>
                        </a:rPr>
                        <a:t>(0.54)   </a:t>
                      </a:r>
                      <a:endParaRPr lang="en-US" sz="4400">
                        <a:effectLst/>
                        <a:latin typeface="Times New Roman" panose="020206030504050203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59041681"/>
                  </a:ext>
                </a:extLst>
              </a:tr>
              <a:tr h="0">
                <a:tc>
                  <a:txBody>
                    <a:bodyPr/>
                    <a:lstStyle/>
                    <a:p>
                      <a:pPr marL="76200" marR="76200">
                        <a:spcBef>
                          <a:spcPts val="600"/>
                        </a:spcBef>
                        <a:spcAft>
                          <a:spcPts val="600"/>
                        </a:spcAft>
                      </a:pPr>
                      <a:r>
                        <a:rPr lang="en-US" sz="4000">
                          <a:effectLst/>
                          <a:latin typeface="Times New Roman" panose="02020603050405020304" pitchFamily="18" charset="0"/>
                          <a:cs typeface="Times New Roman" panose="02020603050405020304" pitchFamily="18" charset="0"/>
                        </a:rPr>
                        <a:t>N</a:t>
                      </a:r>
                      <a:endParaRPr lang="en-US" sz="4400">
                        <a:effectLst/>
                        <a:latin typeface="Times New Roman" panose="020206030504050203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76200" marR="76200" algn="r">
                        <a:spcBef>
                          <a:spcPts val="600"/>
                        </a:spcBef>
                        <a:spcAft>
                          <a:spcPts val="600"/>
                        </a:spcAft>
                      </a:pPr>
                      <a:r>
                        <a:rPr lang="en-US" sz="4000">
                          <a:effectLst/>
                          <a:latin typeface="Times New Roman" panose="02020603050405020304" pitchFamily="18" charset="0"/>
                          <a:cs typeface="Times New Roman" panose="02020603050405020304" pitchFamily="18" charset="0"/>
                        </a:rPr>
                        <a:t>65089       </a:t>
                      </a:r>
                      <a:endParaRPr lang="en-US" sz="4400">
                        <a:effectLst/>
                        <a:latin typeface="Times New Roman" panose="020206030504050203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46737325"/>
                  </a:ext>
                </a:extLst>
              </a:tr>
              <a:tr h="0">
                <a:tc>
                  <a:txBody>
                    <a:bodyPr/>
                    <a:lstStyle/>
                    <a:p>
                      <a:pPr marL="76200" marR="76200">
                        <a:spcBef>
                          <a:spcPts val="600"/>
                        </a:spcBef>
                        <a:spcAft>
                          <a:spcPts val="600"/>
                        </a:spcAft>
                      </a:pPr>
                      <a:r>
                        <a:rPr lang="en-US" sz="4000" dirty="0">
                          <a:effectLst/>
                          <a:latin typeface="Times New Roman" panose="02020603050405020304" pitchFamily="18" charset="0"/>
                          <a:cs typeface="Times New Roman" panose="02020603050405020304" pitchFamily="18" charset="0"/>
                        </a:rPr>
                        <a:t>AdjR2</a:t>
                      </a:r>
                      <a:endParaRPr lang="en-US" sz="4400" dirty="0">
                        <a:effectLst/>
                        <a:latin typeface="Times New Roman" panose="020206030504050203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76200" marR="76200" algn="r">
                        <a:spcBef>
                          <a:spcPts val="600"/>
                        </a:spcBef>
                        <a:spcAft>
                          <a:spcPts val="600"/>
                        </a:spcAft>
                      </a:pPr>
                      <a:r>
                        <a:rPr lang="en-US" sz="4000">
                          <a:effectLst/>
                          <a:latin typeface="Times New Roman" panose="02020603050405020304" pitchFamily="18" charset="0"/>
                          <a:cs typeface="Times New Roman" panose="02020603050405020304" pitchFamily="18" charset="0"/>
                        </a:rPr>
                        <a:t>0.24    </a:t>
                      </a:r>
                      <a:endParaRPr lang="en-US" sz="4400">
                        <a:effectLst/>
                        <a:latin typeface="Times New Roman" panose="020206030504050203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30501541"/>
                  </a:ext>
                </a:extLst>
              </a:tr>
              <a:tr h="1710721">
                <a:tc gridSpan="2">
                  <a:txBody>
                    <a:bodyPr/>
                    <a:lstStyle/>
                    <a:p>
                      <a:pPr marL="76200" marR="76200">
                        <a:spcBef>
                          <a:spcPts val="600"/>
                        </a:spcBef>
                        <a:spcAft>
                          <a:spcPts val="600"/>
                        </a:spcAft>
                      </a:pPr>
                      <a:r>
                        <a:rPr lang="en-US" sz="4000" dirty="0">
                          <a:effectLst/>
                          <a:latin typeface="Times New Roman" panose="02020603050405020304" pitchFamily="18" charset="0"/>
                          <a:cs typeface="Times New Roman" panose="02020603050405020304" pitchFamily="18" charset="0"/>
                        </a:rPr>
                        <a:t>Standard errors are heteroskedasticity robust.  *** p &lt; 0.01;  ** p &lt; 0.05;  * p &lt; 0.1.</a:t>
                      </a:r>
                      <a:endParaRPr lang="en-US" sz="4400" dirty="0">
                        <a:effectLst/>
                        <a:latin typeface="Times New Roman" panose="02020603050405020304" pitchFamily="18" charset="0"/>
                        <a:ea typeface="Cambria" panose="020405030504060302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773766653"/>
                  </a:ext>
                </a:extLst>
              </a:tr>
            </a:tbl>
          </a:graphicData>
        </a:graphic>
      </p:graphicFrame>
      <p:sp>
        <p:nvSpPr>
          <p:cNvPr id="37" name="Text Placeholder 5">
            <a:extLst>
              <a:ext uri="{FF2B5EF4-FFF2-40B4-BE49-F238E27FC236}">
                <a16:creationId xmlns:a16="http://schemas.microsoft.com/office/drawing/2014/main" id="{96E121CC-9ACE-4061-942F-5B4369DA7F5E}"/>
              </a:ext>
            </a:extLst>
          </p:cNvPr>
          <p:cNvSpPr txBox="1">
            <a:spLocks/>
          </p:cNvSpPr>
          <p:nvPr/>
        </p:nvSpPr>
        <p:spPr>
          <a:xfrm>
            <a:off x="11351644" y="23114711"/>
            <a:ext cx="10048875" cy="754045"/>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CLASSIFICATION TREE</a:t>
            </a:r>
          </a:p>
        </p:txBody>
      </p:sp>
      <p:sp>
        <p:nvSpPr>
          <p:cNvPr id="38" name="Text Placeholder 5">
            <a:extLst>
              <a:ext uri="{FF2B5EF4-FFF2-40B4-BE49-F238E27FC236}">
                <a16:creationId xmlns:a16="http://schemas.microsoft.com/office/drawing/2014/main" id="{C623C6A3-A863-4657-A281-572FFEC715D7}"/>
              </a:ext>
            </a:extLst>
          </p:cNvPr>
          <p:cNvSpPr txBox="1">
            <a:spLocks/>
          </p:cNvSpPr>
          <p:nvPr/>
        </p:nvSpPr>
        <p:spPr>
          <a:xfrm>
            <a:off x="22452709" y="5694729"/>
            <a:ext cx="10048875" cy="754045"/>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REGRESSION OUTPUT</a:t>
            </a:r>
          </a:p>
        </p:txBody>
      </p:sp>
      <p:sp>
        <p:nvSpPr>
          <p:cNvPr id="39" name="Text Placeholder 5">
            <a:extLst>
              <a:ext uri="{FF2B5EF4-FFF2-40B4-BE49-F238E27FC236}">
                <a16:creationId xmlns:a16="http://schemas.microsoft.com/office/drawing/2014/main" id="{D98B87F0-E9B9-4D45-9DFF-0582759E0386}"/>
              </a:ext>
            </a:extLst>
          </p:cNvPr>
          <p:cNvSpPr txBox="1">
            <a:spLocks/>
          </p:cNvSpPr>
          <p:nvPr/>
        </p:nvSpPr>
        <p:spPr>
          <a:xfrm>
            <a:off x="33419261" y="5583265"/>
            <a:ext cx="10048875" cy="754045"/>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LIMITATIONS</a:t>
            </a:r>
          </a:p>
        </p:txBody>
      </p:sp>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11321</TotalTime>
  <Words>773</Words>
  <Application>Microsoft Office PowerPoint</Application>
  <PresentationFormat>Custom</PresentationFormat>
  <Paragraphs>64</Paragraphs>
  <Slides>1</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vt:i4>
      </vt:variant>
    </vt:vector>
  </HeadingPairs>
  <TitlesOfParts>
    <vt:vector size="9" baseType="lpstr">
      <vt:lpstr>Arial</vt:lpstr>
      <vt:lpstr>Arial Black</vt:lpstr>
      <vt:lpstr>Calibri</vt:lpstr>
      <vt:lpstr>Times New Roman</vt:lpstr>
      <vt:lpstr>Trebuchet MS</vt:lpstr>
      <vt:lpstr>36x48-Template-V2b</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Emily Wilson</cp:lastModifiedBy>
  <cp:revision>145</cp:revision>
  <dcterms:created xsi:type="dcterms:W3CDTF">2012-02-03T19:11:35Z</dcterms:created>
  <dcterms:modified xsi:type="dcterms:W3CDTF">2021-04-30T14:53:13Z</dcterms:modified>
</cp:coreProperties>
</file>