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BFD7D4-1B87-48BC-A549-99FE3BD9D95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980A1A-A7CC-4151-B981-F462C07908EC}">
      <dgm:prSet/>
      <dgm:spPr/>
      <dgm:t>
        <a:bodyPr/>
        <a:lstStyle/>
        <a:p>
          <a:r>
            <a:rPr lang="en-US"/>
            <a:t>Period between when the patient</a:t>
          </a:r>
        </a:p>
      </dgm:t>
    </dgm:pt>
    <dgm:pt modelId="{D018AFB4-9E52-4ADE-8AC2-5A8400F74680}" type="parTrans" cxnId="{7CFCA619-8F0C-4E42-A2C6-5B882E892E6A}">
      <dgm:prSet/>
      <dgm:spPr/>
      <dgm:t>
        <a:bodyPr/>
        <a:lstStyle/>
        <a:p>
          <a:endParaRPr lang="en-US"/>
        </a:p>
      </dgm:t>
    </dgm:pt>
    <dgm:pt modelId="{4F94A5F2-E0C4-4043-916D-54313022F9A2}" type="sibTrans" cxnId="{7CFCA619-8F0C-4E42-A2C6-5B882E892E6A}">
      <dgm:prSet/>
      <dgm:spPr/>
      <dgm:t>
        <a:bodyPr/>
        <a:lstStyle/>
        <a:p>
          <a:endParaRPr lang="en-US"/>
        </a:p>
      </dgm:t>
    </dgm:pt>
    <dgm:pt modelId="{8A607C98-55E3-4874-AC1A-D3D32E172BE7}">
      <dgm:prSet/>
      <dgm:spPr/>
      <dgm:t>
        <a:bodyPr/>
        <a:lstStyle/>
        <a:p>
          <a:r>
            <a:rPr lang="en-US" dirty="0"/>
            <a:t>Contracts COVID-19 &amp; becomes a transmitter of the disease </a:t>
          </a:r>
          <a:r>
            <a:rPr lang="en-US" b="1" dirty="0"/>
            <a:t>and</a:t>
          </a:r>
          <a:endParaRPr lang="en-US" dirty="0"/>
        </a:p>
      </dgm:t>
    </dgm:pt>
    <dgm:pt modelId="{94393257-BE5A-42D8-9DE3-3E3509225ECE}" type="parTrans" cxnId="{1C743DBE-A0D0-4384-ACF5-3F5FE415FADA}">
      <dgm:prSet/>
      <dgm:spPr/>
      <dgm:t>
        <a:bodyPr/>
        <a:lstStyle/>
        <a:p>
          <a:endParaRPr lang="en-US"/>
        </a:p>
      </dgm:t>
    </dgm:pt>
    <dgm:pt modelId="{BB3266CB-A6D2-4387-8D32-E166E2731A8F}" type="sibTrans" cxnId="{1C743DBE-A0D0-4384-ACF5-3F5FE415FADA}">
      <dgm:prSet/>
      <dgm:spPr/>
      <dgm:t>
        <a:bodyPr/>
        <a:lstStyle/>
        <a:p>
          <a:endParaRPr lang="en-US"/>
        </a:p>
      </dgm:t>
    </dgm:pt>
    <dgm:pt modelId="{30DFAE7D-B36B-4390-8617-BDE455355D2E}">
      <dgm:prSet/>
      <dgm:spPr/>
      <dgm:t>
        <a:bodyPr/>
        <a:lstStyle/>
        <a:p>
          <a:r>
            <a:rPr lang="en-US"/>
            <a:t>Receives positive result </a:t>
          </a:r>
        </a:p>
      </dgm:t>
    </dgm:pt>
    <dgm:pt modelId="{F77E48F9-0BC1-469A-A8CF-C833AEE8C336}" type="parTrans" cxnId="{44AA5C9B-FAA7-4B08-B1A9-F266038399AB}">
      <dgm:prSet/>
      <dgm:spPr/>
      <dgm:t>
        <a:bodyPr/>
        <a:lstStyle/>
        <a:p>
          <a:endParaRPr lang="en-US"/>
        </a:p>
      </dgm:t>
    </dgm:pt>
    <dgm:pt modelId="{8950747D-5E9F-4707-AAE4-E9C8BECD2D18}" type="sibTrans" cxnId="{44AA5C9B-FAA7-4B08-B1A9-F266038399AB}">
      <dgm:prSet/>
      <dgm:spPr/>
      <dgm:t>
        <a:bodyPr/>
        <a:lstStyle/>
        <a:p>
          <a:endParaRPr lang="en-US"/>
        </a:p>
      </dgm:t>
    </dgm:pt>
    <dgm:pt modelId="{E42F2B32-9B0C-43CB-B258-7F86F534B16D}">
      <dgm:prSet/>
      <dgm:spPr/>
      <dgm:t>
        <a:bodyPr/>
        <a:lstStyle/>
        <a:p>
          <a:r>
            <a:rPr lang="en-US"/>
            <a:t>Important to quantify in order to </a:t>
          </a:r>
        </a:p>
      </dgm:t>
    </dgm:pt>
    <dgm:pt modelId="{EEACE0AC-078F-486E-91ED-A2B367056C8A}" type="parTrans" cxnId="{AC4F34BC-FA36-4458-BE5A-6364172C017C}">
      <dgm:prSet/>
      <dgm:spPr/>
      <dgm:t>
        <a:bodyPr/>
        <a:lstStyle/>
        <a:p>
          <a:endParaRPr lang="en-US"/>
        </a:p>
      </dgm:t>
    </dgm:pt>
    <dgm:pt modelId="{7372419A-9213-4A3D-B766-1A74A1F0D9A5}" type="sibTrans" cxnId="{AC4F34BC-FA36-4458-BE5A-6364172C017C}">
      <dgm:prSet/>
      <dgm:spPr/>
      <dgm:t>
        <a:bodyPr/>
        <a:lstStyle/>
        <a:p>
          <a:endParaRPr lang="en-US"/>
        </a:p>
      </dgm:t>
    </dgm:pt>
    <dgm:pt modelId="{AC2D4A5E-7F26-4EBE-97C9-ACB8FFF773E5}">
      <dgm:prSet/>
      <dgm:spPr/>
      <dgm:t>
        <a:bodyPr/>
        <a:lstStyle/>
        <a:p>
          <a:r>
            <a:rPr lang="en-US"/>
            <a:t>Better understand the true number of cases at a given moment </a:t>
          </a:r>
        </a:p>
      </dgm:t>
    </dgm:pt>
    <dgm:pt modelId="{E6450EC2-2C69-45E8-8A51-F254E606ADCA}" type="parTrans" cxnId="{921D86F9-E908-415D-9829-CF9D984D8132}">
      <dgm:prSet/>
      <dgm:spPr/>
      <dgm:t>
        <a:bodyPr/>
        <a:lstStyle/>
        <a:p>
          <a:endParaRPr lang="en-US"/>
        </a:p>
      </dgm:t>
    </dgm:pt>
    <dgm:pt modelId="{0CAF601C-F19A-497E-AC13-6938E4093CD3}" type="sibTrans" cxnId="{921D86F9-E908-415D-9829-CF9D984D8132}">
      <dgm:prSet/>
      <dgm:spPr/>
      <dgm:t>
        <a:bodyPr/>
        <a:lstStyle/>
        <a:p>
          <a:endParaRPr lang="en-US"/>
        </a:p>
      </dgm:t>
    </dgm:pt>
    <dgm:pt modelId="{4AF6EC07-D8B1-41CD-ACC0-B2D80F39BBA2}">
      <dgm:prSet/>
      <dgm:spPr/>
      <dgm:t>
        <a:bodyPr/>
        <a:lstStyle/>
        <a:p>
          <a:r>
            <a:rPr lang="en-US"/>
            <a:t>Determine if there are associations between lag and various socioeconomic factors </a:t>
          </a:r>
        </a:p>
      </dgm:t>
    </dgm:pt>
    <dgm:pt modelId="{F1E80402-DA67-44A0-AB41-2C7CEA37B751}" type="parTrans" cxnId="{A907B34B-D2BA-49F8-BCA3-F8A1FD411018}">
      <dgm:prSet/>
      <dgm:spPr/>
      <dgm:t>
        <a:bodyPr/>
        <a:lstStyle/>
        <a:p>
          <a:endParaRPr lang="en-US"/>
        </a:p>
      </dgm:t>
    </dgm:pt>
    <dgm:pt modelId="{C5AEE3D1-6887-4CEC-83D6-C5D071CAC31F}" type="sibTrans" cxnId="{A907B34B-D2BA-49F8-BCA3-F8A1FD411018}">
      <dgm:prSet/>
      <dgm:spPr/>
      <dgm:t>
        <a:bodyPr/>
        <a:lstStyle/>
        <a:p>
          <a:endParaRPr lang="en-US"/>
        </a:p>
      </dgm:t>
    </dgm:pt>
    <dgm:pt modelId="{2253782F-04E1-4256-B16A-2828276E4384}">
      <dgm:prSet/>
      <dgm:spPr/>
      <dgm:t>
        <a:bodyPr/>
        <a:lstStyle/>
        <a:p>
          <a:r>
            <a:rPr lang="en-US" dirty="0"/>
            <a:t>Potentially reduce lag period</a:t>
          </a:r>
        </a:p>
      </dgm:t>
    </dgm:pt>
    <dgm:pt modelId="{F3997966-44A4-4B2F-85D9-8FF722E6BA5B}" type="parTrans" cxnId="{880E0556-05CB-43EE-9A74-A6F6BCBD144A}">
      <dgm:prSet/>
      <dgm:spPr/>
      <dgm:t>
        <a:bodyPr/>
        <a:lstStyle/>
        <a:p>
          <a:endParaRPr lang="en-US"/>
        </a:p>
      </dgm:t>
    </dgm:pt>
    <dgm:pt modelId="{B987211B-498A-4B8C-98E9-7118BFA53554}" type="sibTrans" cxnId="{880E0556-05CB-43EE-9A74-A6F6BCBD144A}">
      <dgm:prSet/>
      <dgm:spPr/>
      <dgm:t>
        <a:bodyPr/>
        <a:lstStyle/>
        <a:p>
          <a:endParaRPr lang="en-US"/>
        </a:p>
      </dgm:t>
    </dgm:pt>
    <dgm:pt modelId="{652CC003-D68C-48CE-97D4-7165A7E9B29E}" type="pres">
      <dgm:prSet presAssocID="{52BFD7D4-1B87-48BC-A549-99FE3BD9D959}" presName="linear" presStyleCnt="0">
        <dgm:presLayoutVars>
          <dgm:dir/>
          <dgm:animLvl val="lvl"/>
          <dgm:resizeHandles val="exact"/>
        </dgm:presLayoutVars>
      </dgm:prSet>
      <dgm:spPr/>
    </dgm:pt>
    <dgm:pt modelId="{7C9DC9BC-6927-4A32-912D-8C77D95D6B6C}" type="pres">
      <dgm:prSet presAssocID="{16980A1A-A7CC-4151-B981-F462C07908EC}" presName="parentLin" presStyleCnt="0"/>
      <dgm:spPr/>
    </dgm:pt>
    <dgm:pt modelId="{1281730E-E019-4C11-9B82-1D92E9ACDF18}" type="pres">
      <dgm:prSet presAssocID="{16980A1A-A7CC-4151-B981-F462C07908EC}" presName="parentLeftMargin" presStyleLbl="node1" presStyleIdx="0" presStyleCnt="2"/>
      <dgm:spPr/>
    </dgm:pt>
    <dgm:pt modelId="{9AA30E9D-B335-4447-8DCC-85241D749626}" type="pres">
      <dgm:prSet presAssocID="{16980A1A-A7CC-4151-B981-F462C07908E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111560E-597D-4F91-AEC1-86BBB8A62530}" type="pres">
      <dgm:prSet presAssocID="{16980A1A-A7CC-4151-B981-F462C07908EC}" presName="negativeSpace" presStyleCnt="0"/>
      <dgm:spPr/>
    </dgm:pt>
    <dgm:pt modelId="{4C12F887-9B34-4B90-8A9B-B6F61866CB18}" type="pres">
      <dgm:prSet presAssocID="{16980A1A-A7CC-4151-B981-F462C07908EC}" presName="childText" presStyleLbl="conFgAcc1" presStyleIdx="0" presStyleCnt="2">
        <dgm:presLayoutVars>
          <dgm:bulletEnabled val="1"/>
        </dgm:presLayoutVars>
      </dgm:prSet>
      <dgm:spPr/>
    </dgm:pt>
    <dgm:pt modelId="{71EAEC09-FBAF-4C30-9327-154CD813002E}" type="pres">
      <dgm:prSet presAssocID="{4F94A5F2-E0C4-4043-916D-54313022F9A2}" presName="spaceBetweenRectangles" presStyleCnt="0"/>
      <dgm:spPr/>
    </dgm:pt>
    <dgm:pt modelId="{52ADC2BA-23EE-47D6-A511-98D620453770}" type="pres">
      <dgm:prSet presAssocID="{E42F2B32-9B0C-43CB-B258-7F86F534B16D}" presName="parentLin" presStyleCnt="0"/>
      <dgm:spPr/>
    </dgm:pt>
    <dgm:pt modelId="{4CD8466C-045E-4415-B859-F4B076C451DA}" type="pres">
      <dgm:prSet presAssocID="{E42F2B32-9B0C-43CB-B258-7F86F534B16D}" presName="parentLeftMargin" presStyleLbl="node1" presStyleIdx="0" presStyleCnt="2"/>
      <dgm:spPr/>
    </dgm:pt>
    <dgm:pt modelId="{6988AAC1-3F86-4AF3-B0CB-FDCA0405EB16}" type="pres">
      <dgm:prSet presAssocID="{E42F2B32-9B0C-43CB-B258-7F86F534B16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B0BEA41-8640-4C87-87E9-B0CBFDE4A64E}" type="pres">
      <dgm:prSet presAssocID="{E42F2B32-9B0C-43CB-B258-7F86F534B16D}" presName="negativeSpace" presStyleCnt="0"/>
      <dgm:spPr/>
    </dgm:pt>
    <dgm:pt modelId="{A5EEFF5D-FC53-4BFB-8C56-1314286FBEF6}" type="pres">
      <dgm:prSet presAssocID="{E42F2B32-9B0C-43CB-B258-7F86F534B16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0A6F916-92F6-4C55-BC9D-F1000E91BF30}" type="presOf" srcId="{E42F2B32-9B0C-43CB-B258-7F86F534B16D}" destId="{6988AAC1-3F86-4AF3-B0CB-FDCA0405EB16}" srcOrd="1" destOrd="0" presId="urn:microsoft.com/office/officeart/2005/8/layout/list1"/>
    <dgm:cxn modelId="{7CFCA619-8F0C-4E42-A2C6-5B882E892E6A}" srcId="{52BFD7D4-1B87-48BC-A549-99FE3BD9D959}" destId="{16980A1A-A7CC-4151-B981-F462C07908EC}" srcOrd="0" destOrd="0" parTransId="{D018AFB4-9E52-4ADE-8AC2-5A8400F74680}" sibTransId="{4F94A5F2-E0C4-4043-916D-54313022F9A2}"/>
    <dgm:cxn modelId="{1E1C5228-8E7F-48C6-BEBE-2F4D532461AF}" type="presOf" srcId="{2253782F-04E1-4256-B16A-2828276E4384}" destId="{A5EEFF5D-FC53-4BFB-8C56-1314286FBEF6}" srcOrd="0" destOrd="2" presId="urn:microsoft.com/office/officeart/2005/8/layout/list1"/>
    <dgm:cxn modelId="{9B051B2A-4654-48F5-947B-1A86FF682AE3}" type="presOf" srcId="{52BFD7D4-1B87-48BC-A549-99FE3BD9D959}" destId="{652CC003-D68C-48CE-97D4-7165A7E9B29E}" srcOrd="0" destOrd="0" presId="urn:microsoft.com/office/officeart/2005/8/layout/list1"/>
    <dgm:cxn modelId="{A1311844-E98D-4D44-8049-C2A686931A23}" type="presOf" srcId="{4AF6EC07-D8B1-41CD-ACC0-B2D80F39BBA2}" destId="{A5EEFF5D-FC53-4BFB-8C56-1314286FBEF6}" srcOrd="0" destOrd="1" presId="urn:microsoft.com/office/officeart/2005/8/layout/list1"/>
    <dgm:cxn modelId="{A907B34B-D2BA-49F8-BCA3-F8A1FD411018}" srcId="{E42F2B32-9B0C-43CB-B258-7F86F534B16D}" destId="{4AF6EC07-D8B1-41CD-ACC0-B2D80F39BBA2}" srcOrd="1" destOrd="0" parTransId="{F1E80402-DA67-44A0-AB41-2C7CEA37B751}" sibTransId="{C5AEE3D1-6887-4CEC-83D6-C5D071CAC31F}"/>
    <dgm:cxn modelId="{4BB02275-4AEF-432E-B251-CB9C8A5AE9DC}" type="presOf" srcId="{E42F2B32-9B0C-43CB-B258-7F86F534B16D}" destId="{4CD8466C-045E-4415-B859-F4B076C451DA}" srcOrd="0" destOrd="0" presId="urn:microsoft.com/office/officeart/2005/8/layout/list1"/>
    <dgm:cxn modelId="{880E0556-05CB-43EE-9A74-A6F6BCBD144A}" srcId="{E42F2B32-9B0C-43CB-B258-7F86F534B16D}" destId="{2253782F-04E1-4256-B16A-2828276E4384}" srcOrd="2" destOrd="0" parTransId="{F3997966-44A4-4B2F-85D9-8FF722E6BA5B}" sibTransId="{B987211B-498A-4B8C-98E9-7118BFA53554}"/>
    <dgm:cxn modelId="{B833B67F-D301-435C-BA4B-057C7669F1EB}" type="presOf" srcId="{8A607C98-55E3-4874-AC1A-D3D32E172BE7}" destId="{4C12F887-9B34-4B90-8A9B-B6F61866CB18}" srcOrd="0" destOrd="0" presId="urn:microsoft.com/office/officeart/2005/8/layout/list1"/>
    <dgm:cxn modelId="{44AA5C9B-FAA7-4B08-B1A9-F266038399AB}" srcId="{16980A1A-A7CC-4151-B981-F462C07908EC}" destId="{30DFAE7D-B36B-4390-8617-BDE455355D2E}" srcOrd="1" destOrd="0" parTransId="{F77E48F9-0BC1-469A-A8CF-C833AEE8C336}" sibTransId="{8950747D-5E9F-4707-AAE4-E9C8BECD2D18}"/>
    <dgm:cxn modelId="{7B53FD9B-019D-45B2-966C-B8A075F5C502}" type="presOf" srcId="{AC2D4A5E-7F26-4EBE-97C9-ACB8FFF773E5}" destId="{A5EEFF5D-FC53-4BFB-8C56-1314286FBEF6}" srcOrd="0" destOrd="0" presId="urn:microsoft.com/office/officeart/2005/8/layout/list1"/>
    <dgm:cxn modelId="{DEADD5B5-4622-44AB-9067-640BB5E1936D}" type="presOf" srcId="{16980A1A-A7CC-4151-B981-F462C07908EC}" destId="{9AA30E9D-B335-4447-8DCC-85241D749626}" srcOrd="1" destOrd="0" presId="urn:microsoft.com/office/officeart/2005/8/layout/list1"/>
    <dgm:cxn modelId="{394494BA-8936-4A0D-9438-11A36038F6C9}" type="presOf" srcId="{30DFAE7D-B36B-4390-8617-BDE455355D2E}" destId="{4C12F887-9B34-4B90-8A9B-B6F61866CB18}" srcOrd="0" destOrd="1" presId="urn:microsoft.com/office/officeart/2005/8/layout/list1"/>
    <dgm:cxn modelId="{AC4F34BC-FA36-4458-BE5A-6364172C017C}" srcId="{52BFD7D4-1B87-48BC-A549-99FE3BD9D959}" destId="{E42F2B32-9B0C-43CB-B258-7F86F534B16D}" srcOrd="1" destOrd="0" parTransId="{EEACE0AC-078F-486E-91ED-A2B367056C8A}" sibTransId="{7372419A-9213-4A3D-B766-1A74A1F0D9A5}"/>
    <dgm:cxn modelId="{1C743DBE-A0D0-4384-ACF5-3F5FE415FADA}" srcId="{16980A1A-A7CC-4151-B981-F462C07908EC}" destId="{8A607C98-55E3-4874-AC1A-D3D32E172BE7}" srcOrd="0" destOrd="0" parTransId="{94393257-BE5A-42D8-9DE3-3E3509225ECE}" sibTransId="{BB3266CB-A6D2-4387-8D32-E166E2731A8F}"/>
    <dgm:cxn modelId="{921D86F9-E908-415D-9829-CF9D984D8132}" srcId="{E42F2B32-9B0C-43CB-B258-7F86F534B16D}" destId="{AC2D4A5E-7F26-4EBE-97C9-ACB8FFF773E5}" srcOrd="0" destOrd="0" parTransId="{E6450EC2-2C69-45E8-8A51-F254E606ADCA}" sibTransId="{0CAF601C-F19A-497E-AC13-6938E4093CD3}"/>
    <dgm:cxn modelId="{9E8156FB-AD9B-49AE-BFAA-A8573C517924}" type="presOf" srcId="{16980A1A-A7CC-4151-B981-F462C07908EC}" destId="{1281730E-E019-4C11-9B82-1D92E9ACDF18}" srcOrd="0" destOrd="0" presId="urn:microsoft.com/office/officeart/2005/8/layout/list1"/>
    <dgm:cxn modelId="{C839D95A-A37E-47DE-B49F-FDD49B12396E}" type="presParOf" srcId="{652CC003-D68C-48CE-97D4-7165A7E9B29E}" destId="{7C9DC9BC-6927-4A32-912D-8C77D95D6B6C}" srcOrd="0" destOrd="0" presId="urn:microsoft.com/office/officeart/2005/8/layout/list1"/>
    <dgm:cxn modelId="{9E527966-49FB-48C1-983F-E31416AFD572}" type="presParOf" srcId="{7C9DC9BC-6927-4A32-912D-8C77D95D6B6C}" destId="{1281730E-E019-4C11-9B82-1D92E9ACDF18}" srcOrd="0" destOrd="0" presId="urn:microsoft.com/office/officeart/2005/8/layout/list1"/>
    <dgm:cxn modelId="{B78B0AF1-579C-4EAF-BE5F-A25F47C4B206}" type="presParOf" srcId="{7C9DC9BC-6927-4A32-912D-8C77D95D6B6C}" destId="{9AA30E9D-B335-4447-8DCC-85241D749626}" srcOrd="1" destOrd="0" presId="urn:microsoft.com/office/officeart/2005/8/layout/list1"/>
    <dgm:cxn modelId="{41EB5792-9BE9-4839-B41A-90F915DD88F8}" type="presParOf" srcId="{652CC003-D68C-48CE-97D4-7165A7E9B29E}" destId="{3111560E-597D-4F91-AEC1-86BBB8A62530}" srcOrd="1" destOrd="0" presId="urn:microsoft.com/office/officeart/2005/8/layout/list1"/>
    <dgm:cxn modelId="{65A72F9D-F728-44CE-BB47-245E1C896DC9}" type="presParOf" srcId="{652CC003-D68C-48CE-97D4-7165A7E9B29E}" destId="{4C12F887-9B34-4B90-8A9B-B6F61866CB18}" srcOrd="2" destOrd="0" presId="urn:microsoft.com/office/officeart/2005/8/layout/list1"/>
    <dgm:cxn modelId="{DE326EA6-ABA8-4A90-818D-92F6F214DAA7}" type="presParOf" srcId="{652CC003-D68C-48CE-97D4-7165A7E9B29E}" destId="{71EAEC09-FBAF-4C30-9327-154CD813002E}" srcOrd="3" destOrd="0" presId="urn:microsoft.com/office/officeart/2005/8/layout/list1"/>
    <dgm:cxn modelId="{BF1D6EAE-3CFB-45D7-8418-ED62E7241FD7}" type="presParOf" srcId="{652CC003-D68C-48CE-97D4-7165A7E9B29E}" destId="{52ADC2BA-23EE-47D6-A511-98D620453770}" srcOrd="4" destOrd="0" presId="urn:microsoft.com/office/officeart/2005/8/layout/list1"/>
    <dgm:cxn modelId="{8541EF48-F753-4A87-8A61-57918E557E50}" type="presParOf" srcId="{52ADC2BA-23EE-47D6-A511-98D620453770}" destId="{4CD8466C-045E-4415-B859-F4B076C451DA}" srcOrd="0" destOrd="0" presId="urn:microsoft.com/office/officeart/2005/8/layout/list1"/>
    <dgm:cxn modelId="{1D8A1483-58B8-4329-BE5D-B171FA2CA40E}" type="presParOf" srcId="{52ADC2BA-23EE-47D6-A511-98D620453770}" destId="{6988AAC1-3F86-4AF3-B0CB-FDCA0405EB16}" srcOrd="1" destOrd="0" presId="urn:microsoft.com/office/officeart/2005/8/layout/list1"/>
    <dgm:cxn modelId="{E87A82F1-2C78-4F77-9D85-05CBDAA19B8E}" type="presParOf" srcId="{652CC003-D68C-48CE-97D4-7165A7E9B29E}" destId="{3B0BEA41-8640-4C87-87E9-B0CBFDE4A64E}" srcOrd="5" destOrd="0" presId="urn:microsoft.com/office/officeart/2005/8/layout/list1"/>
    <dgm:cxn modelId="{DC28584C-4A4A-461C-BC27-0C3C05B14F33}" type="presParOf" srcId="{652CC003-D68C-48CE-97D4-7165A7E9B29E}" destId="{A5EEFF5D-FC53-4BFB-8C56-1314286FBEF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2F887-9B34-4B90-8A9B-B6F61866CB18}">
      <dsp:nvSpPr>
        <dsp:cNvPr id="0" name=""/>
        <dsp:cNvSpPr/>
      </dsp:nvSpPr>
      <dsp:spPr>
        <a:xfrm>
          <a:off x="0" y="643355"/>
          <a:ext cx="6797675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99872" rIns="52757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Contracts COVID-19 &amp; becomes a transmitter of the disease </a:t>
          </a:r>
          <a:r>
            <a:rPr lang="en-US" sz="2400" b="1" kern="1200" dirty="0"/>
            <a:t>and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Receives positive result </a:t>
          </a:r>
        </a:p>
      </dsp:txBody>
      <dsp:txXfrm>
        <a:off x="0" y="643355"/>
        <a:ext cx="6797675" cy="1738800"/>
      </dsp:txXfrm>
    </dsp:sp>
    <dsp:sp modelId="{9AA30E9D-B335-4447-8DCC-85241D749626}">
      <dsp:nvSpPr>
        <dsp:cNvPr id="0" name=""/>
        <dsp:cNvSpPr/>
      </dsp:nvSpPr>
      <dsp:spPr>
        <a:xfrm>
          <a:off x="339883" y="289115"/>
          <a:ext cx="4758372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Period between when the patient</a:t>
          </a:r>
        </a:p>
      </dsp:txBody>
      <dsp:txXfrm>
        <a:off x="374468" y="323700"/>
        <a:ext cx="4689202" cy="639310"/>
      </dsp:txXfrm>
    </dsp:sp>
    <dsp:sp modelId="{A5EEFF5D-FC53-4BFB-8C56-1314286FBEF6}">
      <dsp:nvSpPr>
        <dsp:cNvPr id="0" name=""/>
        <dsp:cNvSpPr/>
      </dsp:nvSpPr>
      <dsp:spPr>
        <a:xfrm>
          <a:off x="0" y="2865996"/>
          <a:ext cx="6797675" cy="249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99872" rIns="52757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Better understand the true number of cases at a given moment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Determine if there are associations between lag and various socioeconomic factors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Potentially reduce lag period</a:t>
          </a:r>
        </a:p>
      </dsp:txBody>
      <dsp:txXfrm>
        <a:off x="0" y="2865996"/>
        <a:ext cx="6797675" cy="2494800"/>
      </dsp:txXfrm>
    </dsp:sp>
    <dsp:sp modelId="{6988AAC1-3F86-4AF3-B0CB-FDCA0405EB16}">
      <dsp:nvSpPr>
        <dsp:cNvPr id="0" name=""/>
        <dsp:cNvSpPr/>
      </dsp:nvSpPr>
      <dsp:spPr>
        <a:xfrm>
          <a:off x="339883" y="2511756"/>
          <a:ext cx="4758372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Important to quantify in order to </a:t>
          </a:r>
        </a:p>
      </dsp:txBody>
      <dsp:txXfrm>
        <a:off x="374468" y="2546341"/>
        <a:ext cx="4689202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CD57-E7FF-43A9-97A5-2463DE4C014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A102-BE24-45EC-ACBD-5F746C5AD65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31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CD57-E7FF-43A9-97A5-2463DE4C014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A102-BE24-45EC-ACBD-5F746C5AD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3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CD57-E7FF-43A9-97A5-2463DE4C014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A102-BE24-45EC-ACBD-5F746C5AD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9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CD57-E7FF-43A9-97A5-2463DE4C014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A102-BE24-45EC-ACBD-5F746C5AD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CD57-E7FF-43A9-97A5-2463DE4C014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A102-BE24-45EC-ACBD-5F746C5AD65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98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CD57-E7FF-43A9-97A5-2463DE4C014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A102-BE24-45EC-ACBD-5F746C5AD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CD57-E7FF-43A9-97A5-2463DE4C014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A102-BE24-45EC-ACBD-5F746C5AD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9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CD57-E7FF-43A9-97A5-2463DE4C014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A102-BE24-45EC-ACBD-5F746C5AD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9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CD57-E7FF-43A9-97A5-2463DE4C014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A102-BE24-45EC-ACBD-5F746C5AD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0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D5CD57-E7FF-43A9-97A5-2463DE4C014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40A102-BE24-45EC-ACBD-5F746C5AD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8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CD57-E7FF-43A9-97A5-2463DE4C014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A102-BE24-45EC-ACBD-5F746C5AD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8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D5CD57-E7FF-43A9-97A5-2463DE4C014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40A102-BE24-45EC-ACBD-5F746C5AD65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05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lancet.com/action/showPdf?pii=S1473-3099%2820%2930243-7" TargetMode="External"/><Relationship Id="rId2" Type="http://schemas.openxmlformats.org/officeDocument/2006/relationships/hyperlink" Target="https://arxiv.org/ftp/arxiv/papers/2003/2003.05447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5BCF83-7C45-41AB-905F-2617B36E5F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E63BC-803A-4026-9EFA-032254439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6200">
                <a:solidFill>
                  <a:srgbClr val="FFFFFF"/>
                </a:solidFill>
              </a:rPr>
              <a:t>Studying Socioeconomic Factors of COVID-19 &amp; Calculating Metric to Determine its Lag Period </a:t>
            </a:r>
            <a:endParaRPr lang="en-US" sz="6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D954C-E453-45CE-9F6D-6E38DEC3E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Emily wang &amp; Dileka Gunawardana</a:t>
            </a:r>
          </a:p>
        </p:txBody>
      </p:sp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6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6827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6ADBA-14BC-49A9-A22D-AFA1C2F4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What is Lag?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927FC6-5C5D-4FD9-880E-9F5A65246B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73210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581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787E-5CA4-4E45-9F97-C5E009C8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a COVID-19 Death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B5784C-CB90-4FBF-A7CC-ED0D014ED73A}"/>
              </a:ext>
            </a:extLst>
          </p:cNvPr>
          <p:cNvCxnSpPr/>
          <p:nvPr/>
        </p:nvCxnSpPr>
        <p:spPr>
          <a:xfrm>
            <a:off x="995680" y="3571102"/>
            <a:ext cx="100990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4476582-41AE-4954-95BC-DAB5406421CF}"/>
              </a:ext>
            </a:extLst>
          </p:cNvPr>
          <p:cNvSpPr/>
          <p:nvPr/>
        </p:nvSpPr>
        <p:spPr>
          <a:xfrm>
            <a:off x="917575" y="3020603"/>
            <a:ext cx="200025" cy="41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375F76-DB52-4685-8956-9BE9CEC8E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164" y="3058026"/>
            <a:ext cx="256054" cy="438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6A865E-0D92-433E-97C8-04924EF1E7CA}"/>
              </a:ext>
            </a:extLst>
          </p:cNvPr>
          <p:cNvSpPr txBox="1"/>
          <p:nvPr/>
        </p:nvSpPr>
        <p:spPr>
          <a:xfrm>
            <a:off x="443547" y="2031465"/>
            <a:ext cx="1200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Onset of Patient’s Symptoms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E23E50-DD54-4946-8A3E-9A9EDE48D0D4}"/>
              </a:ext>
            </a:extLst>
          </p:cNvPr>
          <p:cNvSpPr txBox="1"/>
          <p:nvPr/>
        </p:nvSpPr>
        <p:spPr>
          <a:xfrm>
            <a:off x="9590116" y="2411695"/>
            <a:ext cx="120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Patient</a:t>
            </a:r>
          </a:p>
          <a:p>
            <a:pPr algn="ctr"/>
            <a:r>
              <a:rPr lang="en-US" b="1" dirty="0"/>
              <a:t>Death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AF6EE7-92E6-429A-B365-1FE3F5349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084" y="3005571"/>
            <a:ext cx="256054" cy="438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224EEF-7BB3-4FDD-8BD2-20E672681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074" y="3018407"/>
            <a:ext cx="256054" cy="4389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F4368E-E2C9-42E2-88C7-BBB9D7767659}"/>
              </a:ext>
            </a:extLst>
          </p:cNvPr>
          <p:cNvSpPr txBox="1"/>
          <p:nvPr/>
        </p:nvSpPr>
        <p:spPr>
          <a:xfrm>
            <a:off x="1566289" y="2293451"/>
            <a:ext cx="122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Patient is </a:t>
            </a:r>
          </a:p>
          <a:p>
            <a:pPr algn="ctr"/>
            <a:r>
              <a:rPr lang="en-US" b="1" dirty="0"/>
              <a:t>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F7A022-3849-4575-B204-02A187311BD1}"/>
              </a:ext>
            </a:extLst>
          </p:cNvPr>
          <p:cNvSpPr txBox="1"/>
          <p:nvPr/>
        </p:nvSpPr>
        <p:spPr>
          <a:xfrm>
            <a:off x="3238622" y="2135714"/>
            <a:ext cx="1223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Patient Officially Positive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03A0131-C515-43EC-B08B-8F3DD5B86AB4}"/>
              </a:ext>
            </a:extLst>
          </p:cNvPr>
          <p:cNvSpPr/>
          <p:nvPr/>
        </p:nvSpPr>
        <p:spPr>
          <a:xfrm>
            <a:off x="9137118" y="4467200"/>
            <a:ext cx="2362200" cy="1409725"/>
          </a:xfrm>
          <a:custGeom>
            <a:avLst/>
            <a:gdLst>
              <a:gd name="connsiteX0" fmla="*/ 0 w 2362200"/>
              <a:gd name="connsiteY0" fmla="*/ 1409725 h 1409725"/>
              <a:gd name="connsiteX1" fmla="*/ 1085850 w 2362200"/>
              <a:gd name="connsiteY1" fmla="*/ 25 h 1409725"/>
              <a:gd name="connsiteX2" fmla="*/ 2362200 w 2362200"/>
              <a:gd name="connsiteY2" fmla="*/ 1371625 h 140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2200" h="1409725">
                <a:moveTo>
                  <a:pt x="0" y="1409725"/>
                </a:moveTo>
                <a:cubicBezTo>
                  <a:pt x="346075" y="708050"/>
                  <a:pt x="692150" y="6375"/>
                  <a:pt x="1085850" y="25"/>
                </a:cubicBezTo>
                <a:cubicBezTo>
                  <a:pt x="1479550" y="-6325"/>
                  <a:pt x="2219325" y="1177950"/>
                  <a:pt x="2362200" y="13716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D44DAD6-98AD-4B10-97D6-73ED033BAFA6}"/>
              </a:ext>
            </a:extLst>
          </p:cNvPr>
          <p:cNvSpPr/>
          <p:nvPr/>
        </p:nvSpPr>
        <p:spPr>
          <a:xfrm>
            <a:off x="2795028" y="4467200"/>
            <a:ext cx="2362200" cy="1409725"/>
          </a:xfrm>
          <a:custGeom>
            <a:avLst/>
            <a:gdLst>
              <a:gd name="connsiteX0" fmla="*/ 0 w 2362200"/>
              <a:gd name="connsiteY0" fmla="*/ 1409725 h 1409725"/>
              <a:gd name="connsiteX1" fmla="*/ 1085850 w 2362200"/>
              <a:gd name="connsiteY1" fmla="*/ 25 h 1409725"/>
              <a:gd name="connsiteX2" fmla="*/ 2362200 w 2362200"/>
              <a:gd name="connsiteY2" fmla="*/ 1371625 h 140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2200" h="1409725">
                <a:moveTo>
                  <a:pt x="0" y="1409725"/>
                </a:moveTo>
                <a:cubicBezTo>
                  <a:pt x="346075" y="708050"/>
                  <a:pt x="692150" y="6375"/>
                  <a:pt x="1085850" y="25"/>
                </a:cubicBezTo>
                <a:cubicBezTo>
                  <a:pt x="1479550" y="-6325"/>
                  <a:pt x="2219325" y="1177950"/>
                  <a:pt x="2362200" y="13716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6B02BB-B3DE-4719-BE99-AFA29E064DF7}"/>
              </a:ext>
            </a:extLst>
          </p:cNvPr>
          <p:cNvSpPr txBox="1"/>
          <p:nvPr/>
        </p:nvSpPr>
        <p:spPr>
          <a:xfrm>
            <a:off x="3011934" y="4032472"/>
            <a:ext cx="16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Cases Curve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2B0E16-0DAF-410F-9394-2A09ACC19A3C}"/>
              </a:ext>
            </a:extLst>
          </p:cNvPr>
          <p:cNvSpPr txBox="1"/>
          <p:nvPr/>
        </p:nvSpPr>
        <p:spPr>
          <a:xfrm>
            <a:off x="9354024" y="4014513"/>
            <a:ext cx="16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Deaths Curve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DAF334-BFAB-48E2-BA5F-AFB9F7354D43}"/>
              </a:ext>
            </a:extLst>
          </p:cNvPr>
          <p:cNvSpPr txBox="1"/>
          <p:nvPr/>
        </p:nvSpPr>
        <p:spPr>
          <a:xfrm>
            <a:off x="5897562" y="1737360"/>
            <a:ext cx="295275" cy="38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k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AD7350-692D-4763-9474-1A7B30B88BCB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6192837" y="1917720"/>
            <a:ext cx="3958590" cy="1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E8EF2B-BEA1-4DB0-9142-9878ECDCB860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995680" y="1917720"/>
            <a:ext cx="4901882" cy="1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48758A4-EA0F-43F8-B7C4-0C8E2FE00AB7}"/>
              </a:ext>
            </a:extLst>
          </p:cNvPr>
          <p:cNvSpPr txBox="1"/>
          <p:nvPr/>
        </p:nvSpPr>
        <p:spPr>
          <a:xfrm>
            <a:off x="6871508" y="3761875"/>
            <a:ext cx="295275" cy="38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944FCD-E8E1-485F-86F7-035120AB8CA7}"/>
              </a:ext>
            </a:extLst>
          </p:cNvPr>
          <p:cNvCxnSpPr>
            <a:stCxn id="36" idx="3"/>
          </p:cNvCxnSpPr>
          <p:nvPr/>
        </p:nvCxnSpPr>
        <p:spPr>
          <a:xfrm flipV="1">
            <a:off x="7166783" y="3952647"/>
            <a:ext cx="3023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157872-E542-4CB5-AFED-FC71F65F6A5B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3848101" y="3941737"/>
            <a:ext cx="3023407" cy="10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44EA6A9-F158-4BD8-A9B9-02F41F8E4341}"/>
              </a:ext>
            </a:extLst>
          </p:cNvPr>
          <p:cNvSpPr txBox="1"/>
          <p:nvPr/>
        </p:nvSpPr>
        <p:spPr>
          <a:xfrm>
            <a:off x="1933666" y="3774088"/>
            <a:ext cx="48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lag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80F8F30-FA41-468B-B410-CAD1BC54DFB8}"/>
              </a:ext>
            </a:extLst>
          </p:cNvPr>
          <p:cNvCxnSpPr>
            <a:stCxn id="46" idx="3"/>
          </p:cNvCxnSpPr>
          <p:nvPr/>
        </p:nvCxnSpPr>
        <p:spPr>
          <a:xfrm flipV="1">
            <a:off x="2422556" y="3941737"/>
            <a:ext cx="1297518" cy="1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B361AD7-1CE7-4595-8A8E-0BE86E1198FD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1097280" y="3958754"/>
            <a:ext cx="836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84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2D1B-21B5-4ED4-A76B-CB47CF00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Lag Metric Calculation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EB3CA-47A0-4D92-9FEE-619175771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32" y="2618869"/>
            <a:ext cx="3094997" cy="20659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933F-9035-4710-A7DC-974B15041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3" y="1845734"/>
            <a:ext cx="6515947" cy="426931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Logistic regressions have been shown to best model both the COVID-19 deaths and cases</a:t>
            </a:r>
            <a:r>
              <a:rPr lang="en-US" baseline="30000" dirty="0"/>
              <a:t>1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Average time between onset of symptoms and death is relatively constant within a certain population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Therefore, assume period between onset of symptoms and death is a constant </a:t>
            </a:r>
            <a:r>
              <a:rPr lang="en-US" i="1" dirty="0"/>
              <a:t>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Deaths curve </a:t>
            </a:r>
            <a:r>
              <a:rPr lang="en-US" b="1" dirty="0"/>
              <a:t>not </a:t>
            </a:r>
            <a:r>
              <a:rPr lang="en-US" dirty="0"/>
              <a:t>affected by lag; however, the </a:t>
            </a:r>
            <a:r>
              <a:rPr lang="en-US" b="1" dirty="0"/>
              <a:t>cases curve is affected by lag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Therefore, assume the difference between the two curves is some value </a:t>
            </a:r>
            <a:r>
              <a:rPr lang="en-US" i="1" dirty="0"/>
              <a:t>a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Calculated by finding the difference in the number of days between when each respective curve reached 50% of its max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Lag = </a:t>
            </a:r>
            <a:r>
              <a:rPr lang="en-US" b="1" i="1" dirty="0"/>
              <a:t>k </a:t>
            </a:r>
            <a:r>
              <a:rPr lang="en-US" b="1" dirty="0"/>
              <a:t>– </a:t>
            </a:r>
            <a:r>
              <a:rPr lang="en-US" b="1" i="1" dirty="0"/>
              <a:t>a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876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FFD6F-94C0-4C11-A607-3D49B914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Country Lag Metric Comparisons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94AE-F07D-445E-BA64-497BC5E19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Metric is exaggerated estimate for </a:t>
            </a:r>
            <a:r>
              <a:rPr lang="en-US" i="1" dirty="0"/>
              <a:t>a,</a:t>
            </a:r>
            <a:r>
              <a:rPr lang="en-US" dirty="0"/>
              <a:t> so the lower the number, the longer the lag period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Important to consider: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Italy and the UK have different healthcare systems, so average period between the onset of symptoms and death may not be constant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Numerous factors affect lag at country-level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Perhaps more useful at county level as physical environments and state/ federal funding constant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1C3E79B-ABB0-4B7B-80D5-8D59C944F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65116"/>
              </p:ext>
            </p:extLst>
          </p:nvPr>
        </p:nvGraphicFramePr>
        <p:xfrm>
          <a:off x="983796" y="847729"/>
          <a:ext cx="5038725" cy="4686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726">
                  <a:extLst>
                    <a:ext uri="{9D8B030D-6E8A-4147-A177-3AD203B41FA5}">
                      <a16:colId xmlns:a16="http://schemas.microsoft.com/office/drawing/2014/main" val="3724108502"/>
                    </a:ext>
                  </a:extLst>
                </a:gridCol>
                <a:gridCol w="2738999">
                  <a:extLst>
                    <a:ext uri="{9D8B030D-6E8A-4147-A177-3AD203B41FA5}">
                      <a16:colId xmlns:a16="http://schemas.microsoft.com/office/drawing/2014/main" val="3977063467"/>
                    </a:ext>
                  </a:extLst>
                </a:gridCol>
              </a:tblGrid>
              <a:tr h="838645">
                <a:tc>
                  <a:txBody>
                    <a:bodyPr/>
                    <a:lstStyle/>
                    <a:p>
                      <a:pPr algn="ctr"/>
                      <a:r>
                        <a:rPr lang="en-US" sz="2600" cap="all" spc="150" dirty="0"/>
                        <a:t>Country</a:t>
                      </a:r>
                      <a:endParaRPr lang="en-US" sz="26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19590" marR="219590" marT="219590" marB="2195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cap="all" spc="150"/>
                        <a:t>Lag Metric</a:t>
                      </a:r>
                      <a:endParaRPr lang="en-US" sz="26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219590" marR="219590" marT="219590" marB="219590"/>
                </a:tc>
                <a:extLst>
                  <a:ext uri="{0D108BD9-81ED-4DB2-BD59-A6C34878D82A}">
                    <a16:rowId xmlns:a16="http://schemas.microsoft.com/office/drawing/2014/main" val="3855453412"/>
                  </a:ext>
                </a:extLst>
              </a:tr>
              <a:tr h="769526">
                <a:tc>
                  <a:txBody>
                    <a:bodyPr/>
                    <a:lstStyle/>
                    <a:p>
                      <a:pPr algn="ctr"/>
                      <a:r>
                        <a:rPr lang="en-US" sz="2100" cap="none" spc="0"/>
                        <a:t>Italy</a:t>
                      </a:r>
                      <a:endParaRPr lang="en-US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9590" marR="219590" marT="219590" marB="2195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cap="none" spc="0" dirty="0"/>
                        <a:t>66.784</a:t>
                      </a:r>
                      <a:endParaRPr lang="en-US" sz="2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19590" marR="219590" marT="219590" marB="219590"/>
                </a:tc>
                <a:extLst>
                  <a:ext uri="{0D108BD9-81ED-4DB2-BD59-A6C34878D82A}">
                    <a16:rowId xmlns:a16="http://schemas.microsoft.com/office/drawing/2014/main" val="1609095271"/>
                  </a:ext>
                </a:extLst>
              </a:tr>
              <a:tr h="769526">
                <a:tc>
                  <a:txBody>
                    <a:bodyPr/>
                    <a:lstStyle/>
                    <a:p>
                      <a:pPr algn="ctr"/>
                      <a:r>
                        <a:rPr lang="en-US" sz="2100" cap="none" spc="0"/>
                        <a:t>Spain</a:t>
                      </a:r>
                      <a:endParaRPr lang="en-US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9590" marR="219590" marT="219590" marB="2195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cap="none" spc="0"/>
                        <a:t>70.201</a:t>
                      </a:r>
                      <a:endParaRPr lang="en-US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9590" marR="219590" marT="219590" marB="219590"/>
                </a:tc>
                <a:extLst>
                  <a:ext uri="{0D108BD9-81ED-4DB2-BD59-A6C34878D82A}">
                    <a16:rowId xmlns:a16="http://schemas.microsoft.com/office/drawing/2014/main" val="2749253140"/>
                  </a:ext>
                </a:extLst>
              </a:tr>
              <a:tr h="769526">
                <a:tc>
                  <a:txBody>
                    <a:bodyPr/>
                    <a:lstStyle/>
                    <a:p>
                      <a:pPr algn="ctr"/>
                      <a:r>
                        <a:rPr lang="en-US" sz="2100" cap="none" spc="0"/>
                        <a:t>France</a:t>
                      </a:r>
                      <a:endParaRPr lang="en-US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9590" marR="219590" marT="219590" marB="2195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cap="none" spc="0"/>
                        <a:t>73.278</a:t>
                      </a:r>
                      <a:endParaRPr lang="en-US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9590" marR="219590" marT="219590" marB="219590"/>
                </a:tc>
                <a:extLst>
                  <a:ext uri="{0D108BD9-81ED-4DB2-BD59-A6C34878D82A}">
                    <a16:rowId xmlns:a16="http://schemas.microsoft.com/office/drawing/2014/main" val="533565312"/>
                  </a:ext>
                </a:extLst>
              </a:tr>
              <a:tr h="769526">
                <a:tc>
                  <a:txBody>
                    <a:bodyPr/>
                    <a:lstStyle/>
                    <a:p>
                      <a:pPr algn="ctr"/>
                      <a:r>
                        <a:rPr lang="en-US" sz="2100" cap="none" spc="0"/>
                        <a:t>UK</a:t>
                      </a:r>
                      <a:endParaRPr lang="en-US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9590" marR="219590" marT="219590" marB="2195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cap="none" spc="0"/>
                        <a:t>74.982</a:t>
                      </a:r>
                      <a:endParaRPr lang="en-US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9590" marR="219590" marT="219590" marB="219590"/>
                </a:tc>
                <a:extLst>
                  <a:ext uri="{0D108BD9-81ED-4DB2-BD59-A6C34878D82A}">
                    <a16:rowId xmlns:a16="http://schemas.microsoft.com/office/drawing/2014/main" val="3529859165"/>
                  </a:ext>
                </a:extLst>
              </a:tr>
              <a:tr h="769526">
                <a:tc>
                  <a:txBody>
                    <a:bodyPr/>
                    <a:lstStyle/>
                    <a:p>
                      <a:pPr algn="ctr"/>
                      <a:r>
                        <a:rPr lang="en-US" sz="2100" cap="none" spc="0"/>
                        <a:t>US</a:t>
                      </a:r>
                      <a:endParaRPr lang="en-US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9590" marR="219590" marT="219590" marB="2195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cap="none" spc="0" dirty="0"/>
                        <a:t>75.121</a:t>
                      </a:r>
                      <a:endParaRPr lang="en-US" sz="2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19590" marR="219590" marT="219590" marB="219590"/>
                </a:tc>
                <a:extLst>
                  <a:ext uri="{0D108BD9-81ED-4DB2-BD59-A6C34878D82A}">
                    <a16:rowId xmlns:a16="http://schemas.microsoft.com/office/drawing/2014/main" val="2693297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88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8B54-011F-4B9A-9ECE-B6F3B9D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1EEDF-5DC4-4697-A75D-4330FA553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Jia Lin; Li, </a:t>
            </a:r>
            <a:r>
              <a:rPr lang="en-US" dirty="0" err="1"/>
              <a:t>Kewen</a:t>
            </a:r>
            <a:r>
              <a:rPr lang="en-US" dirty="0"/>
              <a:t>; Jiang, Yu; Guo, Xin; Zhao, Ting; “Prediction and Analysis of Coronavirus Disease 2019”. China University of Geosciences &amp; Stanford University. </a:t>
            </a:r>
            <a:r>
              <a:rPr lang="en-US" dirty="0">
                <a:hlinkClick r:id="rId2"/>
              </a:rPr>
              <a:t>https://arxiv.org/ftp/arxiv/papers/2003/2003.05447.pdf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Verity, Robert; et al. “Estimates of the Severity of Coronavirus Disease 2019: a Model-Based Analysis”. </a:t>
            </a:r>
            <a:r>
              <a:rPr lang="en-US" i="1" dirty="0"/>
              <a:t>The Lancet</a:t>
            </a:r>
            <a:r>
              <a:rPr lang="en-US" dirty="0"/>
              <a:t>. Imperial College London. &lt;</a:t>
            </a:r>
            <a:r>
              <a:rPr lang="en-US" dirty="0">
                <a:hlinkClick r:id="rId3"/>
              </a:rPr>
              <a:t>https://www.thelancet.com/action/showPdf?pii=S1473-3099%2820%2930243-7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133847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Studying Socioeconomic Factors of COVID-19 &amp; Calculating Metric to Determine its Lag Period </vt:lpstr>
      <vt:lpstr>What is Lag?</vt:lpstr>
      <vt:lpstr>Timeline of a COVID-19 Death</vt:lpstr>
      <vt:lpstr>Lag Metric Calculation</vt:lpstr>
      <vt:lpstr>Country Lag Metric Comparisons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Studying Socioeconomic Factors of COVID-19 &amp; Calculating Metric to Determine its Lag Period </dc:title>
  <dc:creator>Dileka Gunawardana</dc:creator>
  <cp:lastModifiedBy>Dileka Gunawardana</cp:lastModifiedBy>
  <cp:revision>2</cp:revision>
  <dcterms:created xsi:type="dcterms:W3CDTF">2020-04-18T01:06:44Z</dcterms:created>
  <dcterms:modified xsi:type="dcterms:W3CDTF">2020-04-18T01:07:20Z</dcterms:modified>
</cp:coreProperties>
</file>