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5" r:id="rId4"/>
    <p:sldId id="258" r:id="rId5"/>
    <p:sldId id="268" r:id="rId6"/>
    <p:sldId id="269" r:id="rId7"/>
    <p:sldId id="267" r:id="rId8"/>
    <p:sldId id="270" r:id="rId9"/>
    <p:sldId id="261" r:id="rId10"/>
    <p:sldId id="272" r:id="rId11"/>
    <p:sldId id="271" r:id="rId12"/>
    <p:sldId id="262" r:id="rId13"/>
    <p:sldId id="264" r:id="rId14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6" autoAdjust="0"/>
  </p:normalViewPr>
  <p:slideViewPr>
    <p:cSldViewPr>
      <p:cViewPr>
        <p:scale>
          <a:sx n="70" d="100"/>
          <a:sy n="70" d="100"/>
        </p:scale>
        <p:origin x="-1386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DB417-FA2C-4B79-A0C5-40BC8FEE4983}" type="doc">
      <dgm:prSet loTypeId="urn:microsoft.com/office/officeart/2005/8/layout/gear1" loCatId="process" qsTypeId="urn:microsoft.com/office/officeart/2005/8/quickstyle/3d3" qsCatId="3D" csTypeId="urn:microsoft.com/office/officeart/2005/8/colors/accent0_2" csCatId="mainScheme" phldr="1"/>
      <dgm:spPr/>
    </dgm:pt>
    <dgm:pt modelId="{8D523ECE-0146-490D-8BE8-58D0CB8255B4}">
      <dgm:prSet phldrT="[Texto]" custT="1"/>
      <dgm:spPr/>
      <dgm:t>
        <a:bodyPr/>
        <a:lstStyle/>
        <a:p>
          <a:r>
            <a:rPr lang="es-PE" sz="1050" dirty="0" smtClean="0"/>
            <a:t>Cantidad</a:t>
          </a:r>
          <a:endParaRPr lang="es-PE" sz="1050" dirty="0"/>
        </a:p>
      </dgm:t>
    </dgm:pt>
    <dgm:pt modelId="{4CC066F1-63E6-48B4-8316-1BBF7524F846}" type="parTrans" cxnId="{65706EA8-2762-46D1-BC38-B869AC1C42C9}">
      <dgm:prSet/>
      <dgm:spPr/>
      <dgm:t>
        <a:bodyPr/>
        <a:lstStyle/>
        <a:p>
          <a:endParaRPr lang="es-PE" sz="1050"/>
        </a:p>
      </dgm:t>
    </dgm:pt>
    <dgm:pt modelId="{010179C9-F998-4D5B-BB14-541907930F8B}" type="sibTrans" cxnId="{65706EA8-2762-46D1-BC38-B869AC1C42C9}">
      <dgm:prSet/>
      <dgm:spPr/>
      <dgm:t>
        <a:bodyPr/>
        <a:lstStyle/>
        <a:p>
          <a:endParaRPr lang="es-PE" sz="1050"/>
        </a:p>
      </dgm:t>
    </dgm:pt>
    <dgm:pt modelId="{A3425EFB-BF20-4BF9-93CB-9B89ACF44453}">
      <dgm:prSet phldrT="[Texto]" custT="1"/>
      <dgm:spPr/>
      <dgm:t>
        <a:bodyPr/>
        <a:lstStyle/>
        <a:p>
          <a:r>
            <a:rPr lang="es-PE" sz="1050" dirty="0" smtClean="0"/>
            <a:t>Calidad</a:t>
          </a:r>
          <a:endParaRPr lang="es-PE" sz="1050" dirty="0"/>
        </a:p>
      </dgm:t>
    </dgm:pt>
    <dgm:pt modelId="{7417C95D-CD16-44A4-8D5A-C630525B14B7}" type="parTrans" cxnId="{70D748AD-9CAD-4EFE-938F-BBBDDF946012}">
      <dgm:prSet/>
      <dgm:spPr/>
      <dgm:t>
        <a:bodyPr/>
        <a:lstStyle/>
        <a:p>
          <a:endParaRPr lang="es-PE" sz="1050"/>
        </a:p>
      </dgm:t>
    </dgm:pt>
    <dgm:pt modelId="{465BC731-E4B2-418C-A651-FB51A6B730CD}" type="sibTrans" cxnId="{70D748AD-9CAD-4EFE-938F-BBBDDF946012}">
      <dgm:prSet/>
      <dgm:spPr/>
      <dgm:t>
        <a:bodyPr/>
        <a:lstStyle/>
        <a:p>
          <a:endParaRPr lang="es-PE" sz="1050"/>
        </a:p>
      </dgm:t>
    </dgm:pt>
    <dgm:pt modelId="{231DDEC9-B58E-418E-A3D6-4F6887BA8565}">
      <dgm:prSet phldrT="[Texto]" custT="1"/>
      <dgm:spPr/>
      <dgm:t>
        <a:bodyPr/>
        <a:lstStyle/>
        <a:p>
          <a:r>
            <a:rPr lang="es-PE" sz="1050" dirty="0" smtClean="0"/>
            <a:t>Fecha</a:t>
          </a:r>
          <a:endParaRPr lang="es-PE" sz="1050" dirty="0"/>
        </a:p>
      </dgm:t>
    </dgm:pt>
    <dgm:pt modelId="{FD31BE1D-B85B-43C1-8CAE-A333173973FD}" type="parTrans" cxnId="{1DA97883-B736-477A-BEAC-35BF12974CC2}">
      <dgm:prSet/>
      <dgm:spPr/>
      <dgm:t>
        <a:bodyPr/>
        <a:lstStyle/>
        <a:p>
          <a:endParaRPr lang="es-PE" sz="1050"/>
        </a:p>
      </dgm:t>
    </dgm:pt>
    <dgm:pt modelId="{207809C9-B85B-4B6A-BCA2-431D426B0016}" type="sibTrans" cxnId="{1DA97883-B736-477A-BEAC-35BF12974CC2}">
      <dgm:prSet/>
      <dgm:spPr/>
      <dgm:t>
        <a:bodyPr/>
        <a:lstStyle/>
        <a:p>
          <a:endParaRPr lang="es-PE" sz="1050"/>
        </a:p>
      </dgm:t>
    </dgm:pt>
    <dgm:pt modelId="{4A804986-3EB6-412B-A226-61040A9DE290}" type="pres">
      <dgm:prSet presAssocID="{6EADB417-FA2C-4B79-A0C5-40BC8FEE498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5ACC202-A9AD-47CB-B548-A23B31937DFD}" type="pres">
      <dgm:prSet presAssocID="{8D523ECE-0146-490D-8BE8-58D0CB8255B4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9CE09AD-9DED-48D1-94A9-5BF630A653E0}" type="pres">
      <dgm:prSet presAssocID="{8D523ECE-0146-490D-8BE8-58D0CB8255B4}" presName="gear1srcNode" presStyleLbl="node1" presStyleIdx="0" presStyleCnt="3"/>
      <dgm:spPr/>
      <dgm:t>
        <a:bodyPr/>
        <a:lstStyle/>
        <a:p>
          <a:endParaRPr lang="es-PE"/>
        </a:p>
      </dgm:t>
    </dgm:pt>
    <dgm:pt modelId="{29C1EECC-7014-403D-9A02-93C2498860C8}" type="pres">
      <dgm:prSet presAssocID="{8D523ECE-0146-490D-8BE8-58D0CB8255B4}" presName="gear1dstNode" presStyleLbl="node1" presStyleIdx="0" presStyleCnt="3"/>
      <dgm:spPr/>
      <dgm:t>
        <a:bodyPr/>
        <a:lstStyle/>
        <a:p>
          <a:endParaRPr lang="es-PE"/>
        </a:p>
      </dgm:t>
    </dgm:pt>
    <dgm:pt modelId="{5A629032-0B3F-4C05-A958-AFE634E8E367}" type="pres">
      <dgm:prSet presAssocID="{A3425EFB-BF20-4BF9-93CB-9B89ACF4445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DE1C2F8-AB86-4D80-A95B-2021B22140DA}" type="pres">
      <dgm:prSet presAssocID="{A3425EFB-BF20-4BF9-93CB-9B89ACF44453}" presName="gear2srcNode" presStyleLbl="node1" presStyleIdx="1" presStyleCnt="3"/>
      <dgm:spPr/>
      <dgm:t>
        <a:bodyPr/>
        <a:lstStyle/>
        <a:p>
          <a:endParaRPr lang="es-PE"/>
        </a:p>
      </dgm:t>
    </dgm:pt>
    <dgm:pt modelId="{9F513229-C6BB-4D6A-9386-A163243B88B4}" type="pres">
      <dgm:prSet presAssocID="{A3425EFB-BF20-4BF9-93CB-9B89ACF44453}" presName="gear2dstNode" presStyleLbl="node1" presStyleIdx="1" presStyleCnt="3"/>
      <dgm:spPr/>
      <dgm:t>
        <a:bodyPr/>
        <a:lstStyle/>
        <a:p>
          <a:endParaRPr lang="es-PE"/>
        </a:p>
      </dgm:t>
    </dgm:pt>
    <dgm:pt modelId="{47D58218-8BE5-4377-821D-9A4FFE392AB4}" type="pres">
      <dgm:prSet presAssocID="{231DDEC9-B58E-418E-A3D6-4F6887BA8565}" presName="gear3" presStyleLbl="node1" presStyleIdx="2" presStyleCnt="3"/>
      <dgm:spPr/>
      <dgm:t>
        <a:bodyPr/>
        <a:lstStyle/>
        <a:p>
          <a:endParaRPr lang="es-PE"/>
        </a:p>
      </dgm:t>
    </dgm:pt>
    <dgm:pt modelId="{7AE1C2E2-FE34-4E55-B535-2C67AC8CCD5B}" type="pres">
      <dgm:prSet presAssocID="{231DDEC9-B58E-418E-A3D6-4F6887BA8565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7A9937E-88DB-4F8E-A154-42790E8C8D74}" type="pres">
      <dgm:prSet presAssocID="{231DDEC9-B58E-418E-A3D6-4F6887BA8565}" presName="gear3srcNode" presStyleLbl="node1" presStyleIdx="2" presStyleCnt="3"/>
      <dgm:spPr/>
      <dgm:t>
        <a:bodyPr/>
        <a:lstStyle/>
        <a:p>
          <a:endParaRPr lang="es-PE"/>
        </a:p>
      </dgm:t>
    </dgm:pt>
    <dgm:pt modelId="{8A27D334-2616-44D4-84B1-071DB464BE03}" type="pres">
      <dgm:prSet presAssocID="{231DDEC9-B58E-418E-A3D6-4F6887BA8565}" presName="gear3dstNode" presStyleLbl="node1" presStyleIdx="2" presStyleCnt="3"/>
      <dgm:spPr/>
      <dgm:t>
        <a:bodyPr/>
        <a:lstStyle/>
        <a:p>
          <a:endParaRPr lang="es-PE"/>
        </a:p>
      </dgm:t>
    </dgm:pt>
    <dgm:pt modelId="{F1CC3C24-64E2-42E2-AD7B-695E5850BEFD}" type="pres">
      <dgm:prSet presAssocID="{010179C9-F998-4D5B-BB14-541907930F8B}" presName="connector1" presStyleLbl="sibTrans2D1" presStyleIdx="0" presStyleCnt="3"/>
      <dgm:spPr/>
      <dgm:t>
        <a:bodyPr/>
        <a:lstStyle/>
        <a:p>
          <a:endParaRPr lang="es-PE"/>
        </a:p>
      </dgm:t>
    </dgm:pt>
    <dgm:pt modelId="{B111FCAE-B9E9-4482-8545-04677786822E}" type="pres">
      <dgm:prSet presAssocID="{465BC731-E4B2-418C-A651-FB51A6B730CD}" presName="connector2" presStyleLbl="sibTrans2D1" presStyleIdx="1" presStyleCnt="3"/>
      <dgm:spPr/>
      <dgm:t>
        <a:bodyPr/>
        <a:lstStyle/>
        <a:p>
          <a:endParaRPr lang="es-PE"/>
        </a:p>
      </dgm:t>
    </dgm:pt>
    <dgm:pt modelId="{813F7C9A-04B5-43F8-A190-E3BAC68D13A8}" type="pres">
      <dgm:prSet presAssocID="{207809C9-B85B-4B6A-BCA2-431D426B0016}" presName="connector3" presStyleLbl="sibTrans2D1" presStyleIdx="2" presStyleCnt="3"/>
      <dgm:spPr/>
      <dgm:t>
        <a:bodyPr/>
        <a:lstStyle/>
        <a:p>
          <a:endParaRPr lang="es-PE"/>
        </a:p>
      </dgm:t>
    </dgm:pt>
  </dgm:ptLst>
  <dgm:cxnLst>
    <dgm:cxn modelId="{31CE9F69-8897-4C27-951E-EE7AF09890E1}" type="presOf" srcId="{231DDEC9-B58E-418E-A3D6-4F6887BA8565}" destId="{8A27D334-2616-44D4-84B1-071DB464BE03}" srcOrd="3" destOrd="0" presId="urn:microsoft.com/office/officeart/2005/8/layout/gear1"/>
    <dgm:cxn modelId="{376ECA43-0461-4183-B77A-D89E922CA070}" type="presOf" srcId="{A3425EFB-BF20-4BF9-93CB-9B89ACF44453}" destId="{5A629032-0B3F-4C05-A958-AFE634E8E367}" srcOrd="0" destOrd="0" presId="urn:microsoft.com/office/officeart/2005/8/layout/gear1"/>
    <dgm:cxn modelId="{8D9C9E65-1644-4369-8A7D-D0353B06065D}" type="presOf" srcId="{6EADB417-FA2C-4B79-A0C5-40BC8FEE4983}" destId="{4A804986-3EB6-412B-A226-61040A9DE290}" srcOrd="0" destOrd="0" presId="urn:microsoft.com/office/officeart/2005/8/layout/gear1"/>
    <dgm:cxn modelId="{65706EA8-2762-46D1-BC38-B869AC1C42C9}" srcId="{6EADB417-FA2C-4B79-A0C5-40BC8FEE4983}" destId="{8D523ECE-0146-490D-8BE8-58D0CB8255B4}" srcOrd="0" destOrd="0" parTransId="{4CC066F1-63E6-48B4-8316-1BBF7524F846}" sibTransId="{010179C9-F998-4D5B-BB14-541907930F8B}"/>
    <dgm:cxn modelId="{93C8E2CA-19B3-4152-B886-5BE64CF8B73D}" type="presOf" srcId="{010179C9-F998-4D5B-BB14-541907930F8B}" destId="{F1CC3C24-64E2-42E2-AD7B-695E5850BEFD}" srcOrd="0" destOrd="0" presId="urn:microsoft.com/office/officeart/2005/8/layout/gear1"/>
    <dgm:cxn modelId="{C26D9B1A-6288-4A7D-A18D-1117F3928A15}" type="presOf" srcId="{8D523ECE-0146-490D-8BE8-58D0CB8255B4}" destId="{A5ACC202-A9AD-47CB-B548-A23B31937DFD}" srcOrd="0" destOrd="0" presId="urn:microsoft.com/office/officeart/2005/8/layout/gear1"/>
    <dgm:cxn modelId="{4A476B71-2317-4B01-BA58-FBDA21098DA4}" type="presOf" srcId="{231DDEC9-B58E-418E-A3D6-4F6887BA8565}" destId="{7AE1C2E2-FE34-4E55-B535-2C67AC8CCD5B}" srcOrd="1" destOrd="0" presId="urn:microsoft.com/office/officeart/2005/8/layout/gear1"/>
    <dgm:cxn modelId="{D0D550DB-666F-41F5-9419-DEB0AC0CB52B}" type="presOf" srcId="{A3425EFB-BF20-4BF9-93CB-9B89ACF44453}" destId="{9F513229-C6BB-4D6A-9386-A163243B88B4}" srcOrd="2" destOrd="0" presId="urn:microsoft.com/office/officeart/2005/8/layout/gear1"/>
    <dgm:cxn modelId="{376E1368-CA83-4CB8-9BD1-8027C2AFA451}" type="presOf" srcId="{A3425EFB-BF20-4BF9-93CB-9B89ACF44453}" destId="{ADE1C2F8-AB86-4D80-A95B-2021B22140DA}" srcOrd="1" destOrd="0" presId="urn:microsoft.com/office/officeart/2005/8/layout/gear1"/>
    <dgm:cxn modelId="{4FF8F2BF-CD5F-4037-BE55-23B9BC6D1693}" type="presOf" srcId="{231DDEC9-B58E-418E-A3D6-4F6887BA8565}" destId="{47D58218-8BE5-4377-821D-9A4FFE392AB4}" srcOrd="0" destOrd="0" presId="urn:microsoft.com/office/officeart/2005/8/layout/gear1"/>
    <dgm:cxn modelId="{E624A8A5-E316-4221-A7E2-20FF48867334}" type="presOf" srcId="{465BC731-E4B2-418C-A651-FB51A6B730CD}" destId="{B111FCAE-B9E9-4482-8545-04677786822E}" srcOrd="0" destOrd="0" presId="urn:microsoft.com/office/officeart/2005/8/layout/gear1"/>
    <dgm:cxn modelId="{B8373838-46F6-4B75-906F-611D64B45336}" type="presOf" srcId="{8D523ECE-0146-490D-8BE8-58D0CB8255B4}" destId="{09CE09AD-9DED-48D1-94A9-5BF630A653E0}" srcOrd="1" destOrd="0" presId="urn:microsoft.com/office/officeart/2005/8/layout/gear1"/>
    <dgm:cxn modelId="{6F0B5A6E-356B-4FDE-9595-5B8573E1E72D}" type="presOf" srcId="{207809C9-B85B-4B6A-BCA2-431D426B0016}" destId="{813F7C9A-04B5-43F8-A190-E3BAC68D13A8}" srcOrd="0" destOrd="0" presId="urn:microsoft.com/office/officeart/2005/8/layout/gear1"/>
    <dgm:cxn modelId="{1DA97883-B736-477A-BEAC-35BF12974CC2}" srcId="{6EADB417-FA2C-4B79-A0C5-40BC8FEE4983}" destId="{231DDEC9-B58E-418E-A3D6-4F6887BA8565}" srcOrd="2" destOrd="0" parTransId="{FD31BE1D-B85B-43C1-8CAE-A333173973FD}" sibTransId="{207809C9-B85B-4B6A-BCA2-431D426B0016}"/>
    <dgm:cxn modelId="{70D748AD-9CAD-4EFE-938F-BBBDDF946012}" srcId="{6EADB417-FA2C-4B79-A0C5-40BC8FEE4983}" destId="{A3425EFB-BF20-4BF9-93CB-9B89ACF44453}" srcOrd="1" destOrd="0" parTransId="{7417C95D-CD16-44A4-8D5A-C630525B14B7}" sibTransId="{465BC731-E4B2-418C-A651-FB51A6B730CD}"/>
    <dgm:cxn modelId="{D2093FD8-89CE-4574-B1F9-A52B5685C7AE}" type="presOf" srcId="{8D523ECE-0146-490D-8BE8-58D0CB8255B4}" destId="{29C1EECC-7014-403D-9A02-93C2498860C8}" srcOrd="2" destOrd="0" presId="urn:microsoft.com/office/officeart/2005/8/layout/gear1"/>
    <dgm:cxn modelId="{C88F646D-F4C2-4CF6-B50A-FA22A25A377A}" type="presOf" srcId="{231DDEC9-B58E-418E-A3D6-4F6887BA8565}" destId="{B7A9937E-88DB-4F8E-A154-42790E8C8D74}" srcOrd="2" destOrd="0" presId="urn:microsoft.com/office/officeart/2005/8/layout/gear1"/>
    <dgm:cxn modelId="{67F10505-7695-4D46-833D-1011B991F0D7}" type="presParOf" srcId="{4A804986-3EB6-412B-A226-61040A9DE290}" destId="{A5ACC202-A9AD-47CB-B548-A23B31937DFD}" srcOrd="0" destOrd="0" presId="urn:microsoft.com/office/officeart/2005/8/layout/gear1"/>
    <dgm:cxn modelId="{CE0654D1-1D6F-4B2D-8EE5-2EC8DD32C2EE}" type="presParOf" srcId="{4A804986-3EB6-412B-A226-61040A9DE290}" destId="{09CE09AD-9DED-48D1-94A9-5BF630A653E0}" srcOrd="1" destOrd="0" presId="urn:microsoft.com/office/officeart/2005/8/layout/gear1"/>
    <dgm:cxn modelId="{BAA1260A-FC0F-44CC-88B0-7E7CEBBB8CF0}" type="presParOf" srcId="{4A804986-3EB6-412B-A226-61040A9DE290}" destId="{29C1EECC-7014-403D-9A02-93C2498860C8}" srcOrd="2" destOrd="0" presId="urn:microsoft.com/office/officeart/2005/8/layout/gear1"/>
    <dgm:cxn modelId="{EDC86856-A23B-474E-9D77-582B4D1E407F}" type="presParOf" srcId="{4A804986-3EB6-412B-A226-61040A9DE290}" destId="{5A629032-0B3F-4C05-A958-AFE634E8E367}" srcOrd="3" destOrd="0" presId="urn:microsoft.com/office/officeart/2005/8/layout/gear1"/>
    <dgm:cxn modelId="{BBF530C0-42D7-4F37-A343-9C0932A30B5E}" type="presParOf" srcId="{4A804986-3EB6-412B-A226-61040A9DE290}" destId="{ADE1C2F8-AB86-4D80-A95B-2021B22140DA}" srcOrd="4" destOrd="0" presId="urn:microsoft.com/office/officeart/2005/8/layout/gear1"/>
    <dgm:cxn modelId="{E1EB16D6-D9EA-4FD0-B35F-324CF2A4178C}" type="presParOf" srcId="{4A804986-3EB6-412B-A226-61040A9DE290}" destId="{9F513229-C6BB-4D6A-9386-A163243B88B4}" srcOrd="5" destOrd="0" presId="urn:microsoft.com/office/officeart/2005/8/layout/gear1"/>
    <dgm:cxn modelId="{FB45F110-039D-48EF-80D5-983847963285}" type="presParOf" srcId="{4A804986-3EB6-412B-A226-61040A9DE290}" destId="{47D58218-8BE5-4377-821D-9A4FFE392AB4}" srcOrd="6" destOrd="0" presId="urn:microsoft.com/office/officeart/2005/8/layout/gear1"/>
    <dgm:cxn modelId="{0AA3F42D-BDDE-498D-864D-EF50D5CB8CD2}" type="presParOf" srcId="{4A804986-3EB6-412B-A226-61040A9DE290}" destId="{7AE1C2E2-FE34-4E55-B535-2C67AC8CCD5B}" srcOrd="7" destOrd="0" presId="urn:microsoft.com/office/officeart/2005/8/layout/gear1"/>
    <dgm:cxn modelId="{D388968B-9170-4F7D-B003-1C1DCC317B5C}" type="presParOf" srcId="{4A804986-3EB6-412B-A226-61040A9DE290}" destId="{B7A9937E-88DB-4F8E-A154-42790E8C8D74}" srcOrd="8" destOrd="0" presId="urn:microsoft.com/office/officeart/2005/8/layout/gear1"/>
    <dgm:cxn modelId="{3A4C4BAA-8371-4833-A07A-E148FB2433FD}" type="presParOf" srcId="{4A804986-3EB6-412B-A226-61040A9DE290}" destId="{8A27D334-2616-44D4-84B1-071DB464BE03}" srcOrd="9" destOrd="0" presId="urn:microsoft.com/office/officeart/2005/8/layout/gear1"/>
    <dgm:cxn modelId="{D45EE1CD-AD9F-4EFE-906D-0E8E2E398D8D}" type="presParOf" srcId="{4A804986-3EB6-412B-A226-61040A9DE290}" destId="{F1CC3C24-64E2-42E2-AD7B-695E5850BEFD}" srcOrd="10" destOrd="0" presId="urn:microsoft.com/office/officeart/2005/8/layout/gear1"/>
    <dgm:cxn modelId="{85A6BF70-826D-46C7-B3A6-0D76F7C113B9}" type="presParOf" srcId="{4A804986-3EB6-412B-A226-61040A9DE290}" destId="{B111FCAE-B9E9-4482-8545-04677786822E}" srcOrd="11" destOrd="0" presId="urn:microsoft.com/office/officeart/2005/8/layout/gear1"/>
    <dgm:cxn modelId="{71FF80C7-27BA-4C57-B408-6C287D10F41F}" type="presParOf" srcId="{4A804986-3EB6-412B-A226-61040A9DE290}" destId="{813F7C9A-04B5-43F8-A190-E3BAC68D13A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CC202-A9AD-47CB-B548-A23B31937DFD}">
      <dsp:nvSpPr>
        <dsp:cNvPr id="0" name=""/>
        <dsp:cNvSpPr/>
      </dsp:nvSpPr>
      <dsp:spPr>
        <a:xfrm>
          <a:off x="1735953" y="1272837"/>
          <a:ext cx="1555689" cy="1555689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50" kern="1200" dirty="0" smtClean="0"/>
            <a:t>Cantidad</a:t>
          </a:r>
          <a:endParaRPr lang="es-PE" sz="1050" kern="1200" dirty="0"/>
        </a:p>
      </dsp:txBody>
      <dsp:txXfrm>
        <a:off x="2048716" y="1637250"/>
        <a:ext cx="930163" cy="799656"/>
      </dsp:txXfrm>
    </dsp:sp>
    <dsp:sp modelId="{5A629032-0B3F-4C05-A958-AFE634E8E367}">
      <dsp:nvSpPr>
        <dsp:cNvPr id="0" name=""/>
        <dsp:cNvSpPr/>
      </dsp:nvSpPr>
      <dsp:spPr>
        <a:xfrm>
          <a:off x="830825" y="905128"/>
          <a:ext cx="1131410" cy="1131410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50" kern="1200" dirty="0" smtClean="0"/>
            <a:t>Calidad</a:t>
          </a:r>
          <a:endParaRPr lang="es-PE" sz="1050" kern="1200" dirty="0"/>
        </a:p>
      </dsp:txBody>
      <dsp:txXfrm>
        <a:off x="1115661" y="1191685"/>
        <a:ext cx="561738" cy="558296"/>
      </dsp:txXfrm>
    </dsp:sp>
    <dsp:sp modelId="{47D58218-8BE5-4377-821D-9A4FFE392AB4}">
      <dsp:nvSpPr>
        <dsp:cNvPr id="0" name=""/>
        <dsp:cNvSpPr/>
      </dsp:nvSpPr>
      <dsp:spPr>
        <a:xfrm rot="20700000">
          <a:off x="1464530" y="124570"/>
          <a:ext cx="1108551" cy="1108551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50" kern="1200" dirty="0" smtClean="0"/>
            <a:t>Fecha</a:t>
          </a:r>
          <a:endParaRPr lang="es-PE" sz="1050" kern="1200" dirty="0"/>
        </a:p>
      </dsp:txBody>
      <dsp:txXfrm rot="-20700000">
        <a:off x="1707668" y="367708"/>
        <a:ext cx="622275" cy="622275"/>
      </dsp:txXfrm>
    </dsp:sp>
    <dsp:sp modelId="{F1CC3C24-64E2-42E2-AD7B-695E5850BEFD}">
      <dsp:nvSpPr>
        <dsp:cNvPr id="0" name=""/>
        <dsp:cNvSpPr/>
      </dsp:nvSpPr>
      <dsp:spPr>
        <a:xfrm>
          <a:off x="1601967" y="1046143"/>
          <a:ext cx="1991283" cy="1991283"/>
        </a:xfrm>
        <a:prstGeom prst="circularArrow">
          <a:avLst>
            <a:gd name="adj1" fmla="val 4688"/>
            <a:gd name="adj2" fmla="val 299029"/>
            <a:gd name="adj3" fmla="val 2471228"/>
            <a:gd name="adj4" fmla="val 15961718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1FCAE-B9E9-4482-8545-04677786822E}">
      <dsp:nvSpPr>
        <dsp:cNvPr id="0" name=""/>
        <dsp:cNvSpPr/>
      </dsp:nvSpPr>
      <dsp:spPr>
        <a:xfrm>
          <a:off x="630454" y="660651"/>
          <a:ext cx="1446791" cy="144679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F7C9A-04B5-43F8-A190-E3BAC68D13A8}">
      <dsp:nvSpPr>
        <dsp:cNvPr id="0" name=""/>
        <dsp:cNvSpPr/>
      </dsp:nvSpPr>
      <dsp:spPr>
        <a:xfrm>
          <a:off x="1208111" y="-112382"/>
          <a:ext cx="1559932" cy="15599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0E48723-C7EA-4CD7-B22F-C14B6A05EA05}" type="datetimeFigureOut">
              <a:rPr lang="es-PE" smtClean="0"/>
              <a:t>24/10/2013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A6B7848-6359-4132-A504-219BB42EE8A9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3200" dirty="0" smtClean="0">
                <a:latin typeface="+mn-lt"/>
              </a:rPr>
              <a:t>Proceso de planificación de materiales </a:t>
            </a:r>
            <a:r>
              <a:rPr lang="es-PE" sz="3200" dirty="0" err="1" smtClean="0">
                <a:latin typeface="+mn-lt"/>
              </a:rPr>
              <a:t>exsa</a:t>
            </a:r>
            <a:endParaRPr lang="es-PE" sz="3200" dirty="0">
              <a:latin typeface="+mn-lt"/>
            </a:endParaRPr>
          </a:p>
        </p:txBody>
      </p:sp>
      <p:pic>
        <p:nvPicPr>
          <p:cNvPr id="5" name="4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7448"/>
            <a:ext cx="2160240" cy="117544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4658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419872" y="2726050"/>
            <a:ext cx="26642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500" cap="all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9101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ágenes integradas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4" descr="Imágenes integradas 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340768"/>
            <a:ext cx="8696881" cy="185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2171" r="1232" b="17942"/>
          <a:stretch/>
        </p:blipFill>
        <p:spPr bwMode="auto">
          <a:xfrm>
            <a:off x="179512" y="1268760"/>
            <a:ext cx="8784976" cy="401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2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latin typeface="+mn-lt"/>
              </a:rPr>
              <a:t>Programa de proveedores de materiales NACIONALES</a:t>
            </a:r>
            <a:endParaRPr lang="es-PE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653136"/>
            <a:ext cx="8229600" cy="1473027"/>
          </a:xfrm>
        </p:spPr>
        <p:txBody>
          <a:bodyPr/>
          <a:lstStyle/>
          <a:p>
            <a:endParaRPr lang="es-PE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87009"/>
              </p:ext>
            </p:extLst>
          </p:nvPr>
        </p:nvGraphicFramePr>
        <p:xfrm>
          <a:off x="166003" y="2204864"/>
          <a:ext cx="8964487" cy="1796065"/>
        </p:xfrm>
        <a:graphic>
          <a:graphicData uri="http://schemas.openxmlformats.org/drawingml/2006/table">
            <a:tbl>
              <a:tblPr/>
              <a:tblGrid>
                <a:gridCol w="504055"/>
                <a:gridCol w="576064"/>
                <a:gridCol w="1207077"/>
                <a:gridCol w="737139"/>
                <a:gridCol w="432048"/>
                <a:gridCol w="485801"/>
                <a:gridCol w="432048"/>
                <a:gridCol w="432048"/>
                <a:gridCol w="432048"/>
                <a:gridCol w="432048"/>
                <a:gridCol w="504056"/>
                <a:gridCol w="504056"/>
                <a:gridCol w="504056"/>
                <a:gridCol w="432048"/>
                <a:gridCol w="432048"/>
                <a:gridCol w="432048"/>
                <a:gridCol w="485799"/>
              </a:tblGrid>
              <a:tr h="12186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Centro</a:t>
                      </a:r>
                      <a:endParaRPr lang="es-PE" sz="105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Material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Descripción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Denom. clase doc.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Stock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Ingr. Ret.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Miér.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Juev.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Vier.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Lune.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Mart.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Miér.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Juev.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Vier.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Sem1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Sem2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Sem3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2186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1102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200122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CJ 31,5x31,5x61,5 cm DET ENSAMBLADO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OrdPrv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1,956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1,000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67"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86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Centro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Material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Descripción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Denom. clase doc.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Sem4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Sem5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Sem6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Mayo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Junio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Julio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Agos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Sept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Oct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Nov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Dic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Enero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Febr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</a:tr>
              <a:tr h="12186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1102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200122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CJ 31,5x31,5x61,5 cm DET ENSAMBLADO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OrdPrv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500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500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400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400</a:t>
                      </a:r>
                    </a:p>
                  </a:txBody>
                  <a:tcPr marL="7169" marR="7169" marT="71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3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n-lt"/>
              </a:rPr>
              <a:t>Principio clave</a:t>
            </a:r>
            <a:endParaRPr lang="es-PE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0604" y="1719733"/>
            <a:ext cx="8229600" cy="3149427"/>
          </a:xfrm>
        </p:spPr>
        <p:txBody>
          <a:bodyPr anchor="ctr">
            <a:normAutofit/>
          </a:bodyPr>
          <a:lstStyle/>
          <a:p>
            <a:pPr marL="114300" indent="0" algn="ctr">
              <a:buNone/>
            </a:pPr>
            <a:r>
              <a:rPr lang="es-PE" sz="6000" dirty="0" smtClean="0"/>
              <a:t>EL SILENCIO ES APROBACIÓN</a:t>
            </a:r>
            <a:endParaRPr lang="es-PE" sz="6000" dirty="0"/>
          </a:p>
        </p:txBody>
      </p:sp>
      <p:pic>
        <p:nvPicPr>
          <p:cNvPr id="1026" name="Picture 2" descr="C:\Users\jtabra\AppData\Local\Microsoft\Windows\Temporary Internet Files\Content.IE5\3QZWFDFA\MC9002309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215081" cy="163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56" y="598436"/>
            <a:ext cx="1080120" cy="6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446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Forma libre"/>
          <p:cNvSpPr/>
          <p:nvPr/>
        </p:nvSpPr>
        <p:spPr>
          <a:xfrm>
            <a:off x="3822104" y="1093399"/>
            <a:ext cx="1499791" cy="974864"/>
          </a:xfrm>
          <a:custGeom>
            <a:avLst/>
            <a:gdLst>
              <a:gd name="connsiteX0" fmla="*/ 0 w 1499791"/>
              <a:gd name="connsiteY0" fmla="*/ 162481 h 974864"/>
              <a:gd name="connsiteX1" fmla="*/ 162481 w 1499791"/>
              <a:gd name="connsiteY1" fmla="*/ 0 h 974864"/>
              <a:gd name="connsiteX2" fmla="*/ 1337310 w 1499791"/>
              <a:gd name="connsiteY2" fmla="*/ 0 h 974864"/>
              <a:gd name="connsiteX3" fmla="*/ 1499791 w 1499791"/>
              <a:gd name="connsiteY3" fmla="*/ 162481 h 974864"/>
              <a:gd name="connsiteX4" fmla="*/ 1499791 w 1499791"/>
              <a:gd name="connsiteY4" fmla="*/ 812383 h 974864"/>
              <a:gd name="connsiteX5" fmla="*/ 1337310 w 1499791"/>
              <a:gd name="connsiteY5" fmla="*/ 974864 h 974864"/>
              <a:gd name="connsiteX6" fmla="*/ 162481 w 1499791"/>
              <a:gd name="connsiteY6" fmla="*/ 974864 h 974864"/>
              <a:gd name="connsiteX7" fmla="*/ 0 w 1499791"/>
              <a:gd name="connsiteY7" fmla="*/ 812383 h 974864"/>
              <a:gd name="connsiteX8" fmla="*/ 0 w 1499791"/>
              <a:gd name="connsiteY8" fmla="*/ 162481 h 97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791" h="974864">
                <a:moveTo>
                  <a:pt x="0" y="162481"/>
                </a:moveTo>
                <a:cubicBezTo>
                  <a:pt x="0" y="72745"/>
                  <a:pt x="72745" y="0"/>
                  <a:pt x="162481" y="0"/>
                </a:cubicBezTo>
                <a:lnTo>
                  <a:pt x="1337310" y="0"/>
                </a:lnTo>
                <a:cubicBezTo>
                  <a:pt x="1427046" y="0"/>
                  <a:pt x="1499791" y="72745"/>
                  <a:pt x="1499791" y="162481"/>
                </a:cubicBezTo>
                <a:lnTo>
                  <a:pt x="1499791" y="812383"/>
                </a:lnTo>
                <a:cubicBezTo>
                  <a:pt x="1499791" y="902119"/>
                  <a:pt x="1427046" y="974864"/>
                  <a:pt x="1337310" y="974864"/>
                </a:cubicBezTo>
                <a:lnTo>
                  <a:pt x="162481" y="974864"/>
                </a:lnTo>
                <a:cubicBezTo>
                  <a:pt x="72745" y="974864"/>
                  <a:pt x="0" y="902119"/>
                  <a:pt x="0" y="812383"/>
                </a:cubicBezTo>
                <a:lnTo>
                  <a:pt x="0" y="16248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09" tIns="93309" rIns="93309" bIns="9330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200" b="1" kern="1200" dirty="0" smtClean="0"/>
              <a:t>Productos Nuevos</a:t>
            </a:r>
            <a:endParaRPr lang="es-PE" sz="1200" b="1" kern="1200" dirty="0"/>
          </a:p>
        </p:txBody>
      </p:sp>
      <p:sp>
        <p:nvSpPr>
          <p:cNvPr id="15" name="14 Forma libre"/>
          <p:cNvSpPr/>
          <p:nvPr/>
        </p:nvSpPr>
        <p:spPr>
          <a:xfrm>
            <a:off x="2272213" y="1580832"/>
            <a:ext cx="4599572" cy="45995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238982" y="200517"/>
                </a:moveTo>
                <a:arcTo wR="2299786" hR="2299786" stAng="17646201" swAng="925817"/>
              </a:path>
            </a:pathLst>
          </a:custGeom>
          <a:noFill/>
          <a:ln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15 Forma libre"/>
          <p:cNvSpPr/>
          <p:nvPr/>
        </p:nvSpPr>
        <p:spPr>
          <a:xfrm>
            <a:off x="5813777" y="2243293"/>
            <a:ext cx="1499791" cy="974864"/>
          </a:xfrm>
          <a:custGeom>
            <a:avLst/>
            <a:gdLst>
              <a:gd name="connsiteX0" fmla="*/ 0 w 1499791"/>
              <a:gd name="connsiteY0" fmla="*/ 162481 h 974864"/>
              <a:gd name="connsiteX1" fmla="*/ 162481 w 1499791"/>
              <a:gd name="connsiteY1" fmla="*/ 0 h 974864"/>
              <a:gd name="connsiteX2" fmla="*/ 1337310 w 1499791"/>
              <a:gd name="connsiteY2" fmla="*/ 0 h 974864"/>
              <a:gd name="connsiteX3" fmla="*/ 1499791 w 1499791"/>
              <a:gd name="connsiteY3" fmla="*/ 162481 h 974864"/>
              <a:gd name="connsiteX4" fmla="*/ 1499791 w 1499791"/>
              <a:gd name="connsiteY4" fmla="*/ 812383 h 974864"/>
              <a:gd name="connsiteX5" fmla="*/ 1337310 w 1499791"/>
              <a:gd name="connsiteY5" fmla="*/ 974864 h 974864"/>
              <a:gd name="connsiteX6" fmla="*/ 162481 w 1499791"/>
              <a:gd name="connsiteY6" fmla="*/ 974864 h 974864"/>
              <a:gd name="connsiteX7" fmla="*/ 0 w 1499791"/>
              <a:gd name="connsiteY7" fmla="*/ 812383 h 974864"/>
              <a:gd name="connsiteX8" fmla="*/ 0 w 1499791"/>
              <a:gd name="connsiteY8" fmla="*/ 162481 h 97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791" h="974864">
                <a:moveTo>
                  <a:pt x="0" y="162481"/>
                </a:moveTo>
                <a:cubicBezTo>
                  <a:pt x="0" y="72745"/>
                  <a:pt x="72745" y="0"/>
                  <a:pt x="162481" y="0"/>
                </a:cubicBezTo>
                <a:lnTo>
                  <a:pt x="1337310" y="0"/>
                </a:lnTo>
                <a:cubicBezTo>
                  <a:pt x="1427046" y="0"/>
                  <a:pt x="1499791" y="72745"/>
                  <a:pt x="1499791" y="162481"/>
                </a:cubicBezTo>
                <a:lnTo>
                  <a:pt x="1499791" y="812383"/>
                </a:lnTo>
                <a:cubicBezTo>
                  <a:pt x="1499791" y="902119"/>
                  <a:pt x="1427046" y="974864"/>
                  <a:pt x="1337310" y="974864"/>
                </a:cubicBezTo>
                <a:lnTo>
                  <a:pt x="162481" y="974864"/>
                </a:lnTo>
                <a:cubicBezTo>
                  <a:pt x="72745" y="974864"/>
                  <a:pt x="0" y="902119"/>
                  <a:pt x="0" y="812383"/>
                </a:cubicBezTo>
                <a:lnTo>
                  <a:pt x="0" y="16248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09" tIns="93309" rIns="93309" bIns="93309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200" b="1" kern="1200" dirty="0" smtClean="0"/>
              <a:t>Revisión de Demanda</a:t>
            </a:r>
            <a:endParaRPr lang="es-PE" sz="1200" b="1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PE" sz="1200" kern="1200" dirty="0" smtClean="0"/>
              <a:t>Plan de Demanda</a:t>
            </a:r>
            <a:endParaRPr lang="es-PE" sz="1200" kern="1200" dirty="0"/>
          </a:p>
        </p:txBody>
      </p:sp>
      <p:sp>
        <p:nvSpPr>
          <p:cNvPr id="17" name="16 Forma libre"/>
          <p:cNvSpPr/>
          <p:nvPr/>
        </p:nvSpPr>
        <p:spPr>
          <a:xfrm>
            <a:off x="2272213" y="1580832"/>
            <a:ext cx="4599572" cy="45995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63653" y="1894909"/>
                </a:moveTo>
                <a:arcTo wR="2299786" hR="2299786" stAng="20991615" swAng="1216770"/>
              </a:path>
            </a:pathLst>
          </a:custGeom>
          <a:noFill/>
          <a:ln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17 Forma libre"/>
          <p:cNvSpPr/>
          <p:nvPr/>
        </p:nvSpPr>
        <p:spPr>
          <a:xfrm>
            <a:off x="5813777" y="4543079"/>
            <a:ext cx="1499791" cy="974864"/>
          </a:xfrm>
          <a:custGeom>
            <a:avLst/>
            <a:gdLst>
              <a:gd name="connsiteX0" fmla="*/ 0 w 1499791"/>
              <a:gd name="connsiteY0" fmla="*/ 162481 h 974864"/>
              <a:gd name="connsiteX1" fmla="*/ 162481 w 1499791"/>
              <a:gd name="connsiteY1" fmla="*/ 0 h 974864"/>
              <a:gd name="connsiteX2" fmla="*/ 1337310 w 1499791"/>
              <a:gd name="connsiteY2" fmla="*/ 0 h 974864"/>
              <a:gd name="connsiteX3" fmla="*/ 1499791 w 1499791"/>
              <a:gd name="connsiteY3" fmla="*/ 162481 h 974864"/>
              <a:gd name="connsiteX4" fmla="*/ 1499791 w 1499791"/>
              <a:gd name="connsiteY4" fmla="*/ 812383 h 974864"/>
              <a:gd name="connsiteX5" fmla="*/ 1337310 w 1499791"/>
              <a:gd name="connsiteY5" fmla="*/ 974864 h 974864"/>
              <a:gd name="connsiteX6" fmla="*/ 162481 w 1499791"/>
              <a:gd name="connsiteY6" fmla="*/ 974864 h 974864"/>
              <a:gd name="connsiteX7" fmla="*/ 0 w 1499791"/>
              <a:gd name="connsiteY7" fmla="*/ 812383 h 974864"/>
              <a:gd name="connsiteX8" fmla="*/ 0 w 1499791"/>
              <a:gd name="connsiteY8" fmla="*/ 162481 h 97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791" h="974864">
                <a:moveTo>
                  <a:pt x="0" y="162481"/>
                </a:moveTo>
                <a:cubicBezTo>
                  <a:pt x="0" y="72745"/>
                  <a:pt x="72745" y="0"/>
                  <a:pt x="162481" y="0"/>
                </a:cubicBezTo>
                <a:lnTo>
                  <a:pt x="1337310" y="0"/>
                </a:lnTo>
                <a:cubicBezTo>
                  <a:pt x="1427046" y="0"/>
                  <a:pt x="1499791" y="72745"/>
                  <a:pt x="1499791" y="162481"/>
                </a:cubicBezTo>
                <a:lnTo>
                  <a:pt x="1499791" y="812383"/>
                </a:lnTo>
                <a:cubicBezTo>
                  <a:pt x="1499791" y="902119"/>
                  <a:pt x="1427046" y="974864"/>
                  <a:pt x="1337310" y="974864"/>
                </a:cubicBezTo>
                <a:lnTo>
                  <a:pt x="162481" y="974864"/>
                </a:lnTo>
                <a:cubicBezTo>
                  <a:pt x="72745" y="974864"/>
                  <a:pt x="0" y="902119"/>
                  <a:pt x="0" y="812383"/>
                </a:cubicBezTo>
                <a:lnTo>
                  <a:pt x="0" y="162481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09" tIns="93309" rIns="93309" bIns="9330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200" b="1" kern="1200" dirty="0" smtClean="0"/>
              <a:t>Revisión de la Oferta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200" kern="1200" dirty="0" smtClean="0"/>
              <a:t>Planes y restricciones de la oferta</a:t>
            </a:r>
            <a:endParaRPr lang="es-PE" sz="1200" b="1" kern="1200" dirty="0"/>
          </a:p>
        </p:txBody>
      </p:sp>
      <p:sp>
        <p:nvSpPr>
          <p:cNvPr id="19" name="18 Forma libre"/>
          <p:cNvSpPr/>
          <p:nvPr/>
        </p:nvSpPr>
        <p:spPr>
          <a:xfrm>
            <a:off x="2272213" y="1580832"/>
            <a:ext cx="4599572" cy="45995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763672" y="4073498"/>
                </a:moveTo>
                <a:arcTo wR="2299786" hR="2299786" stAng="3027981" swAng="925817"/>
              </a:path>
            </a:pathLst>
          </a:custGeom>
          <a:noFill/>
          <a:ln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19 Forma libre"/>
          <p:cNvSpPr/>
          <p:nvPr/>
        </p:nvSpPr>
        <p:spPr>
          <a:xfrm>
            <a:off x="3822104" y="5692972"/>
            <a:ext cx="1499791" cy="974864"/>
          </a:xfrm>
          <a:custGeom>
            <a:avLst/>
            <a:gdLst>
              <a:gd name="connsiteX0" fmla="*/ 0 w 1499791"/>
              <a:gd name="connsiteY0" fmla="*/ 162481 h 974864"/>
              <a:gd name="connsiteX1" fmla="*/ 162481 w 1499791"/>
              <a:gd name="connsiteY1" fmla="*/ 0 h 974864"/>
              <a:gd name="connsiteX2" fmla="*/ 1337310 w 1499791"/>
              <a:gd name="connsiteY2" fmla="*/ 0 h 974864"/>
              <a:gd name="connsiteX3" fmla="*/ 1499791 w 1499791"/>
              <a:gd name="connsiteY3" fmla="*/ 162481 h 974864"/>
              <a:gd name="connsiteX4" fmla="*/ 1499791 w 1499791"/>
              <a:gd name="connsiteY4" fmla="*/ 812383 h 974864"/>
              <a:gd name="connsiteX5" fmla="*/ 1337310 w 1499791"/>
              <a:gd name="connsiteY5" fmla="*/ 974864 h 974864"/>
              <a:gd name="connsiteX6" fmla="*/ 162481 w 1499791"/>
              <a:gd name="connsiteY6" fmla="*/ 974864 h 974864"/>
              <a:gd name="connsiteX7" fmla="*/ 0 w 1499791"/>
              <a:gd name="connsiteY7" fmla="*/ 812383 h 974864"/>
              <a:gd name="connsiteX8" fmla="*/ 0 w 1499791"/>
              <a:gd name="connsiteY8" fmla="*/ 162481 h 97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791" h="974864">
                <a:moveTo>
                  <a:pt x="0" y="162481"/>
                </a:moveTo>
                <a:cubicBezTo>
                  <a:pt x="0" y="72745"/>
                  <a:pt x="72745" y="0"/>
                  <a:pt x="162481" y="0"/>
                </a:cubicBezTo>
                <a:lnTo>
                  <a:pt x="1337310" y="0"/>
                </a:lnTo>
                <a:cubicBezTo>
                  <a:pt x="1427046" y="0"/>
                  <a:pt x="1499791" y="72745"/>
                  <a:pt x="1499791" y="162481"/>
                </a:cubicBezTo>
                <a:lnTo>
                  <a:pt x="1499791" y="812383"/>
                </a:lnTo>
                <a:cubicBezTo>
                  <a:pt x="1499791" y="902119"/>
                  <a:pt x="1427046" y="974864"/>
                  <a:pt x="1337310" y="974864"/>
                </a:cubicBezTo>
                <a:lnTo>
                  <a:pt x="162481" y="974864"/>
                </a:lnTo>
                <a:cubicBezTo>
                  <a:pt x="72745" y="974864"/>
                  <a:pt x="0" y="902119"/>
                  <a:pt x="0" y="812383"/>
                </a:cubicBezTo>
                <a:lnTo>
                  <a:pt x="0" y="162481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09" tIns="93309" rIns="93309" bIns="9330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200" b="1" dirty="0"/>
              <a:t>Reunión de Conciliación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PE" sz="1200" dirty="0"/>
              <a:t>Planes y alternativas valorados</a:t>
            </a:r>
          </a:p>
        </p:txBody>
      </p:sp>
      <p:sp>
        <p:nvSpPr>
          <p:cNvPr id="21" name="20 Forma libre"/>
          <p:cNvSpPr/>
          <p:nvPr/>
        </p:nvSpPr>
        <p:spPr>
          <a:xfrm>
            <a:off x="2272213" y="1580832"/>
            <a:ext cx="4599572" cy="45995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60590" y="4399054"/>
                </a:moveTo>
                <a:arcTo wR="2299786" hR="2299786" stAng="6846201" swAng="925817"/>
              </a:path>
            </a:pathLst>
          </a:custGeom>
          <a:noFill/>
          <a:ln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21 Forma libre"/>
          <p:cNvSpPr/>
          <p:nvPr/>
        </p:nvSpPr>
        <p:spPr>
          <a:xfrm>
            <a:off x="1830430" y="4543079"/>
            <a:ext cx="1499791" cy="974864"/>
          </a:xfrm>
          <a:custGeom>
            <a:avLst/>
            <a:gdLst>
              <a:gd name="connsiteX0" fmla="*/ 0 w 1499791"/>
              <a:gd name="connsiteY0" fmla="*/ 162481 h 974864"/>
              <a:gd name="connsiteX1" fmla="*/ 162481 w 1499791"/>
              <a:gd name="connsiteY1" fmla="*/ 0 h 974864"/>
              <a:gd name="connsiteX2" fmla="*/ 1337310 w 1499791"/>
              <a:gd name="connsiteY2" fmla="*/ 0 h 974864"/>
              <a:gd name="connsiteX3" fmla="*/ 1499791 w 1499791"/>
              <a:gd name="connsiteY3" fmla="*/ 162481 h 974864"/>
              <a:gd name="connsiteX4" fmla="*/ 1499791 w 1499791"/>
              <a:gd name="connsiteY4" fmla="*/ 812383 h 974864"/>
              <a:gd name="connsiteX5" fmla="*/ 1337310 w 1499791"/>
              <a:gd name="connsiteY5" fmla="*/ 974864 h 974864"/>
              <a:gd name="connsiteX6" fmla="*/ 162481 w 1499791"/>
              <a:gd name="connsiteY6" fmla="*/ 974864 h 974864"/>
              <a:gd name="connsiteX7" fmla="*/ 0 w 1499791"/>
              <a:gd name="connsiteY7" fmla="*/ 812383 h 974864"/>
              <a:gd name="connsiteX8" fmla="*/ 0 w 1499791"/>
              <a:gd name="connsiteY8" fmla="*/ 162481 h 97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791" h="974864">
                <a:moveTo>
                  <a:pt x="0" y="162481"/>
                </a:moveTo>
                <a:cubicBezTo>
                  <a:pt x="0" y="72745"/>
                  <a:pt x="72745" y="0"/>
                  <a:pt x="162481" y="0"/>
                </a:cubicBezTo>
                <a:lnTo>
                  <a:pt x="1337310" y="0"/>
                </a:lnTo>
                <a:cubicBezTo>
                  <a:pt x="1427046" y="0"/>
                  <a:pt x="1499791" y="72745"/>
                  <a:pt x="1499791" y="162481"/>
                </a:cubicBezTo>
                <a:lnTo>
                  <a:pt x="1499791" y="812383"/>
                </a:lnTo>
                <a:cubicBezTo>
                  <a:pt x="1499791" y="902119"/>
                  <a:pt x="1427046" y="974864"/>
                  <a:pt x="1337310" y="974864"/>
                </a:cubicBezTo>
                <a:lnTo>
                  <a:pt x="162481" y="974864"/>
                </a:lnTo>
                <a:cubicBezTo>
                  <a:pt x="72745" y="974864"/>
                  <a:pt x="0" y="902119"/>
                  <a:pt x="0" y="812383"/>
                </a:cubicBezTo>
                <a:lnTo>
                  <a:pt x="0" y="16248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09" tIns="93309" rIns="93309" bIns="93309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200" b="1" dirty="0" smtClean="0"/>
              <a:t>Junta de Revisión de Materiales</a:t>
            </a:r>
            <a:endParaRPr lang="es-PE" sz="1200" b="1" kern="1200" dirty="0"/>
          </a:p>
        </p:txBody>
      </p:sp>
      <p:sp>
        <p:nvSpPr>
          <p:cNvPr id="23" name="22 Forma libre"/>
          <p:cNvSpPr/>
          <p:nvPr/>
        </p:nvSpPr>
        <p:spPr>
          <a:xfrm>
            <a:off x="2272213" y="1580832"/>
            <a:ext cx="4599572" cy="45995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5919" y="2704662"/>
                </a:moveTo>
                <a:arcTo wR="2299786" hR="2299786" stAng="10191615" swAng="1216770"/>
              </a:path>
            </a:pathLst>
          </a:custGeom>
          <a:noFill/>
          <a:ln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23 Forma libre"/>
          <p:cNvSpPr/>
          <p:nvPr/>
        </p:nvSpPr>
        <p:spPr>
          <a:xfrm>
            <a:off x="1830430" y="2243293"/>
            <a:ext cx="1499791" cy="974864"/>
          </a:xfrm>
          <a:custGeom>
            <a:avLst/>
            <a:gdLst>
              <a:gd name="connsiteX0" fmla="*/ 0 w 1499791"/>
              <a:gd name="connsiteY0" fmla="*/ 162481 h 974864"/>
              <a:gd name="connsiteX1" fmla="*/ 162481 w 1499791"/>
              <a:gd name="connsiteY1" fmla="*/ 0 h 974864"/>
              <a:gd name="connsiteX2" fmla="*/ 1337310 w 1499791"/>
              <a:gd name="connsiteY2" fmla="*/ 0 h 974864"/>
              <a:gd name="connsiteX3" fmla="*/ 1499791 w 1499791"/>
              <a:gd name="connsiteY3" fmla="*/ 162481 h 974864"/>
              <a:gd name="connsiteX4" fmla="*/ 1499791 w 1499791"/>
              <a:gd name="connsiteY4" fmla="*/ 812383 h 974864"/>
              <a:gd name="connsiteX5" fmla="*/ 1337310 w 1499791"/>
              <a:gd name="connsiteY5" fmla="*/ 974864 h 974864"/>
              <a:gd name="connsiteX6" fmla="*/ 162481 w 1499791"/>
              <a:gd name="connsiteY6" fmla="*/ 974864 h 974864"/>
              <a:gd name="connsiteX7" fmla="*/ 0 w 1499791"/>
              <a:gd name="connsiteY7" fmla="*/ 812383 h 974864"/>
              <a:gd name="connsiteX8" fmla="*/ 0 w 1499791"/>
              <a:gd name="connsiteY8" fmla="*/ 162481 h 97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9791" h="974864">
                <a:moveTo>
                  <a:pt x="0" y="162481"/>
                </a:moveTo>
                <a:cubicBezTo>
                  <a:pt x="0" y="72745"/>
                  <a:pt x="72745" y="0"/>
                  <a:pt x="162481" y="0"/>
                </a:cubicBezTo>
                <a:lnTo>
                  <a:pt x="1337310" y="0"/>
                </a:lnTo>
                <a:cubicBezTo>
                  <a:pt x="1427046" y="0"/>
                  <a:pt x="1499791" y="72745"/>
                  <a:pt x="1499791" y="162481"/>
                </a:cubicBezTo>
                <a:lnTo>
                  <a:pt x="1499791" y="812383"/>
                </a:lnTo>
                <a:cubicBezTo>
                  <a:pt x="1499791" y="902119"/>
                  <a:pt x="1427046" y="974864"/>
                  <a:pt x="1337310" y="974864"/>
                </a:cubicBezTo>
                <a:lnTo>
                  <a:pt x="162481" y="974864"/>
                </a:lnTo>
                <a:cubicBezTo>
                  <a:pt x="72745" y="974864"/>
                  <a:pt x="0" y="902119"/>
                  <a:pt x="0" y="812383"/>
                </a:cubicBezTo>
                <a:lnTo>
                  <a:pt x="0" y="16248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3309" tIns="93309" rIns="93309" bIns="93309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200" b="1" kern="1200" dirty="0" smtClean="0"/>
              <a:t>P.I.N.</a:t>
            </a:r>
            <a:endParaRPr lang="es-PE" sz="1200" b="1" kern="1200" dirty="0"/>
          </a:p>
          <a:p>
            <a:pPr marL="114300" lvl="1" indent="-114300" algn="l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s-PE" sz="1200" kern="1200" dirty="0" smtClean="0"/>
              <a:t>Plan Integrado de Negocio</a:t>
            </a:r>
            <a:endParaRPr lang="es-PE" sz="1200" kern="1200" dirty="0"/>
          </a:p>
        </p:txBody>
      </p:sp>
      <p:sp>
        <p:nvSpPr>
          <p:cNvPr id="25" name="24 Forma libre"/>
          <p:cNvSpPr/>
          <p:nvPr/>
        </p:nvSpPr>
        <p:spPr>
          <a:xfrm>
            <a:off x="2272213" y="1580832"/>
            <a:ext cx="4599572" cy="45995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835900" y="526073"/>
                </a:moveTo>
                <a:arcTo wR="2299786" hR="2299786" stAng="13827981" swAng="925817"/>
              </a:path>
            </a:pathLst>
          </a:custGeom>
          <a:noFill/>
          <a:ln>
            <a:tailEnd type="arrow"/>
          </a:ln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2 CuadroTexto"/>
          <p:cNvSpPr txBox="1"/>
          <p:nvPr/>
        </p:nvSpPr>
        <p:spPr>
          <a:xfrm>
            <a:off x="3851920" y="830267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dirty="0" smtClean="0"/>
              <a:t>3er día útil del mes</a:t>
            </a:r>
            <a:endParaRPr lang="es-PE" sz="1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5940152" y="1990089"/>
            <a:ext cx="14756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dirty="0" smtClean="0"/>
              <a:t>5to día útil del mes</a:t>
            </a:r>
            <a:endParaRPr lang="es-PE" sz="1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868144" y="4260229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/>
              <a:t>11vo día útil del mes</a:t>
            </a:r>
            <a:endParaRPr lang="es-PE" sz="1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871027" y="545416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/>
              <a:t>15vo día útil del mes</a:t>
            </a:r>
            <a:endParaRPr lang="es-PE" sz="1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835696" y="4260229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/>
              <a:t>16vo día útil del mes</a:t>
            </a:r>
            <a:endParaRPr lang="es-PE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835696" y="2027981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/>
              <a:t>18vo día útil del mes</a:t>
            </a:r>
            <a:endParaRPr lang="es-PE" sz="1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1520" y="158999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cap="all" dirty="0">
                <a:solidFill>
                  <a:schemeClr val="accent1">
                    <a:lumMod val="75000"/>
                  </a:schemeClr>
                </a:solidFill>
                <a:ea typeface="+mj-ea"/>
                <a:cs typeface="+mj-cs"/>
              </a:rPr>
              <a:t>PROCESO DE PLANIFICACIÓN INTEGRADA DEL NEGOCIO</a:t>
            </a:r>
          </a:p>
        </p:txBody>
      </p:sp>
    </p:spTree>
    <p:extLst>
      <p:ext uri="{BB962C8B-B14F-4D97-AF65-F5344CB8AC3E}">
        <p14:creationId xmlns:p14="http://schemas.microsoft.com/office/powerpoint/2010/main" val="42442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PE" dirty="0" smtClean="0">
                <a:latin typeface="+mn-lt"/>
              </a:rPr>
              <a:t>PROCESO DE planificación de materiales</a:t>
            </a:r>
            <a:endParaRPr lang="es-PE" dirty="0">
              <a:latin typeface="+mn-lt"/>
            </a:endParaRPr>
          </a:p>
        </p:txBody>
      </p:sp>
      <p:sp>
        <p:nvSpPr>
          <p:cNvPr id="9" name="8 Forma libre"/>
          <p:cNvSpPr/>
          <p:nvPr/>
        </p:nvSpPr>
        <p:spPr>
          <a:xfrm>
            <a:off x="464433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Confirmación de Plan de Producción (MPS)</a:t>
            </a:r>
            <a:endParaRPr lang="es-PE" sz="1900" kern="1200" dirty="0"/>
          </a:p>
        </p:txBody>
      </p:sp>
      <p:sp>
        <p:nvSpPr>
          <p:cNvPr id="10" name="9 Forma libre"/>
          <p:cNvSpPr/>
          <p:nvPr/>
        </p:nvSpPr>
        <p:spPr>
          <a:xfrm>
            <a:off x="2816555" y="2590370"/>
            <a:ext cx="458317" cy="536145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0" y="107229"/>
                </a:moveTo>
                <a:lnTo>
                  <a:pt x="229159" y="107229"/>
                </a:lnTo>
                <a:lnTo>
                  <a:pt x="229159" y="0"/>
                </a:lnTo>
                <a:lnTo>
                  <a:pt x="458317" y="268073"/>
                </a:lnTo>
                <a:lnTo>
                  <a:pt x="229159" y="536145"/>
                </a:lnTo>
                <a:lnTo>
                  <a:pt x="229159" y="428916"/>
                </a:lnTo>
                <a:lnTo>
                  <a:pt x="0" y="428916"/>
                </a:lnTo>
                <a:lnTo>
                  <a:pt x="0" y="10722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7229" rIns="137495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1" name="10 Forma libre">
            <a:hlinkClick r:id="rId2" action="ppaction://hlinksldjump"/>
          </p:cNvPr>
          <p:cNvSpPr/>
          <p:nvPr/>
        </p:nvSpPr>
        <p:spPr>
          <a:xfrm>
            <a:off x="3491061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Corrida, revisión y ajuste del MRP</a:t>
            </a:r>
            <a:endParaRPr lang="es-PE" sz="1900" kern="1200" dirty="0"/>
          </a:p>
        </p:txBody>
      </p:sp>
      <p:sp>
        <p:nvSpPr>
          <p:cNvPr id="12" name="11 Forma libre"/>
          <p:cNvSpPr/>
          <p:nvPr/>
        </p:nvSpPr>
        <p:spPr>
          <a:xfrm>
            <a:off x="5843183" y="2590370"/>
            <a:ext cx="458317" cy="536145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0" y="107229"/>
                </a:moveTo>
                <a:lnTo>
                  <a:pt x="229159" y="107229"/>
                </a:lnTo>
                <a:lnTo>
                  <a:pt x="229159" y="0"/>
                </a:lnTo>
                <a:lnTo>
                  <a:pt x="458317" y="268073"/>
                </a:lnTo>
                <a:lnTo>
                  <a:pt x="229159" y="536145"/>
                </a:lnTo>
                <a:lnTo>
                  <a:pt x="229159" y="428916"/>
                </a:lnTo>
                <a:lnTo>
                  <a:pt x="0" y="428916"/>
                </a:lnTo>
                <a:lnTo>
                  <a:pt x="0" y="10722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7229" rIns="137495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3" name="12 Forma libre"/>
          <p:cNvSpPr/>
          <p:nvPr/>
        </p:nvSpPr>
        <p:spPr>
          <a:xfrm>
            <a:off x="6517689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Generación y envío de Órdenes de Compra</a:t>
            </a:r>
            <a:endParaRPr lang="es-PE" sz="1900" kern="1200" dirty="0"/>
          </a:p>
        </p:txBody>
      </p:sp>
      <p:sp>
        <p:nvSpPr>
          <p:cNvPr id="14" name="13 Forma libre"/>
          <p:cNvSpPr/>
          <p:nvPr/>
        </p:nvSpPr>
        <p:spPr>
          <a:xfrm>
            <a:off x="7330555" y="3697251"/>
            <a:ext cx="536145" cy="458317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366654" y="1"/>
                </a:moveTo>
                <a:lnTo>
                  <a:pt x="366654" y="268073"/>
                </a:lnTo>
                <a:lnTo>
                  <a:pt x="458317" y="268073"/>
                </a:lnTo>
                <a:lnTo>
                  <a:pt x="229158" y="536144"/>
                </a:lnTo>
                <a:lnTo>
                  <a:pt x="0" y="268073"/>
                </a:lnTo>
                <a:lnTo>
                  <a:pt x="91663" y="268073"/>
                </a:lnTo>
                <a:lnTo>
                  <a:pt x="91663" y="1"/>
                </a:lnTo>
                <a:lnTo>
                  <a:pt x="366654" y="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230" tIns="0" rIns="107228" bIns="1374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5" name="14 Forma libre">
            <a:hlinkClick r:id="rId3" action="ppaction://hlinksldjump"/>
          </p:cNvPr>
          <p:cNvSpPr/>
          <p:nvPr/>
        </p:nvSpPr>
        <p:spPr>
          <a:xfrm>
            <a:off x="6517689" y="4371756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Generación y envío del Programa de Proveedores</a:t>
            </a:r>
            <a:endParaRPr lang="es-PE" sz="1900" kern="1200" dirty="0"/>
          </a:p>
        </p:txBody>
      </p:sp>
      <p:sp>
        <p:nvSpPr>
          <p:cNvPr id="16" name="15 Forma libre"/>
          <p:cNvSpPr/>
          <p:nvPr/>
        </p:nvSpPr>
        <p:spPr>
          <a:xfrm>
            <a:off x="5869126" y="4752246"/>
            <a:ext cx="458317" cy="536146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458317" y="428916"/>
                </a:moveTo>
                <a:lnTo>
                  <a:pt x="229158" y="428916"/>
                </a:lnTo>
                <a:lnTo>
                  <a:pt x="229158" y="536145"/>
                </a:lnTo>
                <a:lnTo>
                  <a:pt x="0" y="268072"/>
                </a:lnTo>
                <a:lnTo>
                  <a:pt x="229158" y="0"/>
                </a:lnTo>
                <a:lnTo>
                  <a:pt x="229158" y="107229"/>
                </a:lnTo>
                <a:lnTo>
                  <a:pt x="458317" y="107229"/>
                </a:lnTo>
                <a:lnTo>
                  <a:pt x="458317" y="428916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495" tIns="107230" rIns="0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7" name="16 Forma libre">
            <a:hlinkClick r:id="rId4" action="ppaction://hlinksldjump"/>
          </p:cNvPr>
          <p:cNvSpPr/>
          <p:nvPr/>
        </p:nvSpPr>
        <p:spPr>
          <a:xfrm>
            <a:off x="3491061" y="4371756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Seguimiento a ingresos</a:t>
            </a:r>
            <a:endParaRPr lang="es-PE" sz="1900" kern="1200" dirty="0"/>
          </a:p>
        </p:txBody>
      </p:sp>
      <p:pic>
        <p:nvPicPr>
          <p:cNvPr id="18" name="17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8680"/>
            <a:ext cx="1080120" cy="6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42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latin typeface="+mn-lt"/>
              </a:rPr>
              <a:t>Corrida, revisión y ajustes del </a:t>
            </a:r>
            <a:r>
              <a:rPr lang="es-PE" dirty="0" err="1" smtClean="0">
                <a:latin typeface="+mn-lt"/>
              </a:rPr>
              <a:t>mrp</a:t>
            </a:r>
            <a:endParaRPr lang="es-PE" dirty="0">
              <a:latin typeface="+mn-lt"/>
            </a:endParaRPr>
          </a:p>
        </p:txBody>
      </p:sp>
      <p:pic>
        <p:nvPicPr>
          <p:cNvPr id="3075" name="Picture 3" descr="C:\Users\jtabra\AppData\Local\Microsoft\Windows\Temporary Internet Files\Content.IE5\TE08Y2U8\MC900223678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71275"/>
            <a:ext cx="1406577" cy="92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395536" y="2708920"/>
            <a:ext cx="151216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Programa de Producción</a:t>
            </a:r>
            <a:endParaRPr lang="es-PE" sz="1600" b="1" dirty="0"/>
          </a:p>
        </p:txBody>
      </p:sp>
      <p:sp>
        <p:nvSpPr>
          <p:cNvPr id="15" name="14 Rectángulo"/>
          <p:cNvSpPr/>
          <p:nvPr/>
        </p:nvSpPr>
        <p:spPr>
          <a:xfrm>
            <a:off x="3851920" y="4005064"/>
            <a:ext cx="1203411" cy="55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BOM</a:t>
            </a:r>
            <a:endParaRPr lang="es-PE" sz="1600" b="1" dirty="0"/>
          </a:p>
        </p:txBody>
      </p:sp>
      <p:pic>
        <p:nvPicPr>
          <p:cNvPr id="3076" name="Picture 4" descr="C:\Users\jtabra\AppData\Local\Microsoft\Windows\Temporary Internet Files\Content.IE5\OH9NR3CI\MC900290087[1].wmf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83" y="3056445"/>
            <a:ext cx="800615" cy="88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Flecha curvada hacia abajo"/>
          <p:cNvSpPr/>
          <p:nvPr/>
        </p:nvSpPr>
        <p:spPr>
          <a:xfrm rot="1148451">
            <a:off x="2324828" y="2242977"/>
            <a:ext cx="1948918" cy="499505"/>
          </a:xfrm>
          <a:prstGeom prst="curvedDownArrow">
            <a:avLst>
              <a:gd name="adj1" fmla="val 25000"/>
              <a:gd name="adj2" fmla="val 50000"/>
              <a:gd name="adj3" fmla="val 22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60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876256" y="5445224"/>
            <a:ext cx="1624605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600" b="1" dirty="0" smtClean="0"/>
              <a:t>Necesidades de Materiales</a:t>
            </a:r>
            <a:endParaRPr lang="es-PE" sz="1600" b="1" dirty="0"/>
          </a:p>
        </p:txBody>
      </p:sp>
      <p:sp>
        <p:nvSpPr>
          <p:cNvPr id="20" name="19 Flecha curvada hacia abajo"/>
          <p:cNvSpPr/>
          <p:nvPr/>
        </p:nvSpPr>
        <p:spPr>
          <a:xfrm rot="1148451">
            <a:off x="5428084" y="3715759"/>
            <a:ext cx="1948918" cy="499505"/>
          </a:xfrm>
          <a:prstGeom prst="curvedDownArrow">
            <a:avLst>
              <a:gd name="adj1" fmla="val 25000"/>
              <a:gd name="adj2" fmla="val 50000"/>
              <a:gd name="adj3" fmla="val 22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600">
              <a:solidFill>
                <a:schemeClr val="tx1"/>
              </a:solidFill>
            </a:endParaRPr>
          </a:p>
        </p:txBody>
      </p:sp>
      <p:pic>
        <p:nvPicPr>
          <p:cNvPr id="3079" name="Picture 7" descr="https://encrypted-tbn3.gstatic.com/images?q=tbn:ANd9GcSiMDLQ0VBUmQirgL4bEi0g__RlyP-xfMPmiJCWSZUtDf1KUMT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22" y="4739334"/>
            <a:ext cx="1123803" cy="7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jtabra\AppData\Local\Microsoft\Windows\Temporary Internet Files\Content.IE5\XKA1KC3E\MC900391290[1].wmf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5" y="3356992"/>
            <a:ext cx="712424" cy="6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n-lt"/>
              </a:rPr>
              <a:t>PROCESO DE planificación</a:t>
            </a:r>
            <a:endParaRPr lang="es-PE" dirty="0">
              <a:latin typeface="+mn-lt"/>
            </a:endParaRPr>
          </a:p>
        </p:txBody>
      </p:sp>
      <p:sp>
        <p:nvSpPr>
          <p:cNvPr id="9" name="8 Forma libre"/>
          <p:cNvSpPr/>
          <p:nvPr/>
        </p:nvSpPr>
        <p:spPr>
          <a:xfrm>
            <a:off x="464433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Confirmación de Plan de Producción (MPS)</a:t>
            </a:r>
            <a:endParaRPr lang="es-PE" sz="1900" kern="1200" dirty="0"/>
          </a:p>
        </p:txBody>
      </p:sp>
      <p:sp>
        <p:nvSpPr>
          <p:cNvPr id="10" name="9 Forma libre"/>
          <p:cNvSpPr/>
          <p:nvPr/>
        </p:nvSpPr>
        <p:spPr>
          <a:xfrm>
            <a:off x="2816555" y="2590370"/>
            <a:ext cx="458317" cy="536145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0" y="107229"/>
                </a:moveTo>
                <a:lnTo>
                  <a:pt x="229159" y="107229"/>
                </a:lnTo>
                <a:lnTo>
                  <a:pt x="229159" y="0"/>
                </a:lnTo>
                <a:lnTo>
                  <a:pt x="458317" y="268073"/>
                </a:lnTo>
                <a:lnTo>
                  <a:pt x="229159" y="536145"/>
                </a:lnTo>
                <a:lnTo>
                  <a:pt x="229159" y="428916"/>
                </a:lnTo>
                <a:lnTo>
                  <a:pt x="0" y="428916"/>
                </a:lnTo>
                <a:lnTo>
                  <a:pt x="0" y="10722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7229" rIns="137495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1" name="10 Forma libre">
            <a:hlinkClick r:id="rId2" action="ppaction://hlinksldjump"/>
          </p:cNvPr>
          <p:cNvSpPr/>
          <p:nvPr/>
        </p:nvSpPr>
        <p:spPr>
          <a:xfrm>
            <a:off x="3491061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Corrida, revisión y ajuste del MRP</a:t>
            </a:r>
            <a:endParaRPr lang="es-PE" sz="1900" kern="1200" dirty="0"/>
          </a:p>
        </p:txBody>
      </p:sp>
      <p:sp>
        <p:nvSpPr>
          <p:cNvPr id="12" name="11 Forma libre"/>
          <p:cNvSpPr/>
          <p:nvPr/>
        </p:nvSpPr>
        <p:spPr>
          <a:xfrm>
            <a:off x="5843183" y="2590370"/>
            <a:ext cx="458317" cy="536145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0" y="107229"/>
                </a:moveTo>
                <a:lnTo>
                  <a:pt x="229159" y="107229"/>
                </a:lnTo>
                <a:lnTo>
                  <a:pt x="229159" y="0"/>
                </a:lnTo>
                <a:lnTo>
                  <a:pt x="458317" y="268073"/>
                </a:lnTo>
                <a:lnTo>
                  <a:pt x="229159" y="536145"/>
                </a:lnTo>
                <a:lnTo>
                  <a:pt x="229159" y="428916"/>
                </a:lnTo>
                <a:lnTo>
                  <a:pt x="0" y="428916"/>
                </a:lnTo>
                <a:lnTo>
                  <a:pt x="0" y="10722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7229" rIns="137495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3" name="12 Forma libre"/>
          <p:cNvSpPr/>
          <p:nvPr/>
        </p:nvSpPr>
        <p:spPr>
          <a:xfrm>
            <a:off x="6517689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Generación y envío de Órdenes de Compra</a:t>
            </a:r>
            <a:endParaRPr lang="es-PE" sz="1900" kern="1200" dirty="0"/>
          </a:p>
        </p:txBody>
      </p:sp>
      <p:sp>
        <p:nvSpPr>
          <p:cNvPr id="14" name="13 Forma libre"/>
          <p:cNvSpPr/>
          <p:nvPr/>
        </p:nvSpPr>
        <p:spPr>
          <a:xfrm>
            <a:off x="7330555" y="3697251"/>
            <a:ext cx="536145" cy="458317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366654" y="1"/>
                </a:moveTo>
                <a:lnTo>
                  <a:pt x="366654" y="268073"/>
                </a:lnTo>
                <a:lnTo>
                  <a:pt x="458317" y="268073"/>
                </a:lnTo>
                <a:lnTo>
                  <a:pt x="229158" y="536144"/>
                </a:lnTo>
                <a:lnTo>
                  <a:pt x="0" y="268073"/>
                </a:lnTo>
                <a:lnTo>
                  <a:pt x="91663" y="268073"/>
                </a:lnTo>
                <a:lnTo>
                  <a:pt x="91663" y="1"/>
                </a:lnTo>
                <a:lnTo>
                  <a:pt x="366654" y="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230" tIns="0" rIns="107228" bIns="1374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5" name="14 Forma libre">
            <a:hlinkClick r:id="rId3" action="ppaction://hlinksldjump"/>
          </p:cNvPr>
          <p:cNvSpPr/>
          <p:nvPr/>
        </p:nvSpPr>
        <p:spPr>
          <a:xfrm>
            <a:off x="6517689" y="4371756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Generación y envío del Programa de Proveedores</a:t>
            </a:r>
            <a:endParaRPr lang="es-PE" sz="1900" kern="1200" dirty="0"/>
          </a:p>
        </p:txBody>
      </p:sp>
      <p:sp>
        <p:nvSpPr>
          <p:cNvPr id="16" name="15 Forma libre"/>
          <p:cNvSpPr/>
          <p:nvPr/>
        </p:nvSpPr>
        <p:spPr>
          <a:xfrm>
            <a:off x="5869126" y="4752246"/>
            <a:ext cx="458317" cy="536146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458317" y="428916"/>
                </a:moveTo>
                <a:lnTo>
                  <a:pt x="229158" y="428916"/>
                </a:lnTo>
                <a:lnTo>
                  <a:pt x="229158" y="536145"/>
                </a:lnTo>
                <a:lnTo>
                  <a:pt x="0" y="268072"/>
                </a:lnTo>
                <a:lnTo>
                  <a:pt x="229158" y="0"/>
                </a:lnTo>
                <a:lnTo>
                  <a:pt x="229158" y="107229"/>
                </a:lnTo>
                <a:lnTo>
                  <a:pt x="458317" y="107229"/>
                </a:lnTo>
                <a:lnTo>
                  <a:pt x="458317" y="428916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495" tIns="107230" rIns="0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7" name="16 Forma libre">
            <a:hlinkClick r:id="rId4" action="ppaction://hlinksldjump"/>
          </p:cNvPr>
          <p:cNvSpPr/>
          <p:nvPr/>
        </p:nvSpPr>
        <p:spPr>
          <a:xfrm>
            <a:off x="3491061" y="4371756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Seguimiento a ingresos</a:t>
            </a:r>
            <a:endParaRPr lang="es-PE" sz="1900" kern="1200" dirty="0"/>
          </a:p>
        </p:txBody>
      </p:sp>
      <p:pic>
        <p:nvPicPr>
          <p:cNvPr id="18" name="17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98436"/>
            <a:ext cx="1080120" cy="6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6945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>
                <a:latin typeface="+mn-lt"/>
              </a:rPr>
              <a:t>Programa de proveedores de materiales importados</a:t>
            </a:r>
            <a:endParaRPr lang="es-PE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310435" cy="497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"/>
          <p:cNvCxnSpPr/>
          <p:nvPr/>
        </p:nvCxnSpPr>
        <p:spPr>
          <a:xfrm>
            <a:off x="3491880" y="2276872"/>
            <a:ext cx="0" cy="46805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6 Rectángulo redondeado"/>
          <p:cNvSpPr/>
          <p:nvPr/>
        </p:nvSpPr>
        <p:spPr>
          <a:xfrm>
            <a:off x="3635896" y="2420888"/>
            <a:ext cx="2088232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 smtClean="0"/>
              <a:t>ZONA NEGOCIACIÓN</a:t>
            </a:r>
            <a:endParaRPr lang="es-PE" sz="1100" dirty="0"/>
          </a:p>
        </p:txBody>
      </p:sp>
      <p:cxnSp>
        <p:nvCxnSpPr>
          <p:cNvPr id="8" name="7 Conector recto"/>
          <p:cNvCxnSpPr/>
          <p:nvPr/>
        </p:nvCxnSpPr>
        <p:spPr>
          <a:xfrm>
            <a:off x="5796136" y="2276872"/>
            <a:ext cx="0" cy="468052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5863397" y="2420888"/>
            <a:ext cx="2885067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 smtClean="0"/>
              <a:t>ZONA DE PROYECCIÓN (LIBRE)</a:t>
            </a:r>
            <a:endParaRPr lang="es-PE" sz="1100" dirty="0"/>
          </a:p>
        </p:txBody>
      </p:sp>
      <p:sp>
        <p:nvSpPr>
          <p:cNvPr id="10" name="9 Rectángulo redondeado"/>
          <p:cNvSpPr/>
          <p:nvPr/>
        </p:nvSpPr>
        <p:spPr>
          <a:xfrm>
            <a:off x="2369190" y="2420888"/>
            <a:ext cx="1050682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100" dirty="0" smtClean="0"/>
              <a:t>ZONA FIRME</a:t>
            </a:r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113393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n-lt"/>
              </a:rPr>
              <a:t>PROCESO DE planificación</a:t>
            </a:r>
            <a:endParaRPr lang="es-PE" dirty="0">
              <a:latin typeface="+mn-lt"/>
            </a:endParaRPr>
          </a:p>
        </p:txBody>
      </p:sp>
      <p:sp>
        <p:nvSpPr>
          <p:cNvPr id="9" name="8 Forma libre"/>
          <p:cNvSpPr/>
          <p:nvPr/>
        </p:nvSpPr>
        <p:spPr>
          <a:xfrm>
            <a:off x="464433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Confirmación de Plan de Producción (MPS)</a:t>
            </a:r>
            <a:endParaRPr lang="es-PE" sz="1900" kern="1200" dirty="0"/>
          </a:p>
        </p:txBody>
      </p:sp>
      <p:sp>
        <p:nvSpPr>
          <p:cNvPr id="10" name="9 Forma libre"/>
          <p:cNvSpPr/>
          <p:nvPr/>
        </p:nvSpPr>
        <p:spPr>
          <a:xfrm>
            <a:off x="2816555" y="2590370"/>
            <a:ext cx="458317" cy="536145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0" y="107229"/>
                </a:moveTo>
                <a:lnTo>
                  <a:pt x="229159" y="107229"/>
                </a:lnTo>
                <a:lnTo>
                  <a:pt x="229159" y="0"/>
                </a:lnTo>
                <a:lnTo>
                  <a:pt x="458317" y="268073"/>
                </a:lnTo>
                <a:lnTo>
                  <a:pt x="229159" y="536145"/>
                </a:lnTo>
                <a:lnTo>
                  <a:pt x="229159" y="428916"/>
                </a:lnTo>
                <a:lnTo>
                  <a:pt x="0" y="428916"/>
                </a:lnTo>
                <a:lnTo>
                  <a:pt x="0" y="10722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7229" rIns="137495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1" name="10 Forma libre">
            <a:hlinkClick r:id="rId2" action="ppaction://hlinksldjump"/>
          </p:cNvPr>
          <p:cNvSpPr/>
          <p:nvPr/>
        </p:nvSpPr>
        <p:spPr>
          <a:xfrm>
            <a:off x="3491061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Corrida, revisión y ajuste del MRP</a:t>
            </a:r>
            <a:endParaRPr lang="es-PE" sz="1900" kern="1200" dirty="0"/>
          </a:p>
        </p:txBody>
      </p:sp>
      <p:sp>
        <p:nvSpPr>
          <p:cNvPr id="12" name="11 Forma libre"/>
          <p:cNvSpPr/>
          <p:nvPr/>
        </p:nvSpPr>
        <p:spPr>
          <a:xfrm>
            <a:off x="5843183" y="2590370"/>
            <a:ext cx="458317" cy="536145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0" y="107229"/>
                </a:moveTo>
                <a:lnTo>
                  <a:pt x="229159" y="107229"/>
                </a:lnTo>
                <a:lnTo>
                  <a:pt x="229159" y="0"/>
                </a:lnTo>
                <a:lnTo>
                  <a:pt x="458317" y="268073"/>
                </a:lnTo>
                <a:lnTo>
                  <a:pt x="229159" y="536145"/>
                </a:lnTo>
                <a:lnTo>
                  <a:pt x="229159" y="428916"/>
                </a:lnTo>
                <a:lnTo>
                  <a:pt x="0" y="428916"/>
                </a:lnTo>
                <a:lnTo>
                  <a:pt x="0" y="107229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07229" rIns="137495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3" name="12 Forma libre"/>
          <p:cNvSpPr/>
          <p:nvPr/>
        </p:nvSpPr>
        <p:spPr>
          <a:xfrm>
            <a:off x="6517689" y="2209879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Generación y envío de Órdenes de Compra</a:t>
            </a:r>
            <a:endParaRPr lang="es-PE" sz="1900" kern="1200" dirty="0"/>
          </a:p>
        </p:txBody>
      </p:sp>
      <p:sp>
        <p:nvSpPr>
          <p:cNvPr id="14" name="13 Forma libre"/>
          <p:cNvSpPr/>
          <p:nvPr/>
        </p:nvSpPr>
        <p:spPr>
          <a:xfrm>
            <a:off x="7330555" y="3697251"/>
            <a:ext cx="536145" cy="458317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366654" y="1"/>
                </a:moveTo>
                <a:lnTo>
                  <a:pt x="366654" y="268073"/>
                </a:lnTo>
                <a:lnTo>
                  <a:pt x="458317" y="268073"/>
                </a:lnTo>
                <a:lnTo>
                  <a:pt x="229158" y="536144"/>
                </a:lnTo>
                <a:lnTo>
                  <a:pt x="0" y="268073"/>
                </a:lnTo>
                <a:lnTo>
                  <a:pt x="91663" y="268073"/>
                </a:lnTo>
                <a:lnTo>
                  <a:pt x="91663" y="1"/>
                </a:lnTo>
                <a:lnTo>
                  <a:pt x="366654" y="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230" tIns="0" rIns="107228" bIns="137495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5" name="14 Forma libre">
            <a:hlinkClick r:id="rId3" action="ppaction://hlinksldjump"/>
          </p:cNvPr>
          <p:cNvSpPr/>
          <p:nvPr/>
        </p:nvSpPr>
        <p:spPr>
          <a:xfrm>
            <a:off x="6517689" y="4371756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Generación y envío del Programa de Proveedores</a:t>
            </a:r>
            <a:endParaRPr lang="es-PE" sz="1900" kern="1200" dirty="0"/>
          </a:p>
        </p:txBody>
      </p:sp>
      <p:sp>
        <p:nvSpPr>
          <p:cNvPr id="16" name="15 Forma libre"/>
          <p:cNvSpPr/>
          <p:nvPr/>
        </p:nvSpPr>
        <p:spPr>
          <a:xfrm>
            <a:off x="5869126" y="4752246"/>
            <a:ext cx="458317" cy="536146"/>
          </a:xfrm>
          <a:custGeom>
            <a:avLst/>
            <a:gdLst>
              <a:gd name="connsiteX0" fmla="*/ 0 w 458317"/>
              <a:gd name="connsiteY0" fmla="*/ 107229 h 536145"/>
              <a:gd name="connsiteX1" fmla="*/ 229159 w 458317"/>
              <a:gd name="connsiteY1" fmla="*/ 107229 h 536145"/>
              <a:gd name="connsiteX2" fmla="*/ 229159 w 458317"/>
              <a:gd name="connsiteY2" fmla="*/ 0 h 536145"/>
              <a:gd name="connsiteX3" fmla="*/ 458317 w 458317"/>
              <a:gd name="connsiteY3" fmla="*/ 268073 h 536145"/>
              <a:gd name="connsiteX4" fmla="*/ 229159 w 458317"/>
              <a:gd name="connsiteY4" fmla="*/ 536145 h 536145"/>
              <a:gd name="connsiteX5" fmla="*/ 229159 w 458317"/>
              <a:gd name="connsiteY5" fmla="*/ 428916 h 536145"/>
              <a:gd name="connsiteX6" fmla="*/ 0 w 458317"/>
              <a:gd name="connsiteY6" fmla="*/ 428916 h 536145"/>
              <a:gd name="connsiteX7" fmla="*/ 0 w 458317"/>
              <a:gd name="connsiteY7" fmla="*/ 107229 h 53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317" h="536145">
                <a:moveTo>
                  <a:pt x="458317" y="428916"/>
                </a:moveTo>
                <a:lnTo>
                  <a:pt x="229158" y="428916"/>
                </a:lnTo>
                <a:lnTo>
                  <a:pt x="229158" y="536145"/>
                </a:lnTo>
                <a:lnTo>
                  <a:pt x="0" y="268072"/>
                </a:lnTo>
                <a:lnTo>
                  <a:pt x="229158" y="0"/>
                </a:lnTo>
                <a:lnTo>
                  <a:pt x="229158" y="107229"/>
                </a:lnTo>
                <a:lnTo>
                  <a:pt x="458317" y="107229"/>
                </a:lnTo>
                <a:lnTo>
                  <a:pt x="458317" y="428916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82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495" tIns="107230" rIns="0" bIns="107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PE" sz="1500" kern="1200"/>
          </a:p>
        </p:txBody>
      </p:sp>
      <p:sp>
        <p:nvSpPr>
          <p:cNvPr id="17" name="16 Forma libre">
            <a:hlinkClick r:id="rId4" action="ppaction://hlinksldjump"/>
          </p:cNvPr>
          <p:cNvSpPr/>
          <p:nvPr/>
        </p:nvSpPr>
        <p:spPr>
          <a:xfrm>
            <a:off x="3491061" y="4371756"/>
            <a:ext cx="2161877" cy="1297126"/>
          </a:xfrm>
          <a:custGeom>
            <a:avLst/>
            <a:gdLst>
              <a:gd name="connsiteX0" fmla="*/ 0 w 2161877"/>
              <a:gd name="connsiteY0" fmla="*/ 129713 h 1297126"/>
              <a:gd name="connsiteX1" fmla="*/ 129713 w 2161877"/>
              <a:gd name="connsiteY1" fmla="*/ 0 h 1297126"/>
              <a:gd name="connsiteX2" fmla="*/ 2032164 w 2161877"/>
              <a:gd name="connsiteY2" fmla="*/ 0 h 1297126"/>
              <a:gd name="connsiteX3" fmla="*/ 2161877 w 2161877"/>
              <a:gd name="connsiteY3" fmla="*/ 129713 h 1297126"/>
              <a:gd name="connsiteX4" fmla="*/ 2161877 w 2161877"/>
              <a:gd name="connsiteY4" fmla="*/ 1167413 h 1297126"/>
              <a:gd name="connsiteX5" fmla="*/ 2032164 w 2161877"/>
              <a:gd name="connsiteY5" fmla="*/ 1297126 h 1297126"/>
              <a:gd name="connsiteX6" fmla="*/ 129713 w 2161877"/>
              <a:gd name="connsiteY6" fmla="*/ 1297126 h 1297126"/>
              <a:gd name="connsiteX7" fmla="*/ 0 w 2161877"/>
              <a:gd name="connsiteY7" fmla="*/ 1167413 h 1297126"/>
              <a:gd name="connsiteX8" fmla="*/ 0 w 2161877"/>
              <a:gd name="connsiteY8" fmla="*/ 129713 h 129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1877" h="1297126">
                <a:moveTo>
                  <a:pt x="0" y="129713"/>
                </a:moveTo>
                <a:cubicBezTo>
                  <a:pt x="0" y="58074"/>
                  <a:pt x="58074" y="0"/>
                  <a:pt x="129713" y="0"/>
                </a:cubicBezTo>
                <a:lnTo>
                  <a:pt x="2032164" y="0"/>
                </a:lnTo>
                <a:cubicBezTo>
                  <a:pt x="2103803" y="0"/>
                  <a:pt x="2161877" y="58074"/>
                  <a:pt x="2161877" y="129713"/>
                </a:cubicBezTo>
                <a:lnTo>
                  <a:pt x="2161877" y="1167413"/>
                </a:lnTo>
                <a:cubicBezTo>
                  <a:pt x="2161877" y="1239052"/>
                  <a:pt x="2103803" y="1297126"/>
                  <a:pt x="2032164" y="1297126"/>
                </a:cubicBezTo>
                <a:lnTo>
                  <a:pt x="129713" y="1297126"/>
                </a:lnTo>
                <a:cubicBezTo>
                  <a:pt x="58074" y="1297126"/>
                  <a:pt x="0" y="1239052"/>
                  <a:pt x="0" y="1167413"/>
                </a:cubicBezTo>
                <a:lnTo>
                  <a:pt x="0" y="129713"/>
                </a:lnTo>
                <a:close/>
              </a:path>
            </a:pathLst>
          </a:custGeom>
          <a:solidFill>
            <a:schemeClr val="bg1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382" tIns="110382" rIns="110382" bIns="110382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900" kern="1200" dirty="0" smtClean="0"/>
              <a:t>Seguimiento a ingresos</a:t>
            </a:r>
            <a:endParaRPr lang="es-PE" sz="1900" kern="1200" dirty="0"/>
          </a:p>
        </p:txBody>
      </p:sp>
      <p:pic>
        <p:nvPicPr>
          <p:cNvPr id="18" name="17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46" y="598436"/>
            <a:ext cx="1080120" cy="6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16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PE" dirty="0" smtClean="0">
                <a:latin typeface="+mn-lt"/>
              </a:rPr>
              <a:t>Métricas del servicio - OTIF</a:t>
            </a:r>
            <a:endParaRPr lang="es-PE" dirty="0">
              <a:latin typeface="+mn-lt"/>
            </a:endParaRPr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145745"/>
              </p:ext>
            </p:extLst>
          </p:nvPr>
        </p:nvGraphicFramePr>
        <p:xfrm>
          <a:off x="169168" y="3717032"/>
          <a:ext cx="3754760" cy="282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53076"/>
              </p:ext>
            </p:extLst>
          </p:nvPr>
        </p:nvGraphicFramePr>
        <p:xfrm>
          <a:off x="395536" y="1916832"/>
          <a:ext cx="7378699" cy="1647825"/>
        </p:xfrm>
        <a:graphic>
          <a:graphicData uri="http://schemas.openxmlformats.org/drawingml/2006/table">
            <a:tbl>
              <a:tblPr firstRow="1" lastRow="1">
                <a:tableStyleId>{9D7B26C5-4107-4FEC-AEDC-1716B250A1EF}</a:tableStyleId>
              </a:tblPr>
              <a:tblGrid>
                <a:gridCol w="799756"/>
                <a:gridCol w="4293927"/>
                <a:gridCol w="761672"/>
                <a:gridCol w="761672"/>
                <a:gridCol w="76167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Sociedad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Medición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dic-12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ene-13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Total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(1) N° de posic. de pedido programadas para entrega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51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52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(2) N° de posic. de pedido entregadas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51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52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 dirty="0">
                          <a:effectLst/>
                        </a:rPr>
                        <a:t>(3) N° de posic. entregadas con calidad requerida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48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49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 dirty="0">
                          <a:effectLst/>
                        </a:rPr>
                        <a:t>(4) N° de posic. entregadas completas con calidad requerida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48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49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 dirty="0">
                          <a:effectLst/>
                        </a:rPr>
                        <a:t>(5) N° de posic. entregadas completas con calidad requerida y en fecha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1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48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49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(6) Promedio de días de retraso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EX10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>
                          <a:effectLst/>
                        </a:rPr>
                        <a:t>(7) OTIF %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 smtClean="0">
                          <a:effectLst/>
                        </a:rPr>
                        <a:t>100</a:t>
                      </a:r>
                      <a:r>
                        <a:rPr lang="es-PE" sz="1000" u="none" strike="noStrike" dirty="0">
                          <a:effectLst/>
                        </a:rPr>
                        <a:t>%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>
                          <a:effectLst/>
                        </a:rPr>
                        <a:t>94%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u="none" strike="noStrike" dirty="0">
                          <a:effectLst/>
                        </a:rPr>
                        <a:t>94%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7" name="16 Flecha a la derecha con bandas"/>
          <p:cNvSpPr/>
          <p:nvPr/>
        </p:nvSpPr>
        <p:spPr>
          <a:xfrm>
            <a:off x="4139952" y="4581128"/>
            <a:ext cx="1224136" cy="1008112"/>
          </a:xfrm>
          <a:prstGeom prst="strip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17 Elipse"/>
          <p:cNvSpPr/>
          <p:nvPr/>
        </p:nvSpPr>
        <p:spPr>
          <a:xfrm>
            <a:off x="6025345" y="4581128"/>
            <a:ext cx="1872208" cy="86409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Objetivo 99%</a:t>
            </a:r>
            <a:endParaRPr lang="es-PE" b="1" dirty="0"/>
          </a:p>
        </p:txBody>
      </p:sp>
      <p:sp>
        <p:nvSpPr>
          <p:cNvPr id="19" name="18 Flecha curvada hacia la izquierda"/>
          <p:cNvSpPr/>
          <p:nvPr/>
        </p:nvSpPr>
        <p:spPr>
          <a:xfrm>
            <a:off x="7884368" y="2390219"/>
            <a:ext cx="288032" cy="4320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8172400" y="2348880"/>
            <a:ext cx="9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 smtClean="0"/>
              <a:t>Problemas en calidad</a:t>
            </a:r>
            <a:endParaRPr lang="es-PE" sz="1000" dirty="0"/>
          </a:p>
        </p:txBody>
      </p:sp>
      <p:pic>
        <p:nvPicPr>
          <p:cNvPr id="10" name="9 Image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98436"/>
            <a:ext cx="1080120" cy="6480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18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387</TotalTime>
  <Words>448</Words>
  <Application>Microsoft Office PowerPoint</Application>
  <PresentationFormat>Presentación en pantalla (4:3)</PresentationFormat>
  <Paragraphs>159</Paragraphs>
  <Slides>13</Slides>
  <Notes>0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Boticario</vt:lpstr>
      <vt:lpstr>Proceso de planificación de materiales exsa</vt:lpstr>
      <vt:lpstr>Principio clave</vt:lpstr>
      <vt:lpstr>Presentación de PowerPoint</vt:lpstr>
      <vt:lpstr>PROCESO DE planificación de materiales</vt:lpstr>
      <vt:lpstr>Corrida, revisión y ajustes del mrp</vt:lpstr>
      <vt:lpstr>PROCESO DE planificación</vt:lpstr>
      <vt:lpstr>Programa de proveedores de materiales importados</vt:lpstr>
      <vt:lpstr>PROCESO DE planificación</vt:lpstr>
      <vt:lpstr>Métricas del servicio - OTIF</vt:lpstr>
      <vt:lpstr>Presentación de PowerPoint</vt:lpstr>
      <vt:lpstr>Presentación de PowerPoint</vt:lpstr>
      <vt:lpstr>Presentación de PowerPoint</vt:lpstr>
      <vt:lpstr>Programa de proveedores de materiales NACIONALES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</dc:title>
  <dc:creator>Jimena Tabra Rivera</dc:creator>
  <cp:lastModifiedBy>Rolando Landa Calderon</cp:lastModifiedBy>
  <cp:revision>28</cp:revision>
  <dcterms:created xsi:type="dcterms:W3CDTF">2013-03-11T20:51:14Z</dcterms:created>
  <dcterms:modified xsi:type="dcterms:W3CDTF">2013-10-24T21:42:46Z</dcterms:modified>
</cp:coreProperties>
</file>