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9853E3-78EE-48C8-97C3-BA62F98E14D3}">
  <a:tblStyle styleId="{AD9853E3-78EE-48C8-97C3-BA62F98E14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4031cc8e5_31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4031cc8e5_31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4031cc8e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4031cc8e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pipeline A - will not present further results because we have issues during the implementation parts. That’s why we start to use white balance instead of gray world for illumination correction</a:t>
            </a:r>
            <a:endParaRPr/>
          </a:p>
          <a:p>
            <a:pPr indent="0" lvl="0" marL="0" rtl="0" algn="l">
              <a:spcBef>
                <a:spcPts val="0"/>
              </a:spcBef>
              <a:spcAft>
                <a:spcPts val="0"/>
              </a:spcAft>
              <a:buNone/>
            </a:pPr>
            <a:r>
              <a:rPr lang="es"/>
              <a:t>Pipeline G - was tested with just color features therefore do not appear in the graphs as it is not comparable. It gave results </a:t>
            </a:r>
            <a:r>
              <a:rPr lang="es"/>
              <a:t>between</a:t>
            </a:r>
            <a:r>
              <a:rPr lang="es"/>
              <a:t> 61-65 f1 score making it not close to the top performers</a:t>
            </a:r>
            <a:endParaRPr/>
          </a:p>
          <a:p>
            <a:pPr indent="0" lvl="0" marL="0" rtl="0" algn="l">
              <a:spcBef>
                <a:spcPts val="0"/>
              </a:spcBef>
              <a:spcAft>
                <a:spcPts val="0"/>
              </a:spcAft>
              <a:buNone/>
            </a:pPr>
            <a:r>
              <a:rPr lang="es"/>
              <a:t>Pipeline B and C are a variation for the preprocessing steps</a:t>
            </a:r>
            <a:endParaRPr/>
          </a:p>
          <a:p>
            <a:pPr indent="0" lvl="0" marL="0" rtl="0" algn="l">
              <a:spcBef>
                <a:spcPts val="0"/>
              </a:spcBef>
              <a:spcAft>
                <a:spcPts val="0"/>
              </a:spcAft>
              <a:buNone/>
            </a:pPr>
            <a:r>
              <a:rPr lang="es"/>
              <a:t>Pipeline E - the simplest and one of the first approach tested before trying to enhance the image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84031cc8e5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84031cc8e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For Balancing Strategies, SMOTE library was used along with SMOTEEN.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84031cc8e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84031cc8e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84031cc8e5_31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84031cc8e5_31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84031cc8e5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84031cc8e5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Standard scaler was performed in every pipeline.</a:t>
            </a:r>
            <a:endParaRPr/>
          </a:p>
          <a:p>
            <a:pPr indent="0" lvl="0" marL="0" rtl="0" algn="l">
              <a:spcBef>
                <a:spcPts val="0"/>
              </a:spcBef>
              <a:spcAft>
                <a:spcPts val="0"/>
              </a:spcAft>
              <a:buNone/>
            </a:pPr>
            <a:r>
              <a:rPr lang="es"/>
              <a:t>Top results are with RFE and SFM. RFE was more consisting, so we </a:t>
            </a:r>
            <a:r>
              <a:rPr lang="es"/>
              <a:t>chose</a:t>
            </a:r>
            <a:r>
              <a:rPr lang="es"/>
              <a:t>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84031cc8e5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84031cc8e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First - right plot - results of different combinations for the features generated were we can see CGZ and CGLZ have the best results. Nonetheless, Pipeline D showed best results with CGL, so we decided to continue with it for more experimentation.</a:t>
            </a:r>
            <a:endParaRPr/>
          </a:p>
          <a:p>
            <a:pPr indent="0" lvl="0" marL="0" rtl="0" algn="l">
              <a:spcBef>
                <a:spcPts val="0"/>
              </a:spcBef>
              <a:spcAft>
                <a:spcPts val="0"/>
              </a:spcAft>
              <a:buNone/>
            </a:pPr>
            <a:r>
              <a:rPr lang="es"/>
              <a:t>Second - left plot - is the results of pipelines B to F with Color, GLCM and LBP. Best performance reaching one for the pipeline D. However with the suspicion of overfitting decide to go with the Random Forest Classifier with 89 for the f1 score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84031cc8e5_3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84031cc8e5_3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left - top and bottom charts - pipeline B and D were compared using just the features for Color here oversampling works better</a:t>
            </a:r>
            <a:endParaRPr/>
          </a:p>
          <a:p>
            <a:pPr indent="0" lvl="0" marL="0" rtl="0" algn="l">
              <a:spcBef>
                <a:spcPts val="0"/>
              </a:spcBef>
              <a:spcAft>
                <a:spcPts val="0"/>
              </a:spcAft>
              <a:buNone/>
            </a:pPr>
            <a:r>
              <a:rPr lang="es"/>
              <a:t>right - We made tests with some oversampling techniques: oversample all the classes to the majority, oversampling just the minority fixing the amount, and combining undersampling and then oversampling. The chosen one is Over-fixed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84031cc8e5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84031cc8e5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color + textures is the best for a pipeline with color constancy in it. as it was suggested on the paper of color constancy for </a:t>
            </a:r>
            <a:r>
              <a:rPr lang="es"/>
              <a:t>dermatoscopic</a:t>
            </a:r>
            <a:r>
              <a:rPr lang="es"/>
              <a:t> images it improve the results.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84031cc8e5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84031cc8e5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84031cc8e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84031cc8e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dk1"/>
              </a:buClr>
              <a:buSzPts val="1300"/>
              <a:buChar char="-"/>
            </a:pPr>
            <a:r>
              <a:rPr lang="es" sz="1300">
                <a:solidFill>
                  <a:schemeClr val="dk1"/>
                </a:solidFill>
              </a:rPr>
              <a:t>Possible steps used for every subsection of the pipeline</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s" sz="1300">
                <a:solidFill>
                  <a:schemeClr val="dk1"/>
                </a:solidFill>
              </a:rPr>
              <a:t>Challenges associated with the accurate detection of melanoma are illumination effects and the presence of noise in dermoscopic images in the form of bubbles, hair, etc.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84031cc8e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84031cc8e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4031cc8e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4031cc8e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decide to not segment the moles do to the reasons listed above.</a:t>
            </a:r>
            <a:endParaRPr/>
          </a:p>
          <a:p>
            <a:pPr indent="0" lvl="0" marL="0" rtl="0" algn="l">
              <a:spcBef>
                <a:spcPts val="0"/>
              </a:spcBef>
              <a:spcAft>
                <a:spcPts val="0"/>
              </a:spcAft>
              <a:buNone/>
            </a:pPr>
            <a:r>
              <a:rPr lang="es"/>
              <a:t>We also propose the Hard Thresholding method that will be explained in the slide 6.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4031cc8e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4031cc8e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from Barata et al 2014 we know color constancy improve the classification of dermatoscopic images from different sources. Which is our case given the mixture of conditions of the images (datasets)</a:t>
            </a:r>
            <a:endParaRPr/>
          </a:p>
          <a:p>
            <a:pPr indent="0" lvl="0" marL="0" rtl="0" algn="l">
              <a:spcBef>
                <a:spcPts val="0"/>
              </a:spcBef>
              <a:spcAft>
                <a:spcPts val="0"/>
              </a:spcAft>
              <a:buNone/>
            </a:pPr>
            <a:r>
              <a:rPr lang="es"/>
              <a:t>It’s also worth mentioning from the paper that color constancy strategies improve color features </a:t>
            </a:r>
            <a:r>
              <a:rPr lang="es"/>
              <a:t>derived</a:t>
            </a:r>
            <a:r>
              <a:rPr lang="es"/>
              <a:t> from other color spaces and also can be applied to texture features.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84031cc8e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84031cc8e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Hair removal is a </a:t>
            </a:r>
            <a:r>
              <a:rPr lang="es"/>
              <a:t>common</a:t>
            </a:r>
            <a:r>
              <a:rPr lang="es"/>
              <a:t> preprocessing step for </a:t>
            </a:r>
            <a:r>
              <a:rPr lang="es"/>
              <a:t>dermatoscopic</a:t>
            </a:r>
            <a:r>
              <a:rPr lang="es"/>
              <a:t> images as it can occlude the ROI. We test a hair removal method base on </a:t>
            </a:r>
            <a:r>
              <a:rPr lang="es">
                <a:solidFill>
                  <a:schemeClr val="dk1"/>
                </a:solidFill>
              </a:rPr>
              <a:t>black hat</a:t>
            </a:r>
            <a:r>
              <a:rPr lang="es"/>
              <a:t>. A </a:t>
            </a:r>
            <a:r>
              <a:rPr lang="es"/>
              <a:t>variation</a:t>
            </a:r>
            <a:r>
              <a:rPr lang="es"/>
              <a:t> suggested by professor bria during the past semester</a:t>
            </a:r>
            <a:endParaRPr/>
          </a:p>
          <a:p>
            <a:pPr indent="0" lvl="0" marL="0" rtl="0" algn="l">
              <a:spcBef>
                <a:spcPts val="0"/>
              </a:spcBef>
              <a:spcAft>
                <a:spcPts val="0"/>
              </a:spcAft>
              <a:buNone/>
            </a:pPr>
            <a:r>
              <a:rPr lang="es"/>
              <a:t>and a version of the previous with less angles for the linear structural element  that lead to a less computationally costly step.  After a qualitative analysis of a subset of images we decide to use the third option.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4031cc8e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4031cc8e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This method is a proposal for the vignette problem present in the </a:t>
            </a:r>
            <a:r>
              <a:rPr lang="es"/>
              <a:t>dermatoscopic</a:t>
            </a:r>
            <a:r>
              <a:rPr lang="es"/>
              <a:t> images. </a:t>
            </a:r>
            <a:endParaRPr/>
          </a:p>
          <a:p>
            <a:pPr indent="0" lvl="0" marL="0" rtl="0" algn="l">
              <a:spcBef>
                <a:spcPts val="0"/>
              </a:spcBef>
              <a:spcAft>
                <a:spcPts val="0"/>
              </a:spcAft>
              <a:buNone/>
            </a:pPr>
            <a:r>
              <a:rPr lang="es"/>
              <a:t>IT was taylor to detect the black corners with a low threshold. </a:t>
            </a:r>
            <a:endParaRPr/>
          </a:p>
          <a:p>
            <a:pPr indent="0" lvl="0" marL="0" rtl="0" algn="l">
              <a:spcBef>
                <a:spcPts val="0"/>
              </a:spcBef>
              <a:spcAft>
                <a:spcPts val="0"/>
              </a:spcAft>
              <a:buNone/>
            </a:pPr>
            <a:r>
              <a:rPr lang="es"/>
              <a:t>We take into account the fact that the images are center in the mole and draw a window in the center of the image to use as reference.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By performing the connected components we expect to discard the one that catch the mole. This by using spatial information</a:t>
            </a:r>
            <a:endParaRPr/>
          </a:p>
          <a:p>
            <a:pPr indent="0" lvl="0" marL="0" rtl="0" algn="l">
              <a:spcBef>
                <a:spcPts val="0"/>
              </a:spcBef>
              <a:spcAft>
                <a:spcPts val="0"/>
              </a:spcAft>
              <a:buNone/>
            </a:pPr>
            <a:r>
              <a:rPr lang="es"/>
              <a:t>Discarding them if the bounding box intersects with the center and is not near a limit (with a margin of 50 pixels ) of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We test this method on 300 images from the training set of the challenge 1 where just one of the return bad results. and 5 where affected by illumination problems.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4031cc8e5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84031cc8e5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We had 52 features from Color. Features were extracted from each channel (3) on 5 different spaces: HSV, BGR, YCbCr, Lab and Grayscale (1 channel).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4031cc8e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4031cc8e5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GLCM was used with distance 1, and angles 0, 45, 90 and 135.</a:t>
            </a:r>
            <a:endParaRPr/>
          </a:p>
          <a:p>
            <a:pPr indent="0" lvl="0" marL="0" rtl="0" algn="l">
              <a:spcBef>
                <a:spcPts val="0"/>
              </a:spcBef>
              <a:spcAft>
                <a:spcPts val="0"/>
              </a:spcAft>
              <a:buNone/>
            </a:pPr>
            <a:r>
              <a:rPr lang="es"/>
              <a:t>LBP was </a:t>
            </a:r>
            <a:r>
              <a:rPr lang="es"/>
              <a:t>obtained with 8 points and radius 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4031cc8e5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4031cc8e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With ORB we obtained 64 keypoints, each one with its vector descriptor of 32 values.</a:t>
            </a:r>
            <a:endParaRPr/>
          </a:p>
          <a:p>
            <a:pPr indent="0" lvl="0" marL="0" rtl="0" algn="l">
              <a:spcBef>
                <a:spcPts val="0"/>
              </a:spcBef>
              <a:spcAft>
                <a:spcPts val="0"/>
              </a:spcAft>
              <a:buNone/>
            </a:pPr>
            <a:r>
              <a:rPr lang="es"/>
              <a:t>For Zernike, we used 25 moments with degree 8, and radius 200 (based on the images size that we had)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8.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2.jp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3.png"/><Relationship Id="rId8"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9.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Melanoma Challenges</a:t>
            </a:r>
            <a:endParaRPr/>
          </a:p>
        </p:txBody>
      </p:sp>
      <p:sp>
        <p:nvSpPr>
          <p:cNvPr id="55" name="Google Shape;55;p13"/>
          <p:cNvSpPr txBox="1"/>
          <p:nvPr>
            <p:ph idx="1" type="subTitle"/>
          </p:nvPr>
        </p:nvSpPr>
        <p:spPr>
          <a:xfrm>
            <a:off x="311700" y="2834125"/>
            <a:ext cx="8520600" cy="1189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s"/>
              <a:t>Paola N. Martinez A., Emily E. Carvajal C.</a:t>
            </a:r>
            <a:endParaRPr/>
          </a:p>
          <a:p>
            <a:pPr indent="0" lvl="0" marL="0" rtl="0" algn="ctr">
              <a:spcBef>
                <a:spcPts val="0"/>
              </a:spcBef>
              <a:spcAft>
                <a:spcPts val="0"/>
              </a:spcAft>
              <a:buNone/>
            </a:pPr>
            <a:r>
              <a:rPr lang="es"/>
              <a:t>Image Processing Approach</a:t>
            </a:r>
            <a:endParaRPr/>
          </a:p>
          <a:p>
            <a:pPr indent="0" lvl="0" marL="0" rtl="0" algn="ctr">
              <a:spcBef>
                <a:spcPts val="0"/>
              </a:spcBef>
              <a:spcAft>
                <a:spcPts val="0"/>
              </a:spcAft>
              <a:buNone/>
            </a:pPr>
            <a:r>
              <a:rPr lang="es"/>
              <a:t>Computer Aided Diagnosis</a:t>
            </a:r>
            <a:endParaRPr/>
          </a:p>
          <a:p>
            <a:pPr indent="0" lvl="0" marL="0" rtl="0" algn="ctr">
              <a:spcBef>
                <a:spcPts val="0"/>
              </a:spcBef>
              <a:spcAft>
                <a:spcPts val="0"/>
              </a:spcAft>
              <a:buNone/>
            </a:pPr>
            <a:r>
              <a:rPr lang="es"/>
              <a:t>MAIA 2022</a:t>
            </a:r>
            <a:endParaRPr/>
          </a:p>
        </p:txBody>
      </p:sp>
      <p:pic>
        <p:nvPicPr>
          <p:cNvPr id="56" name="Google Shape;56;p13"/>
          <p:cNvPicPr preferRelativeResize="0"/>
          <p:nvPr/>
        </p:nvPicPr>
        <p:blipFill>
          <a:blip r:embed="rId3">
            <a:alphaModFix/>
          </a:blip>
          <a:stretch>
            <a:fillRect/>
          </a:stretch>
        </p:blipFill>
        <p:spPr>
          <a:xfrm>
            <a:off x="3767675" y="358250"/>
            <a:ext cx="1466300" cy="1466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7000"/>
              <a:t>Pipelines tested</a:t>
            </a:r>
            <a:endParaRPr sz="7000"/>
          </a:p>
        </p:txBody>
      </p:sp>
      <p:sp>
        <p:nvSpPr>
          <p:cNvPr id="239" name="Google Shape;239;p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p:nvPr/>
        </p:nvSpPr>
        <p:spPr>
          <a:xfrm>
            <a:off x="115725"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txBox="1"/>
          <p:nvPr>
            <p:ph type="title"/>
          </p:nvPr>
        </p:nvSpPr>
        <p:spPr>
          <a:xfrm>
            <a:off x="7477600" y="4570800"/>
            <a:ext cx="1671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Pipelines</a:t>
            </a:r>
            <a:endParaRPr/>
          </a:p>
        </p:txBody>
      </p:sp>
      <p:sp>
        <p:nvSpPr>
          <p:cNvPr id="246" name="Google Shape;246;p23"/>
          <p:cNvSpPr/>
          <p:nvPr/>
        </p:nvSpPr>
        <p:spPr>
          <a:xfrm>
            <a:off x="201525" y="8000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CLAHE</a:t>
            </a:r>
            <a:endParaRPr sz="1100"/>
          </a:p>
        </p:txBody>
      </p:sp>
      <p:sp>
        <p:nvSpPr>
          <p:cNvPr id="247" name="Google Shape;247;p23"/>
          <p:cNvSpPr/>
          <p:nvPr/>
        </p:nvSpPr>
        <p:spPr>
          <a:xfrm>
            <a:off x="159300" y="17247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A</a:t>
            </a:r>
            <a:endParaRPr b="1" sz="1100"/>
          </a:p>
        </p:txBody>
      </p:sp>
      <p:sp>
        <p:nvSpPr>
          <p:cNvPr id="248" name="Google Shape;248;p23"/>
          <p:cNvSpPr/>
          <p:nvPr/>
        </p:nvSpPr>
        <p:spPr>
          <a:xfrm>
            <a:off x="1405300" y="17247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B</a:t>
            </a:r>
            <a:endParaRPr b="1" sz="1100"/>
          </a:p>
        </p:txBody>
      </p:sp>
      <p:sp>
        <p:nvSpPr>
          <p:cNvPr id="249" name="Google Shape;249;p23"/>
          <p:cNvSpPr/>
          <p:nvPr/>
        </p:nvSpPr>
        <p:spPr>
          <a:xfrm>
            <a:off x="2679525" y="17247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C</a:t>
            </a:r>
            <a:endParaRPr b="1" sz="1100"/>
          </a:p>
        </p:txBody>
      </p:sp>
      <p:sp>
        <p:nvSpPr>
          <p:cNvPr id="250" name="Google Shape;250;p23"/>
          <p:cNvSpPr/>
          <p:nvPr/>
        </p:nvSpPr>
        <p:spPr>
          <a:xfrm>
            <a:off x="3939638" y="1511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D</a:t>
            </a:r>
            <a:endParaRPr b="1" sz="1100"/>
          </a:p>
        </p:txBody>
      </p:sp>
      <p:sp>
        <p:nvSpPr>
          <p:cNvPr id="251" name="Google Shape;251;p23"/>
          <p:cNvSpPr/>
          <p:nvPr/>
        </p:nvSpPr>
        <p:spPr>
          <a:xfrm>
            <a:off x="5199750" y="1511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E</a:t>
            </a:r>
            <a:endParaRPr b="1" sz="1100"/>
          </a:p>
        </p:txBody>
      </p:sp>
      <p:sp>
        <p:nvSpPr>
          <p:cNvPr id="252" name="Google Shape;252;p23"/>
          <p:cNvSpPr/>
          <p:nvPr/>
        </p:nvSpPr>
        <p:spPr>
          <a:xfrm>
            <a:off x="6481000" y="1511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F</a:t>
            </a:r>
            <a:endParaRPr b="1" sz="1100"/>
          </a:p>
        </p:txBody>
      </p:sp>
      <p:sp>
        <p:nvSpPr>
          <p:cNvPr id="253" name="Google Shape;253;p23"/>
          <p:cNvSpPr/>
          <p:nvPr/>
        </p:nvSpPr>
        <p:spPr>
          <a:xfrm>
            <a:off x="7753200" y="1511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G</a:t>
            </a:r>
            <a:endParaRPr b="1" sz="1100"/>
          </a:p>
        </p:txBody>
      </p:sp>
      <p:sp>
        <p:nvSpPr>
          <p:cNvPr id="254" name="Google Shape;254;p23"/>
          <p:cNvSpPr/>
          <p:nvPr/>
        </p:nvSpPr>
        <p:spPr>
          <a:xfrm>
            <a:off x="201525" y="11388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Grey world</a:t>
            </a:r>
            <a:endParaRPr sz="1100"/>
          </a:p>
        </p:txBody>
      </p:sp>
      <p:sp>
        <p:nvSpPr>
          <p:cNvPr id="255" name="Google Shape;255;p23"/>
          <p:cNvSpPr/>
          <p:nvPr/>
        </p:nvSpPr>
        <p:spPr>
          <a:xfrm>
            <a:off x="201525" y="14775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sp>
        <p:nvSpPr>
          <p:cNvPr id="256" name="Google Shape;256;p23"/>
          <p:cNvSpPr/>
          <p:nvPr/>
        </p:nvSpPr>
        <p:spPr>
          <a:xfrm>
            <a:off x="1382375"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1469063" y="9694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CLAHE</a:t>
            </a:r>
            <a:endParaRPr sz="1100"/>
          </a:p>
        </p:txBody>
      </p:sp>
      <p:sp>
        <p:nvSpPr>
          <p:cNvPr id="258" name="Google Shape;258;p23"/>
          <p:cNvSpPr/>
          <p:nvPr/>
        </p:nvSpPr>
        <p:spPr>
          <a:xfrm>
            <a:off x="1469063" y="13194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sp>
        <p:nvSpPr>
          <p:cNvPr id="259" name="Google Shape;259;p23"/>
          <p:cNvSpPr/>
          <p:nvPr/>
        </p:nvSpPr>
        <p:spPr>
          <a:xfrm>
            <a:off x="2648688"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2735375" y="9694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sp>
        <p:nvSpPr>
          <p:cNvPr id="261" name="Google Shape;261;p23"/>
          <p:cNvSpPr/>
          <p:nvPr/>
        </p:nvSpPr>
        <p:spPr>
          <a:xfrm>
            <a:off x="2735375" y="13194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CLAHE</a:t>
            </a:r>
            <a:endParaRPr sz="1100"/>
          </a:p>
        </p:txBody>
      </p:sp>
      <p:sp>
        <p:nvSpPr>
          <p:cNvPr id="262" name="Google Shape;262;p23"/>
          <p:cNvSpPr/>
          <p:nvPr/>
        </p:nvSpPr>
        <p:spPr>
          <a:xfrm>
            <a:off x="3915000"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4020775" y="8000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CLAHE</a:t>
            </a:r>
            <a:endParaRPr sz="1100"/>
          </a:p>
        </p:txBody>
      </p:sp>
      <p:sp>
        <p:nvSpPr>
          <p:cNvPr id="264" name="Google Shape;264;p23"/>
          <p:cNvSpPr/>
          <p:nvPr/>
        </p:nvSpPr>
        <p:spPr>
          <a:xfrm>
            <a:off x="4020775" y="11388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White Balance</a:t>
            </a:r>
            <a:endParaRPr sz="1000"/>
          </a:p>
        </p:txBody>
      </p:sp>
      <p:sp>
        <p:nvSpPr>
          <p:cNvPr id="265" name="Google Shape;265;p23"/>
          <p:cNvSpPr/>
          <p:nvPr/>
        </p:nvSpPr>
        <p:spPr>
          <a:xfrm>
            <a:off x="4020775" y="14775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sp>
        <p:nvSpPr>
          <p:cNvPr id="266" name="Google Shape;266;p23"/>
          <p:cNvSpPr/>
          <p:nvPr/>
        </p:nvSpPr>
        <p:spPr>
          <a:xfrm>
            <a:off x="5173638"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5260325" y="10748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grpSp>
        <p:nvGrpSpPr>
          <p:cNvPr id="268" name="Google Shape;268;p23"/>
          <p:cNvGrpSpPr/>
          <p:nvPr/>
        </p:nvGrpSpPr>
        <p:grpSpPr>
          <a:xfrm>
            <a:off x="6447650" y="641450"/>
            <a:ext cx="1234800" cy="1286100"/>
            <a:chOff x="6447650" y="641450"/>
            <a:chExt cx="1234800" cy="1286100"/>
          </a:xfrm>
        </p:grpSpPr>
        <p:sp>
          <p:nvSpPr>
            <p:cNvPr id="269" name="Google Shape;269;p23"/>
            <p:cNvSpPr/>
            <p:nvPr/>
          </p:nvSpPr>
          <p:spPr>
            <a:xfrm>
              <a:off x="6447650"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6534338" y="9694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White Balance</a:t>
              </a:r>
              <a:endParaRPr sz="1000"/>
            </a:p>
          </p:txBody>
        </p:sp>
        <p:sp>
          <p:nvSpPr>
            <p:cNvPr id="271" name="Google Shape;271;p23"/>
            <p:cNvSpPr/>
            <p:nvPr/>
          </p:nvSpPr>
          <p:spPr>
            <a:xfrm>
              <a:off x="6534338" y="13194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grpSp>
      <p:sp>
        <p:nvSpPr>
          <p:cNvPr id="272" name="Google Shape;272;p23"/>
          <p:cNvSpPr/>
          <p:nvPr/>
        </p:nvSpPr>
        <p:spPr>
          <a:xfrm>
            <a:off x="7721650" y="641450"/>
            <a:ext cx="1234800" cy="12861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7827425" y="8000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CLAHE</a:t>
            </a:r>
            <a:endParaRPr sz="1100"/>
          </a:p>
        </p:txBody>
      </p:sp>
      <p:sp>
        <p:nvSpPr>
          <p:cNvPr id="274" name="Google Shape;274;p23"/>
          <p:cNvSpPr/>
          <p:nvPr/>
        </p:nvSpPr>
        <p:spPr>
          <a:xfrm>
            <a:off x="7827425" y="11388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Hair removal</a:t>
            </a:r>
            <a:endParaRPr sz="1000"/>
          </a:p>
        </p:txBody>
      </p:sp>
      <p:sp>
        <p:nvSpPr>
          <p:cNvPr id="275" name="Google Shape;275;p23"/>
          <p:cNvSpPr/>
          <p:nvPr/>
        </p:nvSpPr>
        <p:spPr>
          <a:xfrm>
            <a:off x="7827425" y="14775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t>Hard thresholding</a:t>
            </a:r>
            <a:endParaRPr sz="900"/>
          </a:p>
        </p:txBody>
      </p:sp>
      <p:sp>
        <p:nvSpPr>
          <p:cNvPr id="276" name="Google Shape;276;p23"/>
          <p:cNvSpPr/>
          <p:nvPr/>
        </p:nvSpPr>
        <p:spPr>
          <a:xfrm>
            <a:off x="3915000" y="1955800"/>
            <a:ext cx="1234800" cy="1586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4000800" y="21144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278" name="Google Shape;278;p23"/>
          <p:cNvSpPr/>
          <p:nvPr/>
        </p:nvSpPr>
        <p:spPr>
          <a:xfrm>
            <a:off x="4000800" y="24531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279" name="Google Shape;279;p23"/>
          <p:cNvSpPr/>
          <p:nvPr/>
        </p:nvSpPr>
        <p:spPr>
          <a:xfrm>
            <a:off x="4000800" y="27919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grpSp>
        <p:nvGrpSpPr>
          <p:cNvPr id="280" name="Google Shape;280;p23"/>
          <p:cNvGrpSpPr/>
          <p:nvPr/>
        </p:nvGrpSpPr>
        <p:grpSpPr>
          <a:xfrm>
            <a:off x="1382375" y="1955800"/>
            <a:ext cx="1234800" cy="1862100"/>
            <a:chOff x="1405300" y="2044975"/>
            <a:chExt cx="1234800" cy="1862100"/>
          </a:xfrm>
        </p:grpSpPr>
        <p:sp>
          <p:nvSpPr>
            <p:cNvPr id="281" name="Google Shape;281;p23"/>
            <p:cNvSpPr/>
            <p:nvPr/>
          </p:nvSpPr>
          <p:spPr>
            <a:xfrm>
              <a:off x="1405300" y="2044975"/>
              <a:ext cx="1234800" cy="1862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1491100" y="215286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283" name="Google Shape;283;p23"/>
            <p:cNvSpPr/>
            <p:nvPr/>
          </p:nvSpPr>
          <p:spPr>
            <a:xfrm>
              <a:off x="1491100" y="24916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284" name="Google Shape;284;p23"/>
            <p:cNvSpPr/>
            <p:nvPr/>
          </p:nvSpPr>
          <p:spPr>
            <a:xfrm>
              <a:off x="1491100" y="283036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sp>
          <p:nvSpPr>
            <p:cNvPr id="285" name="Google Shape;285;p23"/>
            <p:cNvSpPr/>
            <p:nvPr/>
          </p:nvSpPr>
          <p:spPr>
            <a:xfrm>
              <a:off x="1492000" y="316911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ORB</a:t>
              </a:r>
              <a:endParaRPr sz="1100"/>
            </a:p>
          </p:txBody>
        </p:sp>
        <p:sp>
          <p:nvSpPr>
            <p:cNvPr id="286" name="Google Shape;286;p23"/>
            <p:cNvSpPr/>
            <p:nvPr/>
          </p:nvSpPr>
          <p:spPr>
            <a:xfrm>
              <a:off x="1491100" y="3507863"/>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Zernike</a:t>
              </a:r>
              <a:endParaRPr sz="1100"/>
            </a:p>
          </p:txBody>
        </p:sp>
      </p:grpSp>
      <p:sp>
        <p:nvSpPr>
          <p:cNvPr id="287" name="Google Shape;287;p23"/>
          <p:cNvSpPr/>
          <p:nvPr/>
        </p:nvSpPr>
        <p:spPr>
          <a:xfrm>
            <a:off x="116400" y="1955800"/>
            <a:ext cx="1234800" cy="1286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202200" y="21144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289" name="Google Shape;289;p23"/>
          <p:cNvSpPr/>
          <p:nvPr/>
        </p:nvSpPr>
        <p:spPr>
          <a:xfrm>
            <a:off x="202200" y="24531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290" name="Google Shape;290;p23"/>
          <p:cNvSpPr/>
          <p:nvPr/>
        </p:nvSpPr>
        <p:spPr>
          <a:xfrm>
            <a:off x="202200" y="27919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grpSp>
        <p:nvGrpSpPr>
          <p:cNvPr id="291" name="Google Shape;291;p23"/>
          <p:cNvGrpSpPr/>
          <p:nvPr/>
        </p:nvGrpSpPr>
        <p:grpSpPr>
          <a:xfrm>
            <a:off x="2659750" y="1955800"/>
            <a:ext cx="1234800" cy="1286100"/>
            <a:chOff x="2659750" y="1955800"/>
            <a:chExt cx="1234800" cy="1286100"/>
          </a:xfrm>
        </p:grpSpPr>
        <p:sp>
          <p:nvSpPr>
            <p:cNvPr id="292" name="Google Shape;292;p23"/>
            <p:cNvSpPr/>
            <p:nvPr/>
          </p:nvSpPr>
          <p:spPr>
            <a:xfrm>
              <a:off x="2659750" y="1955800"/>
              <a:ext cx="1234800" cy="1286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2745550" y="21144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294" name="Google Shape;294;p23"/>
            <p:cNvSpPr/>
            <p:nvPr/>
          </p:nvSpPr>
          <p:spPr>
            <a:xfrm>
              <a:off x="2745550" y="24531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295" name="Google Shape;295;p23"/>
            <p:cNvSpPr/>
            <p:nvPr/>
          </p:nvSpPr>
          <p:spPr>
            <a:xfrm>
              <a:off x="2745550" y="27919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grpSp>
      <p:sp>
        <p:nvSpPr>
          <p:cNvPr id="296" name="Google Shape;296;p23"/>
          <p:cNvSpPr/>
          <p:nvPr/>
        </p:nvSpPr>
        <p:spPr>
          <a:xfrm>
            <a:off x="4000800" y="31306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Zernike</a:t>
            </a:r>
            <a:endParaRPr sz="1100"/>
          </a:p>
        </p:txBody>
      </p:sp>
      <p:grpSp>
        <p:nvGrpSpPr>
          <p:cNvPr id="297" name="Google Shape;297;p23"/>
          <p:cNvGrpSpPr/>
          <p:nvPr/>
        </p:nvGrpSpPr>
        <p:grpSpPr>
          <a:xfrm>
            <a:off x="5181300" y="1955800"/>
            <a:ext cx="1234800" cy="1286100"/>
            <a:chOff x="2659750" y="1955800"/>
            <a:chExt cx="1234800" cy="1286100"/>
          </a:xfrm>
        </p:grpSpPr>
        <p:sp>
          <p:nvSpPr>
            <p:cNvPr id="298" name="Google Shape;298;p23"/>
            <p:cNvSpPr/>
            <p:nvPr/>
          </p:nvSpPr>
          <p:spPr>
            <a:xfrm>
              <a:off x="2659750" y="1955800"/>
              <a:ext cx="1234800" cy="1286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2745550" y="21144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300" name="Google Shape;300;p23"/>
            <p:cNvSpPr/>
            <p:nvPr/>
          </p:nvSpPr>
          <p:spPr>
            <a:xfrm>
              <a:off x="2745550" y="24531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301" name="Google Shape;301;p23"/>
            <p:cNvSpPr/>
            <p:nvPr/>
          </p:nvSpPr>
          <p:spPr>
            <a:xfrm>
              <a:off x="2745550" y="27919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grpSp>
      <p:grpSp>
        <p:nvGrpSpPr>
          <p:cNvPr id="302" name="Google Shape;302;p23"/>
          <p:cNvGrpSpPr/>
          <p:nvPr/>
        </p:nvGrpSpPr>
        <p:grpSpPr>
          <a:xfrm>
            <a:off x="6447600" y="1955800"/>
            <a:ext cx="1234800" cy="1286100"/>
            <a:chOff x="2659750" y="1955800"/>
            <a:chExt cx="1234800" cy="1286100"/>
          </a:xfrm>
        </p:grpSpPr>
        <p:sp>
          <p:nvSpPr>
            <p:cNvPr id="303" name="Google Shape;303;p23"/>
            <p:cNvSpPr/>
            <p:nvPr/>
          </p:nvSpPr>
          <p:spPr>
            <a:xfrm>
              <a:off x="2659750" y="1955800"/>
              <a:ext cx="1234800" cy="1286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2745550" y="21144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305" name="Google Shape;305;p23"/>
            <p:cNvSpPr/>
            <p:nvPr/>
          </p:nvSpPr>
          <p:spPr>
            <a:xfrm>
              <a:off x="2745550" y="24531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306" name="Google Shape;306;p23"/>
            <p:cNvSpPr/>
            <p:nvPr/>
          </p:nvSpPr>
          <p:spPr>
            <a:xfrm>
              <a:off x="2745550" y="27919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grpSp>
      <p:sp>
        <p:nvSpPr>
          <p:cNvPr id="307" name="Google Shape;307;p23"/>
          <p:cNvSpPr/>
          <p:nvPr/>
        </p:nvSpPr>
        <p:spPr>
          <a:xfrm>
            <a:off x="7713900" y="1955800"/>
            <a:ext cx="1234800" cy="12861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7801200" y="24531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309" name="Google Shape;309;p23"/>
          <p:cNvSpPr/>
          <p:nvPr/>
        </p:nvSpPr>
        <p:spPr>
          <a:xfrm>
            <a:off x="3914100" y="3570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a:off x="3999900" y="3728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11" name="Google Shape;311;p23"/>
          <p:cNvSpPr/>
          <p:nvPr/>
        </p:nvSpPr>
        <p:spPr>
          <a:xfrm>
            <a:off x="3999900" y="4067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12" name="Google Shape;312;p23"/>
          <p:cNvSpPr/>
          <p:nvPr/>
        </p:nvSpPr>
        <p:spPr>
          <a:xfrm>
            <a:off x="3999900" y="4406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nvGrpSpPr>
          <p:cNvPr id="313" name="Google Shape;313;p23"/>
          <p:cNvGrpSpPr/>
          <p:nvPr/>
        </p:nvGrpSpPr>
        <p:grpSpPr>
          <a:xfrm>
            <a:off x="1382375" y="3846150"/>
            <a:ext cx="1234800" cy="1286100"/>
            <a:chOff x="1382375" y="3846150"/>
            <a:chExt cx="1234800" cy="1286100"/>
          </a:xfrm>
        </p:grpSpPr>
        <p:sp>
          <p:nvSpPr>
            <p:cNvPr id="314" name="Google Shape;314;p23"/>
            <p:cNvSpPr/>
            <p:nvPr/>
          </p:nvSpPr>
          <p:spPr>
            <a:xfrm>
              <a:off x="1382375" y="3846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p:nvPr/>
          </p:nvSpPr>
          <p:spPr>
            <a:xfrm>
              <a:off x="1468175" y="4004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16" name="Google Shape;316;p23"/>
            <p:cNvSpPr/>
            <p:nvPr/>
          </p:nvSpPr>
          <p:spPr>
            <a:xfrm>
              <a:off x="1468175" y="4343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17" name="Google Shape;317;p23"/>
            <p:cNvSpPr/>
            <p:nvPr/>
          </p:nvSpPr>
          <p:spPr>
            <a:xfrm>
              <a:off x="1468175" y="4682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grpSp>
        <p:nvGrpSpPr>
          <p:cNvPr id="318" name="Google Shape;318;p23"/>
          <p:cNvGrpSpPr/>
          <p:nvPr/>
        </p:nvGrpSpPr>
        <p:grpSpPr>
          <a:xfrm>
            <a:off x="114825" y="3270150"/>
            <a:ext cx="1234800" cy="1286100"/>
            <a:chOff x="1382375" y="3846150"/>
            <a:chExt cx="1234800" cy="1286100"/>
          </a:xfrm>
        </p:grpSpPr>
        <p:sp>
          <p:nvSpPr>
            <p:cNvPr id="319" name="Google Shape;319;p23"/>
            <p:cNvSpPr/>
            <p:nvPr/>
          </p:nvSpPr>
          <p:spPr>
            <a:xfrm>
              <a:off x="1382375" y="3846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1468175" y="4004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21" name="Google Shape;321;p23"/>
            <p:cNvSpPr/>
            <p:nvPr/>
          </p:nvSpPr>
          <p:spPr>
            <a:xfrm>
              <a:off x="1468175" y="4343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22" name="Google Shape;322;p23"/>
            <p:cNvSpPr/>
            <p:nvPr/>
          </p:nvSpPr>
          <p:spPr>
            <a:xfrm>
              <a:off x="1468175" y="4682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grpSp>
        <p:nvGrpSpPr>
          <p:cNvPr id="323" name="Google Shape;323;p23"/>
          <p:cNvGrpSpPr/>
          <p:nvPr/>
        </p:nvGrpSpPr>
        <p:grpSpPr>
          <a:xfrm>
            <a:off x="2648225" y="3270150"/>
            <a:ext cx="1234800" cy="1286100"/>
            <a:chOff x="1382375" y="3846150"/>
            <a:chExt cx="1234800" cy="1286100"/>
          </a:xfrm>
        </p:grpSpPr>
        <p:sp>
          <p:nvSpPr>
            <p:cNvPr id="324" name="Google Shape;324;p23"/>
            <p:cNvSpPr/>
            <p:nvPr/>
          </p:nvSpPr>
          <p:spPr>
            <a:xfrm>
              <a:off x="1382375" y="3846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1468175" y="4004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26" name="Google Shape;326;p23"/>
            <p:cNvSpPr/>
            <p:nvPr/>
          </p:nvSpPr>
          <p:spPr>
            <a:xfrm>
              <a:off x="1468175" y="4343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27" name="Google Shape;327;p23"/>
            <p:cNvSpPr/>
            <p:nvPr/>
          </p:nvSpPr>
          <p:spPr>
            <a:xfrm>
              <a:off x="1468175" y="4682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grpSp>
        <p:nvGrpSpPr>
          <p:cNvPr id="328" name="Google Shape;328;p23"/>
          <p:cNvGrpSpPr/>
          <p:nvPr/>
        </p:nvGrpSpPr>
        <p:grpSpPr>
          <a:xfrm>
            <a:off x="5181763" y="3270150"/>
            <a:ext cx="1234800" cy="1286100"/>
            <a:chOff x="1382375" y="3846150"/>
            <a:chExt cx="1234800" cy="1286100"/>
          </a:xfrm>
        </p:grpSpPr>
        <p:sp>
          <p:nvSpPr>
            <p:cNvPr id="329" name="Google Shape;329;p23"/>
            <p:cNvSpPr/>
            <p:nvPr/>
          </p:nvSpPr>
          <p:spPr>
            <a:xfrm>
              <a:off x="1382375" y="3846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1468175" y="4004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31" name="Google Shape;331;p23"/>
            <p:cNvSpPr/>
            <p:nvPr/>
          </p:nvSpPr>
          <p:spPr>
            <a:xfrm>
              <a:off x="1468175" y="4343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32" name="Google Shape;332;p23"/>
            <p:cNvSpPr/>
            <p:nvPr/>
          </p:nvSpPr>
          <p:spPr>
            <a:xfrm>
              <a:off x="1468175" y="4682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grpSp>
        <p:nvGrpSpPr>
          <p:cNvPr id="333" name="Google Shape;333;p23"/>
          <p:cNvGrpSpPr/>
          <p:nvPr/>
        </p:nvGrpSpPr>
        <p:grpSpPr>
          <a:xfrm>
            <a:off x="6448550" y="3263300"/>
            <a:ext cx="1234800" cy="1286100"/>
            <a:chOff x="1382375" y="3846150"/>
            <a:chExt cx="1234800" cy="1286100"/>
          </a:xfrm>
        </p:grpSpPr>
        <p:sp>
          <p:nvSpPr>
            <p:cNvPr id="334" name="Google Shape;334;p23"/>
            <p:cNvSpPr/>
            <p:nvPr/>
          </p:nvSpPr>
          <p:spPr>
            <a:xfrm>
              <a:off x="1382375" y="3846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1468175" y="4004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36" name="Google Shape;336;p23"/>
            <p:cNvSpPr/>
            <p:nvPr/>
          </p:nvSpPr>
          <p:spPr>
            <a:xfrm>
              <a:off x="1468175" y="4343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37" name="Google Shape;337;p23"/>
            <p:cNvSpPr/>
            <p:nvPr/>
          </p:nvSpPr>
          <p:spPr>
            <a:xfrm>
              <a:off x="1468175" y="4682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grpSp>
        <p:nvGrpSpPr>
          <p:cNvPr id="338" name="Google Shape;338;p23"/>
          <p:cNvGrpSpPr/>
          <p:nvPr/>
        </p:nvGrpSpPr>
        <p:grpSpPr>
          <a:xfrm>
            <a:off x="7715325" y="3263300"/>
            <a:ext cx="1234800" cy="1286100"/>
            <a:chOff x="1382375" y="3846150"/>
            <a:chExt cx="1234800" cy="1286100"/>
          </a:xfrm>
        </p:grpSpPr>
        <p:sp>
          <p:nvSpPr>
            <p:cNvPr id="339" name="Google Shape;339;p23"/>
            <p:cNvSpPr/>
            <p:nvPr/>
          </p:nvSpPr>
          <p:spPr>
            <a:xfrm>
              <a:off x="1382375" y="3846150"/>
              <a:ext cx="1234800" cy="12861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3"/>
            <p:cNvSpPr/>
            <p:nvPr/>
          </p:nvSpPr>
          <p:spPr>
            <a:xfrm>
              <a:off x="1468175" y="40047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a:t>
              </a:r>
              <a:endParaRPr sz="1000"/>
            </a:p>
            <a:p>
              <a:pPr indent="0" lvl="0" marL="0" rtl="0" algn="ctr">
                <a:spcBef>
                  <a:spcPts val="0"/>
                </a:spcBef>
                <a:spcAft>
                  <a:spcPts val="0"/>
                </a:spcAft>
                <a:buNone/>
              </a:pPr>
              <a:r>
                <a:rPr lang="es" sz="1000"/>
                <a:t>Scaler</a:t>
              </a:r>
              <a:endParaRPr sz="1000"/>
            </a:p>
          </p:txBody>
        </p:sp>
        <p:sp>
          <p:nvSpPr>
            <p:cNvPr id="341" name="Google Shape;341;p23"/>
            <p:cNvSpPr/>
            <p:nvPr/>
          </p:nvSpPr>
          <p:spPr>
            <a:xfrm>
              <a:off x="1468175" y="434353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RFE</a:t>
              </a:r>
              <a:endParaRPr sz="1100"/>
            </a:p>
          </p:txBody>
        </p:sp>
        <p:sp>
          <p:nvSpPr>
            <p:cNvPr id="342" name="Google Shape;342;p23"/>
            <p:cNvSpPr/>
            <p:nvPr/>
          </p:nvSpPr>
          <p:spPr>
            <a:xfrm>
              <a:off x="1468175" y="4682288"/>
              <a:ext cx="1061400" cy="29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ML Balancing Strategies</a:t>
            </a:r>
            <a:endParaRPr/>
          </a:p>
        </p:txBody>
      </p:sp>
      <p:sp>
        <p:nvSpPr>
          <p:cNvPr id="348" name="Google Shape;348;p24"/>
          <p:cNvSpPr txBox="1"/>
          <p:nvPr>
            <p:ph idx="1" type="body"/>
          </p:nvPr>
        </p:nvSpPr>
        <p:spPr>
          <a:xfrm>
            <a:off x="311700" y="1152475"/>
            <a:ext cx="3999900" cy="166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a:t>Oversampling</a:t>
            </a:r>
            <a:endParaRPr b="1"/>
          </a:p>
          <a:p>
            <a:pPr indent="-310832" lvl="0" marL="457200" rtl="0" algn="l">
              <a:spcBef>
                <a:spcPts val="1200"/>
              </a:spcBef>
              <a:spcAft>
                <a:spcPts val="0"/>
              </a:spcAft>
              <a:buSzPct val="100000"/>
              <a:buChar char="●"/>
            </a:pPr>
            <a:r>
              <a:rPr lang="es"/>
              <a:t>All the classes augment to the one with more samples</a:t>
            </a:r>
            <a:endParaRPr/>
          </a:p>
          <a:p>
            <a:pPr indent="-310832" lvl="0" marL="457200" rtl="0" algn="l">
              <a:spcBef>
                <a:spcPts val="0"/>
              </a:spcBef>
              <a:spcAft>
                <a:spcPts val="0"/>
              </a:spcAft>
              <a:buSzPct val="100000"/>
              <a:buChar char="●"/>
            </a:pPr>
            <a:r>
              <a:rPr lang="es"/>
              <a:t>The minority class(es) augment to the one with more samples</a:t>
            </a:r>
            <a:endParaRPr/>
          </a:p>
          <a:p>
            <a:pPr indent="-310832" lvl="0" marL="457200" rtl="0" algn="l">
              <a:spcBef>
                <a:spcPts val="0"/>
              </a:spcBef>
              <a:spcAft>
                <a:spcPts val="0"/>
              </a:spcAft>
              <a:buSzPct val="100000"/>
              <a:buChar char="●"/>
            </a:pPr>
            <a:r>
              <a:rPr lang="es"/>
              <a:t>The classes augment in a given percentage (Fixed)</a:t>
            </a:r>
            <a:endParaRPr/>
          </a:p>
        </p:txBody>
      </p:sp>
      <p:sp>
        <p:nvSpPr>
          <p:cNvPr id="349" name="Google Shape;349;p24"/>
          <p:cNvSpPr txBox="1"/>
          <p:nvPr>
            <p:ph idx="2" type="body"/>
          </p:nvPr>
        </p:nvSpPr>
        <p:spPr>
          <a:xfrm>
            <a:off x="4832400" y="1152475"/>
            <a:ext cx="3999900" cy="16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UnderSampling</a:t>
            </a:r>
            <a:endParaRPr b="1"/>
          </a:p>
          <a:p>
            <a:pPr indent="-317500" lvl="0" marL="457200" rtl="0" algn="l">
              <a:spcBef>
                <a:spcPts val="1200"/>
              </a:spcBef>
              <a:spcAft>
                <a:spcPts val="0"/>
              </a:spcAft>
              <a:buSzPts val="1400"/>
              <a:buChar char="●"/>
            </a:pPr>
            <a:r>
              <a:rPr lang="es"/>
              <a:t>All the classes reduce to the size of the minimum class</a:t>
            </a:r>
            <a:endParaRPr/>
          </a:p>
          <a:p>
            <a:pPr indent="-317500" lvl="0" marL="457200" rtl="0" algn="l">
              <a:spcBef>
                <a:spcPts val="0"/>
              </a:spcBef>
              <a:spcAft>
                <a:spcPts val="0"/>
              </a:spcAft>
              <a:buSzPts val="1400"/>
              <a:buChar char="●"/>
            </a:pPr>
            <a:r>
              <a:rPr lang="es"/>
              <a:t>The classes reduce in a given percentage</a:t>
            </a:r>
            <a:endParaRPr/>
          </a:p>
        </p:txBody>
      </p:sp>
      <p:sp>
        <p:nvSpPr>
          <p:cNvPr id="350" name="Google Shape;350;p24"/>
          <p:cNvSpPr txBox="1"/>
          <p:nvPr/>
        </p:nvSpPr>
        <p:spPr>
          <a:xfrm>
            <a:off x="0" y="4797300"/>
            <a:ext cx="3563100" cy="346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1050">
                <a:solidFill>
                  <a:srgbClr val="C586C0"/>
                </a:solidFill>
                <a:highlight>
                  <a:srgbClr val="1E1E1E"/>
                </a:highlight>
                <a:latin typeface="Courier New"/>
                <a:ea typeface="Courier New"/>
                <a:cs typeface="Courier New"/>
                <a:sym typeface="Courier New"/>
              </a:rPr>
              <a:t>from</a:t>
            </a:r>
            <a:r>
              <a:rPr lang="es" sz="1050">
                <a:solidFill>
                  <a:srgbClr val="D4D4D4"/>
                </a:solidFill>
                <a:highlight>
                  <a:srgbClr val="1E1E1E"/>
                </a:highlight>
                <a:latin typeface="Courier New"/>
                <a:ea typeface="Courier New"/>
                <a:cs typeface="Courier New"/>
                <a:sym typeface="Courier New"/>
              </a:rPr>
              <a:t> imblearn.over_sampling </a:t>
            </a:r>
            <a:r>
              <a:rPr lang="es" sz="1050">
                <a:solidFill>
                  <a:srgbClr val="C586C0"/>
                </a:solidFill>
                <a:highlight>
                  <a:srgbClr val="1E1E1E"/>
                </a:highlight>
                <a:latin typeface="Courier New"/>
                <a:ea typeface="Courier New"/>
                <a:cs typeface="Courier New"/>
                <a:sym typeface="Courier New"/>
              </a:rPr>
              <a:t>import</a:t>
            </a:r>
            <a:r>
              <a:rPr lang="es" sz="1050">
                <a:solidFill>
                  <a:srgbClr val="D4D4D4"/>
                </a:solidFill>
                <a:highlight>
                  <a:srgbClr val="1E1E1E"/>
                </a:highlight>
                <a:latin typeface="Courier New"/>
                <a:ea typeface="Courier New"/>
                <a:cs typeface="Courier New"/>
                <a:sym typeface="Courier New"/>
              </a:rPr>
              <a:t> SMOTE</a:t>
            </a:r>
            <a:endParaRPr sz="1050">
              <a:solidFill>
                <a:srgbClr val="D4D4D4"/>
              </a:solidFill>
              <a:highlight>
                <a:srgbClr val="1E1E1E"/>
              </a:highlight>
              <a:latin typeface="Courier New"/>
              <a:ea typeface="Courier New"/>
              <a:cs typeface="Courier New"/>
              <a:sym typeface="Courier New"/>
            </a:endParaRPr>
          </a:p>
        </p:txBody>
      </p:sp>
      <p:sp>
        <p:nvSpPr>
          <p:cNvPr id="351" name="Google Shape;351;p24"/>
          <p:cNvSpPr txBox="1"/>
          <p:nvPr>
            <p:ph idx="2" type="body"/>
          </p:nvPr>
        </p:nvSpPr>
        <p:spPr>
          <a:xfrm>
            <a:off x="343500" y="3034925"/>
            <a:ext cx="3999900" cy="1664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a:t>Combined</a:t>
            </a:r>
            <a:endParaRPr b="1"/>
          </a:p>
          <a:p>
            <a:pPr indent="-317500" lvl="0" marL="457200" rtl="0" algn="l">
              <a:spcBef>
                <a:spcPts val="1200"/>
              </a:spcBef>
              <a:spcAft>
                <a:spcPts val="0"/>
              </a:spcAft>
              <a:buSzPts val="1400"/>
              <a:buChar char="●"/>
            </a:pPr>
            <a:r>
              <a:rPr lang="es"/>
              <a:t>Undersampling + Oversampling, each with a given percentage </a:t>
            </a:r>
            <a:endParaRPr/>
          </a:p>
          <a:p>
            <a:pPr indent="-317500" lvl="0" marL="457200" rtl="0" algn="l">
              <a:spcBef>
                <a:spcPts val="0"/>
              </a:spcBef>
              <a:spcAft>
                <a:spcPts val="0"/>
              </a:spcAft>
              <a:buSzPts val="1400"/>
              <a:buChar char="●"/>
            </a:pPr>
            <a:r>
              <a:rPr lang="es"/>
              <a:t>Undersampling + Oversampling with a library and no instructions for balancing the classes</a:t>
            </a:r>
            <a:endParaRPr/>
          </a:p>
        </p:txBody>
      </p:sp>
      <p:pic>
        <p:nvPicPr>
          <p:cNvPr id="352" name="Google Shape;352;p24"/>
          <p:cNvPicPr preferRelativeResize="0"/>
          <p:nvPr/>
        </p:nvPicPr>
        <p:blipFill>
          <a:blip r:embed="rId3">
            <a:alphaModFix/>
          </a:blip>
          <a:stretch>
            <a:fillRect/>
          </a:stretch>
        </p:blipFill>
        <p:spPr>
          <a:xfrm>
            <a:off x="5900525" y="2745600"/>
            <a:ext cx="1612650" cy="1612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Classifiers</a:t>
            </a:r>
            <a:endParaRPr/>
          </a:p>
        </p:txBody>
      </p:sp>
      <p:sp>
        <p:nvSpPr>
          <p:cNvPr id="358" name="Google Shape;358;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7500" lvl="0" marL="457200" rtl="0" algn="l">
              <a:spcBef>
                <a:spcPts val="1200"/>
              </a:spcBef>
              <a:spcAft>
                <a:spcPts val="0"/>
              </a:spcAft>
              <a:buSzPts val="1400"/>
              <a:buChar char="●"/>
            </a:pPr>
            <a:r>
              <a:rPr lang="es"/>
              <a:t>Random Forest (RF)</a:t>
            </a:r>
            <a:endParaRPr/>
          </a:p>
          <a:p>
            <a:pPr indent="-317500" lvl="0" marL="457200" rtl="0" algn="l">
              <a:spcBef>
                <a:spcPts val="0"/>
              </a:spcBef>
              <a:spcAft>
                <a:spcPts val="0"/>
              </a:spcAft>
              <a:buSzPts val="1400"/>
              <a:buChar char="●"/>
            </a:pPr>
            <a:r>
              <a:rPr lang="es"/>
              <a:t>Decision Tree</a:t>
            </a:r>
            <a:endParaRPr/>
          </a:p>
          <a:p>
            <a:pPr indent="-317500" lvl="0" marL="457200" rtl="0" algn="l">
              <a:spcBef>
                <a:spcPts val="0"/>
              </a:spcBef>
              <a:spcAft>
                <a:spcPts val="0"/>
              </a:spcAft>
              <a:buSzPts val="1400"/>
              <a:buChar char="●"/>
            </a:pPr>
            <a:r>
              <a:rPr lang="es"/>
              <a:t>Support Vector Machine</a:t>
            </a:r>
            <a:endParaRPr/>
          </a:p>
          <a:p>
            <a:pPr indent="-317500" lvl="0" marL="457200" rtl="0" algn="l">
              <a:spcBef>
                <a:spcPts val="0"/>
              </a:spcBef>
              <a:spcAft>
                <a:spcPts val="0"/>
              </a:spcAft>
              <a:buSzPts val="1400"/>
              <a:buChar char="●"/>
            </a:pPr>
            <a:r>
              <a:rPr lang="es"/>
              <a:t>AdaBoost</a:t>
            </a:r>
            <a:endParaRPr/>
          </a:p>
          <a:p>
            <a:pPr indent="-317500" lvl="0" marL="457200" rtl="0" algn="l">
              <a:spcBef>
                <a:spcPts val="0"/>
              </a:spcBef>
              <a:spcAft>
                <a:spcPts val="0"/>
              </a:spcAft>
              <a:buSzPts val="1400"/>
              <a:buChar char="●"/>
            </a:pPr>
            <a:r>
              <a:rPr lang="es"/>
              <a:t>Grad Boost</a:t>
            </a:r>
            <a:endParaRPr/>
          </a:p>
          <a:p>
            <a:pPr indent="-317500" lvl="0" marL="457200" rtl="0" algn="l">
              <a:spcBef>
                <a:spcPts val="0"/>
              </a:spcBef>
              <a:spcAft>
                <a:spcPts val="0"/>
              </a:spcAft>
              <a:buSzPts val="1400"/>
              <a:buChar char="●"/>
            </a:pPr>
            <a:r>
              <a:rPr lang="es"/>
              <a:t>HistGradBoost</a:t>
            </a:r>
            <a:endParaRPr/>
          </a:p>
          <a:p>
            <a:pPr indent="-317500" lvl="0" marL="457200" rtl="0" algn="l">
              <a:spcBef>
                <a:spcPts val="0"/>
              </a:spcBef>
              <a:spcAft>
                <a:spcPts val="0"/>
              </a:spcAft>
              <a:buSzPts val="1400"/>
              <a:buChar char="●"/>
            </a:pPr>
            <a:r>
              <a:rPr lang="es"/>
              <a:t>XG Boost</a:t>
            </a:r>
            <a:endParaRPr/>
          </a:p>
          <a:p>
            <a:pPr indent="-317500" lvl="0" marL="457200" rtl="0" algn="l">
              <a:spcBef>
                <a:spcPts val="0"/>
              </a:spcBef>
              <a:spcAft>
                <a:spcPts val="0"/>
              </a:spcAft>
              <a:buSzPts val="1400"/>
              <a:buChar char="●"/>
            </a:pPr>
            <a:r>
              <a:rPr lang="es"/>
              <a:t>K-Nearest </a:t>
            </a:r>
            <a:r>
              <a:rPr lang="es"/>
              <a:t>Neighbors</a:t>
            </a:r>
            <a:endParaRPr/>
          </a:p>
          <a:p>
            <a:pPr indent="-317500" lvl="0" marL="457200" rtl="0" algn="l">
              <a:spcBef>
                <a:spcPts val="0"/>
              </a:spcBef>
              <a:spcAft>
                <a:spcPts val="0"/>
              </a:spcAft>
              <a:buSzPts val="1400"/>
              <a:buChar char="●"/>
            </a:pPr>
            <a:r>
              <a:rPr lang="es"/>
              <a:t>Linear Discriminant Analysis (LDA)</a:t>
            </a:r>
            <a:endParaRPr/>
          </a:p>
          <a:p>
            <a:pPr indent="-317500" lvl="0" marL="457200" rtl="0" algn="l">
              <a:spcBef>
                <a:spcPts val="0"/>
              </a:spcBef>
              <a:spcAft>
                <a:spcPts val="0"/>
              </a:spcAft>
              <a:buSzPts val="1400"/>
              <a:buChar char="●"/>
            </a:pPr>
            <a:r>
              <a:rPr lang="es"/>
              <a:t>MultiLayer Perceptron (MLP)</a:t>
            </a:r>
            <a:endParaRPr/>
          </a:p>
        </p:txBody>
      </p:sp>
      <p:pic>
        <p:nvPicPr>
          <p:cNvPr id="359" name="Google Shape;359;p25"/>
          <p:cNvPicPr preferRelativeResize="0"/>
          <p:nvPr/>
        </p:nvPicPr>
        <p:blipFill>
          <a:blip r:embed="rId3">
            <a:alphaModFix/>
          </a:blip>
          <a:stretch>
            <a:fillRect/>
          </a:stretch>
        </p:blipFill>
        <p:spPr>
          <a:xfrm>
            <a:off x="7231950" y="3356575"/>
            <a:ext cx="1212300" cy="1212300"/>
          </a:xfrm>
          <a:prstGeom prst="rect">
            <a:avLst/>
          </a:prstGeom>
          <a:noFill/>
          <a:ln>
            <a:noFill/>
          </a:ln>
        </p:spPr>
      </p:pic>
      <p:sp>
        <p:nvSpPr>
          <p:cNvPr id="360" name="Google Shape;360;p25"/>
          <p:cNvSpPr/>
          <p:nvPr/>
        </p:nvSpPr>
        <p:spPr>
          <a:xfrm>
            <a:off x="4529700" y="1572150"/>
            <a:ext cx="3999900" cy="8832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a:solidFill>
                <a:schemeClr val="lt2"/>
              </a:solidFill>
            </a:endParaRPr>
          </a:p>
          <a:p>
            <a:pPr indent="0" lvl="0" marL="0" rtl="0" algn="l">
              <a:lnSpc>
                <a:spcPct val="100000"/>
              </a:lnSpc>
              <a:spcBef>
                <a:spcPts val="1200"/>
              </a:spcBef>
              <a:spcAft>
                <a:spcPts val="0"/>
              </a:spcAft>
              <a:buNone/>
            </a:pPr>
            <a:r>
              <a:t/>
            </a:r>
            <a:endParaRPr>
              <a:solidFill>
                <a:schemeClr val="lt2"/>
              </a:solidFill>
            </a:endParaRPr>
          </a:p>
          <a:p>
            <a:pPr indent="0" lvl="0" marL="0" rtl="0" algn="l">
              <a:lnSpc>
                <a:spcPct val="100000"/>
              </a:lnSpc>
              <a:spcBef>
                <a:spcPts val="1200"/>
              </a:spcBef>
              <a:spcAft>
                <a:spcPts val="0"/>
              </a:spcAft>
              <a:buNone/>
            </a:pPr>
            <a:r>
              <a:rPr lang="es">
                <a:solidFill>
                  <a:schemeClr val="lt2"/>
                </a:solidFill>
              </a:rPr>
              <a:t>For most of the classifiers a hyperparameters optimization was perform with a 5-Fold cross validation.</a:t>
            </a:r>
            <a:endParaRPr>
              <a:solidFill>
                <a:schemeClr val="lt2"/>
              </a:solidFill>
            </a:endParaRPr>
          </a:p>
          <a:p>
            <a:pPr indent="0" lvl="0" marL="0" rtl="0" algn="l">
              <a:lnSpc>
                <a:spcPct val="100000"/>
              </a:lnSpc>
              <a:spcBef>
                <a:spcPts val="1200"/>
              </a:spcBef>
              <a:spcAft>
                <a:spcPts val="0"/>
              </a:spcAft>
              <a:buNone/>
            </a:pPr>
            <a:r>
              <a:t/>
            </a:r>
            <a:endParaRPr>
              <a:solidFill>
                <a:schemeClr val="lt2"/>
              </a:solidFill>
            </a:endParaRPr>
          </a:p>
          <a:p>
            <a:pPr indent="0" lvl="0" marL="0" rtl="0" algn="l">
              <a:lnSpc>
                <a:spcPct val="100000"/>
              </a:lnSpc>
              <a:spcBef>
                <a:spcPts val="1200"/>
              </a:spcBef>
              <a:spcAft>
                <a:spcPts val="1200"/>
              </a:spcAft>
              <a:buNone/>
            </a:pPr>
            <a:r>
              <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s" sz="9000"/>
              <a:t>Results</a:t>
            </a:r>
            <a:endParaRPr sz="8900"/>
          </a:p>
        </p:txBody>
      </p:sp>
      <p:sp>
        <p:nvSpPr>
          <p:cNvPr id="366" name="Google Shape;366;p26"/>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0" name="Shape 370"/>
        <p:cNvGrpSpPr/>
        <p:nvPr/>
      </p:nvGrpSpPr>
      <p:grpSpPr>
        <a:xfrm>
          <a:off x="0" y="0"/>
          <a:ext cx="0" cy="0"/>
          <a:chOff x="0" y="0"/>
          <a:chExt cx="0" cy="0"/>
        </a:xfrm>
      </p:grpSpPr>
      <p:sp>
        <p:nvSpPr>
          <p:cNvPr id="371" name="Google Shape;371;p27"/>
          <p:cNvSpPr txBox="1"/>
          <p:nvPr>
            <p:ph type="title"/>
          </p:nvPr>
        </p:nvSpPr>
        <p:spPr>
          <a:xfrm>
            <a:off x="311700" y="420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rgbClr val="000000"/>
                </a:solidFill>
              </a:rPr>
              <a:t>ML Preprocessing</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372" name="Google Shape;372;p27"/>
          <p:cNvSpPr txBox="1"/>
          <p:nvPr/>
        </p:nvSpPr>
        <p:spPr>
          <a:xfrm>
            <a:off x="1608688" y="1174113"/>
            <a:ext cx="20973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solidFill>
                  <a:srgbClr val="595959"/>
                </a:solidFill>
              </a:rPr>
              <a:t>Feature Selection</a:t>
            </a:r>
            <a:endParaRPr sz="1700">
              <a:solidFill>
                <a:srgbClr val="595959"/>
              </a:solidFill>
            </a:endParaRPr>
          </a:p>
        </p:txBody>
      </p:sp>
      <p:pic>
        <p:nvPicPr>
          <p:cNvPr id="373" name="Google Shape;373;p27"/>
          <p:cNvPicPr preferRelativeResize="0"/>
          <p:nvPr/>
        </p:nvPicPr>
        <p:blipFill rotWithShape="1">
          <a:blip r:embed="rId3">
            <a:alphaModFix/>
          </a:blip>
          <a:srcRect b="2118" l="1173" r="1075" t="1579"/>
          <a:stretch/>
        </p:blipFill>
        <p:spPr>
          <a:xfrm>
            <a:off x="366900" y="1848550"/>
            <a:ext cx="4586100" cy="2913950"/>
          </a:xfrm>
          <a:prstGeom prst="rect">
            <a:avLst/>
          </a:prstGeom>
          <a:noFill/>
          <a:ln>
            <a:noFill/>
          </a:ln>
        </p:spPr>
      </p:pic>
      <p:sp>
        <p:nvSpPr>
          <p:cNvPr id="374" name="Google Shape;374;p27"/>
          <p:cNvSpPr txBox="1"/>
          <p:nvPr>
            <p:ph idx="2" type="body"/>
          </p:nvPr>
        </p:nvSpPr>
        <p:spPr>
          <a:xfrm>
            <a:off x="5509200" y="2472150"/>
            <a:ext cx="3323100" cy="11964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605"/>
              <a:buNone/>
            </a:pPr>
            <a:r>
              <a:rPr lang="es" sz="1470">
                <a:solidFill>
                  <a:srgbClr val="999999"/>
                </a:solidFill>
              </a:rPr>
              <a:t>MI: Mutual Information</a:t>
            </a:r>
            <a:endParaRPr sz="1470">
              <a:solidFill>
                <a:srgbClr val="999999"/>
              </a:solidFill>
            </a:endParaRPr>
          </a:p>
          <a:p>
            <a:pPr indent="0" lvl="0" marL="0" rtl="0" algn="ctr">
              <a:lnSpc>
                <a:spcPct val="95000"/>
              </a:lnSpc>
              <a:spcBef>
                <a:spcPts val="1200"/>
              </a:spcBef>
              <a:spcAft>
                <a:spcPts val="0"/>
              </a:spcAft>
              <a:buSzPts val="605"/>
              <a:buNone/>
            </a:pPr>
            <a:r>
              <a:rPr lang="es" sz="1470">
                <a:solidFill>
                  <a:srgbClr val="999999"/>
                </a:solidFill>
              </a:rPr>
              <a:t>SFM: Select From Model</a:t>
            </a:r>
            <a:endParaRPr sz="1470">
              <a:solidFill>
                <a:srgbClr val="999999"/>
              </a:solidFill>
            </a:endParaRPr>
          </a:p>
          <a:p>
            <a:pPr indent="0" lvl="0" marL="0" rtl="0" algn="ctr">
              <a:lnSpc>
                <a:spcPct val="95000"/>
              </a:lnSpc>
              <a:spcBef>
                <a:spcPts val="1200"/>
              </a:spcBef>
              <a:spcAft>
                <a:spcPts val="1200"/>
              </a:spcAft>
              <a:buSzPts val="605"/>
              <a:buNone/>
            </a:pPr>
            <a:r>
              <a:rPr lang="es" sz="1470">
                <a:solidFill>
                  <a:srgbClr val="999999"/>
                </a:solidFill>
              </a:rPr>
              <a:t>RFE: Recursive Feature Elimination</a:t>
            </a:r>
            <a:endParaRPr sz="147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8" name="Shape 378"/>
        <p:cNvGrpSpPr/>
        <p:nvPr/>
      </p:nvGrpSpPr>
      <p:grpSpPr>
        <a:xfrm>
          <a:off x="0" y="0"/>
          <a:ext cx="0" cy="0"/>
          <a:chOff x="0" y="0"/>
          <a:chExt cx="0" cy="0"/>
        </a:xfrm>
      </p:grpSpPr>
      <p:sp>
        <p:nvSpPr>
          <p:cNvPr id="379" name="Google Shape;37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Results - Binary Classification</a:t>
            </a:r>
            <a:endParaRPr>
              <a:solidFill>
                <a:schemeClr val="lt1"/>
              </a:solidFill>
            </a:endParaRPr>
          </a:p>
        </p:txBody>
      </p:sp>
      <p:sp>
        <p:nvSpPr>
          <p:cNvPr id="380" name="Google Shape;380;p28"/>
          <p:cNvSpPr txBox="1"/>
          <p:nvPr>
            <p:ph idx="1" type="body"/>
          </p:nvPr>
        </p:nvSpPr>
        <p:spPr>
          <a:xfrm>
            <a:off x="311700" y="1109600"/>
            <a:ext cx="39999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999999"/>
                </a:solidFill>
              </a:rPr>
              <a:t>Pipelines using </a:t>
            </a:r>
            <a:r>
              <a:rPr b="1" lang="es">
                <a:solidFill>
                  <a:srgbClr val="999999"/>
                </a:solidFill>
              </a:rPr>
              <a:t>Color+GLCM+LBP</a:t>
            </a:r>
            <a:endParaRPr b="1">
              <a:solidFill>
                <a:srgbClr val="999999"/>
              </a:solidFill>
            </a:endParaRPr>
          </a:p>
        </p:txBody>
      </p:sp>
      <p:sp>
        <p:nvSpPr>
          <p:cNvPr id="381" name="Google Shape;381;p28"/>
          <p:cNvSpPr txBox="1"/>
          <p:nvPr>
            <p:ph idx="2" type="body"/>
          </p:nvPr>
        </p:nvSpPr>
        <p:spPr>
          <a:xfrm>
            <a:off x="4772125" y="1152475"/>
            <a:ext cx="3999900" cy="43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a:solidFill>
                  <a:srgbClr val="999999"/>
                </a:solidFill>
              </a:rPr>
              <a:t>Pipelines of features combination</a:t>
            </a:r>
            <a:endParaRPr>
              <a:solidFill>
                <a:srgbClr val="999999"/>
              </a:solidFill>
            </a:endParaRPr>
          </a:p>
        </p:txBody>
      </p:sp>
      <p:pic>
        <p:nvPicPr>
          <p:cNvPr id="382" name="Google Shape;382;p28"/>
          <p:cNvPicPr preferRelativeResize="0"/>
          <p:nvPr/>
        </p:nvPicPr>
        <p:blipFill rotWithShape="1">
          <a:blip r:embed="rId3">
            <a:alphaModFix/>
          </a:blip>
          <a:srcRect b="1954" l="993" r="1568" t="2232"/>
          <a:stretch/>
        </p:blipFill>
        <p:spPr>
          <a:xfrm>
            <a:off x="239900" y="1586875"/>
            <a:ext cx="4332101" cy="2554724"/>
          </a:xfrm>
          <a:prstGeom prst="rect">
            <a:avLst/>
          </a:prstGeom>
          <a:noFill/>
          <a:ln>
            <a:noFill/>
          </a:ln>
        </p:spPr>
      </p:pic>
      <p:sp>
        <p:nvSpPr>
          <p:cNvPr id="383" name="Google Shape;383;p28"/>
          <p:cNvSpPr txBox="1"/>
          <p:nvPr>
            <p:ph idx="2" type="body"/>
          </p:nvPr>
        </p:nvSpPr>
        <p:spPr>
          <a:xfrm>
            <a:off x="5025275" y="4251675"/>
            <a:ext cx="3999900" cy="5727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605"/>
              <a:buNone/>
            </a:pPr>
            <a:r>
              <a:rPr lang="es" sz="1470">
                <a:solidFill>
                  <a:srgbClr val="999999"/>
                </a:solidFill>
              </a:rPr>
              <a:t>C: Color		G: GLCM		L: LBP	</a:t>
            </a:r>
            <a:endParaRPr sz="1470">
              <a:solidFill>
                <a:srgbClr val="999999"/>
              </a:solidFill>
            </a:endParaRPr>
          </a:p>
          <a:p>
            <a:pPr indent="0" lvl="0" marL="0" rtl="0" algn="ctr">
              <a:lnSpc>
                <a:spcPct val="95000"/>
              </a:lnSpc>
              <a:spcBef>
                <a:spcPts val="1200"/>
              </a:spcBef>
              <a:spcAft>
                <a:spcPts val="1200"/>
              </a:spcAft>
              <a:buSzPts val="605"/>
              <a:buNone/>
            </a:pPr>
            <a:r>
              <a:rPr lang="es" sz="1470">
                <a:solidFill>
                  <a:srgbClr val="999999"/>
                </a:solidFill>
              </a:rPr>
              <a:t>Z: Zernike		O: ORB</a:t>
            </a:r>
            <a:endParaRPr sz="1470">
              <a:solidFill>
                <a:srgbClr val="999999"/>
              </a:solidFill>
            </a:endParaRPr>
          </a:p>
        </p:txBody>
      </p:sp>
      <p:pic>
        <p:nvPicPr>
          <p:cNvPr id="384" name="Google Shape;384;p28"/>
          <p:cNvPicPr preferRelativeResize="0"/>
          <p:nvPr/>
        </p:nvPicPr>
        <p:blipFill rotWithShape="1">
          <a:blip r:embed="rId4">
            <a:alphaModFix/>
          </a:blip>
          <a:srcRect b="2646" l="990" r="892" t="1824"/>
          <a:stretch/>
        </p:blipFill>
        <p:spPr>
          <a:xfrm>
            <a:off x="4931825" y="1672175"/>
            <a:ext cx="3718274" cy="2363600"/>
          </a:xfrm>
          <a:prstGeom prst="rect">
            <a:avLst/>
          </a:prstGeom>
          <a:noFill/>
          <a:ln>
            <a:noFill/>
          </a:ln>
        </p:spPr>
      </p:pic>
      <p:sp>
        <p:nvSpPr>
          <p:cNvPr id="385" name="Google Shape;385;p28"/>
          <p:cNvSpPr/>
          <p:nvPr/>
        </p:nvSpPr>
        <p:spPr>
          <a:xfrm>
            <a:off x="2315800" y="1877000"/>
            <a:ext cx="670500" cy="20361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6" name="Google Shape;386;p28"/>
          <p:cNvCxnSpPr>
            <a:endCxn id="387" idx="1"/>
          </p:cNvCxnSpPr>
          <p:nvPr/>
        </p:nvCxnSpPr>
        <p:spPr>
          <a:xfrm flipH="1" rot="10800000">
            <a:off x="2986000" y="1727600"/>
            <a:ext cx="692100" cy="198300"/>
          </a:xfrm>
          <a:prstGeom prst="straightConnector1">
            <a:avLst/>
          </a:prstGeom>
          <a:noFill/>
          <a:ln cap="flat" cmpd="sng" w="9525">
            <a:solidFill>
              <a:srgbClr val="0944A1"/>
            </a:solidFill>
            <a:prstDash val="solid"/>
            <a:round/>
            <a:headEnd len="med" w="med" type="none"/>
            <a:tailEnd len="med" w="med" type="triangle"/>
          </a:ln>
        </p:spPr>
      </p:cxnSp>
      <p:sp>
        <p:nvSpPr>
          <p:cNvPr id="387" name="Google Shape;387;p28"/>
          <p:cNvSpPr txBox="1"/>
          <p:nvPr>
            <p:ph idx="2" type="body"/>
          </p:nvPr>
        </p:nvSpPr>
        <p:spPr>
          <a:xfrm>
            <a:off x="3678100" y="1502000"/>
            <a:ext cx="1094100" cy="451200"/>
          </a:xfrm>
          <a:prstGeom prst="rect">
            <a:avLst/>
          </a:prstGeom>
          <a:ln cap="flat" cmpd="sng" w="9525">
            <a:solidFill>
              <a:srgbClr val="0944A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lang="es" sz="970">
                <a:solidFill>
                  <a:srgbClr val="0944A1"/>
                </a:solidFill>
              </a:rPr>
              <a:t>Final chosen pipeline</a:t>
            </a:r>
            <a:endParaRPr sz="970">
              <a:solidFill>
                <a:srgbClr val="0944A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1" name="Shape 391"/>
        <p:cNvGrpSpPr/>
        <p:nvPr/>
      </p:nvGrpSpPr>
      <p:grpSpPr>
        <a:xfrm>
          <a:off x="0" y="0"/>
          <a:ext cx="0" cy="0"/>
          <a:chOff x="0" y="0"/>
          <a:chExt cx="0" cy="0"/>
        </a:xfrm>
      </p:grpSpPr>
      <p:sp>
        <p:nvSpPr>
          <p:cNvPr id="392" name="Google Shape;39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solidFill>
                  <a:schemeClr val="lt1"/>
                </a:solidFill>
              </a:rPr>
              <a:t>Results - Multiclass Classification </a:t>
            </a:r>
            <a:endParaRPr>
              <a:solidFill>
                <a:schemeClr val="lt1"/>
              </a:solidFill>
            </a:endParaRPr>
          </a:p>
        </p:txBody>
      </p:sp>
      <p:pic>
        <p:nvPicPr>
          <p:cNvPr id="393" name="Google Shape;393;p29"/>
          <p:cNvPicPr preferRelativeResize="0"/>
          <p:nvPr/>
        </p:nvPicPr>
        <p:blipFill rotWithShape="1">
          <a:blip r:embed="rId3">
            <a:alphaModFix/>
          </a:blip>
          <a:srcRect b="3024" l="1715" r="1385" t="2751"/>
          <a:stretch/>
        </p:blipFill>
        <p:spPr>
          <a:xfrm>
            <a:off x="536225" y="1166350"/>
            <a:ext cx="3055049" cy="1788050"/>
          </a:xfrm>
          <a:prstGeom prst="rect">
            <a:avLst/>
          </a:prstGeom>
          <a:noFill/>
          <a:ln>
            <a:noFill/>
          </a:ln>
        </p:spPr>
      </p:pic>
      <p:pic>
        <p:nvPicPr>
          <p:cNvPr id="394" name="Google Shape;394;p29"/>
          <p:cNvPicPr preferRelativeResize="0"/>
          <p:nvPr/>
        </p:nvPicPr>
        <p:blipFill rotWithShape="1">
          <a:blip r:embed="rId4">
            <a:alphaModFix/>
          </a:blip>
          <a:srcRect b="2996" l="1712" r="1519" t="2779"/>
          <a:stretch/>
        </p:blipFill>
        <p:spPr>
          <a:xfrm>
            <a:off x="536225" y="3160900"/>
            <a:ext cx="3055051" cy="1788050"/>
          </a:xfrm>
          <a:prstGeom prst="rect">
            <a:avLst/>
          </a:prstGeom>
          <a:noFill/>
          <a:ln>
            <a:noFill/>
          </a:ln>
        </p:spPr>
      </p:pic>
      <p:sp>
        <p:nvSpPr>
          <p:cNvPr id="395" name="Google Shape;395;p29"/>
          <p:cNvSpPr txBox="1"/>
          <p:nvPr/>
        </p:nvSpPr>
        <p:spPr>
          <a:xfrm>
            <a:off x="4725475" y="1166350"/>
            <a:ext cx="3568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Final Results</a:t>
            </a:r>
            <a:endParaRPr>
              <a:solidFill>
                <a:schemeClr val="dk1"/>
              </a:solidFill>
            </a:endParaRPr>
          </a:p>
        </p:txBody>
      </p:sp>
      <p:pic>
        <p:nvPicPr>
          <p:cNvPr id="396" name="Google Shape;396;p29"/>
          <p:cNvPicPr preferRelativeResize="0"/>
          <p:nvPr/>
        </p:nvPicPr>
        <p:blipFill rotWithShape="1">
          <a:blip r:embed="rId5">
            <a:alphaModFix/>
          </a:blip>
          <a:srcRect b="1028" l="1224" r="1555" t="1959"/>
          <a:stretch/>
        </p:blipFill>
        <p:spPr>
          <a:xfrm>
            <a:off x="3781775" y="1474600"/>
            <a:ext cx="4981225" cy="2991576"/>
          </a:xfrm>
          <a:prstGeom prst="rect">
            <a:avLst/>
          </a:prstGeom>
          <a:noFill/>
          <a:ln>
            <a:noFill/>
          </a:ln>
        </p:spPr>
      </p:pic>
      <p:sp>
        <p:nvSpPr>
          <p:cNvPr id="397" name="Google Shape;397;p29"/>
          <p:cNvSpPr/>
          <p:nvPr/>
        </p:nvSpPr>
        <p:spPr>
          <a:xfrm>
            <a:off x="6472025" y="2035450"/>
            <a:ext cx="743400" cy="20964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29"/>
          <p:cNvCxnSpPr/>
          <p:nvPr/>
        </p:nvCxnSpPr>
        <p:spPr>
          <a:xfrm flipH="1" rot="10800000">
            <a:off x="7215525" y="1779550"/>
            <a:ext cx="609600" cy="255900"/>
          </a:xfrm>
          <a:prstGeom prst="straightConnector1">
            <a:avLst/>
          </a:prstGeom>
          <a:noFill/>
          <a:ln cap="flat" cmpd="sng" w="9525">
            <a:solidFill>
              <a:srgbClr val="0944A1"/>
            </a:solidFill>
            <a:prstDash val="solid"/>
            <a:round/>
            <a:headEnd len="med" w="med" type="none"/>
            <a:tailEnd len="med" w="med" type="triangle"/>
          </a:ln>
        </p:spPr>
      </p:cxnSp>
      <p:sp>
        <p:nvSpPr>
          <p:cNvPr id="399" name="Google Shape;399;p29"/>
          <p:cNvSpPr txBox="1"/>
          <p:nvPr>
            <p:ph idx="2" type="body"/>
          </p:nvPr>
        </p:nvSpPr>
        <p:spPr>
          <a:xfrm>
            <a:off x="7824975" y="1328350"/>
            <a:ext cx="1182300" cy="451200"/>
          </a:xfrm>
          <a:prstGeom prst="rect">
            <a:avLst/>
          </a:prstGeom>
          <a:ln cap="flat" cmpd="sng" w="9525">
            <a:solidFill>
              <a:srgbClr val="0944A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605"/>
              <a:buNone/>
            </a:pPr>
            <a:r>
              <a:rPr lang="es" sz="970">
                <a:solidFill>
                  <a:srgbClr val="0944A1"/>
                </a:solidFill>
              </a:rPr>
              <a:t>Final chosen pipeline</a:t>
            </a:r>
            <a:endParaRPr sz="970">
              <a:solidFill>
                <a:srgbClr val="0944A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Conclusions</a:t>
            </a:r>
            <a:endParaRPr/>
          </a:p>
        </p:txBody>
      </p:sp>
      <p:sp>
        <p:nvSpPr>
          <p:cNvPr id="405" name="Google Shape;405;p30"/>
          <p:cNvSpPr txBox="1"/>
          <p:nvPr>
            <p:ph idx="1" type="body"/>
          </p:nvPr>
        </p:nvSpPr>
        <p:spPr>
          <a:xfrm>
            <a:off x="395100" y="1057950"/>
            <a:ext cx="7895700" cy="3676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a:t>Pipeline D: CLAHE + White balance + Hair removal for the feature extraction process return the best results. Closely follow by Pipelines C and E</a:t>
            </a:r>
            <a:endParaRPr/>
          </a:p>
          <a:p>
            <a:pPr indent="-317500" lvl="0" marL="457200" rtl="0" algn="l">
              <a:spcBef>
                <a:spcPts val="0"/>
              </a:spcBef>
              <a:spcAft>
                <a:spcPts val="0"/>
              </a:spcAft>
              <a:buSzPts val="1400"/>
              <a:buChar char="●"/>
            </a:pPr>
            <a:r>
              <a:rPr lang="es"/>
              <a:t>A simpler approach lead to good results. No segmentation or enhancement is made to Pipeline E and have one of the best results</a:t>
            </a:r>
            <a:endParaRPr/>
          </a:p>
          <a:p>
            <a:pPr indent="-317500" lvl="0" marL="457200" rtl="0" algn="l">
              <a:spcBef>
                <a:spcPts val="0"/>
              </a:spcBef>
              <a:spcAft>
                <a:spcPts val="0"/>
              </a:spcAft>
              <a:buSzPts val="1400"/>
              <a:buChar char="●"/>
            </a:pPr>
            <a:r>
              <a:rPr lang="es"/>
              <a:t>Understand why the Hard Thresholding approach worsen the results requires further experimentation</a:t>
            </a:r>
            <a:endParaRPr/>
          </a:p>
          <a:p>
            <a:pPr indent="-317500" lvl="0" marL="457200" rtl="0" algn="l">
              <a:spcBef>
                <a:spcPts val="0"/>
              </a:spcBef>
              <a:spcAft>
                <a:spcPts val="0"/>
              </a:spcAft>
              <a:buSzPts val="1400"/>
              <a:buChar char="●"/>
            </a:pPr>
            <a:r>
              <a:rPr lang="es"/>
              <a:t>The combination between color and texture features gave the best results</a:t>
            </a:r>
            <a:endParaRPr/>
          </a:p>
          <a:p>
            <a:pPr indent="-317500" lvl="0" marL="457200" rtl="0" algn="l">
              <a:spcBef>
                <a:spcPts val="0"/>
              </a:spcBef>
              <a:spcAft>
                <a:spcPts val="0"/>
              </a:spcAft>
              <a:buSzPts val="1400"/>
              <a:buChar char="●"/>
            </a:pPr>
            <a:r>
              <a:rPr lang="es"/>
              <a:t>Managing unbalanced datasets can be challenging and it is difficult to know the right amount of synthetic data that can help the classifier without overfitting.</a:t>
            </a:r>
            <a:endParaRPr/>
          </a:p>
          <a:p>
            <a:pPr indent="-317500" lvl="0" marL="457200" rtl="0" algn="l">
              <a:spcBef>
                <a:spcPts val="0"/>
              </a:spcBef>
              <a:spcAft>
                <a:spcPts val="0"/>
              </a:spcAft>
              <a:buSzPts val="1400"/>
              <a:buChar char="●"/>
            </a:pPr>
            <a:r>
              <a:rPr lang="es"/>
              <a:t>Zernike moments as a shape feature gave good results, but in Pipeline D, the combination between Color+GLCM+LBP gave the best outcome.</a:t>
            </a:r>
            <a:endParaRPr/>
          </a:p>
          <a:p>
            <a:pPr indent="-317500" lvl="0" marL="457200" rtl="0" algn="l">
              <a:spcBef>
                <a:spcPts val="0"/>
              </a:spcBef>
              <a:spcAft>
                <a:spcPts val="0"/>
              </a:spcAft>
              <a:buSzPts val="1400"/>
              <a:buChar char="●"/>
            </a:pPr>
            <a:r>
              <a:rPr lang="es"/>
              <a:t>The combination between all extracted features does not always give the best result.</a:t>
            </a:r>
            <a:endParaRPr/>
          </a:p>
          <a:p>
            <a:pPr indent="-317500" lvl="0" marL="457200" rtl="0" algn="l">
              <a:spcBef>
                <a:spcPts val="0"/>
              </a:spcBef>
              <a:spcAft>
                <a:spcPts val="0"/>
              </a:spcAft>
              <a:buSzPts val="1400"/>
              <a:buChar char="●"/>
            </a:pPr>
            <a:r>
              <a:rPr lang="es"/>
              <a:t>Given the amount of features created the curse of dimensionality have to be manage using feature selection strategies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Thanks!</a:t>
            </a:r>
            <a:endParaRPr/>
          </a:p>
        </p:txBody>
      </p:sp>
      <p:sp>
        <p:nvSpPr>
          <p:cNvPr id="411" name="Google Shape;411;p3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9025" y="167325"/>
            <a:ext cx="5204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Pipelines Structures</a:t>
            </a:r>
            <a:endParaRPr/>
          </a:p>
        </p:txBody>
      </p:sp>
      <p:sp>
        <p:nvSpPr>
          <p:cNvPr id="62" name="Google Shape;62;p14"/>
          <p:cNvSpPr/>
          <p:nvPr/>
        </p:nvSpPr>
        <p:spPr>
          <a:xfrm>
            <a:off x="490875" y="78207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100"/>
              <a:t>Name</a:t>
            </a:r>
            <a:endParaRPr b="1" sz="1100"/>
          </a:p>
        </p:txBody>
      </p:sp>
      <p:grpSp>
        <p:nvGrpSpPr>
          <p:cNvPr id="63" name="Google Shape;63;p14"/>
          <p:cNvGrpSpPr/>
          <p:nvPr/>
        </p:nvGrpSpPr>
        <p:grpSpPr>
          <a:xfrm>
            <a:off x="182700" y="1274225"/>
            <a:ext cx="1510650" cy="1150200"/>
            <a:chOff x="182700" y="1274225"/>
            <a:chExt cx="1510650" cy="1150200"/>
          </a:xfrm>
        </p:grpSpPr>
        <p:grpSp>
          <p:nvGrpSpPr>
            <p:cNvPr id="64" name="Google Shape;64;p14"/>
            <p:cNvGrpSpPr/>
            <p:nvPr/>
          </p:nvGrpSpPr>
          <p:grpSpPr>
            <a:xfrm>
              <a:off x="430350" y="1274225"/>
              <a:ext cx="1263000" cy="1150200"/>
              <a:chOff x="430350" y="1502825"/>
              <a:chExt cx="1263000" cy="1150200"/>
            </a:xfrm>
          </p:grpSpPr>
          <p:sp>
            <p:nvSpPr>
              <p:cNvPr id="65" name="Google Shape;65;p14"/>
              <p:cNvSpPr/>
              <p:nvPr/>
            </p:nvSpPr>
            <p:spPr>
              <a:xfrm>
                <a:off x="430350" y="1502825"/>
                <a:ext cx="1263000" cy="11502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490875" y="16165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Preprocessing step 1</a:t>
                </a:r>
                <a:endParaRPr sz="1100"/>
              </a:p>
            </p:txBody>
          </p:sp>
          <p:sp>
            <p:nvSpPr>
              <p:cNvPr id="67" name="Google Shape;67;p14"/>
              <p:cNvSpPr/>
              <p:nvPr/>
            </p:nvSpPr>
            <p:spPr>
              <a:xfrm>
                <a:off x="490875" y="21519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Preprocessing step 2</a:t>
                </a:r>
                <a:endParaRPr sz="1100"/>
              </a:p>
            </p:txBody>
          </p:sp>
        </p:grpSp>
        <p:sp>
          <p:nvSpPr>
            <p:cNvPr id="68" name="Google Shape;68;p14"/>
            <p:cNvSpPr txBox="1"/>
            <p:nvPr/>
          </p:nvSpPr>
          <p:spPr>
            <a:xfrm rot="-5400000">
              <a:off x="-160350" y="1693475"/>
              <a:ext cx="978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700">
                  <a:solidFill>
                    <a:schemeClr val="dk1"/>
                  </a:solidFill>
                </a:rPr>
                <a:t>PREPROCESSING</a:t>
              </a:r>
              <a:endParaRPr sz="700">
                <a:solidFill>
                  <a:schemeClr val="dk1"/>
                </a:solidFill>
              </a:endParaRPr>
            </a:p>
          </p:txBody>
        </p:sp>
      </p:grpSp>
      <p:grpSp>
        <p:nvGrpSpPr>
          <p:cNvPr id="69" name="Google Shape;69;p14"/>
          <p:cNvGrpSpPr/>
          <p:nvPr/>
        </p:nvGrpSpPr>
        <p:grpSpPr>
          <a:xfrm>
            <a:off x="418200" y="2514275"/>
            <a:ext cx="1263000" cy="1150200"/>
            <a:chOff x="418200" y="2742875"/>
            <a:chExt cx="1263000" cy="1150200"/>
          </a:xfrm>
        </p:grpSpPr>
        <p:sp>
          <p:nvSpPr>
            <p:cNvPr id="70" name="Google Shape;70;p14"/>
            <p:cNvSpPr/>
            <p:nvPr/>
          </p:nvSpPr>
          <p:spPr>
            <a:xfrm>
              <a:off x="418200" y="2742875"/>
              <a:ext cx="1263000" cy="11502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475200" y="28491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Features 1</a:t>
              </a:r>
              <a:endParaRPr sz="1100"/>
            </a:p>
          </p:txBody>
        </p:sp>
        <p:sp>
          <p:nvSpPr>
            <p:cNvPr id="72" name="Google Shape;72;p14"/>
            <p:cNvSpPr/>
            <p:nvPr/>
          </p:nvSpPr>
          <p:spPr>
            <a:xfrm>
              <a:off x="475200" y="33845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Features 2</a:t>
              </a:r>
              <a:endParaRPr sz="1100"/>
            </a:p>
          </p:txBody>
        </p:sp>
      </p:grpSp>
      <p:sp>
        <p:nvSpPr>
          <p:cNvPr id="73" name="Google Shape;73;p14"/>
          <p:cNvSpPr txBox="1"/>
          <p:nvPr/>
        </p:nvSpPr>
        <p:spPr>
          <a:xfrm rot="-5400000">
            <a:off x="-299775" y="2889275"/>
            <a:ext cx="11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700">
                <a:solidFill>
                  <a:schemeClr val="dk1"/>
                </a:solidFill>
              </a:rPr>
              <a:t>FEATURES EXTRACTION</a:t>
            </a:r>
            <a:endParaRPr sz="700">
              <a:solidFill>
                <a:schemeClr val="dk1"/>
              </a:solidFill>
            </a:endParaRPr>
          </a:p>
        </p:txBody>
      </p:sp>
      <p:sp>
        <p:nvSpPr>
          <p:cNvPr id="74" name="Google Shape;74;p14"/>
          <p:cNvSpPr txBox="1"/>
          <p:nvPr/>
        </p:nvSpPr>
        <p:spPr>
          <a:xfrm rot="-5400000">
            <a:off x="-261600" y="4167325"/>
            <a:ext cx="11811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700">
                <a:solidFill>
                  <a:schemeClr val="dk1"/>
                </a:solidFill>
              </a:rPr>
              <a:t>MACHINE LEARNING</a:t>
            </a:r>
            <a:endParaRPr sz="700">
              <a:solidFill>
                <a:schemeClr val="dk1"/>
              </a:solidFill>
            </a:endParaRPr>
          </a:p>
        </p:txBody>
      </p:sp>
      <p:sp>
        <p:nvSpPr>
          <p:cNvPr id="75" name="Google Shape;75;p14"/>
          <p:cNvSpPr/>
          <p:nvPr/>
        </p:nvSpPr>
        <p:spPr>
          <a:xfrm>
            <a:off x="418200" y="3738475"/>
            <a:ext cx="1263000" cy="11502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75200" y="38447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ML Step 1</a:t>
            </a:r>
            <a:endParaRPr sz="1100"/>
          </a:p>
        </p:txBody>
      </p:sp>
      <p:sp>
        <p:nvSpPr>
          <p:cNvPr id="77" name="Google Shape;77;p14"/>
          <p:cNvSpPr/>
          <p:nvPr/>
        </p:nvSpPr>
        <p:spPr>
          <a:xfrm>
            <a:off x="475200" y="43801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ML Step 2</a:t>
            </a:r>
            <a:endParaRPr sz="1100"/>
          </a:p>
        </p:txBody>
      </p:sp>
      <p:sp>
        <p:nvSpPr>
          <p:cNvPr id="78" name="Google Shape;78;p14"/>
          <p:cNvSpPr/>
          <p:nvPr/>
        </p:nvSpPr>
        <p:spPr>
          <a:xfrm>
            <a:off x="1987568" y="1274225"/>
            <a:ext cx="6864300" cy="1150200"/>
          </a:xfrm>
          <a:prstGeom prst="roundRect">
            <a:avLst>
              <a:gd fmla="val 8921" name="adj"/>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987575" y="2514275"/>
            <a:ext cx="6864300" cy="1150200"/>
          </a:xfrm>
          <a:prstGeom prst="roundRect">
            <a:avLst>
              <a:gd fmla="val 8921" name="adj"/>
            </a:avLst>
          </a:prstGeom>
          <a:solidFill>
            <a:srgbClr val="274E1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1987575" y="3754325"/>
            <a:ext cx="6864300" cy="1150200"/>
          </a:xfrm>
          <a:prstGeom prst="roundRect">
            <a:avLst>
              <a:gd fmla="val 8921" name="adj"/>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txBox="1"/>
          <p:nvPr>
            <p:ph type="title"/>
          </p:nvPr>
        </p:nvSpPr>
        <p:spPr>
          <a:xfrm>
            <a:off x="2016600" y="737675"/>
            <a:ext cx="1229100" cy="44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s" sz="2020"/>
              <a:t>Options</a:t>
            </a:r>
            <a:endParaRPr sz="2020"/>
          </a:p>
        </p:txBody>
      </p:sp>
      <p:sp>
        <p:nvSpPr>
          <p:cNvPr id="82" name="Google Shape;82;p14"/>
          <p:cNvSpPr/>
          <p:nvPr/>
        </p:nvSpPr>
        <p:spPr>
          <a:xfrm>
            <a:off x="2299600" y="16834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CLAHE</a:t>
            </a:r>
            <a:endParaRPr sz="1100"/>
          </a:p>
        </p:txBody>
      </p:sp>
      <p:sp>
        <p:nvSpPr>
          <p:cNvPr id="83" name="Google Shape;83;p14"/>
          <p:cNvSpPr/>
          <p:nvPr/>
        </p:nvSpPr>
        <p:spPr>
          <a:xfrm>
            <a:off x="3592150" y="16834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Grey world</a:t>
            </a:r>
            <a:endParaRPr sz="1100"/>
          </a:p>
        </p:txBody>
      </p:sp>
      <p:sp>
        <p:nvSpPr>
          <p:cNvPr id="84" name="Google Shape;84;p14"/>
          <p:cNvSpPr/>
          <p:nvPr/>
        </p:nvSpPr>
        <p:spPr>
          <a:xfrm>
            <a:off x="4845225" y="16834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White Balance</a:t>
            </a:r>
            <a:endParaRPr sz="1100"/>
          </a:p>
        </p:txBody>
      </p:sp>
      <p:sp>
        <p:nvSpPr>
          <p:cNvPr id="85" name="Google Shape;85;p14"/>
          <p:cNvSpPr/>
          <p:nvPr/>
        </p:nvSpPr>
        <p:spPr>
          <a:xfrm>
            <a:off x="6098300" y="16834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Hair removal</a:t>
            </a:r>
            <a:endParaRPr sz="1100"/>
          </a:p>
        </p:txBody>
      </p:sp>
      <p:sp>
        <p:nvSpPr>
          <p:cNvPr id="86" name="Google Shape;86;p14"/>
          <p:cNvSpPr/>
          <p:nvPr/>
        </p:nvSpPr>
        <p:spPr>
          <a:xfrm>
            <a:off x="7390850" y="16834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Hard Thresholding</a:t>
            </a:r>
            <a:endParaRPr sz="1100"/>
          </a:p>
        </p:txBody>
      </p:sp>
      <p:sp>
        <p:nvSpPr>
          <p:cNvPr id="87" name="Google Shape;87;p14"/>
          <p:cNvSpPr/>
          <p:nvPr/>
        </p:nvSpPr>
        <p:spPr>
          <a:xfrm>
            <a:off x="2299600" y="2888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Color</a:t>
            </a:r>
            <a:endParaRPr sz="1100"/>
          </a:p>
        </p:txBody>
      </p:sp>
      <p:sp>
        <p:nvSpPr>
          <p:cNvPr id="88" name="Google Shape;88;p14"/>
          <p:cNvSpPr/>
          <p:nvPr/>
        </p:nvSpPr>
        <p:spPr>
          <a:xfrm>
            <a:off x="3592150" y="2888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GLCM</a:t>
            </a:r>
            <a:endParaRPr sz="1100"/>
          </a:p>
        </p:txBody>
      </p:sp>
      <p:sp>
        <p:nvSpPr>
          <p:cNvPr id="89" name="Google Shape;89;p14"/>
          <p:cNvSpPr/>
          <p:nvPr/>
        </p:nvSpPr>
        <p:spPr>
          <a:xfrm>
            <a:off x="4845225" y="2888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LBP</a:t>
            </a:r>
            <a:endParaRPr sz="1100"/>
          </a:p>
        </p:txBody>
      </p:sp>
      <p:sp>
        <p:nvSpPr>
          <p:cNvPr id="90" name="Google Shape;90;p14"/>
          <p:cNvSpPr/>
          <p:nvPr/>
        </p:nvSpPr>
        <p:spPr>
          <a:xfrm>
            <a:off x="6098300" y="2888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ORB</a:t>
            </a:r>
            <a:endParaRPr sz="1100"/>
          </a:p>
        </p:txBody>
      </p:sp>
      <p:sp>
        <p:nvSpPr>
          <p:cNvPr id="91" name="Google Shape;91;p14"/>
          <p:cNvSpPr/>
          <p:nvPr/>
        </p:nvSpPr>
        <p:spPr>
          <a:xfrm>
            <a:off x="7390850" y="2888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Zernike</a:t>
            </a:r>
            <a:endParaRPr sz="1100"/>
          </a:p>
        </p:txBody>
      </p:sp>
      <p:sp>
        <p:nvSpPr>
          <p:cNvPr id="92" name="Google Shape;92;p14"/>
          <p:cNvSpPr/>
          <p:nvPr/>
        </p:nvSpPr>
        <p:spPr>
          <a:xfrm>
            <a:off x="2299600" y="3880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800"/>
              <a:t>Recursive Feature Elimination (RFE)</a:t>
            </a:r>
            <a:endParaRPr sz="800"/>
          </a:p>
        </p:txBody>
      </p:sp>
      <p:sp>
        <p:nvSpPr>
          <p:cNvPr id="93" name="Google Shape;93;p14"/>
          <p:cNvSpPr/>
          <p:nvPr/>
        </p:nvSpPr>
        <p:spPr>
          <a:xfrm>
            <a:off x="3592150" y="3880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Select From Model</a:t>
            </a:r>
            <a:endParaRPr sz="1000"/>
          </a:p>
        </p:txBody>
      </p:sp>
      <p:sp>
        <p:nvSpPr>
          <p:cNvPr id="94" name="Google Shape;94;p14"/>
          <p:cNvSpPr/>
          <p:nvPr/>
        </p:nvSpPr>
        <p:spPr>
          <a:xfrm>
            <a:off x="4845225" y="3880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Mutual Information</a:t>
            </a:r>
            <a:endParaRPr sz="1000"/>
          </a:p>
        </p:txBody>
      </p:sp>
      <p:sp>
        <p:nvSpPr>
          <p:cNvPr id="95" name="Google Shape;95;p14"/>
          <p:cNvSpPr/>
          <p:nvPr/>
        </p:nvSpPr>
        <p:spPr>
          <a:xfrm>
            <a:off x="2299600" y="43801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Classifiers</a:t>
            </a:r>
            <a:endParaRPr sz="1100"/>
          </a:p>
        </p:txBody>
      </p:sp>
      <p:sp>
        <p:nvSpPr>
          <p:cNvPr id="96" name="Google Shape;96;p14"/>
          <p:cNvSpPr/>
          <p:nvPr/>
        </p:nvSpPr>
        <p:spPr>
          <a:xfrm>
            <a:off x="7390850" y="3880225"/>
            <a:ext cx="1149000" cy="402300"/>
          </a:xfrm>
          <a:prstGeom prst="roundRect">
            <a:avLst>
              <a:gd fmla="val 16667" name="adj"/>
            </a:avLst>
          </a:prstGeom>
          <a:solidFill>
            <a:schemeClr val="lt2"/>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Imbalance Strategies</a:t>
            </a:r>
            <a:endParaRPr sz="1100"/>
          </a:p>
        </p:txBody>
      </p:sp>
      <p:sp>
        <p:nvSpPr>
          <p:cNvPr id="97" name="Google Shape;97;p14"/>
          <p:cNvSpPr/>
          <p:nvPr/>
        </p:nvSpPr>
        <p:spPr>
          <a:xfrm>
            <a:off x="6098300" y="388022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 Scaler</a:t>
            </a:r>
            <a:endParaRPr sz="1000"/>
          </a:p>
        </p:txBody>
      </p:sp>
      <p:pic>
        <p:nvPicPr>
          <p:cNvPr id="98" name="Google Shape;98;p14"/>
          <p:cNvPicPr preferRelativeResize="0"/>
          <p:nvPr/>
        </p:nvPicPr>
        <p:blipFill>
          <a:blip r:embed="rId3">
            <a:alphaModFix/>
          </a:blip>
          <a:stretch>
            <a:fillRect/>
          </a:stretch>
        </p:blipFill>
        <p:spPr>
          <a:xfrm>
            <a:off x="7670800" y="73825"/>
            <a:ext cx="1181100" cy="1181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References</a:t>
            </a:r>
            <a:endParaRPr/>
          </a:p>
        </p:txBody>
      </p:sp>
      <p:sp>
        <p:nvSpPr>
          <p:cNvPr id="417" name="Google Shape;41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15000"/>
              </a:lnSpc>
              <a:spcBef>
                <a:spcPts val="0"/>
              </a:spcBef>
              <a:spcAft>
                <a:spcPts val="0"/>
              </a:spcAft>
              <a:buNone/>
            </a:pPr>
            <a:r>
              <a:rPr lang="es" sz="1400"/>
              <a:t>Barata, C., Celebi, M. E., &amp; Marques, J. S. (2014). Improving dermoscopy image classification using color constancy. IEEE journal of biomedical and health informatics, 19(3), 1146-1152.</a:t>
            </a:r>
            <a:endParaRPr sz="1400"/>
          </a:p>
          <a:p>
            <a:pPr indent="0" lvl="0" marL="0" marR="0" rtl="0" algn="l">
              <a:lnSpc>
                <a:spcPct val="115000"/>
              </a:lnSpc>
              <a:spcBef>
                <a:spcPts val="1200"/>
              </a:spcBef>
              <a:spcAft>
                <a:spcPts val="0"/>
              </a:spcAft>
              <a:buNone/>
            </a:pPr>
            <a:r>
              <a:rPr lang="es" sz="1400"/>
              <a:t>Bansal, P., Garg, R., &amp; Soni, P. (2022). Detection of melanoma in dermoscopic images by integrating features extracted using handcrafted and deep learning models. Computers &amp; Industrial Engineering, 168, 108060.</a:t>
            </a:r>
            <a:endParaRPr sz="1400"/>
          </a:p>
          <a:p>
            <a:pPr indent="0" lvl="0" marL="0" marR="0" rtl="0" algn="l">
              <a:lnSpc>
                <a:spcPct val="115000"/>
              </a:lnSpc>
              <a:spcBef>
                <a:spcPts val="1200"/>
              </a:spcBef>
              <a:spcAft>
                <a:spcPts val="0"/>
              </a:spcAft>
              <a:buNone/>
            </a:pPr>
            <a:r>
              <a:rPr lang="es" sz="1400"/>
              <a:t>Mahbod, A., Tschandl, P., Langs, G., Ecker, R., &amp; Ellinger, I. (2020). The effects of skin lesion segmentation on the performance of dermatoscopic image classification. Computer Methods and Programs in Biomedicine, 197, 105725.</a:t>
            </a:r>
            <a:endParaRPr sz="1400"/>
          </a:p>
          <a:p>
            <a:pPr indent="0" lvl="0" marL="0" marR="0" rtl="0" algn="l">
              <a:lnSpc>
                <a:spcPct val="115000"/>
              </a:lnSpc>
              <a:spcBef>
                <a:spcPts val="1200"/>
              </a:spcBef>
              <a:spcAft>
                <a:spcPts val="0"/>
              </a:spcAft>
              <a:buNone/>
            </a:pPr>
            <a:r>
              <a:rPr lang="es" sz="1400"/>
              <a:t>Buchsbaum, G., A spatial processor model for object colour perception. Journal of the Franklin Institute 310(1), 337–350, 1980.</a:t>
            </a:r>
            <a:endParaRPr sz="1400"/>
          </a:p>
          <a:p>
            <a:pPr indent="0" lvl="0" marL="0" marR="0" rtl="0" algn="l">
              <a:lnSpc>
                <a:spcPct val="115000"/>
              </a:lnSpc>
              <a:spcBef>
                <a:spcPts val="1200"/>
              </a:spcBef>
              <a:spcAft>
                <a:spcPts val="0"/>
              </a:spcAft>
              <a:buNone/>
            </a:pPr>
            <a:r>
              <a:rPr lang="es" sz="1400"/>
              <a:t>Dongliang Cheng, Brian Price, Scott Cohen, and Michael S Brown. Effective learning-based illuminant estimation using simple features. In Proceedings of the IEEE Conference on Computer Vision and Pattern Recognition, pages 1000–1008, 2015.</a:t>
            </a:r>
            <a:endParaRPr sz="1400"/>
          </a:p>
          <a:p>
            <a:pPr indent="0" lvl="0" marL="0" marR="0" rtl="0" algn="l">
              <a:lnSpc>
                <a:spcPct val="115000"/>
              </a:lnSpc>
              <a:spcBef>
                <a:spcPts val="1200"/>
              </a:spcBef>
              <a:spcAft>
                <a:spcPts val="1200"/>
              </a:spcAft>
              <a:buNone/>
            </a:pPr>
            <a:r>
              <a:rPr lang="es" sz="1400"/>
              <a:t>Bria, A. Advanced Image Processing Classes. Section “Module 6 Grayscale Morphology” 2022</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Why not segmentation methods?</a:t>
            </a:r>
            <a:endParaRPr/>
          </a:p>
        </p:txBody>
      </p:sp>
      <p:sp>
        <p:nvSpPr>
          <p:cNvPr id="104" name="Google Shape;104;p15"/>
          <p:cNvSpPr txBox="1"/>
          <p:nvPr>
            <p:ph idx="1" type="body"/>
          </p:nvPr>
        </p:nvSpPr>
        <p:spPr>
          <a:xfrm>
            <a:off x="311700" y="1152475"/>
            <a:ext cx="421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Taking into account:</a:t>
            </a:r>
            <a:endParaRPr/>
          </a:p>
          <a:p>
            <a:pPr indent="-317500" lvl="0" marL="457200" rtl="0" algn="l">
              <a:spcBef>
                <a:spcPts val="1200"/>
              </a:spcBef>
              <a:spcAft>
                <a:spcPts val="0"/>
              </a:spcAft>
              <a:buSzPts val="1400"/>
              <a:buChar char="●"/>
            </a:pPr>
            <a:r>
              <a:rPr lang="es"/>
              <a:t>Recommendation</a:t>
            </a:r>
            <a:r>
              <a:rPr lang="es"/>
              <a:t> of the </a:t>
            </a:r>
            <a:r>
              <a:rPr lang="es"/>
              <a:t>professors</a:t>
            </a:r>
            <a:r>
              <a:rPr lang="es"/>
              <a:t> about simplicity</a:t>
            </a:r>
            <a:endParaRPr/>
          </a:p>
          <a:p>
            <a:pPr indent="-317500" lvl="0" marL="457200" rtl="0" algn="l">
              <a:spcBef>
                <a:spcPts val="0"/>
              </a:spcBef>
              <a:spcAft>
                <a:spcPts val="0"/>
              </a:spcAft>
              <a:buSzPts val="1400"/>
              <a:buChar char="●"/>
            </a:pPr>
            <a:r>
              <a:rPr lang="es"/>
              <a:t>A paper we found (Mahbod A. et al 2020)</a:t>
            </a:r>
            <a:endParaRPr/>
          </a:p>
          <a:p>
            <a:pPr indent="-317500" lvl="0" marL="457200" rtl="0" algn="l">
              <a:spcBef>
                <a:spcPts val="0"/>
              </a:spcBef>
              <a:spcAft>
                <a:spcPts val="0"/>
              </a:spcAft>
              <a:buSzPts val="1400"/>
              <a:buChar char="●"/>
            </a:pPr>
            <a:r>
              <a:rPr lang="es"/>
              <a:t>We try and it was giving volatile results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However…</a:t>
            </a:r>
            <a:endParaRPr/>
          </a:p>
          <a:p>
            <a:pPr indent="0" lvl="0" marL="0" rtl="0" algn="l">
              <a:spcBef>
                <a:spcPts val="1200"/>
              </a:spcBef>
              <a:spcAft>
                <a:spcPts val="1200"/>
              </a:spcAft>
              <a:buNone/>
            </a:pPr>
            <a:r>
              <a:rPr lang="es"/>
              <a:t>In the preprocessing steps with Hard Thresholding we try to tackle the Vignette Problem</a:t>
            </a:r>
            <a:endParaRPr/>
          </a:p>
        </p:txBody>
      </p:sp>
      <p:pic>
        <p:nvPicPr>
          <p:cNvPr id="105" name="Google Shape;105;p15"/>
          <p:cNvPicPr preferRelativeResize="0"/>
          <p:nvPr/>
        </p:nvPicPr>
        <p:blipFill>
          <a:blip r:embed="rId3">
            <a:alphaModFix/>
          </a:blip>
          <a:stretch>
            <a:fillRect/>
          </a:stretch>
        </p:blipFill>
        <p:spPr>
          <a:xfrm>
            <a:off x="5768500" y="1414650"/>
            <a:ext cx="2419350" cy="241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Preprocessing: Color Constancy</a:t>
            </a:r>
            <a:endParaRPr/>
          </a:p>
        </p:txBody>
      </p:sp>
      <p:sp>
        <p:nvSpPr>
          <p:cNvPr id="111" name="Google Shape;111;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Gray World </a:t>
            </a:r>
            <a:r>
              <a:rPr lang="es"/>
              <a:t>(Barata, C., et al 2014)</a:t>
            </a:r>
            <a:endParaRPr b="1"/>
          </a:p>
          <a:p>
            <a:pPr indent="0" lvl="0" marL="0" rtl="0" algn="l">
              <a:spcBef>
                <a:spcPts val="1200"/>
              </a:spcBef>
              <a:spcAft>
                <a:spcPts val="0"/>
              </a:spcAft>
              <a:buNone/>
            </a:pPr>
            <a:r>
              <a:rPr lang="es"/>
              <a:t>Proposed by Buchsba</a:t>
            </a:r>
            <a:r>
              <a:rPr lang="es"/>
              <a:t>um in 1980. I</a:t>
            </a:r>
            <a:r>
              <a:rPr lang="es"/>
              <a:t>t estimates the illuminant using the pixels average color and it assumes that your scene, on average, is a neutral gray </a:t>
            </a:r>
            <a:r>
              <a:rPr lang="es"/>
              <a:t>(Buchsbaum, G et al 1980)</a:t>
            </a:r>
            <a:endParaRPr/>
          </a:p>
          <a:p>
            <a:pPr indent="0" lvl="0" marL="0" rtl="0" algn="l">
              <a:spcBef>
                <a:spcPts val="1200"/>
              </a:spcBef>
              <a:spcAft>
                <a:spcPts val="0"/>
              </a:spcAft>
              <a:buNone/>
            </a:pPr>
            <a:r>
              <a:rPr lang="es"/>
              <a:t>We estimate illumination color using average color and comparing it to gray</a:t>
            </a:r>
            <a:endParaRPr/>
          </a:p>
          <a:p>
            <a:pPr indent="0" lvl="0" marL="0" rtl="0" algn="l">
              <a:spcBef>
                <a:spcPts val="1200"/>
              </a:spcBef>
              <a:spcAft>
                <a:spcPts val="0"/>
              </a:spcAft>
              <a:buNone/>
            </a:pPr>
            <a:r>
              <a:rPr lang="es"/>
              <a:t>It holds if we have a good distribution of colors in the image.</a:t>
            </a:r>
            <a:endParaRPr/>
          </a:p>
          <a:p>
            <a:pPr indent="0" lvl="0" marL="0" rtl="0" algn="l">
              <a:spcBef>
                <a:spcPts val="1200"/>
              </a:spcBef>
              <a:spcAft>
                <a:spcPts val="1200"/>
              </a:spcAft>
              <a:buNone/>
            </a:pPr>
            <a:r>
              <a:rPr lang="es"/>
              <a:t>Works well if we have just one illumination source.</a:t>
            </a:r>
            <a:endParaRPr/>
          </a:p>
        </p:txBody>
      </p:sp>
      <p:sp>
        <p:nvSpPr>
          <p:cNvPr id="112" name="Google Shape;112;p16"/>
          <p:cNvSpPr txBox="1"/>
          <p:nvPr>
            <p:ph idx="2" type="body"/>
          </p:nvPr>
        </p:nvSpPr>
        <p:spPr>
          <a:xfrm>
            <a:off x="4543125" y="1152475"/>
            <a:ext cx="424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White Balance (</a:t>
            </a:r>
            <a:r>
              <a:rPr lang="es"/>
              <a:t>Dongliang Cheng, 2015)</a:t>
            </a:r>
            <a:endParaRPr/>
          </a:p>
          <a:p>
            <a:pPr indent="0" lvl="0" marL="0" rtl="0" algn="l">
              <a:spcBef>
                <a:spcPts val="1200"/>
              </a:spcBef>
              <a:spcAft>
                <a:spcPts val="0"/>
              </a:spcAft>
              <a:buNone/>
            </a:pPr>
            <a:r>
              <a:rPr lang="es"/>
              <a:t>Works by applying different gains to the input image channels</a:t>
            </a:r>
            <a:endParaRPr/>
          </a:p>
          <a:p>
            <a:pPr indent="0" lvl="0" marL="0" rtl="0" algn="l">
              <a:spcBef>
                <a:spcPts val="1200"/>
              </a:spcBef>
              <a:spcAft>
                <a:spcPts val="0"/>
              </a:spcAft>
              <a:buNone/>
            </a:pPr>
            <a:r>
              <a:rPr lang="es"/>
              <a:t>Method that predict chromaticity of the illumination in the images base on some simple features</a:t>
            </a:r>
            <a:endParaRPr/>
          </a:p>
          <a:p>
            <a:pPr indent="0" lvl="0" marL="0" rtl="0" algn="l">
              <a:spcBef>
                <a:spcPts val="1200"/>
              </a:spcBef>
              <a:spcAft>
                <a:spcPts val="1200"/>
              </a:spcAft>
              <a:buNone/>
            </a:pPr>
            <a:r>
              <a:rPr lang="es" sz="1050">
                <a:solidFill>
                  <a:srgbClr val="D4D4D4"/>
                </a:solidFill>
                <a:highlight>
                  <a:srgbClr val="1E1E1E"/>
                </a:highlight>
                <a:latin typeface="Courier New"/>
                <a:ea typeface="Courier New"/>
                <a:cs typeface="Courier New"/>
                <a:sym typeface="Courier New"/>
              </a:rPr>
              <a:t>  </a:t>
            </a:r>
            <a:endParaRPr b="1"/>
          </a:p>
        </p:txBody>
      </p:sp>
      <p:pic>
        <p:nvPicPr>
          <p:cNvPr id="113" name="Google Shape;113;p16"/>
          <p:cNvPicPr preferRelativeResize="0"/>
          <p:nvPr/>
        </p:nvPicPr>
        <p:blipFill>
          <a:blip r:embed="rId3">
            <a:alphaModFix/>
          </a:blip>
          <a:stretch>
            <a:fillRect/>
          </a:stretch>
        </p:blipFill>
        <p:spPr>
          <a:xfrm>
            <a:off x="5118425" y="2903125"/>
            <a:ext cx="2733699" cy="1829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Preprocessing: Hair Removal</a:t>
            </a:r>
            <a:endParaRPr/>
          </a:p>
        </p:txBody>
      </p:sp>
      <p:sp>
        <p:nvSpPr>
          <p:cNvPr id="119" name="Google Shape;119;p17"/>
          <p:cNvSpPr txBox="1"/>
          <p:nvPr>
            <p:ph idx="1" type="body"/>
          </p:nvPr>
        </p:nvSpPr>
        <p:spPr>
          <a:xfrm>
            <a:off x="311700" y="1152475"/>
            <a:ext cx="3999900" cy="115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Hair removal based on Black Hat method morphological operation</a:t>
            </a:r>
            <a:endParaRPr/>
          </a:p>
        </p:txBody>
      </p:sp>
      <p:sp>
        <p:nvSpPr>
          <p:cNvPr id="120" name="Google Shape;120;p17"/>
          <p:cNvSpPr txBox="1"/>
          <p:nvPr>
            <p:ph idx="2" type="body"/>
          </p:nvPr>
        </p:nvSpPr>
        <p:spPr>
          <a:xfrm>
            <a:off x="4832400" y="1152475"/>
            <a:ext cx="3999900" cy="9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Hair removal with eight (8) linear structural elements and black hat morphological operation </a:t>
            </a:r>
            <a:endParaRPr/>
          </a:p>
        </p:txBody>
      </p:sp>
      <p:grpSp>
        <p:nvGrpSpPr>
          <p:cNvPr id="121" name="Google Shape;121;p17"/>
          <p:cNvGrpSpPr/>
          <p:nvPr/>
        </p:nvGrpSpPr>
        <p:grpSpPr>
          <a:xfrm>
            <a:off x="5150550" y="2278125"/>
            <a:ext cx="790200" cy="204600"/>
            <a:chOff x="5362225" y="215775"/>
            <a:chExt cx="790200" cy="204600"/>
          </a:xfrm>
        </p:grpSpPr>
        <p:sp>
          <p:nvSpPr>
            <p:cNvPr id="122" name="Google Shape;122;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17"/>
          <p:cNvGrpSpPr/>
          <p:nvPr/>
        </p:nvGrpSpPr>
        <p:grpSpPr>
          <a:xfrm rot="-5400000">
            <a:off x="7677384" y="2340457"/>
            <a:ext cx="790279" cy="204620"/>
            <a:chOff x="5362225" y="215775"/>
            <a:chExt cx="790200" cy="204600"/>
          </a:xfrm>
        </p:grpSpPr>
        <p:sp>
          <p:nvSpPr>
            <p:cNvPr id="125" name="Google Shape;125;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7"/>
          <p:cNvSpPr txBox="1"/>
          <p:nvPr>
            <p:ph idx="1" type="body"/>
          </p:nvPr>
        </p:nvSpPr>
        <p:spPr>
          <a:xfrm>
            <a:off x="266525" y="2811525"/>
            <a:ext cx="3999900" cy="70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Hair removal with four (4) linear structural elements instead of eight (8)</a:t>
            </a:r>
            <a:endParaRPr/>
          </a:p>
        </p:txBody>
      </p:sp>
      <p:grpSp>
        <p:nvGrpSpPr>
          <p:cNvPr id="128" name="Google Shape;128;p17"/>
          <p:cNvGrpSpPr/>
          <p:nvPr/>
        </p:nvGrpSpPr>
        <p:grpSpPr>
          <a:xfrm rot="2700000">
            <a:off x="6908525" y="2430412"/>
            <a:ext cx="790304" cy="204627"/>
            <a:chOff x="5362225" y="215775"/>
            <a:chExt cx="790200" cy="204600"/>
          </a:xfrm>
        </p:grpSpPr>
        <p:sp>
          <p:nvSpPr>
            <p:cNvPr id="129" name="Google Shape;129;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7"/>
          <p:cNvGrpSpPr/>
          <p:nvPr/>
        </p:nvGrpSpPr>
        <p:grpSpPr>
          <a:xfrm rot="-2699757">
            <a:off x="6940312" y="3268736"/>
            <a:ext cx="790360" cy="204641"/>
            <a:chOff x="5362225" y="215775"/>
            <a:chExt cx="790200" cy="204600"/>
          </a:xfrm>
        </p:grpSpPr>
        <p:sp>
          <p:nvSpPr>
            <p:cNvPr id="132" name="Google Shape;132;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7"/>
          <p:cNvGrpSpPr/>
          <p:nvPr/>
        </p:nvGrpSpPr>
        <p:grpSpPr>
          <a:xfrm rot="1350026">
            <a:off x="6141257" y="2341706"/>
            <a:ext cx="790220" cy="204605"/>
            <a:chOff x="5362225" y="215775"/>
            <a:chExt cx="790200" cy="204600"/>
          </a:xfrm>
        </p:grpSpPr>
        <p:sp>
          <p:nvSpPr>
            <p:cNvPr id="135" name="Google Shape;135;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7"/>
          <p:cNvGrpSpPr/>
          <p:nvPr/>
        </p:nvGrpSpPr>
        <p:grpSpPr>
          <a:xfrm rot="-1350212">
            <a:off x="6038864" y="3315473"/>
            <a:ext cx="790323" cy="204632"/>
            <a:chOff x="5362225" y="215775"/>
            <a:chExt cx="790200" cy="204600"/>
          </a:xfrm>
        </p:grpSpPr>
        <p:sp>
          <p:nvSpPr>
            <p:cNvPr id="138" name="Google Shape;138;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rot="-6750080">
            <a:off x="5034957" y="3268049"/>
            <a:ext cx="790396" cy="204651"/>
            <a:chOff x="5362225" y="215775"/>
            <a:chExt cx="790200" cy="204600"/>
          </a:xfrm>
        </p:grpSpPr>
        <p:sp>
          <p:nvSpPr>
            <p:cNvPr id="141" name="Google Shape;141;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7"/>
          <p:cNvGrpSpPr/>
          <p:nvPr/>
        </p:nvGrpSpPr>
        <p:grpSpPr>
          <a:xfrm rot="-4049920">
            <a:off x="7702685" y="3268361"/>
            <a:ext cx="790396" cy="204651"/>
            <a:chOff x="5362225" y="215775"/>
            <a:chExt cx="790200" cy="204600"/>
          </a:xfrm>
        </p:grpSpPr>
        <p:sp>
          <p:nvSpPr>
            <p:cNvPr id="144" name="Google Shape;144;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17"/>
          <p:cNvGrpSpPr/>
          <p:nvPr/>
        </p:nvGrpSpPr>
        <p:grpSpPr>
          <a:xfrm>
            <a:off x="357875" y="3936400"/>
            <a:ext cx="790200" cy="204600"/>
            <a:chOff x="5362225" y="215775"/>
            <a:chExt cx="790200" cy="204600"/>
          </a:xfrm>
        </p:grpSpPr>
        <p:sp>
          <p:nvSpPr>
            <p:cNvPr id="147" name="Google Shape;147;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17"/>
          <p:cNvGrpSpPr/>
          <p:nvPr/>
        </p:nvGrpSpPr>
        <p:grpSpPr>
          <a:xfrm rot="-5400000">
            <a:off x="1970309" y="3998732"/>
            <a:ext cx="790279" cy="204620"/>
            <a:chOff x="5362225" y="215775"/>
            <a:chExt cx="790200" cy="204600"/>
          </a:xfrm>
        </p:grpSpPr>
        <p:sp>
          <p:nvSpPr>
            <p:cNvPr id="150" name="Google Shape;150;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17"/>
          <p:cNvGrpSpPr/>
          <p:nvPr/>
        </p:nvGrpSpPr>
        <p:grpSpPr>
          <a:xfrm rot="2700000">
            <a:off x="1250850" y="4031062"/>
            <a:ext cx="790304" cy="204627"/>
            <a:chOff x="5362225" y="215775"/>
            <a:chExt cx="790200" cy="204600"/>
          </a:xfrm>
        </p:grpSpPr>
        <p:sp>
          <p:nvSpPr>
            <p:cNvPr id="153" name="Google Shape;153;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7"/>
          <p:cNvGrpSpPr/>
          <p:nvPr/>
        </p:nvGrpSpPr>
        <p:grpSpPr>
          <a:xfrm rot="-2699757">
            <a:off x="2737112" y="4033461"/>
            <a:ext cx="790360" cy="204641"/>
            <a:chOff x="5362225" y="215775"/>
            <a:chExt cx="790200" cy="204600"/>
          </a:xfrm>
        </p:grpSpPr>
        <p:sp>
          <p:nvSpPr>
            <p:cNvPr id="156" name="Google Shape;156;p17"/>
            <p:cNvSpPr/>
            <p:nvPr/>
          </p:nvSpPr>
          <p:spPr>
            <a:xfrm>
              <a:off x="5362225" y="268725"/>
              <a:ext cx="790200" cy="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5647975" y="215775"/>
              <a:ext cx="194100" cy="2046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nvSpPr>
        <p:spPr>
          <a:xfrm>
            <a:off x="4860950" y="3011175"/>
            <a:ext cx="1613700" cy="770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s" sz="750">
                <a:solidFill>
                  <a:srgbClr val="C586C0"/>
                </a:solidFill>
                <a:highlight>
                  <a:srgbClr val="1E1E1E"/>
                </a:highlight>
                <a:latin typeface="Courier New"/>
                <a:ea typeface="Courier New"/>
                <a:cs typeface="Courier New"/>
                <a:sym typeface="Courier New"/>
              </a:rPr>
              <a:t>for</a:t>
            </a:r>
            <a:r>
              <a:rPr lang="es" sz="750">
                <a:solidFill>
                  <a:srgbClr val="D4D4D4"/>
                </a:solidFill>
                <a:highlight>
                  <a:srgbClr val="1E1E1E"/>
                </a:highlight>
                <a:latin typeface="Courier New"/>
                <a:ea typeface="Courier New"/>
                <a:cs typeface="Courier New"/>
                <a:sym typeface="Courier New"/>
              </a:rPr>
              <a:t> prop </a:t>
            </a:r>
            <a:r>
              <a:rPr lang="es" sz="750">
                <a:solidFill>
                  <a:srgbClr val="82C6FF"/>
                </a:solidFill>
                <a:highlight>
                  <a:srgbClr val="1E1E1E"/>
                </a:highlight>
                <a:latin typeface="Courier New"/>
                <a:ea typeface="Courier New"/>
                <a:cs typeface="Courier New"/>
                <a:sym typeface="Courier New"/>
              </a:rPr>
              <a:t>in</a:t>
            </a:r>
            <a:r>
              <a:rPr lang="es" sz="750">
                <a:solidFill>
                  <a:srgbClr val="D4D4D4"/>
                </a:solidFill>
                <a:highlight>
                  <a:srgbClr val="1E1E1E"/>
                </a:highlight>
                <a:latin typeface="Courier New"/>
                <a:ea typeface="Courier New"/>
                <a:cs typeface="Courier New"/>
                <a:sym typeface="Courier New"/>
              </a:rPr>
              <a:t> props</a:t>
            </a:r>
            <a:r>
              <a:rPr lang="es" sz="750">
                <a:solidFill>
                  <a:srgbClr val="DCDCDC"/>
                </a:solidFill>
                <a:highlight>
                  <a:srgbClr val="1E1E1E"/>
                </a:highlight>
                <a:latin typeface="Courier New"/>
                <a:ea typeface="Courier New"/>
                <a:cs typeface="Courier New"/>
                <a:sym typeface="Courier New"/>
              </a:rPr>
              <a:t>:</a:t>
            </a:r>
            <a:endParaRPr sz="7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750">
                <a:solidFill>
                  <a:srgbClr val="D4D4D4"/>
                </a:solidFill>
                <a:highlight>
                  <a:srgbClr val="1E1E1E"/>
                </a:highlight>
                <a:latin typeface="Courier New"/>
                <a:ea typeface="Courier New"/>
                <a:cs typeface="Courier New"/>
                <a:sym typeface="Courier New"/>
              </a:rPr>
              <a:t> </a:t>
            </a:r>
            <a:r>
              <a:rPr lang="es" sz="750">
                <a:solidFill>
                  <a:srgbClr val="6AA94F"/>
                </a:solidFill>
                <a:highlight>
                  <a:srgbClr val="1E1E1E"/>
                </a:highlight>
                <a:latin typeface="Courier New"/>
                <a:ea typeface="Courier New"/>
                <a:cs typeface="Courier New"/>
                <a:sym typeface="Courier New"/>
              </a:rPr>
              <a:t># checking conditions of</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750">
                <a:solidFill>
                  <a:srgbClr val="D4D4D4"/>
                </a:solidFill>
                <a:highlight>
                  <a:srgbClr val="1E1E1E"/>
                </a:highlight>
                <a:latin typeface="Courier New"/>
                <a:ea typeface="Courier New"/>
                <a:cs typeface="Courier New"/>
                <a:sym typeface="Courier New"/>
              </a:rPr>
              <a:t> </a:t>
            </a:r>
            <a:r>
              <a:rPr lang="es" sz="750">
                <a:solidFill>
                  <a:srgbClr val="6AA94F"/>
                </a:solidFill>
                <a:highlight>
                  <a:srgbClr val="1E1E1E"/>
                </a:highlight>
                <a:latin typeface="Courier New"/>
                <a:ea typeface="Courier New"/>
                <a:cs typeface="Courier New"/>
                <a:sym typeface="Courier New"/>
              </a:rPr>
              <a:t># position and limits</a:t>
            </a:r>
            <a:endParaRPr sz="750">
              <a:solidFill>
                <a:srgbClr val="6AA94F"/>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750">
                <a:solidFill>
                  <a:srgbClr val="D4D4D4"/>
                </a:solidFill>
                <a:highlight>
                  <a:srgbClr val="1E1E1E"/>
                </a:highlight>
                <a:latin typeface="Courier New"/>
                <a:ea typeface="Courier New"/>
                <a:cs typeface="Courier New"/>
                <a:sym typeface="Courier New"/>
              </a:rPr>
              <a:t>end</a:t>
            </a:r>
            <a:endParaRPr sz="750">
              <a:solidFill>
                <a:srgbClr val="C586C0"/>
              </a:solidFill>
              <a:highlight>
                <a:srgbClr val="1E1E1E"/>
              </a:highlight>
              <a:latin typeface="Courier New"/>
              <a:ea typeface="Courier New"/>
              <a:cs typeface="Courier New"/>
              <a:sym typeface="Courier New"/>
            </a:endParaRPr>
          </a:p>
        </p:txBody>
      </p:sp>
      <p:sp>
        <p:nvSpPr>
          <p:cNvPr id="163" name="Google Shape;16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Preprocessing: Hard </a:t>
            </a:r>
            <a:r>
              <a:rPr lang="es"/>
              <a:t>Thresholding</a:t>
            </a:r>
            <a:endParaRPr/>
          </a:p>
        </p:txBody>
      </p:sp>
      <p:sp>
        <p:nvSpPr>
          <p:cNvPr id="164" name="Google Shape;164;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Steps:</a:t>
            </a:r>
            <a:endParaRPr/>
          </a:p>
          <a:p>
            <a:pPr indent="-317500" lvl="0" marL="457200" rtl="0" algn="l">
              <a:spcBef>
                <a:spcPts val="1200"/>
              </a:spcBef>
              <a:spcAft>
                <a:spcPts val="0"/>
              </a:spcAft>
              <a:buSzPts val="1400"/>
              <a:buChar char="●"/>
            </a:pPr>
            <a:r>
              <a:rPr lang="es"/>
              <a:t>Perform a low threshold (60)</a:t>
            </a:r>
            <a:endParaRPr/>
          </a:p>
          <a:p>
            <a:pPr indent="-317500" lvl="0" marL="457200" rtl="0" algn="l">
              <a:spcBef>
                <a:spcPts val="0"/>
              </a:spcBef>
              <a:spcAft>
                <a:spcPts val="0"/>
              </a:spcAft>
              <a:buSzPts val="1400"/>
              <a:buChar char="●"/>
            </a:pPr>
            <a:r>
              <a:rPr lang="es"/>
              <a:t>Draw a center window of 1/2 of the image size</a:t>
            </a:r>
            <a:endParaRPr/>
          </a:p>
          <a:p>
            <a:pPr indent="-317500" lvl="0" marL="457200" rtl="0" algn="l">
              <a:spcBef>
                <a:spcPts val="0"/>
              </a:spcBef>
              <a:spcAft>
                <a:spcPts val="0"/>
              </a:spcAft>
              <a:buSzPts val="1400"/>
              <a:buChar char="●"/>
            </a:pPr>
            <a:r>
              <a:rPr lang="es"/>
              <a:t>Perform connected components</a:t>
            </a:r>
            <a:endParaRPr/>
          </a:p>
          <a:p>
            <a:pPr indent="-317500" lvl="0" marL="457200" rtl="0" algn="l">
              <a:spcBef>
                <a:spcPts val="0"/>
              </a:spcBef>
              <a:spcAft>
                <a:spcPts val="0"/>
              </a:spcAft>
              <a:buSzPts val="1400"/>
              <a:buChar char="●"/>
            </a:pPr>
            <a:r>
              <a:rPr lang="es"/>
              <a:t>Check if the component fulfil:</a:t>
            </a:r>
            <a:endParaRPr/>
          </a:p>
          <a:p>
            <a:pPr indent="-304800" lvl="1" marL="914400" rtl="0" algn="l">
              <a:spcBef>
                <a:spcPts val="0"/>
              </a:spcBef>
              <a:spcAft>
                <a:spcPts val="0"/>
              </a:spcAft>
              <a:buSzPts val="1200"/>
              <a:buChar char="○"/>
            </a:pPr>
            <a:r>
              <a:rPr lang="es"/>
              <a:t>bounding box is partially within the center window</a:t>
            </a:r>
            <a:endParaRPr/>
          </a:p>
          <a:p>
            <a:pPr indent="-304800" lvl="1" marL="914400" rtl="0" algn="l">
              <a:spcBef>
                <a:spcPts val="0"/>
              </a:spcBef>
              <a:spcAft>
                <a:spcPts val="0"/>
              </a:spcAft>
              <a:buSzPts val="1200"/>
              <a:buChar char="○"/>
            </a:pPr>
            <a:r>
              <a:rPr lang="es"/>
              <a:t>bounding box not near (~50p) an edge</a:t>
            </a:r>
            <a:endParaRPr/>
          </a:p>
          <a:p>
            <a:pPr indent="-317500" lvl="0" marL="457200" rtl="0" algn="l">
              <a:spcBef>
                <a:spcPts val="0"/>
              </a:spcBef>
              <a:spcAft>
                <a:spcPts val="0"/>
              </a:spcAft>
              <a:buSzPts val="1400"/>
              <a:buChar char="●"/>
            </a:pPr>
            <a:r>
              <a:rPr lang="es"/>
              <a:t>If true, the component is discarded</a:t>
            </a:r>
            <a:endParaRPr/>
          </a:p>
          <a:p>
            <a:pPr indent="0" lvl="0" marL="0" rtl="0" algn="l">
              <a:spcBef>
                <a:spcPts val="1200"/>
              </a:spcBef>
              <a:spcAft>
                <a:spcPts val="1200"/>
              </a:spcAft>
              <a:buNone/>
            </a:pPr>
            <a:r>
              <a:rPr lang="es"/>
              <a:t>Return: Vignette mask</a:t>
            </a:r>
            <a:endParaRPr/>
          </a:p>
        </p:txBody>
      </p:sp>
      <p:pic>
        <p:nvPicPr>
          <p:cNvPr id="165" name="Google Shape;165;p18"/>
          <p:cNvPicPr preferRelativeResize="0"/>
          <p:nvPr/>
        </p:nvPicPr>
        <p:blipFill>
          <a:blip r:embed="rId3">
            <a:alphaModFix/>
          </a:blip>
          <a:stretch>
            <a:fillRect/>
          </a:stretch>
        </p:blipFill>
        <p:spPr>
          <a:xfrm>
            <a:off x="4959700" y="1286000"/>
            <a:ext cx="1408300" cy="1408300"/>
          </a:xfrm>
          <a:prstGeom prst="rect">
            <a:avLst/>
          </a:prstGeom>
          <a:noFill/>
          <a:ln>
            <a:noFill/>
          </a:ln>
        </p:spPr>
      </p:pic>
      <p:sp>
        <p:nvSpPr>
          <p:cNvPr id="166" name="Google Shape;166;p18"/>
          <p:cNvSpPr/>
          <p:nvPr/>
        </p:nvSpPr>
        <p:spPr>
          <a:xfrm>
            <a:off x="5265150" y="1587775"/>
            <a:ext cx="797400" cy="7170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18"/>
          <p:cNvPicPr preferRelativeResize="0"/>
          <p:nvPr/>
        </p:nvPicPr>
        <p:blipFill rotWithShape="1">
          <a:blip r:embed="rId4">
            <a:alphaModFix/>
          </a:blip>
          <a:srcRect b="24255" l="13076" r="52576" t="23960"/>
          <a:stretch/>
        </p:blipFill>
        <p:spPr>
          <a:xfrm>
            <a:off x="6466625" y="1301588"/>
            <a:ext cx="1370169" cy="1377125"/>
          </a:xfrm>
          <a:prstGeom prst="rect">
            <a:avLst/>
          </a:prstGeom>
          <a:noFill/>
          <a:ln>
            <a:noFill/>
          </a:ln>
        </p:spPr>
      </p:pic>
      <p:pic>
        <p:nvPicPr>
          <p:cNvPr id="168" name="Google Shape;168;p18"/>
          <p:cNvPicPr preferRelativeResize="0"/>
          <p:nvPr/>
        </p:nvPicPr>
        <p:blipFill rotWithShape="1">
          <a:blip r:embed="rId4">
            <a:alphaModFix/>
          </a:blip>
          <a:srcRect b="23999" l="55135" r="9753" t="23335"/>
          <a:stretch/>
        </p:blipFill>
        <p:spPr>
          <a:xfrm>
            <a:off x="6466613" y="2737975"/>
            <a:ext cx="1370175" cy="1440225"/>
          </a:xfrm>
          <a:prstGeom prst="rect">
            <a:avLst/>
          </a:prstGeom>
          <a:noFill/>
          <a:ln>
            <a:noFill/>
          </a:ln>
        </p:spPr>
      </p:pic>
      <p:sp>
        <p:nvSpPr>
          <p:cNvPr id="169" name="Google Shape;169;p18"/>
          <p:cNvSpPr/>
          <p:nvPr/>
        </p:nvSpPr>
        <p:spPr>
          <a:xfrm>
            <a:off x="6753000" y="1587763"/>
            <a:ext cx="797400" cy="7170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6753000" y="1682500"/>
            <a:ext cx="650100" cy="572700"/>
          </a:xfrm>
          <a:prstGeom prst="rect">
            <a:avLst/>
          </a:prstGeom>
          <a:noFill/>
          <a:ln cap="flat" cmpd="sng" w="19050">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Features: Color</a:t>
            </a:r>
            <a:endParaRPr/>
          </a:p>
        </p:txBody>
      </p:sp>
      <p:sp>
        <p:nvSpPr>
          <p:cNvPr id="176" name="Google Shape;176;p19"/>
          <p:cNvSpPr txBox="1"/>
          <p:nvPr/>
        </p:nvSpPr>
        <p:spPr>
          <a:xfrm>
            <a:off x="4367275" y="1017725"/>
            <a:ext cx="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BGR</a:t>
            </a:r>
            <a:endParaRPr>
              <a:solidFill>
                <a:schemeClr val="dk1"/>
              </a:solidFill>
            </a:endParaRPr>
          </a:p>
        </p:txBody>
      </p:sp>
      <p:sp>
        <p:nvSpPr>
          <p:cNvPr id="177" name="Google Shape;177;p19"/>
          <p:cNvSpPr txBox="1"/>
          <p:nvPr/>
        </p:nvSpPr>
        <p:spPr>
          <a:xfrm>
            <a:off x="2390200" y="1053000"/>
            <a:ext cx="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HSV</a:t>
            </a:r>
            <a:endParaRPr>
              <a:solidFill>
                <a:schemeClr val="dk1"/>
              </a:solidFill>
            </a:endParaRPr>
          </a:p>
        </p:txBody>
      </p:sp>
      <p:sp>
        <p:nvSpPr>
          <p:cNvPr id="178" name="Google Shape;178;p19"/>
          <p:cNvSpPr txBox="1"/>
          <p:nvPr/>
        </p:nvSpPr>
        <p:spPr>
          <a:xfrm>
            <a:off x="4476975" y="4226050"/>
            <a:ext cx="63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LAB</a:t>
            </a:r>
            <a:endParaRPr>
              <a:solidFill>
                <a:schemeClr val="dk1"/>
              </a:solidFill>
            </a:endParaRPr>
          </a:p>
        </p:txBody>
      </p:sp>
      <p:pic>
        <p:nvPicPr>
          <p:cNvPr id="179" name="Google Shape;179;p19"/>
          <p:cNvPicPr preferRelativeResize="0"/>
          <p:nvPr/>
        </p:nvPicPr>
        <p:blipFill rotWithShape="1">
          <a:blip r:embed="rId3">
            <a:alphaModFix/>
          </a:blip>
          <a:srcRect b="10324" l="15605" r="6207" t="4626"/>
          <a:stretch/>
        </p:blipFill>
        <p:spPr>
          <a:xfrm>
            <a:off x="3477770" y="1369850"/>
            <a:ext cx="1408304" cy="1419275"/>
          </a:xfrm>
          <a:prstGeom prst="rect">
            <a:avLst/>
          </a:prstGeom>
          <a:noFill/>
          <a:ln>
            <a:noFill/>
          </a:ln>
        </p:spPr>
      </p:pic>
      <p:pic>
        <p:nvPicPr>
          <p:cNvPr id="180" name="Google Shape;180;p19"/>
          <p:cNvPicPr preferRelativeResize="0"/>
          <p:nvPr/>
        </p:nvPicPr>
        <p:blipFill rotWithShape="1">
          <a:blip r:embed="rId4">
            <a:alphaModFix/>
          </a:blip>
          <a:srcRect b="10219" l="16222" r="5895" t="5392"/>
          <a:stretch/>
        </p:blipFill>
        <p:spPr>
          <a:xfrm>
            <a:off x="2000890" y="1369850"/>
            <a:ext cx="1413738" cy="1419275"/>
          </a:xfrm>
          <a:prstGeom prst="rect">
            <a:avLst/>
          </a:prstGeom>
          <a:noFill/>
          <a:ln>
            <a:noFill/>
          </a:ln>
        </p:spPr>
      </p:pic>
      <p:pic>
        <p:nvPicPr>
          <p:cNvPr id="181" name="Google Shape;181;p19"/>
          <p:cNvPicPr preferRelativeResize="0"/>
          <p:nvPr/>
        </p:nvPicPr>
        <p:blipFill rotWithShape="1">
          <a:blip r:embed="rId5">
            <a:alphaModFix/>
          </a:blip>
          <a:srcRect b="10468" l="15479" r="5823" t="4279"/>
          <a:stretch/>
        </p:blipFill>
        <p:spPr>
          <a:xfrm>
            <a:off x="3475075" y="2877663"/>
            <a:ext cx="1413725" cy="1418938"/>
          </a:xfrm>
          <a:prstGeom prst="rect">
            <a:avLst/>
          </a:prstGeom>
          <a:noFill/>
          <a:ln>
            <a:noFill/>
          </a:ln>
        </p:spPr>
      </p:pic>
      <p:pic>
        <p:nvPicPr>
          <p:cNvPr id="182" name="Google Shape;182;p19"/>
          <p:cNvPicPr preferRelativeResize="0"/>
          <p:nvPr/>
        </p:nvPicPr>
        <p:blipFill rotWithShape="1">
          <a:blip r:embed="rId6">
            <a:alphaModFix/>
          </a:blip>
          <a:srcRect b="9507" l="15478" r="5830" t="4611"/>
          <a:stretch/>
        </p:blipFill>
        <p:spPr>
          <a:xfrm>
            <a:off x="2006328" y="2877675"/>
            <a:ext cx="1408300" cy="1423859"/>
          </a:xfrm>
          <a:prstGeom prst="rect">
            <a:avLst/>
          </a:prstGeom>
          <a:noFill/>
          <a:ln>
            <a:noFill/>
          </a:ln>
        </p:spPr>
      </p:pic>
      <p:sp>
        <p:nvSpPr>
          <p:cNvPr id="183" name="Google Shape;183;p19"/>
          <p:cNvSpPr txBox="1"/>
          <p:nvPr/>
        </p:nvSpPr>
        <p:spPr>
          <a:xfrm>
            <a:off x="2362975" y="4226050"/>
            <a:ext cx="12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YCbCr</a:t>
            </a:r>
            <a:endParaRPr>
              <a:solidFill>
                <a:schemeClr val="dk1"/>
              </a:solidFill>
            </a:endParaRPr>
          </a:p>
        </p:txBody>
      </p:sp>
      <p:pic>
        <p:nvPicPr>
          <p:cNvPr id="184" name="Google Shape;184;p19"/>
          <p:cNvPicPr preferRelativeResize="0"/>
          <p:nvPr/>
        </p:nvPicPr>
        <p:blipFill rotWithShape="1">
          <a:blip r:embed="rId7">
            <a:alphaModFix/>
          </a:blip>
          <a:srcRect b="9879" l="15411" r="6156" t="5173"/>
          <a:stretch/>
        </p:blipFill>
        <p:spPr>
          <a:xfrm>
            <a:off x="518473" y="2877675"/>
            <a:ext cx="1418927" cy="1423850"/>
          </a:xfrm>
          <a:prstGeom prst="rect">
            <a:avLst/>
          </a:prstGeom>
          <a:noFill/>
          <a:ln>
            <a:noFill/>
          </a:ln>
        </p:spPr>
      </p:pic>
      <p:sp>
        <p:nvSpPr>
          <p:cNvPr id="185" name="Google Shape;185;p19"/>
          <p:cNvSpPr txBox="1"/>
          <p:nvPr/>
        </p:nvSpPr>
        <p:spPr>
          <a:xfrm>
            <a:off x="433800" y="4226050"/>
            <a:ext cx="12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Grayscale</a:t>
            </a:r>
            <a:endParaRPr>
              <a:solidFill>
                <a:schemeClr val="dk1"/>
              </a:solidFill>
            </a:endParaRPr>
          </a:p>
        </p:txBody>
      </p:sp>
      <p:pic>
        <p:nvPicPr>
          <p:cNvPr id="186" name="Google Shape;186;p19"/>
          <p:cNvPicPr preferRelativeResize="0"/>
          <p:nvPr/>
        </p:nvPicPr>
        <p:blipFill rotWithShape="1">
          <a:blip r:embed="rId8">
            <a:alphaModFix/>
          </a:blip>
          <a:srcRect b="9870" l="15631" r="5937" t="4593"/>
          <a:stretch/>
        </p:blipFill>
        <p:spPr>
          <a:xfrm>
            <a:off x="529450" y="1369850"/>
            <a:ext cx="1408300" cy="1422958"/>
          </a:xfrm>
          <a:prstGeom prst="rect">
            <a:avLst/>
          </a:prstGeom>
          <a:noFill/>
          <a:ln>
            <a:noFill/>
          </a:ln>
        </p:spPr>
      </p:pic>
      <p:sp>
        <p:nvSpPr>
          <p:cNvPr id="187" name="Google Shape;187;p19"/>
          <p:cNvSpPr txBox="1"/>
          <p:nvPr/>
        </p:nvSpPr>
        <p:spPr>
          <a:xfrm>
            <a:off x="433800" y="1053000"/>
            <a:ext cx="9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Original</a:t>
            </a:r>
            <a:endParaRPr>
              <a:solidFill>
                <a:schemeClr val="dk1"/>
              </a:solidFill>
            </a:endParaRPr>
          </a:p>
        </p:txBody>
      </p:sp>
      <p:sp>
        <p:nvSpPr>
          <p:cNvPr id="188" name="Google Shape;188;p19"/>
          <p:cNvSpPr/>
          <p:nvPr/>
        </p:nvSpPr>
        <p:spPr>
          <a:xfrm>
            <a:off x="5094100" y="1114775"/>
            <a:ext cx="148200" cy="3372600"/>
          </a:xfrm>
          <a:prstGeom prst="rightBrace">
            <a:avLst>
              <a:gd fmla="val 50000" name="adj1"/>
              <a:gd fmla="val 50418" name="adj2"/>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a:off x="7111525" y="171110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Mean</a:t>
            </a:r>
            <a:endParaRPr sz="1100"/>
          </a:p>
        </p:txBody>
      </p:sp>
      <p:sp>
        <p:nvSpPr>
          <p:cNvPr id="190" name="Google Shape;190;p19"/>
          <p:cNvSpPr/>
          <p:nvPr/>
        </p:nvSpPr>
        <p:spPr>
          <a:xfrm>
            <a:off x="7111525" y="2915875"/>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Skewness</a:t>
            </a:r>
            <a:endParaRPr sz="1100"/>
          </a:p>
        </p:txBody>
      </p:sp>
      <p:sp>
        <p:nvSpPr>
          <p:cNvPr id="191" name="Google Shape;191;p19"/>
          <p:cNvSpPr/>
          <p:nvPr/>
        </p:nvSpPr>
        <p:spPr>
          <a:xfrm>
            <a:off x="7111525" y="3488750"/>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Kurtosis</a:t>
            </a:r>
            <a:endParaRPr sz="1100"/>
          </a:p>
        </p:txBody>
      </p:sp>
      <p:sp>
        <p:nvSpPr>
          <p:cNvPr id="192" name="Google Shape;192;p19"/>
          <p:cNvSpPr/>
          <p:nvPr/>
        </p:nvSpPr>
        <p:spPr>
          <a:xfrm>
            <a:off x="7111525" y="2313488"/>
            <a:ext cx="1149000" cy="402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100"/>
              <a:t>Standard Deviation</a:t>
            </a:r>
            <a:endParaRPr sz="1100"/>
          </a:p>
        </p:txBody>
      </p:sp>
      <p:sp>
        <p:nvSpPr>
          <p:cNvPr id="193" name="Google Shape;193;p19"/>
          <p:cNvSpPr txBox="1"/>
          <p:nvPr/>
        </p:nvSpPr>
        <p:spPr>
          <a:xfrm>
            <a:off x="5479250" y="2530425"/>
            <a:ext cx="145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For each: compute</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Features: Texture</a:t>
            </a:r>
            <a:endParaRPr/>
          </a:p>
        </p:txBody>
      </p:sp>
      <p:sp>
        <p:nvSpPr>
          <p:cNvPr id="199" name="Google Shape;199;p20"/>
          <p:cNvSpPr txBox="1"/>
          <p:nvPr>
            <p:ph idx="1" type="body"/>
          </p:nvPr>
        </p:nvSpPr>
        <p:spPr>
          <a:xfrm>
            <a:off x="311700" y="1082000"/>
            <a:ext cx="3999900" cy="3408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852"/>
              <a:buNone/>
            </a:pPr>
            <a:r>
              <a:rPr b="1" lang="es" sz="1285"/>
              <a:t>GLCM</a:t>
            </a:r>
            <a:endParaRPr b="1" sz="1285"/>
          </a:p>
        </p:txBody>
      </p:sp>
      <p:sp>
        <p:nvSpPr>
          <p:cNvPr id="200" name="Google Shape;200;p20"/>
          <p:cNvSpPr txBox="1"/>
          <p:nvPr>
            <p:ph idx="2" type="body"/>
          </p:nvPr>
        </p:nvSpPr>
        <p:spPr>
          <a:xfrm>
            <a:off x="4832400" y="1095150"/>
            <a:ext cx="3999900" cy="376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1200"/>
              </a:spcAft>
              <a:buNone/>
            </a:pPr>
            <a:r>
              <a:rPr b="1" lang="es"/>
              <a:t>LBP</a:t>
            </a:r>
            <a:endParaRPr b="1"/>
          </a:p>
        </p:txBody>
      </p:sp>
      <p:pic>
        <p:nvPicPr>
          <p:cNvPr id="201" name="Google Shape;201;p20"/>
          <p:cNvPicPr preferRelativeResize="0"/>
          <p:nvPr/>
        </p:nvPicPr>
        <p:blipFill rotWithShape="1">
          <a:blip r:embed="rId3">
            <a:alphaModFix/>
          </a:blip>
          <a:srcRect b="0" l="0" r="48014" t="0"/>
          <a:stretch/>
        </p:blipFill>
        <p:spPr>
          <a:xfrm>
            <a:off x="5216500" y="1422800"/>
            <a:ext cx="3163651" cy="1723950"/>
          </a:xfrm>
          <a:prstGeom prst="rect">
            <a:avLst/>
          </a:prstGeom>
          <a:noFill/>
          <a:ln>
            <a:noFill/>
          </a:ln>
        </p:spPr>
      </p:pic>
      <p:pic>
        <p:nvPicPr>
          <p:cNvPr id="202" name="Google Shape;202;p20"/>
          <p:cNvPicPr preferRelativeResize="0"/>
          <p:nvPr/>
        </p:nvPicPr>
        <p:blipFill rotWithShape="1">
          <a:blip r:embed="rId3">
            <a:alphaModFix/>
          </a:blip>
          <a:srcRect b="0" l="51964" r="0" t="0"/>
          <a:stretch/>
        </p:blipFill>
        <p:spPr>
          <a:xfrm>
            <a:off x="5370725" y="3111313"/>
            <a:ext cx="2923274" cy="1723950"/>
          </a:xfrm>
          <a:prstGeom prst="rect">
            <a:avLst/>
          </a:prstGeom>
          <a:noFill/>
          <a:ln>
            <a:noFill/>
          </a:ln>
        </p:spPr>
      </p:pic>
      <p:grpSp>
        <p:nvGrpSpPr>
          <p:cNvPr id="203" name="Google Shape;203;p20"/>
          <p:cNvGrpSpPr/>
          <p:nvPr/>
        </p:nvGrpSpPr>
        <p:grpSpPr>
          <a:xfrm>
            <a:off x="952500" y="1471600"/>
            <a:ext cx="3000374" cy="1504951"/>
            <a:chOff x="952500" y="1471600"/>
            <a:chExt cx="3000374" cy="1504951"/>
          </a:xfrm>
        </p:grpSpPr>
        <p:pic>
          <p:nvPicPr>
            <p:cNvPr id="204" name="Google Shape;204;p20"/>
            <p:cNvPicPr preferRelativeResize="0"/>
            <p:nvPr/>
          </p:nvPicPr>
          <p:blipFill rotWithShape="1">
            <a:blip r:embed="rId4">
              <a:alphaModFix/>
            </a:blip>
            <a:srcRect b="57413" l="8714" r="58413" t="6012"/>
            <a:stretch/>
          </p:blipFill>
          <p:spPr>
            <a:xfrm>
              <a:off x="952500" y="1471600"/>
              <a:ext cx="1352550" cy="1504951"/>
            </a:xfrm>
            <a:prstGeom prst="rect">
              <a:avLst/>
            </a:prstGeom>
            <a:noFill/>
            <a:ln>
              <a:noFill/>
            </a:ln>
          </p:spPr>
        </p:pic>
        <p:pic>
          <p:nvPicPr>
            <p:cNvPr id="205" name="Google Shape;205;p20"/>
            <p:cNvPicPr preferRelativeResize="0"/>
            <p:nvPr/>
          </p:nvPicPr>
          <p:blipFill rotWithShape="1">
            <a:blip r:embed="rId5">
              <a:alphaModFix/>
            </a:blip>
            <a:srcRect b="57571" l="56688" r="7818" t="6432"/>
            <a:stretch/>
          </p:blipFill>
          <p:spPr>
            <a:xfrm>
              <a:off x="2492500" y="1483500"/>
              <a:ext cx="1460374" cy="1481150"/>
            </a:xfrm>
            <a:prstGeom prst="rect">
              <a:avLst/>
            </a:prstGeom>
            <a:noFill/>
            <a:ln>
              <a:noFill/>
            </a:ln>
          </p:spPr>
        </p:pic>
        <p:sp>
          <p:nvSpPr>
            <p:cNvPr id="206" name="Google Shape;206;p20"/>
            <p:cNvSpPr/>
            <p:nvPr/>
          </p:nvSpPr>
          <p:spPr>
            <a:xfrm>
              <a:off x="2517575" y="1979475"/>
              <a:ext cx="1380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 name="Google Shape;207;p20"/>
            <p:cNvSpPr/>
            <p:nvPr/>
          </p:nvSpPr>
          <p:spPr>
            <a:xfrm>
              <a:off x="2492500" y="2072300"/>
              <a:ext cx="1269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 name="Google Shape;208;p20"/>
            <p:cNvSpPr/>
            <p:nvPr/>
          </p:nvSpPr>
          <p:spPr>
            <a:xfrm>
              <a:off x="2499700" y="2585425"/>
              <a:ext cx="1197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9" name="Google Shape;209;p20"/>
            <p:cNvSpPr/>
            <p:nvPr/>
          </p:nvSpPr>
          <p:spPr>
            <a:xfrm>
              <a:off x="2492500" y="2523550"/>
              <a:ext cx="621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0" name="Google Shape;210;p20"/>
            <p:cNvSpPr/>
            <p:nvPr/>
          </p:nvSpPr>
          <p:spPr>
            <a:xfrm>
              <a:off x="2517575" y="2674138"/>
              <a:ext cx="1380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1" name="Google Shape;211;p20"/>
            <p:cNvSpPr/>
            <p:nvPr/>
          </p:nvSpPr>
          <p:spPr>
            <a:xfrm>
              <a:off x="2492500" y="2762850"/>
              <a:ext cx="435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2" name="Google Shape;212;p20"/>
            <p:cNvSpPr/>
            <p:nvPr/>
          </p:nvSpPr>
          <p:spPr>
            <a:xfrm>
              <a:off x="2277300" y="2720750"/>
              <a:ext cx="279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3" name="Google Shape;213;p20"/>
            <p:cNvSpPr/>
            <p:nvPr/>
          </p:nvSpPr>
          <p:spPr>
            <a:xfrm>
              <a:off x="2277300" y="2604475"/>
              <a:ext cx="27900" cy="81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4" name="Google Shape;214;p20"/>
            <p:cNvSpPr/>
            <p:nvPr/>
          </p:nvSpPr>
          <p:spPr>
            <a:xfrm>
              <a:off x="1741875" y="2376875"/>
              <a:ext cx="114000" cy="93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5" name="Google Shape;215;p20"/>
            <p:cNvSpPr/>
            <p:nvPr/>
          </p:nvSpPr>
          <p:spPr>
            <a:xfrm>
              <a:off x="2261700" y="1652950"/>
              <a:ext cx="43500" cy="93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cxnSp>
          <p:nvCxnSpPr>
            <p:cNvPr id="216" name="Google Shape;216;p20"/>
            <p:cNvCxnSpPr>
              <a:stCxn id="214" idx="1"/>
              <a:endCxn id="210" idx="3"/>
            </p:cNvCxnSpPr>
            <p:nvPr/>
          </p:nvCxnSpPr>
          <p:spPr>
            <a:xfrm>
              <a:off x="1741875" y="2423375"/>
              <a:ext cx="913800" cy="291300"/>
            </a:xfrm>
            <a:prstGeom prst="straightConnector1">
              <a:avLst/>
            </a:prstGeom>
            <a:noFill/>
            <a:ln cap="flat" cmpd="sng" w="19050">
              <a:solidFill>
                <a:srgbClr val="980000"/>
              </a:solidFill>
              <a:prstDash val="solid"/>
              <a:round/>
              <a:headEnd len="med" w="med" type="none"/>
              <a:tailEnd len="med" w="med" type="triangle"/>
            </a:ln>
          </p:spPr>
        </p:cxnSp>
        <p:cxnSp>
          <p:nvCxnSpPr>
            <p:cNvPr id="217" name="Google Shape;217;p20"/>
            <p:cNvCxnSpPr>
              <a:stCxn id="215" idx="1"/>
              <a:endCxn id="211" idx="0"/>
            </p:cNvCxnSpPr>
            <p:nvPr/>
          </p:nvCxnSpPr>
          <p:spPr>
            <a:xfrm>
              <a:off x="2261700" y="1699450"/>
              <a:ext cx="252600" cy="1063500"/>
            </a:xfrm>
            <a:prstGeom prst="straightConnector1">
              <a:avLst/>
            </a:prstGeom>
            <a:noFill/>
            <a:ln cap="flat" cmpd="sng" w="19050">
              <a:solidFill>
                <a:srgbClr val="980000"/>
              </a:solidFill>
              <a:prstDash val="solid"/>
              <a:round/>
              <a:headEnd len="med" w="med" type="none"/>
              <a:tailEnd len="med" w="med" type="triangle"/>
            </a:ln>
          </p:spPr>
        </p:cxnSp>
        <p:cxnSp>
          <p:nvCxnSpPr>
            <p:cNvPr id="218" name="Google Shape;218;p20"/>
            <p:cNvCxnSpPr>
              <a:stCxn id="212" idx="2"/>
            </p:cNvCxnSpPr>
            <p:nvPr/>
          </p:nvCxnSpPr>
          <p:spPr>
            <a:xfrm flipH="1" rot="10800000">
              <a:off x="2291250" y="1988150"/>
              <a:ext cx="316500" cy="813600"/>
            </a:xfrm>
            <a:prstGeom prst="straightConnector1">
              <a:avLst/>
            </a:prstGeom>
            <a:noFill/>
            <a:ln cap="flat" cmpd="sng" w="9525">
              <a:solidFill>
                <a:srgbClr val="980000"/>
              </a:solidFill>
              <a:prstDash val="solid"/>
              <a:round/>
              <a:headEnd len="med" w="med" type="none"/>
              <a:tailEnd len="med" w="med" type="triangle"/>
            </a:ln>
          </p:spPr>
        </p:cxnSp>
      </p:grpSp>
      <p:cxnSp>
        <p:nvCxnSpPr>
          <p:cNvPr id="219" name="Google Shape;219;p20"/>
          <p:cNvCxnSpPr/>
          <p:nvPr/>
        </p:nvCxnSpPr>
        <p:spPr>
          <a:xfrm>
            <a:off x="1777600" y="3482025"/>
            <a:ext cx="1009500" cy="1031400"/>
          </a:xfrm>
          <a:prstGeom prst="straightConnector1">
            <a:avLst/>
          </a:prstGeom>
          <a:noFill/>
          <a:ln cap="flat" cmpd="sng" w="9525">
            <a:solidFill>
              <a:schemeClr val="dk1"/>
            </a:solidFill>
            <a:prstDash val="solid"/>
            <a:round/>
            <a:headEnd len="med" w="med" type="triangle"/>
            <a:tailEnd len="med" w="med" type="triangle"/>
          </a:ln>
        </p:spPr>
      </p:cxnSp>
      <p:cxnSp>
        <p:nvCxnSpPr>
          <p:cNvPr id="220" name="Google Shape;220;p20"/>
          <p:cNvCxnSpPr/>
          <p:nvPr/>
        </p:nvCxnSpPr>
        <p:spPr>
          <a:xfrm rot="5400000">
            <a:off x="1777596" y="3482028"/>
            <a:ext cx="1009500" cy="1031400"/>
          </a:xfrm>
          <a:prstGeom prst="straightConnector1">
            <a:avLst/>
          </a:prstGeom>
          <a:noFill/>
          <a:ln cap="flat" cmpd="sng" w="9525">
            <a:solidFill>
              <a:schemeClr val="dk1"/>
            </a:solidFill>
            <a:prstDash val="solid"/>
            <a:round/>
            <a:headEnd len="med" w="med" type="triangle"/>
            <a:tailEnd len="med" w="med" type="triangle"/>
          </a:ln>
        </p:spPr>
      </p:cxnSp>
      <p:cxnSp>
        <p:nvCxnSpPr>
          <p:cNvPr id="221" name="Google Shape;221;p20"/>
          <p:cNvCxnSpPr/>
          <p:nvPr/>
        </p:nvCxnSpPr>
        <p:spPr>
          <a:xfrm rot="2699278">
            <a:off x="1777571" y="3533819"/>
            <a:ext cx="1009536" cy="1031386"/>
          </a:xfrm>
          <a:prstGeom prst="straightConnector1">
            <a:avLst/>
          </a:prstGeom>
          <a:noFill/>
          <a:ln cap="flat" cmpd="sng" w="9525">
            <a:solidFill>
              <a:schemeClr val="dk1"/>
            </a:solidFill>
            <a:prstDash val="solid"/>
            <a:round/>
            <a:headEnd len="med" w="med" type="triangle"/>
            <a:tailEnd len="med" w="med" type="triangle"/>
          </a:ln>
        </p:spPr>
      </p:cxnSp>
      <p:cxnSp>
        <p:nvCxnSpPr>
          <p:cNvPr id="222" name="Google Shape;222;p20"/>
          <p:cNvCxnSpPr/>
          <p:nvPr/>
        </p:nvCxnSpPr>
        <p:spPr>
          <a:xfrm rot="10800000">
            <a:off x="1688090" y="3989621"/>
            <a:ext cx="1247100" cy="16200"/>
          </a:xfrm>
          <a:prstGeom prst="straightConnector1">
            <a:avLst/>
          </a:prstGeom>
          <a:noFill/>
          <a:ln cap="flat" cmpd="sng" w="9525">
            <a:solidFill>
              <a:schemeClr val="dk1"/>
            </a:solidFill>
            <a:prstDash val="solid"/>
            <a:round/>
            <a:headEnd len="med" w="med" type="triangle"/>
            <a:tailEnd len="med" w="med" type="triangle"/>
          </a:ln>
        </p:spPr>
      </p:cxnSp>
      <p:graphicFrame>
        <p:nvGraphicFramePr>
          <p:cNvPr id="223" name="Google Shape;223;p20"/>
          <p:cNvGraphicFramePr/>
          <p:nvPr/>
        </p:nvGraphicFramePr>
        <p:xfrm>
          <a:off x="1363000" y="3251788"/>
          <a:ext cx="3000000" cy="3000000"/>
        </p:xfrm>
        <a:graphic>
          <a:graphicData uri="http://schemas.openxmlformats.org/drawingml/2006/table">
            <a:tbl>
              <a:tblPr>
                <a:noFill/>
                <a:tableStyleId>{AD9853E3-78EE-48C8-97C3-BA62F98E14D3}</a:tableStyleId>
              </a:tblPr>
              <a:tblGrid>
                <a:gridCol w="595150"/>
                <a:gridCol w="595150"/>
                <a:gridCol w="595150"/>
              </a:tblGrid>
              <a:tr h="551100">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529925">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529925">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1"/>
          <p:cNvSpPr txBox="1"/>
          <p:nvPr>
            <p:ph type="title"/>
          </p:nvPr>
        </p:nvSpPr>
        <p:spPr>
          <a:xfrm>
            <a:off x="118113" y="445025"/>
            <a:ext cx="4219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chemeClr val="lt2"/>
                </a:solidFill>
              </a:rPr>
              <a:t>ORB</a:t>
            </a:r>
            <a:endParaRPr>
              <a:solidFill>
                <a:schemeClr val="lt2"/>
              </a:solidFill>
            </a:endParaRPr>
          </a:p>
        </p:txBody>
      </p:sp>
      <p:pic>
        <p:nvPicPr>
          <p:cNvPr id="229" name="Google Shape;229;p21"/>
          <p:cNvPicPr preferRelativeResize="0"/>
          <p:nvPr/>
        </p:nvPicPr>
        <p:blipFill>
          <a:blip r:embed="rId3">
            <a:alphaModFix/>
          </a:blip>
          <a:stretch>
            <a:fillRect/>
          </a:stretch>
        </p:blipFill>
        <p:spPr>
          <a:xfrm>
            <a:off x="311688" y="1139925"/>
            <a:ext cx="3832350" cy="1868575"/>
          </a:xfrm>
          <a:prstGeom prst="rect">
            <a:avLst/>
          </a:prstGeom>
          <a:noFill/>
          <a:ln>
            <a:noFill/>
          </a:ln>
        </p:spPr>
      </p:pic>
      <p:sp>
        <p:nvSpPr>
          <p:cNvPr id="230" name="Google Shape;230;p21"/>
          <p:cNvSpPr txBox="1"/>
          <p:nvPr>
            <p:ph type="title"/>
          </p:nvPr>
        </p:nvSpPr>
        <p:spPr>
          <a:xfrm>
            <a:off x="4722600" y="445025"/>
            <a:ext cx="4219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solidFill>
                  <a:schemeClr val="lt2"/>
                </a:solidFill>
              </a:rPr>
              <a:t>Zernike</a:t>
            </a:r>
            <a:endParaRPr>
              <a:solidFill>
                <a:schemeClr val="lt2"/>
              </a:solidFill>
            </a:endParaRPr>
          </a:p>
        </p:txBody>
      </p:sp>
      <p:pic>
        <p:nvPicPr>
          <p:cNvPr id="231" name="Google Shape;231;p21"/>
          <p:cNvPicPr preferRelativeResize="0"/>
          <p:nvPr/>
        </p:nvPicPr>
        <p:blipFill>
          <a:blip r:embed="rId4">
            <a:alphaModFix/>
          </a:blip>
          <a:stretch>
            <a:fillRect/>
          </a:stretch>
        </p:blipFill>
        <p:spPr>
          <a:xfrm>
            <a:off x="1150350" y="3195401"/>
            <a:ext cx="2155025" cy="1709650"/>
          </a:xfrm>
          <a:prstGeom prst="rect">
            <a:avLst/>
          </a:prstGeom>
          <a:noFill/>
          <a:ln>
            <a:noFill/>
          </a:ln>
        </p:spPr>
      </p:pic>
      <p:pic>
        <p:nvPicPr>
          <p:cNvPr id="232" name="Google Shape;232;p21"/>
          <p:cNvPicPr preferRelativeResize="0"/>
          <p:nvPr/>
        </p:nvPicPr>
        <p:blipFill>
          <a:blip r:embed="rId5">
            <a:alphaModFix/>
          </a:blip>
          <a:stretch>
            <a:fillRect/>
          </a:stretch>
        </p:blipFill>
        <p:spPr>
          <a:xfrm>
            <a:off x="4598875" y="1197800"/>
            <a:ext cx="4466950" cy="3365224"/>
          </a:xfrm>
          <a:prstGeom prst="rect">
            <a:avLst/>
          </a:prstGeom>
          <a:noFill/>
          <a:ln>
            <a:noFill/>
          </a:ln>
        </p:spPr>
      </p:pic>
      <p:sp>
        <p:nvSpPr>
          <p:cNvPr id="233" name="Google Shape;233;p2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