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312" r:id="rId4"/>
    <p:sldId id="299" r:id="rId5"/>
    <p:sldId id="300" r:id="rId6"/>
    <p:sldId id="301" r:id="rId7"/>
    <p:sldId id="302" r:id="rId8"/>
    <p:sldId id="303" r:id="rId9"/>
    <p:sldId id="318" r:id="rId10"/>
    <p:sldId id="319" r:id="rId11"/>
    <p:sldId id="320" r:id="rId12"/>
    <p:sldId id="321" r:id="rId13"/>
    <p:sldId id="322" r:id="rId14"/>
    <p:sldId id="323" r:id="rId15"/>
    <p:sldId id="324" r:id="rId16"/>
    <p:sldId id="325" r:id="rId17"/>
    <p:sldId id="326" r:id="rId18"/>
    <p:sldId id="327" r:id="rId19"/>
    <p:sldId id="362" r:id="rId20"/>
    <p:sldId id="328" r:id="rId21"/>
    <p:sldId id="329" r:id="rId22"/>
    <p:sldId id="330" r:id="rId23"/>
    <p:sldId id="331" r:id="rId24"/>
    <p:sldId id="332" r:id="rId25"/>
    <p:sldId id="333" r:id="rId26"/>
    <p:sldId id="334" r:id="rId27"/>
    <p:sldId id="335" r:id="rId28"/>
    <p:sldId id="336" r:id="rId29"/>
    <p:sldId id="337" r:id="rId30"/>
    <p:sldId id="347" r:id="rId31"/>
    <p:sldId id="348" r:id="rId32"/>
    <p:sldId id="344" r:id="rId33"/>
    <p:sldId id="338" r:id="rId34"/>
    <p:sldId id="363" r:id="rId35"/>
    <p:sldId id="364" r:id="rId36"/>
    <p:sldId id="365" r:id="rId37"/>
    <p:sldId id="366" r:id="rId38"/>
    <p:sldId id="367" r:id="rId39"/>
    <p:sldId id="368" r:id="rId40"/>
    <p:sldId id="369" r:id="rId41"/>
    <p:sldId id="370" r:id="rId42"/>
    <p:sldId id="37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108" y="38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tulsbuac-my.sharepoint.com/:f:/g/personal/ugwuanye_lsbu_ac_uk/EtRpdMPg0R5PvGk9Nm0-K38Bu61geVNd-gSeOlUuDhSUag"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emylincon/odl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7509-56DE-4981-9F47-1A1A72122413}"/>
              </a:ext>
            </a:extLst>
          </p:cNvPr>
          <p:cNvSpPr>
            <a:spLocks noGrp="1"/>
          </p:cNvSpPr>
          <p:nvPr>
            <p:ph type="ctrTitle"/>
          </p:nvPr>
        </p:nvSpPr>
        <p:spPr>
          <a:xfrm>
            <a:off x="1585956" y="1462015"/>
            <a:ext cx="9019572" cy="2098226"/>
          </a:xfrm>
        </p:spPr>
        <p:txBody>
          <a:bodyPr/>
          <a:lstStyle/>
          <a:p>
            <a:r>
              <a:rPr lang="en-GB" sz="6600" dirty="0"/>
              <a:t>SDN implementation GNS3</a:t>
            </a:r>
          </a:p>
        </p:txBody>
      </p:sp>
      <p:pic>
        <p:nvPicPr>
          <p:cNvPr id="5" name="Picture 4">
            <a:extLst>
              <a:ext uri="{FF2B5EF4-FFF2-40B4-BE49-F238E27FC236}">
                <a16:creationId xmlns:a16="http://schemas.microsoft.com/office/drawing/2014/main" id="{E9E02E74-2622-4225-AFDC-2439F615E44C}"/>
              </a:ext>
            </a:extLst>
          </p:cNvPr>
          <p:cNvPicPr>
            <a:picLocks noChangeAspect="1"/>
          </p:cNvPicPr>
          <p:nvPr/>
        </p:nvPicPr>
        <p:blipFill>
          <a:blip r:embed="rId2"/>
          <a:stretch>
            <a:fillRect/>
          </a:stretch>
        </p:blipFill>
        <p:spPr>
          <a:xfrm>
            <a:off x="410178" y="5276849"/>
            <a:ext cx="1504950" cy="1504950"/>
          </a:xfrm>
          <a:prstGeom prst="rect">
            <a:avLst/>
          </a:prstGeom>
        </p:spPr>
      </p:pic>
      <p:sp>
        <p:nvSpPr>
          <p:cNvPr id="6" name="TextBox 5">
            <a:extLst>
              <a:ext uri="{FF2B5EF4-FFF2-40B4-BE49-F238E27FC236}">
                <a16:creationId xmlns:a16="http://schemas.microsoft.com/office/drawing/2014/main" id="{3CAA245B-110C-42DE-9EE1-62AEBA0562CA}"/>
              </a:ext>
            </a:extLst>
          </p:cNvPr>
          <p:cNvSpPr txBox="1"/>
          <p:nvPr/>
        </p:nvSpPr>
        <p:spPr>
          <a:xfrm flipH="1">
            <a:off x="7866945" y="372823"/>
            <a:ext cx="3674025" cy="954107"/>
          </a:xfrm>
          <a:prstGeom prst="rect">
            <a:avLst/>
          </a:prstGeom>
          <a:noFill/>
        </p:spPr>
        <p:txBody>
          <a:bodyPr wrap="square" rtlCol="0">
            <a:spAutoFit/>
          </a:bodyPr>
          <a:lstStyle/>
          <a:p>
            <a:r>
              <a:rPr lang="en-GB" sz="2800" b="1" dirty="0"/>
              <a:t>Emeka Ugwuanyi</a:t>
            </a:r>
          </a:p>
          <a:p>
            <a:r>
              <a:rPr lang="en-GB" sz="2800" b="1" dirty="0"/>
              <a:t>ugwuanye@lsbu.ac.uk</a:t>
            </a:r>
          </a:p>
        </p:txBody>
      </p:sp>
    </p:spTree>
    <p:extLst>
      <p:ext uri="{BB962C8B-B14F-4D97-AF65-F5344CB8AC3E}">
        <p14:creationId xmlns:p14="http://schemas.microsoft.com/office/powerpoint/2010/main" val="269010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5231" y="1049123"/>
            <a:ext cx="9847774" cy="5592129"/>
          </a:xfrm>
          <a:prstGeom prst="rect">
            <a:avLst/>
          </a:prstGeom>
        </p:spPr>
      </p:pic>
      <p:sp>
        <p:nvSpPr>
          <p:cNvPr id="3" name="TextBox 2">
            <a:extLst>
              <a:ext uri="{FF2B5EF4-FFF2-40B4-BE49-F238E27FC236}">
                <a16:creationId xmlns:a16="http://schemas.microsoft.com/office/drawing/2014/main" id="{C2687618-6BA3-4725-B37D-EB4145898419}"/>
              </a:ext>
            </a:extLst>
          </p:cNvPr>
          <p:cNvSpPr txBox="1"/>
          <p:nvPr/>
        </p:nvSpPr>
        <p:spPr>
          <a:xfrm>
            <a:off x="1109709" y="319596"/>
            <a:ext cx="4895507" cy="523220"/>
          </a:xfrm>
          <a:prstGeom prst="rect">
            <a:avLst/>
          </a:prstGeom>
          <a:noFill/>
        </p:spPr>
        <p:txBody>
          <a:bodyPr wrap="none" rtlCol="0">
            <a:spAutoFit/>
          </a:bodyPr>
          <a:lstStyle/>
          <a:p>
            <a:r>
              <a:rPr lang="en-GB" sz="2800" b="1" dirty="0"/>
              <a:t>Extract the files after download</a:t>
            </a:r>
          </a:p>
        </p:txBody>
      </p:sp>
    </p:spTree>
    <p:extLst>
      <p:ext uri="{BB962C8B-B14F-4D97-AF65-F5344CB8AC3E}">
        <p14:creationId xmlns:p14="http://schemas.microsoft.com/office/powerpoint/2010/main" val="341980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6656" y="825648"/>
            <a:ext cx="10001395" cy="5638610"/>
          </a:xfrm>
          <a:prstGeom prst="rect">
            <a:avLst/>
          </a:prstGeom>
        </p:spPr>
      </p:pic>
      <p:sp>
        <p:nvSpPr>
          <p:cNvPr id="4" name="TextBox 3">
            <a:extLst>
              <a:ext uri="{FF2B5EF4-FFF2-40B4-BE49-F238E27FC236}">
                <a16:creationId xmlns:a16="http://schemas.microsoft.com/office/drawing/2014/main" id="{0A7C0760-E165-4690-B1A2-1AC0D3B31877}"/>
              </a:ext>
            </a:extLst>
          </p:cNvPr>
          <p:cNvSpPr txBox="1"/>
          <p:nvPr/>
        </p:nvSpPr>
        <p:spPr>
          <a:xfrm>
            <a:off x="1109709" y="319596"/>
            <a:ext cx="5256375" cy="523220"/>
          </a:xfrm>
          <a:prstGeom prst="rect">
            <a:avLst/>
          </a:prstGeom>
          <a:noFill/>
        </p:spPr>
        <p:txBody>
          <a:bodyPr wrap="none" rtlCol="0">
            <a:spAutoFit/>
          </a:bodyPr>
          <a:lstStyle/>
          <a:p>
            <a:r>
              <a:rPr lang="en-GB" sz="2800" b="1" dirty="0"/>
              <a:t>Double click to open in VirtualBox</a:t>
            </a:r>
          </a:p>
        </p:txBody>
      </p:sp>
    </p:spTree>
    <p:extLst>
      <p:ext uri="{BB962C8B-B14F-4D97-AF65-F5344CB8AC3E}">
        <p14:creationId xmlns:p14="http://schemas.microsoft.com/office/powerpoint/2010/main" val="327826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8720" y="1274726"/>
            <a:ext cx="9035958" cy="4207325"/>
          </a:xfrm>
          <a:prstGeom prst="rect">
            <a:avLst/>
          </a:prstGeom>
        </p:spPr>
      </p:pic>
      <p:sp>
        <p:nvSpPr>
          <p:cNvPr id="3" name="TextBox 2">
            <a:extLst>
              <a:ext uri="{FF2B5EF4-FFF2-40B4-BE49-F238E27FC236}">
                <a16:creationId xmlns:a16="http://schemas.microsoft.com/office/drawing/2014/main" id="{1E167D98-89F8-4E7D-ADD0-6CFF9D246F94}"/>
              </a:ext>
            </a:extLst>
          </p:cNvPr>
          <p:cNvSpPr txBox="1"/>
          <p:nvPr/>
        </p:nvSpPr>
        <p:spPr>
          <a:xfrm>
            <a:off x="1109709" y="319596"/>
            <a:ext cx="6790705" cy="523220"/>
          </a:xfrm>
          <a:prstGeom prst="rect">
            <a:avLst/>
          </a:prstGeom>
          <a:noFill/>
        </p:spPr>
        <p:txBody>
          <a:bodyPr wrap="none" rtlCol="0">
            <a:spAutoFit/>
          </a:bodyPr>
          <a:lstStyle/>
          <a:p>
            <a:r>
              <a:rPr lang="en-GB" sz="2800" b="1" dirty="0"/>
              <a:t>Now some parameters need to be changed </a:t>
            </a:r>
          </a:p>
        </p:txBody>
      </p:sp>
    </p:spTree>
    <p:extLst>
      <p:ext uri="{BB962C8B-B14F-4D97-AF65-F5344CB8AC3E}">
        <p14:creationId xmlns:p14="http://schemas.microsoft.com/office/powerpoint/2010/main" val="2867670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1941" y="809259"/>
            <a:ext cx="9088118" cy="5239481"/>
          </a:xfrm>
          <a:prstGeom prst="rect">
            <a:avLst/>
          </a:prstGeom>
        </p:spPr>
      </p:pic>
      <p:sp>
        <p:nvSpPr>
          <p:cNvPr id="4" name="TextBox 3">
            <a:extLst>
              <a:ext uri="{FF2B5EF4-FFF2-40B4-BE49-F238E27FC236}">
                <a16:creationId xmlns:a16="http://schemas.microsoft.com/office/drawing/2014/main" id="{FDE82DC4-282E-461D-A453-23A64CEA136E}"/>
              </a:ext>
            </a:extLst>
          </p:cNvPr>
          <p:cNvSpPr txBox="1"/>
          <p:nvPr/>
        </p:nvSpPr>
        <p:spPr>
          <a:xfrm>
            <a:off x="1109709" y="319596"/>
            <a:ext cx="4875822" cy="523220"/>
          </a:xfrm>
          <a:prstGeom prst="rect">
            <a:avLst/>
          </a:prstGeom>
          <a:noFill/>
        </p:spPr>
        <p:txBody>
          <a:bodyPr wrap="none" rtlCol="0">
            <a:spAutoFit/>
          </a:bodyPr>
          <a:lstStyle/>
          <a:p>
            <a:r>
              <a:rPr lang="en-GB" sz="2800" b="1" dirty="0"/>
              <a:t>Select Other like shown below</a:t>
            </a:r>
          </a:p>
        </p:txBody>
      </p:sp>
    </p:spTree>
    <p:extLst>
      <p:ext uri="{BB962C8B-B14F-4D97-AF65-F5344CB8AC3E}">
        <p14:creationId xmlns:p14="http://schemas.microsoft.com/office/powerpoint/2010/main" val="4233810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6918" y="946761"/>
            <a:ext cx="10297962" cy="5372850"/>
          </a:xfrm>
          <a:prstGeom prst="rect">
            <a:avLst/>
          </a:prstGeom>
        </p:spPr>
      </p:pic>
      <p:sp>
        <p:nvSpPr>
          <p:cNvPr id="3" name="TextBox 2">
            <a:extLst>
              <a:ext uri="{FF2B5EF4-FFF2-40B4-BE49-F238E27FC236}">
                <a16:creationId xmlns:a16="http://schemas.microsoft.com/office/drawing/2014/main" id="{42D971CD-F87D-48ED-BA1C-9C5B45CF86DC}"/>
              </a:ext>
            </a:extLst>
          </p:cNvPr>
          <p:cNvSpPr txBox="1"/>
          <p:nvPr/>
        </p:nvSpPr>
        <p:spPr>
          <a:xfrm>
            <a:off x="923278" y="186431"/>
            <a:ext cx="11064311" cy="523220"/>
          </a:xfrm>
          <a:prstGeom prst="rect">
            <a:avLst/>
          </a:prstGeom>
          <a:noFill/>
        </p:spPr>
        <p:txBody>
          <a:bodyPr wrap="none" rtlCol="0">
            <a:spAutoFit/>
          </a:bodyPr>
          <a:lstStyle/>
          <a:p>
            <a:r>
              <a:rPr lang="en-GB" sz="2800" b="1" dirty="0"/>
              <a:t>Navigate to your C drive and create a folder called VMs and select folder</a:t>
            </a:r>
          </a:p>
        </p:txBody>
      </p:sp>
    </p:spTree>
    <p:extLst>
      <p:ext uri="{BB962C8B-B14F-4D97-AF65-F5344CB8AC3E}">
        <p14:creationId xmlns:p14="http://schemas.microsoft.com/office/powerpoint/2010/main" val="389284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82688" y="854945"/>
            <a:ext cx="9097645" cy="5201376"/>
          </a:xfrm>
          <a:prstGeom prst="rect">
            <a:avLst/>
          </a:prstGeom>
        </p:spPr>
      </p:pic>
      <p:sp>
        <p:nvSpPr>
          <p:cNvPr id="4" name="Rounded Rectangle 3"/>
          <p:cNvSpPr/>
          <p:nvPr/>
        </p:nvSpPr>
        <p:spPr>
          <a:xfrm>
            <a:off x="3449782" y="3399905"/>
            <a:ext cx="2610196" cy="5403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75634F6-8738-4994-AE2F-24CAFA1C73B1}"/>
              </a:ext>
            </a:extLst>
          </p:cNvPr>
          <p:cNvSpPr txBox="1"/>
          <p:nvPr/>
        </p:nvSpPr>
        <p:spPr>
          <a:xfrm>
            <a:off x="1109709" y="319596"/>
            <a:ext cx="11124071" cy="523220"/>
          </a:xfrm>
          <a:prstGeom prst="rect">
            <a:avLst/>
          </a:prstGeom>
          <a:noFill/>
        </p:spPr>
        <p:txBody>
          <a:bodyPr wrap="none" rtlCol="0">
            <a:spAutoFit/>
          </a:bodyPr>
          <a:lstStyle/>
          <a:p>
            <a:r>
              <a:rPr lang="en-GB" sz="2800" b="1" dirty="0"/>
              <a:t>Adjust the parameters below to match CPU and RAM. Then select import</a:t>
            </a:r>
          </a:p>
        </p:txBody>
      </p:sp>
    </p:spTree>
    <p:extLst>
      <p:ext uri="{BB962C8B-B14F-4D97-AF65-F5344CB8AC3E}">
        <p14:creationId xmlns:p14="http://schemas.microsoft.com/office/powerpoint/2010/main" val="132617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5708" y="898036"/>
            <a:ext cx="9145276" cy="5239481"/>
          </a:xfrm>
          <a:prstGeom prst="rect">
            <a:avLst/>
          </a:prstGeom>
        </p:spPr>
      </p:pic>
      <p:sp>
        <p:nvSpPr>
          <p:cNvPr id="3" name="TextBox 2">
            <a:extLst>
              <a:ext uri="{FF2B5EF4-FFF2-40B4-BE49-F238E27FC236}">
                <a16:creationId xmlns:a16="http://schemas.microsoft.com/office/drawing/2014/main" id="{13CCDA8A-65CE-4D7C-973F-7B7FDEB5E871}"/>
              </a:ext>
            </a:extLst>
          </p:cNvPr>
          <p:cNvSpPr txBox="1"/>
          <p:nvPr/>
        </p:nvSpPr>
        <p:spPr>
          <a:xfrm>
            <a:off x="1109709" y="319596"/>
            <a:ext cx="4512454" cy="523220"/>
          </a:xfrm>
          <a:prstGeom prst="rect">
            <a:avLst/>
          </a:prstGeom>
          <a:noFill/>
        </p:spPr>
        <p:txBody>
          <a:bodyPr wrap="none" rtlCol="0">
            <a:spAutoFit/>
          </a:bodyPr>
          <a:lstStyle/>
          <a:p>
            <a:r>
              <a:rPr lang="en-GB" sz="2800" b="1" dirty="0"/>
              <a:t>After import click on settings</a:t>
            </a:r>
          </a:p>
        </p:txBody>
      </p:sp>
    </p:spTree>
    <p:extLst>
      <p:ext uri="{BB962C8B-B14F-4D97-AF65-F5344CB8AC3E}">
        <p14:creationId xmlns:p14="http://schemas.microsoft.com/office/powerpoint/2010/main" val="339483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8125" y="814022"/>
            <a:ext cx="9135750" cy="5229955"/>
          </a:xfrm>
          <a:prstGeom prst="rect">
            <a:avLst/>
          </a:prstGeom>
        </p:spPr>
      </p:pic>
      <p:sp>
        <p:nvSpPr>
          <p:cNvPr id="4" name="TextBox 3">
            <a:extLst>
              <a:ext uri="{FF2B5EF4-FFF2-40B4-BE49-F238E27FC236}">
                <a16:creationId xmlns:a16="http://schemas.microsoft.com/office/drawing/2014/main" id="{AAF9BAE2-9CE2-4CEE-8495-64D3E3B88B2F}"/>
              </a:ext>
            </a:extLst>
          </p:cNvPr>
          <p:cNvSpPr txBox="1"/>
          <p:nvPr/>
        </p:nvSpPr>
        <p:spPr>
          <a:xfrm>
            <a:off x="843379" y="168675"/>
            <a:ext cx="10579115" cy="523220"/>
          </a:xfrm>
          <a:prstGeom prst="rect">
            <a:avLst/>
          </a:prstGeom>
          <a:noFill/>
        </p:spPr>
        <p:txBody>
          <a:bodyPr wrap="none" rtlCol="0">
            <a:spAutoFit/>
          </a:bodyPr>
          <a:lstStyle/>
          <a:p>
            <a:r>
              <a:rPr lang="en-GB" sz="2800" b="1" dirty="0"/>
              <a:t>Select system and click on processor. Then enable these parameters</a:t>
            </a:r>
          </a:p>
        </p:txBody>
      </p:sp>
      <p:sp>
        <p:nvSpPr>
          <p:cNvPr id="2" name="Rectangle: Rounded Corners 1">
            <a:extLst>
              <a:ext uri="{FF2B5EF4-FFF2-40B4-BE49-F238E27FC236}">
                <a16:creationId xmlns:a16="http://schemas.microsoft.com/office/drawing/2014/main" id="{3F5117D5-E7E5-433C-950E-C5FF55544B0D}"/>
              </a:ext>
            </a:extLst>
          </p:cNvPr>
          <p:cNvSpPr/>
          <p:nvPr/>
        </p:nvSpPr>
        <p:spPr>
          <a:xfrm>
            <a:off x="5308847" y="2831977"/>
            <a:ext cx="1997475" cy="59480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E86DF491-4C7B-4B2D-BBCD-973C818D79AE}"/>
              </a:ext>
            </a:extLst>
          </p:cNvPr>
          <p:cNvSpPr txBox="1"/>
          <p:nvPr/>
        </p:nvSpPr>
        <p:spPr>
          <a:xfrm>
            <a:off x="1376039" y="6090081"/>
            <a:ext cx="4249818" cy="523220"/>
          </a:xfrm>
          <a:prstGeom prst="rect">
            <a:avLst/>
          </a:prstGeom>
          <a:noFill/>
        </p:spPr>
        <p:txBody>
          <a:bodyPr wrap="none" rtlCol="0">
            <a:spAutoFit/>
          </a:bodyPr>
          <a:lstStyle/>
          <a:p>
            <a:r>
              <a:rPr lang="en-GB" sz="2800" b="1" dirty="0"/>
              <a:t>Click ok. Then start the VM</a:t>
            </a:r>
          </a:p>
        </p:txBody>
      </p:sp>
    </p:spTree>
    <p:extLst>
      <p:ext uri="{BB962C8B-B14F-4D97-AF65-F5344CB8AC3E}">
        <p14:creationId xmlns:p14="http://schemas.microsoft.com/office/powerpoint/2010/main" val="485939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2696" y="814722"/>
            <a:ext cx="7217006" cy="5945909"/>
          </a:xfrm>
          <a:prstGeom prst="rect">
            <a:avLst/>
          </a:prstGeom>
        </p:spPr>
      </p:pic>
      <p:sp>
        <p:nvSpPr>
          <p:cNvPr id="3" name="TextBox 2">
            <a:extLst>
              <a:ext uri="{FF2B5EF4-FFF2-40B4-BE49-F238E27FC236}">
                <a16:creationId xmlns:a16="http://schemas.microsoft.com/office/drawing/2014/main" id="{3EDEAC3E-5DC0-4DFF-B5D6-2B51A6335DCD}"/>
              </a:ext>
            </a:extLst>
          </p:cNvPr>
          <p:cNvSpPr txBox="1"/>
          <p:nvPr/>
        </p:nvSpPr>
        <p:spPr>
          <a:xfrm>
            <a:off x="1127465" y="177554"/>
            <a:ext cx="2011641" cy="523220"/>
          </a:xfrm>
          <a:prstGeom prst="rect">
            <a:avLst/>
          </a:prstGeom>
          <a:noFill/>
        </p:spPr>
        <p:txBody>
          <a:bodyPr wrap="none" rtlCol="0">
            <a:spAutoFit/>
          </a:bodyPr>
          <a:lstStyle/>
          <a:p>
            <a:r>
              <a:rPr lang="en-GB" sz="2800" b="1" dirty="0"/>
              <a:t>Running VM</a:t>
            </a:r>
          </a:p>
        </p:txBody>
      </p:sp>
    </p:spTree>
    <p:extLst>
      <p:ext uri="{BB962C8B-B14F-4D97-AF65-F5344CB8AC3E}">
        <p14:creationId xmlns:p14="http://schemas.microsoft.com/office/powerpoint/2010/main" val="3528136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92C8-1E64-4B68-8FDB-F255BD0CC1F1}"/>
              </a:ext>
            </a:extLst>
          </p:cNvPr>
          <p:cNvSpPr>
            <a:spLocks noGrp="1"/>
          </p:cNvSpPr>
          <p:nvPr>
            <p:ph type="title"/>
          </p:nvPr>
        </p:nvSpPr>
        <p:spPr/>
        <p:txBody>
          <a:bodyPr/>
          <a:lstStyle/>
          <a:p>
            <a:r>
              <a:rPr lang="en-GB" dirty="0"/>
              <a:t>Steps to Start GNS3 APP</a:t>
            </a:r>
          </a:p>
        </p:txBody>
      </p:sp>
      <p:sp>
        <p:nvSpPr>
          <p:cNvPr id="3" name="Content Placeholder 2">
            <a:extLst>
              <a:ext uri="{FF2B5EF4-FFF2-40B4-BE49-F238E27FC236}">
                <a16:creationId xmlns:a16="http://schemas.microsoft.com/office/drawing/2014/main" id="{7EDF8CBB-4CA4-407E-9EC7-E864AFF14C4E}"/>
              </a:ext>
            </a:extLst>
          </p:cNvPr>
          <p:cNvSpPr>
            <a:spLocks noGrp="1"/>
          </p:cNvSpPr>
          <p:nvPr>
            <p:ph idx="1"/>
          </p:nvPr>
        </p:nvSpPr>
        <p:spPr>
          <a:xfrm>
            <a:off x="1309456" y="2055181"/>
            <a:ext cx="9601200" cy="3581400"/>
          </a:xfrm>
        </p:spPr>
        <p:txBody>
          <a:bodyPr>
            <a:normAutofit/>
          </a:bodyPr>
          <a:lstStyle/>
          <a:p>
            <a:r>
              <a:rPr lang="en-GB" dirty="0"/>
              <a:t>Go to apps anywhere</a:t>
            </a:r>
          </a:p>
          <a:p>
            <a:r>
              <a:rPr lang="en-GB" dirty="0"/>
              <a:t>Click in the Search Apps box and start typing GNS3 - GNS3  will be displayed.</a:t>
            </a:r>
          </a:p>
          <a:p>
            <a:r>
              <a:rPr lang="en-GB" dirty="0"/>
              <a:t>Click Launch. </a:t>
            </a:r>
          </a:p>
          <a:p>
            <a:r>
              <a:rPr lang="en-GB" dirty="0"/>
              <a:t>There are a few things to be aware of:</a:t>
            </a:r>
          </a:p>
          <a:p>
            <a:r>
              <a:rPr lang="en-GB" dirty="0"/>
              <a:t>1. Wireshark will be opened first as GNS3 requires Wireshark to be installed. You can close it if you don't need it open.</a:t>
            </a:r>
          </a:p>
          <a:p>
            <a:r>
              <a:rPr lang="en-GB" dirty="0"/>
              <a:t>2. Before starting GNS3 you will need to start the GNS3 local server by clicking the 'Start Local Server' shortcut. If this is not done first  GNS3 will have trouble connecting to the local server.</a:t>
            </a:r>
          </a:p>
        </p:txBody>
      </p:sp>
    </p:spTree>
    <p:extLst>
      <p:ext uri="{BB962C8B-B14F-4D97-AF65-F5344CB8AC3E}">
        <p14:creationId xmlns:p14="http://schemas.microsoft.com/office/powerpoint/2010/main" val="64803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554B-7602-4202-8173-49DD03A6C869}"/>
              </a:ext>
            </a:extLst>
          </p:cNvPr>
          <p:cNvSpPr>
            <a:spLocks noGrp="1"/>
          </p:cNvSpPr>
          <p:nvPr>
            <p:ph type="title"/>
          </p:nvPr>
        </p:nvSpPr>
        <p:spPr>
          <a:xfrm>
            <a:off x="981074" y="647700"/>
            <a:ext cx="7477125" cy="866775"/>
          </a:xfrm>
        </p:spPr>
        <p:txBody>
          <a:bodyPr/>
          <a:lstStyle/>
          <a:p>
            <a:r>
              <a:rPr lang="en-GB" dirty="0"/>
              <a:t>Virtual box/ Virtual Machine</a:t>
            </a:r>
          </a:p>
        </p:txBody>
      </p:sp>
      <p:sp>
        <p:nvSpPr>
          <p:cNvPr id="6" name="TextBox 5">
            <a:extLst>
              <a:ext uri="{FF2B5EF4-FFF2-40B4-BE49-F238E27FC236}">
                <a16:creationId xmlns:a16="http://schemas.microsoft.com/office/drawing/2014/main" id="{AB8780F2-CC6A-40D3-8915-6D536A31705C}"/>
              </a:ext>
            </a:extLst>
          </p:cNvPr>
          <p:cNvSpPr txBox="1"/>
          <p:nvPr/>
        </p:nvSpPr>
        <p:spPr>
          <a:xfrm>
            <a:off x="952499" y="2057400"/>
            <a:ext cx="10829926" cy="3108543"/>
          </a:xfrm>
          <a:prstGeom prst="rect">
            <a:avLst/>
          </a:prstGeom>
          <a:noFill/>
        </p:spPr>
        <p:txBody>
          <a:bodyPr wrap="square" rtlCol="0">
            <a:spAutoFit/>
          </a:bodyPr>
          <a:lstStyle/>
          <a:p>
            <a:pPr marL="285750" indent="-285750">
              <a:buFont typeface="Arial" panose="020B0604020202020204" pitchFamily="34" charset="0"/>
              <a:buChar char="•"/>
            </a:pPr>
            <a:r>
              <a:rPr lang="en-GB" sz="2800" dirty="0"/>
              <a:t>A virtual machine is an emulation of a computer system. </a:t>
            </a:r>
          </a:p>
          <a:p>
            <a:pPr marL="285750" indent="-285750">
              <a:buFont typeface="Arial" panose="020B0604020202020204" pitchFamily="34" charset="0"/>
              <a:buChar char="•"/>
            </a:pPr>
            <a:r>
              <a:rPr lang="en-GB" sz="2800" dirty="0"/>
              <a:t>Virtual machines are based on computer architectures and provide functionality of a physical computer</a:t>
            </a:r>
          </a:p>
          <a:p>
            <a:pPr marL="285750" indent="-285750">
              <a:buFont typeface="Arial" panose="020B0604020202020204" pitchFamily="34" charset="0"/>
              <a:buChar char="•"/>
            </a:pPr>
            <a:r>
              <a:rPr lang="en-GB" sz="2800" dirty="0"/>
              <a:t>In the coming weeks most of the tutorial activity would be done on a virtual machine</a:t>
            </a:r>
          </a:p>
          <a:p>
            <a:pPr marL="285750" indent="-285750">
              <a:buFont typeface="Arial" panose="020B0604020202020204" pitchFamily="34" charset="0"/>
              <a:buChar char="•"/>
            </a:pPr>
            <a:r>
              <a:rPr lang="en-GB" sz="2800" dirty="0"/>
              <a:t>Virtual box helps to create a platform to run virtual machines</a:t>
            </a:r>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3209273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28799" y="769301"/>
            <a:ext cx="7913555" cy="6009481"/>
          </a:xfrm>
          <a:prstGeom prst="rect">
            <a:avLst/>
          </a:prstGeom>
        </p:spPr>
      </p:pic>
      <p:sp>
        <p:nvSpPr>
          <p:cNvPr id="4" name="TextBox 3">
            <a:extLst>
              <a:ext uri="{FF2B5EF4-FFF2-40B4-BE49-F238E27FC236}">
                <a16:creationId xmlns:a16="http://schemas.microsoft.com/office/drawing/2014/main" id="{EFEB85A5-7BC9-4A65-BA63-183D13C7381A}"/>
              </a:ext>
            </a:extLst>
          </p:cNvPr>
          <p:cNvSpPr txBox="1"/>
          <p:nvPr/>
        </p:nvSpPr>
        <p:spPr>
          <a:xfrm>
            <a:off x="843379" y="168675"/>
            <a:ext cx="10204781" cy="523220"/>
          </a:xfrm>
          <a:prstGeom prst="rect">
            <a:avLst/>
          </a:prstGeom>
          <a:noFill/>
        </p:spPr>
        <p:txBody>
          <a:bodyPr wrap="none" rtlCol="0">
            <a:spAutoFit/>
          </a:bodyPr>
          <a:lstStyle/>
          <a:p>
            <a:r>
              <a:rPr lang="en-GB" sz="2800" b="1" dirty="0"/>
              <a:t>After successful GNS3 Launch. Click on edit and select preference</a:t>
            </a:r>
          </a:p>
        </p:txBody>
      </p:sp>
    </p:spTree>
    <p:extLst>
      <p:ext uri="{BB962C8B-B14F-4D97-AF65-F5344CB8AC3E}">
        <p14:creationId xmlns:p14="http://schemas.microsoft.com/office/powerpoint/2010/main" val="335479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9668" y="866829"/>
            <a:ext cx="8052604" cy="5804791"/>
          </a:xfrm>
          <a:prstGeom prst="rect">
            <a:avLst/>
          </a:prstGeom>
        </p:spPr>
      </p:pic>
      <p:sp>
        <p:nvSpPr>
          <p:cNvPr id="3" name="TextBox 2">
            <a:extLst>
              <a:ext uri="{FF2B5EF4-FFF2-40B4-BE49-F238E27FC236}">
                <a16:creationId xmlns:a16="http://schemas.microsoft.com/office/drawing/2014/main" id="{4817E206-CA82-48C7-9684-947B960D094E}"/>
              </a:ext>
            </a:extLst>
          </p:cNvPr>
          <p:cNvSpPr txBox="1"/>
          <p:nvPr/>
        </p:nvSpPr>
        <p:spPr>
          <a:xfrm>
            <a:off x="843379" y="168675"/>
            <a:ext cx="10453952" cy="461665"/>
          </a:xfrm>
          <a:prstGeom prst="rect">
            <a:avLst/>
          </a:prstGeom>
          <a:noFill/>
        </p:spPr>
        <p:txBody>
          <a:bodyPr wrap="none" rtlCol="0">
            <a:spAutoFit/>
          </a:bodyPr>
          <a:lstStyle/>
          <a:p>
            <a:r>
              <a:rPr lang="en-GB" sz="2400" b="1" dirty="0"/>
              <a:t>Select GNS3 VM. And edit these preferences to match. Then click apply and ok </a:t>
            </a:r>
          </a:p>
        </p:txBody>
      </p:sp>
      <p:sp>
        <p:nvSpPr>
          <p:cNvPr id="4" name="Rectangle: Rounded Corners 3">
            <a:extLst>
              <a:ext uri="{FF2B5EF4-FFF2-40B4-BE49-F238E27FC236}">
                <a16:creationId xmlns:a16="http://schemas.microsoft.com/office/drawing/2014/main" id="{F181A22B-8820-4C8C-A5EB-1919591C65AD}"/>
              </a:ext>
            </a:extLst>
          </p:cNvPr>
          <p:cNvSpPr/>
          <p:nvPr/>
        </p:nvSpPr>
        <p:spPr>
          <a:xfrm>
            <a:off x="2964873" y="1505527"/>
            <a:ext cx="1385454" cy="25861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3A5EB933-7651-43B7-9FAD-973F0A655BEA}"/>
              </a:ext>
            </a:extLst>
          </p:cNvPr>
          <p:cNvSpPr/>
          <p:nvPr/>
        </p:nvSpPr>
        <p:spPr>
          <a:xfrm>
            <a:off x="3075709" y="1939635"/>
            <a:ext cx="6400800" cy="2770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0AFA069B-AFAD-4339-86B0-E18708EDB33E}"/>
              </a:ext>
            </a:extLst>
          </p:cNvPr>
          <p:cNvSpPr/>
          <p:nvPr/>
        </p:nvSpPr>
        <p:spPr>
          <a:xfrm>
            <a:off x="3103419" y="2669309"/>
            <a:ext cx="6382326" cy="1856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636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9744" y="273142"/>
            <a:ext cx="8732481" cy="6584858"/>
          </a:xfrm>
          <a:prstGeom prst="rect">
            <a:avLst/>
          </a:prstGeom>
        </p:spPr>
      </p:pic>
      <p:sp>
        <p:nvSpPr>
          <p:cNvPr id="2" name="Rectangle: Rounded Corners 1">
            <a:extLst>
              <a:ext uri="{FF2B5EF4-FFF2-40B4-BE49-F238E27FC236}">
                <a16:creationId xmlns:a16="http://schemas.microsoft.com/office/drawing/2014/main" id="{31082F6E-168F-4704-947D-48BA897A1ED3}"/>
              </a:ext>
            </a:extLst>
          </p:cNvPr>
          <p:cNvSpPr/>
          <p:nvPr/>
        </p:nvSpPr>
        <p:spPr>
          <a:xfrm>
            <a:off x="8309499" y="3062796"/>
            <a:ext cx="2183907" cy="73684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364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0640" y="1313895"/>
            <a:ext cx="7843264" cy="5460811"/>
          </a:xfrm>
          <a:prstGeom prst="rect">
            <a:avLst/>
          </a:prstGeom>
        </p:spPr>
      </p:pic>
      <p:sp>
        <p:nvSpPr>
          <p:cNvPr id="3" name="TextBox 2">
            <a:extLst>
              <a:ext uri="{FF2B5EF4-FFF2-40B4-BE49-F238E27FC236}">
                <a16:creationId xmlns:a16="http://schemas.microsoft.com/office/drawing/2014/main" id="{C656C0B4-0446-4C2E-B53E-58F96F7BAA7E}"/>
              </a:ext>
            </a:extLst>
          </p:cNvPr>
          <p:cNvSpPr txBox="1"/>
          <p:nvPr/>
        </p:nvSpPr>
        <p:spPr>
          <a:xfrm>
            <a:off x="1225118" y="470517"/>
            <a:ext cx="5680016" cy="369332"/>
          </a:xfrm>
          <a:prstGeom prst="rect">
            <a:avLst/>
          </a:prstGeom>
          <a:noFill/>
        </p:spPr>
        <p:txBody>
          <a:bodyPr wrap="none" rtlCol="0">
            <a:spAutoFit/>
          </a:bodyPr>
          <a:lstStyle/>
          <a:p>
            <a:r>
              <a:rPr lang="en-GB" dirty="0"/>
              <a:t>To create a new project. Select File &gt;&gt; New blank Project</a:t>
            </a:r>
          </a:p>
        </p:txBody>
      </p:sp>
    </p:spTree>
    <p:extLst>
      <p:ext uri="{BB962C8B-B14F-4D97-AF65-F5344CB8AC3E}">
        <p14:creationId xmlns:p14="http://schemas.microsoft.com/office/powerpoint/2010/main" val="2251370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95338" y="1828576"/>
            <a:ext cx="5001323" cy="3200847"/>
          </a:xfrm>
          <a:prstGeom prst="rect">
            <a:avLst/>
          </a:prstGeom>
        </p:spPr>
      </p:pic>
      <p:sp>
        <p:nvSpPr>
          <p:cNvPr id="2" name="TextBox 1">
            <a:extLst>
              <a:ext uri="{FF2B5EF4-FFF2-40B4-BE49-F238E27FC236}">
                <a16:creationId xmlns:a16="http://schemas.microsoft.com/office/drawing/2014/main" id="{C6485CE8-76E0-4ED6-AACE-F2A3C1180D7B}"/>
              </a:ext>
            </a:extLst>
          </p:cNvPr>
          <p:cNvSpPr txBox="1"/>
          <p:nvPr/>
        </p:nvSpPr>
        <p:spPr>
          <a:xfrm>
            <a:off x="2823099" y="985421"/>
            <a:ext cx="1961627" cy="369332"/>
          </a:xfrm>
          <a:prstGeom prst="rect">
            <a:avLst/>
          </a:prstGeom>
          <a:noFill/>
        </p:spPr>
        <p:txBody>
          <a:bodyPr wrap="none" rtlCol="0">
            <a:spAutoFit/>
          </a:bodyPr>
          <a:lstStyle/>
          <a:p>
            <a:r>
              <a:rPr lang="en-GB" dirty="0"/>
              <a:t>Name your project</a:t>
            </a:r>
          </a:p>
        </p:txBody>
      </p:sp>
    </p:spTree>
    <p:extLst>
      <p:ext uri="{BB962C8B-B14F-4D97-AF65-F5344CB8AC3E}">
        <p14:creationId xmlns:p14="http://schemas.microsoft.com/office/powerpoint/2010/main" val="2651436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36967" y="113189"/>
            <a:ext cx="5382376" cy="6649378"/>
          </a:xfrm>
          <a:prstGeom prst="rect">
            <a:avLst/>
          </a:prstGeom>
        </p:spPr>
      </p:pic>
      <p:sp>
        <p:nvSpPr>
          <p:cNvPr id="3" name="TextBox 2">
            <a:extLst>
              <a:ext uri="{FF2B5EF4-FFF2-40B4-BE49-F238E27FC236}">
                <a16:creationId xmlns:a16="http://schemas.microsoft.com/office/drawing/2014/main" id="{04B65CE8-4017-4175-B11F-1B263EB7F710}"/>
              </a:ext>
            </a:extLst>
          </p:cNvPr>
          <p:cNvSpPr txBox="1"/>
          <p:nvPr/>
        </p:nvSpPr>
        <p:spPr>
          <a:xfrm>
            <a:off x="887767" y="399495"/>
            <a:ext cx="3484993" cy="1477328"/>
          </a:xfrm>
          <a:prstGeom prst="rect">
            <a:avLst/>
          </a:prstGeom>
          <a:noFill/>
        </p:spPr>
        <p:txBody>
          <a:bodyPr wrap="none" rtlCol="0">
            <a:spAutoFit/>
          </a:bodyPr>
          <a:lstStyle/>
          <a:p>
            <a:r>
              <a:rPr lang="en-GB" dirty="0"/>
              <a:t>Now we are going to add template</a:t>
            </a:r>
          </a:p>
          <a:p>
            <a:r>
              <a:rPr lang="en-GB" dirty="0"/>
              <a:t>Of devices to work with.</a:t>
            </a:r>
          </a:p>
          <a:p>
            <a:endParaRPr lang="en-GB" dirty="0"/>
          </a:p>
          <a:p>
            <a:r>
              <a:rPr lang="en-GB" dirty="0"/>
              <a:t>Select Template and follow the </a:t>
            </a:r>
          </a:p>
          <a:p>
            <a:r>
              <a:rPr lang="en-GB" dirty="0"/>
              <a:t>following steps</a:t>
            </a:r>
          </a:p>
        </p:txBody>
      </p:sp>
      <p:sp>
        <p:nvSpPr>
          <p:cNvPr id="4" name="Rectangle: Rounded Corners 3">
            <a:extLst>
              <a:ext uri="{FF2B5EF4-FFF2-40B4-BE49-F238E27FC236}">
                <a16:creationId xmlns:a16="http://schemas.microsoft.com/office/drawing/2014/main" id="{4C64DA6D-1D04-4095-8BF6-7DF2F3CFBDC0}"/>
              </a:ext>
            </a:extLst>
          </p:cNvPr>
          <p:cNvSpPr/>
          <p:nvPr/>
        </p:nvSpPr>
        <p:spPr>
          <a:xfrm>
            <a:off x="5166804" y="6258757"/>
            <a:ext cx="1553592" cy="52378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94302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204" y="432969"/>
            <a:ext cx="8535591" cy="5992061"/>
          </a:xfrm>
          <a:prstGeom prst="rect">
            <a:avLst/>
          </a:prstGeom>
        </p:spPr>
      </p:pic>
    </p:spTree>
    <p:extLst>
      <p:ext uri="{BB962C8B-B14F-4D97-AF65-F5344CB8AC3E}">
        <p14:creationId xmlns:p14="http://schemas.microsoft.com/office/powerpoint/2010/main" val="81317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7261" y="1207363"/>
            <a:ext cx="7528464" cy="5293452"/>
          </a:xfrm>
          <a:prstGeom prst="rect">
            <a:avLst/>
          </a:prstGeom>
        </p:spPr>
      </p:pic>
      <p:sp>
        <p:nvSpPr>
          <p:cNvPr id="3" name="Rectangle: Rounded Corners 2">
            <a:extLst>
              <a:ext uri="{FF2B5EF4-FFF2-40B4-BE49-F238E27FC236}">
                <a16:creationId xmlns:a16="http://schemas.microsoft.com/office/drawing/2014/main" id="{9442FCCB-8A1D-45BD-A208-29B26E9D15C1}"/>
              </a:ext>
            </a:extLst>
          </p:cNvPr>
          <p:cNvSpPr/>
          <p:nvPr/>
        </p:nvSpPr>
        <p:spPr>
          <a:xfrm>
            <a:off x="1961965" y="2308194"/>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1AFF3FB-A8BD-47B6-AA86-1003ED04010B}"/>
              </a:ext>
            </a:extLst>
          </p:cNvPr>
          <p:cNvSpPr txBox="1"/>
          <p:nvPr/>
        </p:nvSpPr>
        <p:spPr>
          <a:xfrm>
            <a:off x="1313895" y="301841"/>
            <a:ext cx="7482113" cy="369332"/>
          </a:xfrm>
          <a:prstGeom prst="rect">
            <a:avLst/>
          </a:prstGeom>
          <a:noFill/>
        </p:spPr>
        <p:txBody>
          <a:bodyPr wrap="none" rtlCol="0">
            <a:spAutoFit/>
          </a:bodyPr>
          <a:lstStyle/>
          <a:p>
            <a:r>
              <a:rPr lang="en-GB" dirty="0"/>
              <a:t>Select Switches &gt;&gt; Open </a:t>
            </a:r>
            <a:r>
              <a:rPr lang="en-GB" dirty="0" err="1"/>
              <a:t>vswitch</a:t>
            </a:r>
            <a:r>
              <a:rPr lang="en-GB" dirty="0"/>
              <a:t> Management &gt;&gt; install &gt;&gt; next &gt;&gt; finish </a:t>
            </a:r>
          </a:p>
        </p:txBody>
      </p:sp>
      <p:sp>
        <p:nvSpPr>
          <p:cNvPr id="5" name="Rectangle: Rounded Corners 4">
            <a:extLst>
              <a:ext uri="{FF2B5EF4-FFF2-40B4-BE49-F238E27FC236}">
                <a16:creationId xmlns:a16="http://schemas.microsoft.com/office/drawing/2014/main" id="{8102F8E2-6BAE-44F9-83B5-A58CBFBC33B1}"/>
              </a:ext>
            </a:extLst>
          </p:cNvPr>
          <p:cNvSpPr/>
          <p:nvPr/>
        </p:nvSpPr>
        <p:spPr>
          <a:xfrm>
            <a:off x="2254929" y="2796466"/>
            <a:ext cx="2610035" cy="23081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3197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2702" y="101667"/>
            <a:ext cx="5004858" cy="3530212"/>
          </a:xfrm>
          <a:prstGeom prst="rect">
            <a:avLst/>
          </a:prstGeom>
        </p:spPr>
      </p:pic>
      <p:pic>
        <p:nvPicPr>
          <p:cNvPr id="3" name="Picture 2"/>
          <p:cNvPicPr>
            <a:picLocks noChangeAspect="1"/>
          </p:cNvPicPr>
          <p:nvPr/>
        </p:nvPicPr>
        <p:blipFill>
          <a:blip r:embed="rId3"/>
          <a:stretch>
            <a:fillRect/>
          </a:stretch>
        </p:blipFill>
        <p:spPr>
          <a:xfrm>
            <a:off x="6756281" y="0"/>
            <a:ext cx="5345679" cy="3776579"/>
          </a:xfrm>
          <a:prstGeom prst="rect">
            <a:avLst/>
          </a:prstGeom>
        </p:spPr>
      </p:pic>
      <p:pic>
        <p:nvPicPr>
          <p:cNvPr id="4" name="Picture 3"/>
          <p:cNvPicPr>
            <a:picLocks noChangeAspect="1"/>
          </p:cNvPicPr>
          <p:nvPr/>
        </p:nvPicPr>
        <p:blipFill>
          <a:blip r:embed="rId4"/>
          <a:stretch>
            <a:fillRect/>
          </a:stretch>
        </p:blipFill>
        <p:spPr>
          <a:xfrm>
            <a:off x="1645397" y="3716386"/>
            <a:ext cx="4380283" cy="3048210"/>
          </a:xfrm>
          <a:prstGeom prst="rect">
            <a:avLst/>
          </a:prstGeom>
        </p:spPr>
      </p:pic>
      <p:pic>
        <p:nvPicPr>
          <p:cNvPr id="5" name="Picture 4"/>
          <p:cNvPicPr>
            <a:picLocks noChangeAspect="1"/>
          </p:cNvPicPr>
          <p:nvPr/>
        </p:nvPicPr>
        <p:blipFill>
          <a:blip r:embed="rId5"/>
          <a:stretch>
            <a:fillRect/>
          </a:stretch>
        </p:blipFill>
        <p:spPr>
          <a:xfrm>
            <a:off x="7266980" y="3809413"/>
            <a:ext cx="4238965" cy="2968687"/>
          </a:xfrm>
          <a:prstGeom prst="rect">
            <a:avLst/>
          </a:prstGeom>
        </p:spPr>
      </p:pic>
      <p:sp>
        <p:nvSpPr>
          <p:cNvPr id="9" name="TextBox 8">
            <a:extLst>
              <a:ext uri="{FF2B5EF4-FFF2-40B4-BE49-F238E27FC236}">
                <a16:creationId xmlns:a16="http://schemas.microsoft.com/office/drawing/2014/main" id="{275D155C-8505-44DF-9E26-39F065DC79E4}"/>
              </a:ext>
            </a:extLst>
          </p:cNvPr>
          <p:cNvSpPr txBox="1"/>
          <p:nvPr/>
        </p:nvSpPr>
        <p:spPr>
          <a:xfrm>
            <a:off x="798990" y="248575"/>
            <a:ext cx="354829" cy="369332"/>
          </a:xfrm>
          <a:prstGeom prst="rect">
            <a:avLst/>
          </a:prstGeom>
          <a:noFill/>
          <a:ln>
            <a:solidFill>
              <a:srgbClr val="C00000"/>
            </a:solidFill>
          </a:ln>
        </p:spPr>
        <p:txBody>
          <a:bodyPr wrap="square" rtlCol="0">
            <a:spAutoFit/>
          </a:bodyPr>
          <a:lstStyle/>
          <a:p>
            <a:r>
              <a:rPr lang="en-GB" dirty="0">
                <a:solidFill>
                  <a:srgbClr val="FF0000"/>
                </a:solidFill>
              </a:rPr>
              <a:t>1</a:t>
            </a:r>
          </a:p>
        </p:txBody>
      </p:sp>
      <p:sp>
        <p:nvSpPr>
          <p:cNvPr id="10" name="TextBox 9">
            <a:extLst>
              <a:ext uri="{FF2B5EF4-FFF2-40B4-BE49-F238E27FC236}">
                <a16:creationId xmlns:a16="http://schemas.microsoft.com/office/drawing/2014/main" id="{EAED2BBC-5EF4-4C10-A7B4-43F250DB9A9E}"/>
              </a:ext>
            </a:extLst>
          </p:cNvPr>
          <p:cNvSpPr txBox="1"/>
          <p:nvPr/>
        </p:nvSpPr>
        <p:spPr>
          <a:xfrm>
            <a:off x="870012" y="3844031"/>
            <a:ext cx="354829" cy="369332"/>
          </a:xfrm>
          <a:prstGeom prst="rect">
            <a:avLst/>
          </a:prstGeom>
          <a:noFill/>
          <a:ln>
            <a:solidFill>
              <a:srgbClr val="C00000"/>
            </a:solidFill>
          </a:ln>
        </p:spPr>
        <p:txBody>
          <a:bodyPr wrap="square" rtlCol="0">
            <a:spAutoFit/>
          </a:bodyPr>
          <a:lstStyle/>
          <a:p>
            <a:r>
              <a:rPr lang="en-GB" dirty="0">
                <a:solidFill>
                  <a:srgbClr val="FF0000"/>
                </a:solidFill>
              </a:rPr>
              <a:t>3</a:t>
            </a:r>
          </a:p>
        </p:txBody>
      </p:sp>
      <p:sp>
        <p:nvSpPr>
          <p:cNvPr id="11" name="TextBox 10">
            <a:extLst>
              <a:ext uri="{FF2B5EF4-FFF2-40B4-BE49-F238E27FC236}">
                <a16:creationId xmlns:a16="http://schemas.microsoft.com/office/drawing/2014/main" id="{EC168C37-5ADA-4531-957D-7995F5456F67}"/>
              </a:ext>
            </a:extLst>
          </p:cNvPr>
          <p:cNvSpPr txBox="1"/>
          <p:nvPr/>
        </p:nvSpPr>
        <p:spPr>
          <a:xfrm>
            <a:off x="6400800" y="3941686"/>
            <a:ext cx="354829" cy="369332"/>
          </a:xfrm>
          <a:prstGeom prst="rect">
            <a:avLst/>
          </a:prstGeom>
          <a:noFill/>
          <a:ln>
            <a:solidFill>
              <a:srgbClr val="C00000"/>
            </a:solidFill>
          </a:ln>
        </p:spPr>
        <p:txBody>
          <a:bodyPr wrap="square" rtlCol="0">
            <a:spAutoFit/>
          </a:bodyPr>
          <a:lstStyle/>
          <a:p>
            <a:r>
              <a:rPr lang="en-GB" dirty="0">
                <a:solidFill>
                  <a:srgbClr val="FF0000"/>
                </a:solidFill>
              </a:rPr>
              <a:t>4</a:t>
            </a:r>
          </a:p>
        </p:txBody>
      </p:sp>
      <p:sp>
        <p:nvSpPr>
          <p:cNvPr id="12" name="TextBox 11">
            <a:extLst>
              <a:ext uri="{FF2B5EF4-FFF2-40B4-BE49-F238E27FC236}">
                <a16:creationId xmlns:a16="http://schemas.microsoft.com/office/drawing/2014/main" id="{EC2FE6C6-5952-4474-A7E8-6E25EC256CC3}"/>
              </a:ext>
            </a:extLst>
          </p:cNvPr>
          <p:cNvSpPr txBox="1"/>
          <p:nvPr/>
        </p:nvSpPr>
        <p:spPr>
          <a:xfrm>
            <a:off x="6294268" y="142044"/>
            <a:ext cx="354829" cy="369332"/>
          </a:xfrm>
          <a:prstGeom prst="rect">
            <a:avLst/>
          </a:prstGeom>
          <a:noFill/>
          <a:ln>
            <a:solidFill>
              <a:srgbClr val="C00000"/>
            </a:solidFill>
          </a:ln>
        </p:spPr>
        <p:txBody>
          <a:bodyPr wrap="square" rtlCol="0">
            <a:spAutoFit/>
          </a:bodyPr>
          <a:lstStyle/>
          <a:p>
            <a:r>
              <a:rPr lang="en-GB" dirty="0">
                <a:solidFill>
                  <a:srgbClr val="FF0000"/>
                </a:solidFill>
              </a:rPr>
              <a:t>2</a:t>
            </a:r>
          </a:p>
        </p:txBody>
      </p:sp>
    </p:spTree>
    <p:extLst>
      <p:ext uri="{BB962C8B-B14F-4D97-AF65-F5344CB8AC3E}">
        <p14:creationId xmlns:p14="http://schemas.microsoft.com/office/powerpoint/2010/main" val="133441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1082" y="1068609"/>
            <a:ext cx="5401623" cy="3756096"/>
          </a:xfrm>
          <a:prstGeom prst="rect">
            <a:avLst/>
          </a:prstGeom>
        </p:spPr>
      </p:pic>
      <p:pic>
        <p:nvPicPr>
          <p:cNvPr id="5" name="Picture 4"/>
          <p:cNvPicPr>
            <a:picLocks noChangeAspect="1"/>
          </p:cNvPicPr>
          <p:nvPr/>
        </p:nvPicPr>
        <p:blipFill>
          <a:blip r:embed="rId3"/>
          <a:stretch>
            <a:fillRect/>
          </a:stretch>
        </p:blipFill>
        <p:spPr>
          <a:xfrm>
            <a:off x="6705437" y="1070861"/>
            <a:ext cx="4566619" cy="3226805"/>
          </a:xfrm>
          <a:prstGeom prst="rect">
            <a:avLst/>
          </a:prstGeom>
        </p:spPr>
      </p:pic>
      <p:sp>
        <p:nvSpPr>
          <p:cNvPr id="2" name="TextBox 1">
            <a:extLst>
              <a:ext uri="{FF2B5EF4-FFF2-40B4-BE49-F238E27FC236}">
                <a16:creationId xmlns:a16="http://schemas.microsoft.com/office/drawing/2014/main" id="{44C9A1D3-F0BC-4672-8D4E-8333F4B2E11B}"/>
              </a:ext>
            </a:extLst>
          </p:cNvPr>
          <p:cNvSpPr txBox="1"/>
          <p:nvPr/>
        </p:nvSpPr>
        <p:spPr>
          <a:xfrm>
            <a:off x="1109709" y="142043"/>
            <a:ext cx="6489576" cy="646331"/>
          </a:xfrm>
          <a:prstGeom prst="rect">
            <a:avLst/>
          </a:prstGeom>
          <a:noFill/>
        </p:spPr>
        <p:txBody>
          <a:bodyPr wrap="square" rtlCol="0">
            <a:spAutoFit/>
          </a:bodyPr>
          <a:lstStyle/>
          <a:p>
            <a:r>
              <a:rPr lang="en-GB" dirty="0"/>
              <a:t>Now go to templates &gt;&gt; guests:</a:t>
            </a:r>
          </a:p>
          <a:p>
            <a:r>
              <a:rPr lang="en-GB" dirty="0"/>
              <a:t>Install ubuntu Docker Guest and Ubuntu Desktop guest</a:t>
            </a:r>
          </a:p>
        </p:txBody>
      </p:sp>
    </p:spTree>
    <p:extLst>
      <p:ext uri="{BB962C8B-B14F-4D97-AF65-F5344CB8AC3E}">
        <p14:creationId xmlns:p14="http://schemas.microsoft.com/office/powerpoint/2010/main" val="60569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554B-7602-4202-8173-49DD03A6C869}"/>
              </a:ext>
            </a:extLst>
          </p:cNvPr>
          <p:cNvSpPr>
            <a:spLocks noGrp="1"/>
          </p:cNvSpPr>
          <p:nvPr>
            <p:ph type="title"/>
          </p:nvPr>
        </p:nvSpPr>
        <p:spPr>
          <a:xfrm>
            <a:off x="714375" y="647700"/>
            <a:ext cx="4229100" cy="1485900"/>
          </a:xfrm>
        </p:spPr>
        <p:txBody>
          <a:bodyPr>
            <a:noAutofit/>
          </a:bodyPr>
          <a:lstStyle/>
          <a:p>
            <a:r>
              <a:rPr lang="en-GB" sz="3600" dirty="0">
                <a:solidFill>
                  <a:srgbClr val="FF0000"/>
                </a:solidFill>
              </a:rPr>
              <a:t>Steps to open Virtual box on your PC</a:t>
            </a:r>
          </a:p>
        </p:txBody>
      </p:sp>
      <p:pic>
        <p:nvPicPr>
          <p:cNvPr id="4" name="Picture 3">
            <a:extLst>
              <a:ext uri="{FF2B5EF4-FFF2-40B4-BE49-F238E27FC236}">
                <a16:creationId xmlns:a16="http://schemas.microsoft.com/office/drawing/2014/main" id="{422106C0-BC35-4CF2-98E1-823525BF5D50}"/>
              </a:ext>
            </a:extLst>
          </p:cNvPr>
          <p:cNvPicPr>
            <a:picLocks noChangeAspect="1"/>
          </p:cNvPicPr>
          <p:nvPr/>
        </p:nvPicPr>
        <p:blipFill>
          <a:blip r:embed="rId2"/>
          <a:stretch>
            <a:fillRect/>
          </a:stretch>
        </p:blipFill>
        <p:spPr>
          <a:xfrm>
            <a:off x="5010150" y="404812"/>
            <a:ext cx="6724650" cy="6124575"/>
          </a:xfrm>
          <a:prstGeom prst="rect">
            <a:avLst/>
          </a:prstGeom>
        </p:spPr>
      </p:pic>
      <p:cxnSp>
        <p:nvCxnSpPr>
          <p:cNvPr id="5" name="Straight Arrow Connector 4">
            <a:extLst>
              <a:ext uri="{FF2B5EF4-FFF2-40B4-BE49-F238E27FC236}">
                <a16:creationId xmlns:a16="http://schemas.microsoft.com/office/drawing/2014/main" id="{D75A18EF-DD71-4ED3-93FD-D5819BBE188B}"/>
              </a:ext>
            </a:extLst>
          </p:cNvPr>
          <p:cNvCxnSpPr>
            <a:cxnSpLocks/>
          </p:cNvCxnSpPr>
          <p:nvPr/>
        </p:nvCxnSpPr>
        <p:spPr>
          <a:xfrm flipH="1">
            <a:off x="3657600" y="1866900"/>
            <a:ext cx="1571625" cy="2057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2053400-8920-47EB-ABC0-A74D17FAEF81}"/>
              </a:ext>
            </a:extLst>
          </p:cNvPr>
          <p:cNvSpPr txBox="1"/>
          <p:nvPr/>
        </p:nvSpPr>
        <p:spPr>
          <a:xfrm>
            <a:off x="2181225" y="3914775"/>
            <a:ext cx="2454198" cy="400110"/>
          </a:xfrm>
          <a:prstGeom prst="rect">
            <a:avLst/>
          </a:prstGeom>
          <a:noFill/>
          <a:ln>
            <a:solidFill>
              <a:srgbClr val="FF0000"/>
            </a:solidFill>
          </a:ln>
        </p:spPr>
        <p:txBody>
          <a:bodyPr wrap="none" rtlCol="0">
            <a:spAutoFit/>
          </a:bodyPr>
          <a:lstStyle/>
          <a:p>
            <a:r>
              <a:rPr lang="en-GB" sz="2000" b="1" dirty="0"/>
              <a:t>Open Apps Anywhere</a:t>
            </a:r>
          </a:p>
        </p:txBody>
      </p:sp>
    </p:spTree>
    <p:extLst>
      <p:ext uri="{BB962C8B-B14F-4D97-AF65-F5344CB8AC3E}">
        <p14:creationId xmlns:p14="http://schemas.microsoft.com/office/powerpoint/2010/main" val="738674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205" y="1514124"/>
            <a:ext cx="7537738" cy="5232671"/>
          </a:xfrm>
          <a:prstGeom prst="rect">
            <a:avLst/>
          </a:prstGeom>
        </p:spPr>
      </p:pic>
      <p:sp>
        <p:nvSpPr>
          <p:cNvPr id="3" name="TextBox 2">
            <a:extLst>
              <a:ext uri="{FF2B5EF4-FFF2-40B4-BE49-F238E27FC236}">
                <a16:creationId xmlns:a16="http://schemas.microsoft.com/office/drawing/2014/main" id="{A7848C3A-1DD6-4287-9A41-D5BBEB1526D1}"/>
              </a:ext>
            </a:extLst>
          </p:cNvPr>
          <p:cNvSpPr txBox="1"/>
          <p:nvPr/>
        </p:nvSpPr>
        <p:spPr>
          <a:xfrm>
            <a:off x="1580225" y="532660"/>
            <a:ext cx="2991268" cy="369332"/>
          </a:xfrm>
          <a:prstGeom prst="rect">
            <a:avLst/>
          </a:prstGeom>
          <a:noFill/>
        </p:spPr>
        <p:txBody>
          <a:bodyPr wrap="none" rtlCol="0">
            <a:spAutoFit/>
          </a:bodyPr>
          <a:lstStyle/>
          <a:p>
            <a:r>
              <a:rPr lang="en-GB" dirty="0"/>
              <a:t>Install ubuntu desktop Guest</a:t>
            </a:r>
          </a:p>
        </p:txBody>
      </p:sp>
    </p:spTree>
    <p:extLst>
      <p:ext uri="{BB962C8B-B14F-4D97-AF65-F5344CB8AC3E}">
        <p14:creationId xmlns:p14="http://schemas.microsoft.com/office/powerpoint/2010/main" val="1420254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1521" y="336774"/>
            <a:ext cx="4990709" cy="3483448"/>
          </a:xfrm>
          <a:prstGeom prst="rect">
            <a:avLst/>
          </a:prstGeom>
        </p:spPr>
      </p:pic>
      <p:sp>
        <p:nvSpPr>
          <p:cNvPr id="4" name="Rectangle 3">
            <a:extLst>
              <a:ext uri="{FF2B5EF4-FFF2-40B4-BE49-F238E27FC236}">
                <a16:creationId xmlns:a16="http://schemas.microsoft.com/office/drawing/2014/main" id="{427F6287-2F35-4C7B-B599-FB274098639A}"/>
              </a:ext>
            </a:extLst>
          </p:cNvPr>
          <p:cNvSpPr/>
          <p:nvPr/>
        </p:nvSpPr>
        <p:spPr>
          <a:xfrm>
            <a:off x="935114" y="4298985"/>
            <a:ext cx="11256886" cy="307777"/>
          </a:xfrm>
          <a:prstGeom prst="rect">
            <a:avLst/>
          </a:prstGeom>
        </p:spPr>
        <p:txBody>
          <a:bodyPr wrap="square">
            <a:spAutoFit/>
          </a:bodyPr>
          <a:lstStyle/>
          <a:p>
            <a:r>
              <a:rPr lang="en-GB" sz="1400" dirty="0">
                <a:hlinkClick r:id="rId3"/>
              </a:rPr>
              <a:t>https://stulsbuac-my.sharepoint.com/:f:/g/personal/ugwuanye_lsbu_ac_uk/EtRpdMPg0R5PvGk9Nm0-K38Bu61geVNd-gSeOlUuDhSUag</a:t>
            </a:r>
            <a:r>
              <a:rPr lang="en-GB" sz="1400" dirty="0"/>
              <a:t> </a:t>
            </a:r>
          </a:p>
        </p:txBody>
      </p:sp>
      <p:sp>
        <p:nvSpPr>
          <p:cNvPr id="5" name="TextBox 4">
            <a:extLst>
              <a:ext uri="{FF2B5EF4-FFF2-40B4-BE49-F238E27FC236}">
                <a16:creationId xmlns:a16="http://schemas.microsoft.com/office/drawing/2014/main" id="{9FB3423B-84E1-414C-8F22-89AE89E9E9E0}"/>
              </a:ext>
            </a:extLst>
          </p:cNvPr>
          <p:cNvSpPr txBox="1"/>
          <p:nvPr/>
        </p:nvSpPr>
        <p:spPr>
          <a:xfrm>
            <a:off x="1846555" y="4030462"/>
            <a:ext cx="7953011" cy="369332"/>
          </a:xfrm>
          <a:prstGeom prst="rect">
            <a:avLst/>
          </a:prstGeom>
          <a:noFill/>
        </p:spPr>
        <p:txBody>
          <a:bodyPr wrap="none" rtlCol="0">
            <a:spAutoFit/>
          </a:bodyPr>
          <a:lstStyle/>
          <a:p>
            <a:r>
              <a:rPr lang="en-GB" dirty="0"/>
              <a:t>Download and extract file from the link below. The file is named 64. Then import </a:t>
            </a:r>
          </a:p>
        </p:txBody>
      </p:sp>
      <p:sp>
        <p:nvSpPr>
          <p:cNvPr id="6" name="Rectangle 5">
            <a:extLst>
              <a:ext uri="{FF2B5EF4-FFF2-40B4-BE49-F238E27FC236}">
                <a16:creationId xmlns:a16="http://schemas.microsoft.com/office/drawing/2014/main" id="{F0473A86-0A19-409D-92C6-F6CCA6F5CDCE}"/>
              </a:ext>
            </a:extLst>
          </p:cNvPr>
          <p:cNvSpPr/>
          <p:nvPr/>
        </p:nvSpPr>
        <p:spPr>
          <a:xfrm>
            <a:off x="3143840" y="5911334"/>
            <a:ext cx="4680769" cy="369332"/>
          </a:xfrm>
          <a:prstGeom prst="rect">
            <a:avLst/>
          </a:prstGeom>
        </p:spPr>
        <p:txBody>
          <a:bodyPr wrap="none">
            <a:spAutoFit/>
          </a:bodyPr>
          <a:lstStyle/>
          <a:p>
            <a:r>
              <a:rPr lang="en-GB" b="1" dirty="0">
                <a:solidFill>
                  <a:srgbClr val="FF0000"/>
                </a:solidFill>
              </a:rPr>
              <a:t>download requires you login to your </a:t>
            </a:r>
            <a:r>
              <a:rPr lang="en-GB" b="1" dirty="0" err="1">
                <a:solidFill>
                  <a:srgbClr val="FF0000"/>
                </a:solidFill>
              </a:rPr>
              <a:t>lsbu</a:t>
            </a:r>
            <a:r>
              <a:rPr lang="en-GB" b="1" dirty="0">
                <a:solidFill>
                  <a:srgbClr val="FF0000"/>
                </a:solidFill>
              </a:rPr>
              <a:t> email</a:t>
            </a:r>
          </a:p>
        </p:txBody>
      </p:sp>
    </p:spTree>
    <p:extLst>
      <p:ext uri="{BB962C8B-B14F-4D97-AF65-F5344CB8AC3E}">
        <p14:creationId xmlns:p14="http://schemas.microsoft.com/office/powerpoint/2010/main" val="37302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8742" y="1264491"/>
            <a:ext cx="6475152" cy="3642273"/>
          </a:xfrm>
          <a:prstGeom prst="rect">
            <a:avLst/>
          </a:prstGeom>
        </p:spPr>
      </p:pic>
      <p:sp>
        <p:nvSpPr>
          <p:cNvPr id="4" name="TextBox 3">
            <a:extLst>
              <a:ext uri="{FF2B5EF4-FFF2-40B4-BE49-F238E27FC236}">
                <a16:creationId xmlns:a16="http://schemas.microsoft.com/office/drawing/2014/main" id="{4BBE8832-9B09-4A6B-971E-573AB1DEB3B0}"/>
              </a:ext>
            </a:extLst>
          </p:cNvPr>
          <p:cNvSpPr txBox="1"/>
          <p:nvPr/>
        </p:nvSpPr>
        <p:spPr>
          <a:xfrm>
            <a:off x="2681056" y="745724"/>
            <a:ext cx="4795865" cy="369332"/>
          </a:xfrm>
          <a:prstGeom prst="rect">
            <a:avLst/>
          </a:prstGeom>
          <a:noFill/>
        </p:spPr>
        <p:txBody>
          <a:bodyPr wrap="none" rtlCol="0">
            <a:spAutoFit/>
          </a:bodyPr>
          <a:lstStyle/>
          <a:p>
            <a:r>
              <a:rPr lang="en-GB" dirty="0"/>
              <a:t>First time Dragging the device to the workspace</a:t>
            </a:r>
          </a:p>
        </p:txBody>
      </p:sp>
    </p:spTree>
    <p:extLst>
      <p:ext uri="{BB962C8B-B14F-4D97-AF65-F5344CB8AC3E}">
        <p14:creationId xmlns:p14="http://schemas.microsoft.com/office/powerpoint/2010/main" val="935121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9B481-4C6B-4B3D-8EBF-1B10BEEC2E17}"/>
              </a:ext>
            </a:extLst>
          </p:cNvPr>
          <p:cNvSpPr txBox="1"/>
          <p:nvPr/>
        </p:nvSpPr>
        <p:spPr>
          <a:xfrm>
            <a:off x="1447060" y="381740"/>
            <a:ext cx="7991483" cy="369332"/>
          </a:xfrm>
          <a:prstGeom prst="rect">
            <a:avLst/>
          </a:prstGeom>
          <a:noFill/>
        </p:spPr>
        <p:txBody>
          <a:bodyPr wrap="none" rtlCol="0">
            <a:spAutoFit/>
          </a:bodyPr>
          <a:lstStyle/>
          <a:p>
            <a:r>
              <a:rPr lang="en-GB" dirty="0"/>
              <a:t>Create the following topology with your open vSwitch and ubuntu desktop guest</a:t>
            </a:r>
          </a:p>
        </p:txBody>
      </p:sp>
      <p:pic>
        <p:nvPicPr>
          <p:cNvPr id="5" name="Picture 4">
            <a:extLst>
              <a:ext uri="{FF2B5EF4-FFF2-40B4-BE49-F238E27FC236}">
                <a16:creationId xmlns:a16="http://schemas.microsoft.com/office/drawing/2014/main" id="{4777B950-C3B3-4996-AFDE-1CAD2BDD9C81}"/>
              </a:ext>
            </a:extLst>
          </p:cNvPr>
          <p:cNvPicPr>
            <a:picLocks noChangeAspect="1"/>
          </p:cNvPicPr>
          <p:nvPr/>
        </p:nvPicPr>
        <p:blipFill>
          <a:blip r:embed="rId2"/>
          <a:stretch>
            <a:fillRect/>
          </a:stretch>
        </p:blipFill>
        <p:spPr>
          <a:xfrm>
            <a:off x="897467" y="2025947"/>
            <a:ext cx="11159067" cy="3390917"/>
          </a:xfrm>
          <a:prstGeom prst="rect">
            <a:avLst/>
          </a:prstGeom>
        </p:spPr>
      </p:pic>
    </p:spTree>
    <p:extLst>
      <p:ext uri="{BB962C8B-B14F-4D97-AF65-F5344CB8AC3E}">
        <p14:creationId xmlns:p14="http://schemas.microsoft.com/office/powerpoint/2010/main" val="2207769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8044C-E627-42BB-A818-47C0EA3A4E0C}"/>
              </a:ext>
            </a:extLst>
          </p:cNvPr>
          <p:cNvPicPr>
            <a:picLocks noChangeAspect="1"/>
          </p:cNvPicPr>
          <p:nvPr/>
        </p:nvPicPr>
        <p:blipFill>
          <a:blip r:embed="rId2"/>
          <a:stretch>
            <a:fillRect/>
          </a:stretch>
        </p:blipFill>
        <p:spPr>
          <a:xfrm>
            <a:off x="3386667" y="1239638"/>
            <a:ext cx="6028624" cy="5330496"/>
          </a:xfrm>
          <a:prstGeom prst="rect">
            <a:avLst/>
          </a:prstGeom>
        </p:spPr>
      </p:pic>
    </p:spTree>
    <p:extLst>
      <p:ext uri="{BB962C8B-B14F-4D97-AF65-F5344CB8AC3E}">
        <p14:creationId xmlns:p14="http://schemas.microsoft.com/office/powerpoint/2010/main" val="3278926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6B3598-907B-432D-802C-78654285716A}"/>
              </a:ext>
            </a:extLst>
          </p:cNvPr>
          <p:cNvPicPr>
            <a:picLocks noChangeAspect="1"/>
          </p:cNvPicPr>
          <p:nvPr/>
        </p:nvPicPr>
        <p:blipFill>
          <a:blip r:embed="rId2"/>
          <a:stretch>
            <a:fillRect/>
          </a:stretch>
        </p:blipFill>
        <p:spPr>
          <a:xfrm>
            <a:off x="6749399" y="960263"/>
            <a:ext cx="5442601" cy="5000270"/>
          </a:xfrm>
          <a:prstGeom prst="rect">
            <a:avLst/>
          </a:prstGeom>
        </p:spPr>
      </p:pic>
      <p:pic>
        <p:nvPicPr>
          <p:cNvPr id="3" name="Picture 2">
            <a:extLst>
              <a:ext uri="{FF2B5EF4-FFF2-40B4-BE49-F238E27FC236}">
                <a16:creationId xmlns:a16="http://schemas.microsoft.com/office/drawing/2014/main" id="{C81EE48A-0343-4F1B-82D0-0DD72574D9F9}"/>
              </a:ext>
            </a:extLst>
          </p:cNvPr>
          <p:cNvPicPr>
            <a:picLocks noChangeAspect="1"/>
          </p:cNvPicPr>
          <p:nvPr/>
        </p:nvPicPr>
        <p:blipFill>
          <a:blip r:embed="rId3"/>
          <a:stretch>
            <a:fillRect/>
          </a:stretch>
        </p:blipFill>
        <p:spPr>
          <a:xfrm>
            <a:off x="790045" y="984669"/>
            <a:ext cx="5593821" cy="4703343"/>
          </a:xfrm>
          <a:prstGeom prst="rect">
            <a:avLst/>
          </a:prstGeom>
        </p:spPr>
      </p:pic>
      <p:cxnSp>
        <p:nvCxnSpPr>
          <p:cNvPr id="6" name="Straight Arrow Connector 5">
            <a:extLst>
              <a:ext uri="{FF2B5EF4-FFF2-40B4-BE49-F238E27FC236}">
                <a16:creationId xmlns:a16="http://schemas.microsoft.com/office/drawing/2014/main" id="{C17B3620-194C-4A97-8016-E7C7CBC03CA2}"/>
              </a:ext>
            </a:extLst>
          </p:cNvPr>
          <p:cNvCxnSpPr/>
          <p:nvPr/>
        </p:nvCxnSpPr>
        <p:spPr>
          <a:xfrm flipV="1">
            <a:off x="2349500" y="5080000"/>
            <a:ext cx="1054100" cy="1346200"/>
          </a:xfrm>
          <a:prstGeom prst="straightConnector1">
            <a:avLst/>
          </a:prstGeom>
          <a:ln w="31750">
            <a:solidFill>
              <a:srgbClr val="FF0000"/>
            </a:solidFill>
            <a:tailEnd type="stealt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B298D1E-9651-47CF-A6E4-EE95E982A382}"/>
              </a:ext>
            </a:extLst>
          </p:cNvPr>
          <p:cNvSpPr/>
          <p:nvPr/>
        </p:nvSpPr>
        <p:spPr>
          <a:xfrm>
            <a:off x="7112000" y="2641600"/>
            <a:ext cx="1439333" cy="372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66011FC-1291-4212-A9C9-66372833763F}"/>
              </a:ext>
            </a:extLst>
          </p:cNvPr>
          <p:cNvSpPr txBox="1"/>
          <p:nvPr/>
        </p:nvSpPr>
        <p:spPr>
          <a:xfrm>
            <a:off x="7061200" y="6180667"/>
            <a:ext cx="4458913" cy="369332"/>
          </a:xfrm>
          <a:prstGeom prst="rect">
            <a:avLst/>
          </a:prstGeom>
          <a:noFill/>
        </p:spPr>
        <p:txBody>
          <a:bodyPr wrap="none" rtlCol="0">
            <a:spAutoFit/>
          </a:bodyPr>
          <a:lstStyle/>
          <a:p>
            <a:r>
              <a:rPr lang="en-GB" dirty="0"/>
              <a:t>Remove the # Then save and apply changes</a:t>
            </a:r>
          </a:p>
        </p:txBody>
      </p:sp>
    </p:spTree>
    <p:extLst>
      <p:ext uri="{BB962C8B-B14F-4D97-AF65-F5344CB8AC3E}">
        <p14:creationId xmlns:p14="http://schemas.microsoft.com/office/powerpoint/2010/main" val="4068550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5B1768-1C73-46E9-B909-0B7630F66E71}"/>
              </a:ext>
            </a:extLst>
          </p:cNvPr>
          <p:cNvSpPr txBox="1"/>
          <p:nvPr/>
        </p:nvSpPr>
        <p:spPr>
          <a:xfrm>
            <a:off x="1075268" y="960967"/>
            <a:ext cx="9626599" cy="5355312"/>
          </a:xfrm>
          <a:prstGeom prst="rect">
            <a:avLst/>
          </a:prstGeom>
          <a:noFill/>
        </p:spPr>
        <p:txBody>
          <a:bodyPr wrap="square" rtlCol="0">
            <a:spAutoFit/>
          </a:bodyPr>
          <a:lstStyle/>
          <a:p>
            <a:r>
              <a:rPr lang="en-GB" dirty="0">
                <a:latin typeface="Consolas" panose="020B0609020204030204" pitchFamily="49" charset="0"/>
              </a:rPr>
              <a:t>1. Download script from </a:t>
            </a:r>
            <a:r>
              <a:rPr lang="en-GB" dirty="0" err="1">
                <a:latin typeface="Consolas" panose="020B0609020204030204" pitchFamily="49" charset="0"/>
              </a:rPr>
              <a:t>github</a:t>
            </a:r>
            <a:endParaRPr lang="en-GB" dirty="0">
              <a:latin typeface="Consolas" panose="020B0609020204030204" pitchFamily="49" charset="0"/>
            </a:endParaRPr>
          </a:p>
          <a:p>
            <a:r>
              <a:rPr lang="en-GB" dirty="0">
                <a:highlight>
                  <a:srgbClr val="C0C0C0"/>
                </a:highlight>
                <a:latin typeface="Consolas" panose="020B0609020204030204" pitchFamily="49" charset="0"/>
              </a:rPr>
              <a:t>$ apt install git -y</a:t>
            </a:r>
          </a:p>
          <a:p>
            <a:r>
              <a:rPr lang="en-GB" dirty="0">
                <a:highlight>
                  <a:srgbClr val="C0C0C0"/>
                </a:highlight>
                <a:latin typeface="Consolas" panose="020B0609020204030204" pitchFamily="49" charset="0"/>
              </a:rPr>
              <a:t>$ Git clone </a:t>
            </a:r>
            <a:r>
              <a:rPr lang="en-GB" dirty="0">
                <a:highlight>
                  <a:srgbClr val="C0C0C0"/>
                </a:highlight>
                <a:latin typeface="Consolas" panose="020B0609020204030204" pitchFamily="49" charset="0"/>
                <a:hlinkClick r:id="rId2"/>
              </a:rPr>
              <a:t>https://github.com/emylincon/odl1</a:t>
            </a:r>
            <a:endParaRPr lang="en-GB" dirty="0">
              <a:highlight>
                <a:srgbClr val="C0C0C0"/>
              </a:highlight>
              <a:latin typeface="Consolas" panose="020B0609020204030204" pitchFamily="49" charset="0"/>
            </a:endParaRPr>
          </a:p>
          <a:p>
            <a:r>
              <a:rPr lang="en-GB" dirty="0">
                <a:highlight>
                  <a:srgbClr val="C0C0C0"/>
                </a:highlight>
                <a:latin typeface="Consolas" panose="020B0609020204030204" pitchFamily="49" charset="0"/>
              </a:rPr>
              <a:t>$ cd odl1</a:t>
            </a:r>
          </a:p>
          <a:p>
            <a:endParaRPr lang="en-GB" dirty="0">
              <a:highlight>
                <a:srgbClr val="C0C0C0"/>
              </a:highlight>
              <a:latin typeface="Consolas" panose="020B0609020204030204" pitchFamily="49" charset="0"/>
            </a:endParaRPr>
          </a:p>
          <a:p>
            <a:r>
              <a:rPr lang="en-GB" dirty="0"/>
              <a:t>2. Run Ifconfig and note </a:t>
            </a:r>
            <a:r>
              <a:rPr lang="en-GB" dirty="0" err="1"/>
              <a:t>ip</a:t>
            </a:r>
            <a:r>
              <a:rPr lang="en-GB" dirty="0"/>
              <a:t> address </a:t>
            </a:r>
          </a:p>
          <a:p>
            <a:r>
              <a:rPr lang="en-GB" dirty="0">
                <a:latin typeface="Consolas" panose="020B0609020204030204" pitchFamily="49" charset="0"/>
              </a:rPr>
              <a:t>2.2 run script and install features</a:t>
            </a:r>
          </a:p>
          <a:p>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sudo</a:t>
            </a:r>
            <a:r>
              <a:rPr lang="en-GB" dirty="0">
                <a:highlight>
                  <a:srgbClr val="C0C0C0"/>
                </a:highlight>
                <a:latin typeface="Consolas" panose="020B0609020204030204" pitchFamily="49" charset="0"/>
              </a:rPr>
              <a:t> bash odl_build.sh</a:t>
            </a:r>
          </a:p>
          <a:p>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feature:install</a:t>
            </a:r>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odl</a:t>
            </a:r>
            <a:r>
              <a:rPr lang="en-GB" dirty="0">
                <a:highlight>
                  <a:srgbClr val="C0C0C0"/>
                </a:highlight>
                <a:latin typeface="Consolas" panose="020B0609020204030204" pitchFamily="49" charset="0"/>
              </a:rPr>
              <a:t>-</a:t>
            </a:r>
            <a:r>
              <a:rPr lang="en-GB" dirty="0" err="1">
                <a:highlight>
                  <a:srgbClr val="C0C0C0"/>
                </a:highlight>
                <a:latin typeface="Consolas" panose="020B0609020204030204" pitchFamily="49" charset="0"/>
              </a:rPr>
              <a:t>dlux</a:t>
            </a:r>
            <a:r>
              <a:rPr lang="en-GB" dirty="0">
                <a:highlight>
                  <a:srgbClr val="C0C0C0"/>
                </a:highlight>
                <a:latin typeface="Consolas" panose="020B0609020204030204" pitchFamily="49" charset="0"/>
              </a:rPr>
              <a:t>-all odl-l2switch-all </a:t>
            </a:r>
            <a:r>
              <a:rPr lang="en-GB" dirty="0" err="1">
                <a:highlight>
                  <a:srgbClr val="C0C0C0"/>
                </a:highlight>
                <a:latin typeface="Consolas" panose="020B0609020204030204" pitchFamily="49" charset="0"/>
              </a:rPr>
              <a:t>odl</a:t>
            </a:r>
            <a:r>
              <a:rPr lang="en-GB" dirty="0">
                <a:highlight>
                  <a:srgbClr val="C0C0C0"/>
                </a:highlight>
                <a:latin typeface="Consolas" panose="020B0609020204030204" pitchFamily="49" charset="0"/>
              </a:rPr>
              <a:t>-</a:t>
            </a:r>
            <a:r>
              <a:rPr lang="en-GB" dirty="0" err="1">
                <a:highlight>
                  <a:srgbClr val="C0C0C0"/>
                </a:highlight>
                <a:latin typeface="Consolas" panose="020B0609020204030204" pitchFamily="49" charset="0"/>
              </a:rPr>
              <a:t>mdsal</a:t>
            </a:r>
            <a:r>
              <a:rPr lang="en-GB" dirty="0">
                <a:highlight>
                  <a:srgbClr val="C0C0C0"/>
                </a:highlight>
                <a:latin typeface="Consolas" panose="020B0609020204030204" pitchFamily="49" charset="0"/>
              </a:rPr>
              <a:t>-all</a:t>
            </a:r>
          </a:p>
          <a:p>
            <a:endParaRPr lang="en-GB" dirty="0">
              <a:highlight>
                <a:srgbClr val="C0C0C0"/>
              </a:highlight>
              <a:latin typeface="Consolas" panose="020B0609020204030204" pitchFamily="49" charset="0"/>
            </a:endParaRPr>
          </a:p>
          <a:p>
            <a:endParaRPr lang="en-GB" dirty="0">
              <a:highlight>
                <a:srgbClr val="C0C0C0"/>
              </a:highlight>
              <a:latin typeface="Consolas" panose="020B0609020204030204" pitchFamily="49" charset="0"/>
            </a:endParaRPr>
          </a:p>
          <a:p>
            <a:endParaRPr lang="en-GB" dirty="0">
              <a:highlight>
                <a:srgbClr val="C0C0C0"/>
              </a:highlight>
              <a:latin typeface="Consolas" panose="020B0609020204030204" pitchFamily="49" charset="0"/>
            </a:endParaRPr>
          </a:p>
          <a:p>
            <a:endParaRPr lang="en-GB" dirty="0">
              <a:highlight>
                <a:srgbClr val="C0C0C0"/>
              </a:highlight>
              <a:latin typeface="Consolas" panose="020B0609020204030204" pitchFamily="49" charset="0"/>
            </a:endParaRPr>
          </a:p>
          <a:p>
            <a:endParaRPr lang="en-GB" dirty="0">
              <a:highlight>
                <a:srgbClr val="C0C0C0"/>
              </a:highlight>
              <a:latin typeface="Consolas" panose="020B0609020204030204" pitchFamily="49" charset="0"/>
            </a:endParaRPr>
          </a:p>
          <a:p>
            <a:endParaRPr lang="en-GB" dirty="0">
              <a:highlight>
                <a:srgbClr val="C0C0C0"/>
              </a:highlight>
              <a:latin typeface="Consolas" panose="020B0609020204030204" pitchFamily="49" charset="0"/>
            </a:endParaRPr>
          </a:p>
          <a:p>
            <a:endParaRPr lang="en-GB" dirty="0">
              <a:highlight>
                <a:srgbClr val="C0C0C0"/>
              </a:highlight>
            </a:endParaRPr>
          </a:p>
          <a:p>
            <a:endParaRPr lang="en-GB" dirty="0"/>
          </a:p>
          <a:p>
            <a:r>
              <a:rPr lang="en-GB" dirty="0"/>
              <a:t>3. Wait for installation</a:t>
            </a:r>
          </a:p>
          <a:p>
            <a:r>
              <a:rPr lang="en-GB" dirty="0"/>
              <a:t>4. Go to browser and open http://controller-ip:8181/index.html</a:t>
            </a:r>
          </a:p>
        </p:txBody>
      </p:sp>
      <p:sp>
        <p:nvSpPr>
          <p:cNvPr id="6" name="TextBox 5">
            <a:extLst>
              <a:ext uri="{FF2B5EF4-FFF2-40B4-BE49-F238E27FC236}">
                <a16:creationId xmlns:a16="http://schemas.microsoft.com/office/drawing/2014/main" id="{78479C52-9C27-4550-BD59-0519A6029C85}"/>
              </a:ext>
            </a:extLst>
          </p:cNvPr>
          <p:cNvSpPr txBox="1"/>
          <p:nvPr/>
        </p:nvSpPr>
        <p:spPr>
          <a:xfrm>
            <a:off x="1130300" y="495300"/>
            <a:ext cx="4370235" cy="369332"/>
          </a:xfrm>
          <a:prstGeom prst="rect">
            <a:avLst/>
          </a:prstGeom>
          <a:noFill/>
        </p:spPr>
        <p:txBody>
          <a:bodyPr wrap="none" rtlCol="0">
            <a:spAutoFit/>
          </a:bodyPr>
          <a:lstStyle/>
          <a:p>
            <a:r>
              <a:rPr lang="en-GB" b="1" dirty="0"/>
              <a:t>Configure ODL controller (ubuntu Desktop) </a:t>
            </a:r>
          </a:p>
        </p:txBody>
      </p:sp>
      <p:pic>
        <p:nvPicPr>
          <p:cNvPr id="7" name="Picture 6">
            <a:extLst>
              <a:ext uri="{FF2B5EF4-FFF2-40B4-BE49-F238E27FC236}">
                <a16:creationId xmlns:a16="http://schemas.microsoft.com/office/drawing/2014/main" id="{734A469B-FF14-4C2D-8AB3-CA8B8645F486}"/>
              </a:ext>
            </a:extLst>
          </p:cNvPr>
          <p:cNvPicPr>
            <a:picLocks noChangeAspect="1"/>
          </p:cNvPicPr>
          <p:nvPr/>
        </p:nvPicPr>
        <p:blipFill>
          <a:blip r:embed="rId3"/>
          <a:stretch>
            <a:fillRect/>
          </a:stretch>
        </p:blipFill>
        <p:spPr>
          <a:xfrm>
            <a:off x="2048933" y="3573642"/>
            <a:ext cx="6129867" cy="2115958"/>
          </a:xfrm>
          <a:prstGeom prst="rect">
            <a:avLst/>
          </a:prstGeom>
        </p:spPr>
      </p:pic>
    </p:spTree>
    <p:extLst>
      <p:ext uri="{BB962C8B-B14F-4D97-AF65-F5344CB8AC3E}">
        <p14:creationId xmlns:p14="http://schemas.microsoft.com/office/powerpoint/2010/main" val="1771506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B8826-D1D3-4AED-9B58-BBD413D2149E}"/>
              </a:ext>
            </a:extLst>
          </p:cNvPr>
          <p:cNvSpPr txBox="1"/>
          <p:nvPr/>
        </p:nvSpPr>
        <p:spPr>
          <a:xfrm>
            <a:off x="1892300" y="1422400"/>
            <a:ext cx="1909497" cy="646331"/>
          </a:xfrm>
          <a:prstGeom prst="rect">
            <a:avLst/>
          </a:prstGeom>
          <a:noFill/>
        </p:spPr>
        <p:txBody>
          <a:bodyPr wrap="none" rtlCol="0">
            <a:spAutoFit/>
          </a:bodyPr>
          <a:lstStyle/>
          <a:p>
            <a:r>
              <a:rPr lang="en-GB" dirty="0"/>
              <a:t>Username: admin</a:t>
            </a:r>
          </a:p>
          <a:p>
            <a:r>
              <a:rPr lang="en-GB" dirty="0" err="1"/>
              <a:t>Passwors</a:t>
            </a:r>
            <a:r>
              <a:rPr lang="en-GB" dirty="0"/>
              <a:t>: admin</a:t>
            </a:r>
          </a:p>
        </p:txBody>
      </p:sp>
      <p:pic>
        <p:nvPicPr>
          <p:cNvPr id="3" name="Picture 2">
            <a:extLst>
              <a:ext uri="{FF2B5EF4-FFF2-40B4-BE49-F238E27FC236}">
                <a16:creationId xmlns:a16="http://schemas.microsoft.com/office/drawing/2014/main" id="{68B93CD7-DEA7-42B6-BD17-2AEF1AE3C3E4}"/>
              </a:ext>
            </a:extLst>
          </p:cNvPr>
          <p:cNvPicPr>
            <a:picLocks noChangeAspect="1"/>
          </p:cNvPicPr>
          <p:nvPr/>
        </p:nvPicPr>
        <p:blipFill>
          <a:blip r:embed="rId2"/>
          <a:stretch>
            <a:fillRect/>
          </a:stretch>
        </p:blipFill>
        <p:spPr>
          <a:xfrm>
            <a:off x="2167466" y="2320998"/>
            <a:ext cx="6923617" cy="4092502"/>
          </a:xfrm>
          <a:prstGeom prst="rect">
            <a:avLst/>
          </a:prstGeom>
        </p:spPr>
      </p:pic>
    </p:spTree>
    <p:extLst>
      <p:ext uri="{BB962C8B-B14F-4D97-AF65-F5344CB8AC3E}">
        <p14:creationId xmlns:p14="http://schemas.microsoft.com/office/powerpoint/2010/main" val="3798095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B8826-D1D3-4AED-9B58-BBD413D2149E}"/>
              </a:ext>
            </a:extLst>
          </p:cNvPr>
          <p:cNvSpPr txBox="1"/>
          <p:nvPr/>
        </p:nvSpPr>
        <p:spPr>
          <a:xfrm>
            <a:off x="1892300" y="1422400"/>
            <a:ext cx="4919104" cy="923330"/>
          </a:xfrm>
          <a:prstGeom prst="rect">
            <a:avLst/>
          </a:prstGeom>
          <a:noFill/>
        </p:spPr>
        <p:txBody>
          <a:bodyPr wrap="none" rtlCol="0">
            <a:spAutoFit/>
          </a:bodyPr>
          <a:lstStyle/>
          <a:p>
            <a:r>
              <a:rPr lang="en-GB" dirty="0" err="1"/>
              <a:t>Ovs</a:t>
            </a:r>
            <a:r>
              <a:rPr lang="en-GB" dirty="0"/>
              <a:t> switches </a:t>
            </a:r>
          </a:p>
          <a:p>
            <a:endParaRPr lang="en-GB" dirty="0"/>
          </a:p>
          <a:p>
            <a:r>
              <a:rPr lang="en-GB" dirty="0" err="1"/>
              <a:t>Ovs-vsctl</a:t>
            </a:r>
            <a:r>
              <a:rPr lang="en-GB" dirty="0"/>
              <a:t> set-controller br0 tcp:</a:t>
            </a:r>
            <a:r>
              <a:rPr lang="en-GB" dirty="0">
                <a:solidFill>
                  <a:srgbClr val="FF0000"/>
                </a:solidFill>
              </a:rPr>
              <a:t>controller-ip</a:t>
            </a:r>
            <a:r>
              <a:rPr lang="en-GB" dirty="0"/>
              <a:t>:6633</a:t>
            </a:r>
          </a:p>
        </p:txBody>
      </p:sp>
    </p:spTree>
    <p:extLst>
      <p:ext uri="{BB962C8B-B14F-4D97-AF65-F5344CB8AC3E}">
        <p14:creationId xmlns:p14="http://schemas.microsoft.com/office/powerpoint/2010/main" val="129984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B8826-D1D3-4AED-9B58-BBD413D2149E}"/>
              </a:ext>
            </a:extLst>
          </p:cNvPr>
          <p:cNvSpPr txBox="1"/>
          <p:nvPr/>
        </p:nvSpPr>
        <p:spPr>
          <a:xfrm>
            <a:off x="1807633" y="778934"/>
            <a:ext cx="4874668" cy="369332"/>
          </a:xfrm>
          <a:prstGeom prst="rect">
            <a:avLst/>
          </a:prstGeom>
          <a:noFill/>
        </p:spPr>
        <p:txBody>
          <a:bodyPr wrap="none" rtlCol="0">
            <a:spAutoFit/>
          </a:bodyPr>
          <a:lstStyle/>
          <a:p>
            <a:r>
              <a:rPr lang="en-GB" dirty="0"/>
              <a:t>Go back to the controller and reload the browser</a:t>
            </a:r>
          </a:p>
        </p:txBody>
      </p:sp>
      <p:pic>
        <p:nvPicPr>
          <p:cNvPr id="3" name="Picture 2">
            <a:extLst>
              <a:ext uri="{FF2B5EF4-FFF2-40B4-BE49-F238E27FC236}">
                <a16:creationId xmlns:a16="http://schemas.microsoft.com/office/drawing/2014/main" id="{E8F9B3D3-557A-4066-8042-21B3F4D723CB}"/>
              </a:ext>
            </a:extLst>
          </p:cNvPr>
          <p:cNvPicPr>
            <a:picLocks noChangeAspect="1"/>
          </p:cNvPicPr>
          <p:nvPr/>
        </p:nvPicPr>
        <p:blipFill>
          <a:blip r:embed="rId2"/>
          <a:stretch>
            <a:fillRect/>
          </a:stretch>
        </p:blipFill>
        <p:spPr>
          <a:xfrm>
            <a:off x="3318933" y="1428368"/>
            <a:ext cx="7536845" cy="5429631"/>
          </a:xfrm>
          <a:prstGeom prst="rect">
            <a:avLst/>
          </a:prstGeom>
        </p:spPr>
      </p:pic>
    </p:spTree>
    <p:extLst>
      <p:ext uri="{BB962C8B-B14F-4D97-AF65-F5344CB8AC3E}">
        <p14:creationId xmlns:p14="http://schemas.microsoft.com/office/powerpoint/2010/main" val="428709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14182" y="441554"/>
            <a:ext cx="6530513" cy="5918722"/>
          </a:xfrm>
          <a:prstGeom prst="rect">
            <a:avLst/>
          </a:prstGeom>
        </p:spPr>
      </p:pic>
      <p:sp>
        <p:nvSpPr>
          <p:cNvPr id="3" name="Title 1">
            <a:extLst>
              <a:ext uri="{FF2B5EF4-FFF2-40B4-BE49-F238E27FC236}">
                <a16:creationId xmlns:a16="http://schemas.microsoft.com/office/drawing/2014/main" id="{4CEE6977-A615-4354-B552-D45E06AFE52F}"/>
              </a:ext>
            </a:extLst>
          </p:cNvPr>
          <p:cNvSpPr>
            <a:spLocks noGrp="1"/>
          </p:cNvSpPr>
          <p:nvPr>
            <p:ph type="title"/>
          </p:nvPr>
        </p:nvSpPr>
        <p:spPr>
          <a:xfrm>
            <a:off x="714375" y="647700"/>
            <a:ext cx="4229100" cy="1485900"/>
          </a:xfrm>
        </p:spPr>
        <p:txBody>
          <a:bodyPr>
            <a:noAutofit/>
          </a:bodyPr>
          <a:lstStyle/>
          <a:p>
            <a:r>
              <a:rPr lang="en-GB" sz="3600" dirty="0">
                <a:solidFill>
                  <a:srgbClr val="FF0000"/>
                </a:solidFill>
              </a:rPr>
              <a:t>Steps to open Virtual box on your PC</a:t>
            </a:r>
          </a:p>
        </p:txBody>
      </p:sp>
      <p:cxnSp>
        <p:nvCxnSpPr>
          <p:cNvPr id="5" name="Straight Arrow Connector 4">
            <a:extLst>
              <a:ext uri="{FF2B5EF4-FFF2-40B4-BE49-F238E27FC236}">
                <a16:creationId xmlns:a16="http://schemas.microsoft.com/office/drawing/2014/main" id="{36463268-310D-4AF9-AB2A-E06768E76A57}"/>
              </a:ext>
            </a:extLst>
          </p:cNvPr>
          <p:cNvCxnSpPr>
            <a:cxnSpLocks/>
          </p:cNvCxnSpPr>
          <p:nvPr/>
        </p:nvCxnSpPr>
        <p:spPr>
          <a:xfrm flipH="1">
            <a:off x="3657601" y="2209800"/>
            <a:ext cx="6857999" cy="1714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DBE5D4-84ED-481F-B83B-BF497C7C806C}"/>
              </a:ext>
            </a:extLst>
          </p:cNvPr>
          <p:cNvSpPr txBox="1"/>
          <p:nvPr/>
        </p:nvSpPr>
        <p:spPr>
          <a:xfrm>
            <a:off x="2181225" y="3914775"/>
            <a:ext cx="2743200" cy="400110"/>
          </a:xfrm>
          <a:prstGeom prst="rect">
            <a:avLst/>
          </a:prstGeom>
          <a:noFill/>
          <a:ln>
            <a:solidFill>
              <a:srgbClr val="FF0000"/>
            </a:solidFill>
          </a:ln>
        </p:spPr>
        <p:txBody>
          <a:bodyPr wrap="square" rtlCol="0">
            <a:spAutoFit/>
          </a:bodyPr>
          <a:lstStyle/>
          <a:p>
            <a:r>
              <a:rPr lang="en-GB" sz="2000" b="1" dirty="0"/>
              <a:t>Search for Virtual box</a:t>
            </a:r>
          </a:p>
        </p:txBody>
      </p:sp>
    </p:spTree>
    <p:extLst>
      <p:ext uri="{BB962C8B-B14F-4D97-AF65-F5344CB8AC3E}">
        <p14:creationId xmlns:p14="http://schemas.microsoft.com/office/powerpoint/2010/main" val="3925908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B8826-D1D3-4AED-9B58-BBD413D2149E}"/>
              </a:ext>
            </a:extLst>
          </p:cNvPr>
          <p:cNvSpPr txBox="1"/>
          <p:nvPr/>
        </p:nvSpPr>
        <p:spPr>
          <a:xfrm>
            <a:off x="1807633" y="778934"/>
            <a:ext cx="6179769" cy="369332"/>
          </a:xfrm>
          <a:prstGeom prst="rect">
            <a:avLst/>
          </a:prstGeom>
          <a:noFill/>
        </p:spPr>
        <p:txBody>
          <a:bodyPr wrap="none" rtlCol="0">
            <a:spAutoFit/>
          </a:bodyPr>
          <a:lstStyle/>
          <a:p>
            <a:r>
              <a:rPr lang="en-GB" dirty="0"/>
              <a:t>Change topology by linking the switches and adding two hosts</a:t>
            </a:r>
          </a:p>
        </p:txBody>
      </p:sp>
      <p:pic>
        <p:nvPicPr>
          <p:cNvPr id="4" name="Picture 3">
            <a:extLst>
              <a:ext uri="{FF2B5EF4-FFF2-40B4-BE49-F238E27FC236}">
                <a16:creationId xmlns:a16="http://schemas.microsoft.com/office/drawing/2014/main" id="{1B2A9E2E-4755-4AD7-AE73-A566A130C69D}"/>
              </a:ext>
            </a:extLst>
          </p:cNvPr>
          <p:cNvPicPr>
            <a:picLocks noChangeAspect="1"/>
          </p:cNvPicPr>
          <p:nvPr/>
        </p:nvPicPr>
        <p:blipFill>
          <a:blip r:embed="rId2"/>
          <a:stretch>
            <a:fillRect/>
          </a:stretch>
        </p:blipFill>
        <p:spPr>
          <a:xfrm>
            <a:off x="1976437" y="1952625"/>
            <a:ext cx="8239125" cy="2952750"/>
          </a:xfrm>
          <a:prstGeom prst="rect">
            <a:avLst/>
          </a:prstGeom>
        </p:spPr>
      </p:pic>
    </p:spTree>
    <p:extLst>
      <p:ext uri="{BB962C8B-B14F-4D97-AF65-F5344CB8AC3E}">
        <p14:creationId xmlns:p14="http://schemas.microsoft.com/office/powerpoint/2010/main" val="743152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B8826-D1D3-4AED-9B58-BBD413D2149E}"/>
              </a:ext>
            </a:extLst>
          </p:cNvPr>
          <p:cNvSpPr txBox="1"/>
          <p:nvPr/>
        </p:nvSpPr>
        <p:spPr>
          <a:xfrm>
            <a:off x="1706033" y="1066801"/>
            <a:ext cx="2210862" cy="923330"/>
          </a:xfrm>
          <a:prstGeom prst="rect">
            <a:avLst/>
          </a:prstGeom>
          <a:noFill/>
        </p:spPr>
        <p:txBody>
          <a:bodyPr wrap="none" rtlCol="0">
            <a:spAutoFit/>
          </a:bodyPr>
          <a:lstStyle/>
          <a:p>
            <a:r>
              <a:rPr lang="en-GB" b="1" dirty="0"/>
              <a:t>Open PC1</a:t>
            </a:r>
          </a:p>
          <a:p>
            <a:endParaRPr lang="en-GB" dirty="0"/>
          </a:p>
          <a:p>
            <a:r>
              <a:rPr lang="en-GB" dirty="0" err="1">
                <a:highlight>
                  <a:srgbClr val="C0C0C0"/>
                </a:highlight>
                <a:latin typeface="Consolas" panose="020B0609020204030204" pitchFamily="49" charset="0"/>
              </a:rPr>
              <a:t>ip</a:t>
            </a:r>
            <a:r>
              <a:rPr lang="en-GB" dirty="0">
                <a:highlight>
                  <a:srgbClr val="C0C0C0"/>
                </a:highlight>
                <a:latin typeface="Consolas" panose="020B0609020204030204" pitchFamily="49" charset="0"/>
              </a:rPr>
              <a:t> 192.168.100.1</a:t>
            </a:r>
          </a:p>
        </p:txBody>
      </p:sp>
      <p:sp>
        <p:nvSpPr>
          <p:cNvPr id="5" name="TextBox 4">
            <a:extLst>
              <a:ext uri="{FF2B5EF4-FFF2-40B4-BE49-F238E27FC236}">
                <a16:creationId xmlns:a16="http://schemas.microsoft.com/office/drawing/2014/main" id="{EF6793E6-3A5F-478A-A733-65853545D829}"/>
              </a:ext>
            </a:extLst>
          </p:cNvPr>
          <p:cNvSpPr txBox="1"/>
          <p:nvPr/>
        </p:nvSpPr>
        <p:spPr>
          <a:xfrm>
            <a:off x="1672166" y="2590801"/>
            <a:ext cx="2717411" cy="1200329"/>
          </a:xfrm>
          <a:prstGeom prst="rect">
            <a:avLst/>
          </a:prstGeom>
          <a:noFill/>
        </p:spPr>
        <p:txBody>
          <a:bodyPr wrap="none" rtlCol="0">
            <a:spAutoFit/>
          </a:bodyPr>
          <a:lstStyle/>
          <a:p>
            <a:r>
              <a:rPr lang="en-GB" b="1" dirty="0"/>
              <a:t>Open PC2</a:t>
            </a:r>
          </a:p>
          <a:p>
            <a:endParaRPr lang="en-GB" dirty="0"/>
          </a:p>
          <a:p>
            <a:r>
              <a:rPr lang="en-GB" dirty="0">
                <a:highlight>
                  <a:srgbClr val="C0C0C0"/>
                </a:highlight>
                <a:latin typeface="Consolas" panose="020B0609020204030204" pitchFamily="49" charset="0"/>
              </a:rPr>
              <a:t>$ </a:t>
            </a:r>
            <a:r>
              <a:rPr lang="en-GB" dirty="0" err="1">
                <a:highlight>
                  <a:srgbClr val="C0C0C0"/>
                </a:highlight>
                <a:latin typeface="Consolas" panose="020B0609020204030204" pitchFamily="49" charset="0"/>
              </a:rPr>
              <a:t>ip</a:t>
            </a:r>
            <a:r>
              <a:rPr lang="en-GB" dirty="0">
                <a:highlight>
                  <a:srgbClr val="C0C0C0"/>
                </a:highlight>
                <a:latin typeface="Consolas" panose="020B0609020204030204" pitchFamily="49" charset="0"/>
              </a:rPr>
              <a:t> 192.168.100.2</a:t>
            </a:r>
          </a:p>
          <a:p>
            <a:r>
              <a:rPr lang="en-GB" dirty="0">
                <a:highlight>
                  <a:srgbClr val="C0C0C0"/>
                </a:highlight>
                <a:latin typeface="Consolas" panose="020B0609020204030204" pitchFamily="49" charset="0"/>
              </a:rPr>
              <a:t>$ ping 192.168.100.1</a:t>
            </a:r>
          </a:p>
        </p:txBody>
      </p:sp>
      <p:sp>
        <p:nvSpPr>
          <p:cNvPr id="6" name="TextBox 5">
            <a:extLst>
              <a:ext uri="{FF2B5EF4-FFF2-40B4-BE49-F238E27FC236}">
                <a16:creationId xmlns:a16="http://schemas.microsoft.com/office/drawing/2014/main" id="{A98BC6FF-AECB-4634-8188-CCE694F8A394}"/>
              </a:ext>
            </a:extLst>
          </p:cNvPr>
          <p:cNvSpPr txBox="1"/>
          <p:nvPr/>
        </p:nvSpPr>
        <p:spPr>
          <a:xfrm>
            <a:off x="1634066" y="4406901"/>
            <a:ext cx="6480557" cy="369332"/>
          </a:xfrm>
          <a:prstGeom prst="rect">
            <a:avLst/>
          </a:prstGeom>
          <a:noFill/>
        </p:spPr>
        <p:txBody>
          <a:bodyPr wrap="none" rtlCol="0">
            <a:spAutoFit/>
          </a:bodyPr>
          <a:lstStyle/>
          <a:p>
            <a:r>
              <a:rPr lang="en-GB" dirty="0"/>
              <a:t>Now go back to the controller to view the changes in the topology</a:t>
            </a:r>
          </a:p>
        </p:txBody>
      </p:sp>
    </p:spTree>
    <p:extLst>
      <p:ext uri="{BB962C8B-B14F-4D97-AF65-F5344CB8AC3E}">
        <p14:creationId xmlns:p14="http://schemas.microsoft.com/office/powerpoint/2010/main" val="1964971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216E-F7EB-428C-B2CF-5C03E630821E}"/>
              </a:ext>
            </a:extLst>
          </p:cNvPr>
          <p:cNvSpPr>
            <a:spLocks noGrp="1"/>
          </p:cNvSpPr>
          <p:nvPr>
            <p:ph type="title"/>
          </p:nvPr>
        </p:nvSpPr>
        <p:spPr/>
        <p:txBody>
          <a:bodyPr/>
          <a:lstStyle/>
          <a:p>
            <a:r>
              <a:rPr lang="en-GB" dirty="0"/>
              <a:t>Task</a:t>
            </a:r>
          </a:p>
        </p:txBody>
      </p:sp>
      <p:sp>
        <p:nvSpPr>
          <p:cNvPr id="3" name="Content Placeholder 2">
            <a:extLst>
              <a:ext uri="{FF2B5EF4-FFF2-40B4-BE49-F238E27FC236}">
                <a16:creationId xmlns:a16="http://schemas.microsoft.com/office/drawing/2014/main" id="{1ADDC0B3-FD63-4F92-9077-6C0F3ADAC5AF}"/>
              </a:ext>
            </a:extLst>
          </p:cNvPr>
          <p:cNvSpPr>
            <a:spLocks noGrp="1"/>
          </p:cNvSpPr>
          <p:nvPr>
            <p:ph idx="1"/>
          </p:nvPr>
        </p:nvSpPr>
        <p:spPr/>
        <p:txBody>
          <a:bodyPr/>
          <a:lstStyle/>
          <a:p>
            <a:r>
              <a:rPr lang="en-GB" dirty="0"/>
              <a:t>Further expand the topology with 5 switches and 3 hosts connected to each switch</a:t>
            </a:r>
          </a:p>
        </p:txBody>
      </p:sp>
    </p:spTree>
    <p:extLst>
      <p:ext uri="{BB962C8B-B14F-4D97-AF65-F5344CB8AC3E}">
        <p14:creationId xmlns:p14="http://schemas.microsoft.com/office/powerpoint/2010/main" val="15375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4343" y="1209675"/>
            <a:ext cx="8128119" cy="5462587"/>
          </a:xfrm>
          <a:prstGeom prst="rect">
            <a:avLst/>
          </a:prstGeom>
        </p:spPr>
      </p:pic>
      <p:sp>
        <p:nvSpPr>
          <p:cNvPr id="3" name="Title 1">
            <a:extLst>
              <a:ext uri="{FF2B5EF4-FFF2-40B4-BE49-F238E27FC236}">
                <a16:creationId xmlns:a16="http://schemas.microsoft.com/office/drawing/2014/main" id="{48E229D4-551A-45DB-9EF9-3022B5E83AB5}"/>
              </a:ext>
            </a:extLst>
          </p:cNvPr>
          <p:cNvSpPr>
            <a:spLocks noGrp="1"/>
          </p:cNvSpPr>
          <p:nvPr>
            <p:ph type="title"/>
          </p:nvPr>
        </p:nvSpPr>
        <p:spPr>
          <a:xfrm>
            <a:off x="685800" y="314325"/>
            <a:ext cx="4229100" cy="1485900"/>
          </a:xfrm>
        </p:spPr>
        <p:txBody>
          <a:bodyPr>
            <a:noAutofit/>
          </a:bodyPr>
          <a:lstStyle/>
          <a:p>
            <a:r>
              <a:rPr lang="en-GB" sz="3600" dirty="0">
                <a:solidFill>
                  <a:srgbClr val="FF0000"/>
                </a:solidFill>
              </a:rPr>
              <a:t>Steps to open Virtual box on your PC</a:t>
            </a:r>
          </a:p>
        </p:txBody>
      </p:sp>
      <p:cxnSp>
        <p:nvCxnSpPr>
          <p:cNvPr id="5" name="Straight Arrow Connector 4">
            <a:extLst>
              <a:ext uri="{FF2B5EF4-FFF2-40B4-BE49-F238E27FC236}">
                <a16:creationId xmlns:a16="http://schemas.microsoft.com/office/drawing/2014/main" id="{12AEED1E-4EE0-45F9-8B36-03CF44FA61BA}"/>
              </a:ext>
            </a:extLst>
          </p:cNvPr>
          <p:cNvCxnSpPr>
            <a:cxnSpLocks/>
          </p:cNvCxnSpPr>
          <p:nvPr/>
        </p:nvCxnSpPr>
        <p:spPr>
          <a:xfrm flipH="1">
            <a:off x="2695576" y="5248275"/>
            <a:ext cx="3390899" cy="447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4A0EDFE-0327-49AF-8A2F-CB2C9F2DDAF9}"/>
              </a:ext>
            </a:extLst>
          </p:cNvPr>
          <p:cNvSpPr txBox="1"/>
          <p:nvPr/>
        </p:nvSpPr>
        <p:spPr>
          <a:xfrm>
            <a:off x="1219200" y="5686425"/>
            <a:ext cx="2454198" cy="400110"/>
          </a:xfrm>
          <a:prstGeom prst="rect">
            <a:avLst/>
          </a:prstGeom>
          <a:noFill/>
          <a:ln>
            <a:solidFill>
              <a:srgbClr val="FF0000"/>
            </a:solidFill>
          </a:ln>
        </p:spPr>
        <p:txBody>
          <a:bodyPr wrap="square" rtlCol="0">
            <a:spAutoFit/>
          </a:bodyPr>
          <a:lstStyle/>
          <a:p>
            <a:r>
              <a:rPr lang="en-GB" sz="2000" b="1" dirty="0"/>
              <a:t>Launch App</a:t>
            </a:r>
          </a:p>
        </p:txBody>
      </p:sp>
    </p:spTree>
    <p:extLst>
      <p:ext uri="{BB962C8B-B14F-4D97-AF65-F5344CB8AC3E}">
        <p14:creationId xmlns:p14="http://schemas.microsoft.com/office/powerpoint/2010/main" val="109208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00775" y="1643062"/>
            <a:ext cx="5867400" cy="4143375"/>
          </a:xfrm>
          <a:prstGeom prst="rect">
            <a:avLst/>
          </a:prstGeom>
        </p:spPr>
      </p:pic>
      <p:sp>
        <p:nvSpPr>
          <p:cNvPr id="3" name="Title 1">
            <a:extLst>
              <a:ext uri="{FF2B5EF4-FFF2-40B4-BE49-F238E27FC236}">
                <a16:creationId xmlns:a16="http://schemas.microsoft.com/office/drawing/2014/main" id="{820234FE-3458-4D29-9ECA-5E982F54F344}"/>
              </a:ext>
            </a:extLst>
          </p:cNvPr>
          <p:cNvSpPr>
            <a:spLocks noGrp="1"/>
          </p:cNvSpPr>
          <p:nvPr>
            <p:ph type="title"/>
          </p:nvPr>
        </p:nvSpPr>
        <p:spPr>
          <a:xfrm>
            <a:off x="685800" y="314325"/>
            <a:ext cx="4229100" cy="1485900"/>
          </a:xfrm>
        </p:spPr>
        <p:txBody>
          <a:bodyPr>
            <a:noAutofit/>
          </a:bodyPr>
          <a:lstStyle/>
          <a:p>
            <a:r>
              <a:rPr lang="en-GB" sz="3600" dirty="0">
                <a:solidFill>
                  <a:srgbClr val="FF0000"/>
                </a:solidFill>
              </a:rPr>
              <a:t>Steps to open Virtual box on your PC</a:t>
            </a:r>
          </a:p>
        </p:txBody>
      </p:sp>
      <p:sp>
        <p:nvSpPr>
          <p:cNvPr id="2" name="TextBox 1">
            <a:extLst>
              <a:ext uri="{FF2B5EF4-FFF2-40B4-BE49-F238E27FC236}">
                <a16:creationId xmlns:a16="http://schemas.microsoft.com/office/drawing/2014/main" id="{46EB0FFE-4261-438C-A612-A1CCFE15163E}"/>
              </a:ext>
            </a:extLst>
          </p:cNvPr>
          <p:cNvSpPr txBox="1"/>
          <p:nvPr/>
        </p:nvSpPr>
        <p:spPr>
          <a:xfrm>
            <a:off x="866775" y="3400425"/>
            <a:ext cx="4960012" cy="523220"/>
          </a:xfrm>
          <a:prstGeom prst="rect">
            <a:avLst/>
          </a:prstGeom>
          <a:noFill/>
        </p:spPr>
        <p:txBody>
          <a:bodyPr wrap="none" rtlCol="0">
            <a:spAutoFit/>
          </a:bodyPr>
          <a:lstStyle/>
          <a:p>
            <a:r>
              <a:rPr lang="en-GB" sz="2800" b="1" dirty="0"/>
              <a:t>A widget like this should pop up</a:t>
            </a:r>
          </a:p>
        </p:txBody>
      </p:sp>
    </p:spTree>
    <p:extLst>
      <p:ext uri="{BB962C8B-B14F-4D97-AF65-F5344CB8AC3E}">
        <p14:creationId xmlns:p14="http://schemas.microsoft.com/office/powerpoint/2010/main" val="205498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81700" y="1533525"/>
            <a:ext cx="5848350" cy="4152900"/>
          </a:xfrm>
          <a:prstGeom prst="rect">
            <a:avLst/>
          </a:prstGeom>
        </p:spPr>
      </p:pic>
      <p:sp>
        <p:nvSpPr>
          <p:cNvPr id="3" name="Title 1">
            <a:extLst>
              <a:ext uri="{FF2B5EF4-FFF2-40B4-BE49-F238E27FC236}">
                <a16:creationId xmlns:a16="http://schemas.microsoft.com/office/drawing/2014/main" id="{9FF9398B-B8BD-4B63-8760-8BBEF0D9BD86}"/>
              </a:ext>
            </a:extLst>
          </p:cNvPr>
          <p:cNvSpPr>
            <a:spLocks noGrp="1"/>
          </p:cNvSpPr>
          <p:nvPr>
            <p:ph type="title"/>
          </p:nvPr>
        </p:nvSpPr>
        <p:spPr>
          <a:xfrm>
            <a:off x="685800" y="314325"/>
            <a:ext cx="4229100" cy="1485900"/>
          </a:xfrm>
        </p:spPr>
        <p:txBody>
          <a:bodyPr>
            <a:noAutofit/>
          </a:bodyPr>
          <a:lstStyle/>
          <a:p>
            <a:r>
              <a:rPr lang="en-GB" sz="3600" dirty="0">
                <a:solidFill>
                  <a:srgbClr val="FF0000"/>
                </a:solidFill>
              </a:rPr>
              <a:t>Steps to open Virtual box on your PC</a:t>
            </a:r>
          </a:p>
        </p:txBody>
      </p:sp>
      <p:sp>
        <p:nvSpPr>
          <p:cNvPr id="4" name="TextBox 3">
            <a:extLst>
              <a:ext uri="{FF2B5EF4-FFF2-40B4-BE49-F238E27FC236}">
                <a16:creationId xmlns:a16="http://schemas.microsoft.com/office/drawing/2014/main" id="{F0780171-473D-46EB-B4EE-D345E380D11F}"/>
              </a:ext>
            </a:extLst>
          </p:cNvPr>
          <p:cNvSpPr txBox="1"/>
          <p:nvPr/>
        </p:nvSpPr>
        <p:spPr>
          <a:xfrm>
            <a:off x="866775" y="3400425"/>
            <a:ext cx="3137397" cy="523220"/>
          </a:xfrm>
          <a:prstGeom prst="rect">
            <a:avLst/>
          </a:prstGeom>
          <a:noFill/>
        </p:spPr>
        <p:txBody>
          <a:bodyPr wrap="none" rtlCol="0">
            <a:spAutoFit/>
          </a:bodyPr>
          <a:lstStyle/>
          <a:p>
            <a:r>
              <a:rPr lang="en-GB" sz="2800" b="1" dirty="0"/>
              <a:t>Launch when ready</a:t>
            </a:r>
          </a:p>
        </p:txBody>
      </p:sp>
    </p:spTree>
    <p:extLst>
      <p:ext uri="{BB962C8B-B14F-4D97-AF65-F5344CB8AC3E}">
        <p14:creationId xmlns:p14="http://schemas.microsoft.com/office/powerpoint/2010/main" val="205490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43499" y="2796110"/>
            <a:ext cx="6981825" cy="4061890"/>
          </a:xfrm>
          <a:prstGeom prst="rect">
            <a:avLst/>
          </a:prstGeom>
        </p:spPr>
      </p:pic>
      <p:sp>
        <p:nvSpPr>
          <p:cNvPr id="3" name="Title 1">
            <a:extLst>
              <a:ext uri="{FF2B5EF4-FFF2-40B4-BE49-F238E27FC236}">
                <a16:creationId xmlns:a16="http://schemas.microsoft.com/office/drawing/2014/main" id="{FD5557F5-BC99-4034-A458-DBE882EED5D5}"/>
              </a:ext>
            </a:extLst>
          </p:cNvPr>
          <p:cNvSpPr>
            <a:spLocks noGrp="1"/>
          </p:cNvSpPr>
          <p:nvPr>
            <p:ph type="title"/>
          </p:nvPr>
        </p:nvSpPr>
        <p:spPr>
          <a:xfrm>
            <a:off x="685800" y="314325"/>
            <a:ext cx="4229100" cy="1485900"/>
          </a:xfrm>
        </p:spPr>
        <p:txBody>
          <a:bodyPr>
            <a:noAutofit/>
          </a:bodyPr>
          <a:lstStyle/>
          <a:p>
            <a:r>
              <a:rPr lang="en-GB" sz="3600" dirty="0">
                <a:solidFill>
                  <a:srgbClr val="FF0000"/>
                </a:solidFill>
              </a:rPr>
              <a:t>Steps to open Virtual box on your PC</a:t>
            </a:r>
          </a:p>
        </p:txBody>
      </p:sp>
      <p:sp>
        <p:nvSpPr>
          <p:cNvPr id="4" name="TextBox 3">
            <a:extLst>
              <a:ext uri="{FF2B5EF4-FFF2-40B4-BE49-F238E27FC236}">
                <a16:creationId xmlns:a16="http://schemas.microsoft.com/office/drawing/2014/main" id="{5C5CCD74-1AFB-4727-B1C3-1ADE2913D562}"/>
              </a:ext>
            </a:extLst>
          </p:cNvPr>
          <p:cNvSpPr txBox="1"/>
          <p:nvPr/>
        </p:nvSpPr>
        <p:spPr>
          <a:xfrm>
            <a:off x="838200" y="2209800"/>
            <a:ext cx="7648889" cy="523220"/>
          </a:xfrm>
          <a:prstGeom prst="rect">
            <a:avLst/>
          </a:prstGeom>
          <a:noFill/>
        </p:spPr>
        <p:txBody>
          <a:bodyPr wrap="none" rtlCol="0">
            <a:spAutoFit/>
          </a:bodyPr>
          <a:lstStyle/>
          <a:p>
            <a:r>
              <a:rPr lang="en-GB" sz="2800" b="1" dirty="0"/>
              <a:t>The </a:t>
            </a:r>
            <a:r>
              <a:rPr lang="en-GB" sz="2800" b="1" dirty="0" err="1"/>
              <a:t>virtualBox</a:t>
            </a:r>
            <a:r>
              <a:rPr lang="en-GB" sz="2800" b="1" dirty="0"/>
              <a:t> application should open like below</a:t>
            </a:r>
          </a:p>
        </p:txBody>
      </p:sp>
    </p:spTree>
    <p:extLst>
      <p:ext uri="{BB962C8B-B14F-4D97-AF65-F5344CB8AC3E}">
        <p14:creationId xmlns:p14="http://schemas.microsoft.com/office/powerpoint/2010/main" val="361952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3942" y="819776"/>
            <a:ext cx="10175289" cy="5723600"/>
          </a:xfrm>
          <a:prstGeom prst="rect">
            <a:avLst/>
          </a:prstGeom>
        </p:spPr>
      </p:pic>
      <p:sp>
        <p:nvSpPr>
          <p:cNvPr id="2" name="Rectangle: Rounded Corners 1">
            <a:extLst>
              <a:ext uri="{FF2B5EF4-FFF2-40B4-BE49-F238E27FC236}">
                <a16:creationId xmlns:a16="http://schemas.microsoft.com/office/drawing/2014/main" id="{60FA8389-15E2-4700-9CAB-E820D9EC8C6B}"/>
              </a:ext>
            </a:extLst>
          </p:cNvPr>
          <p:cNvSpPr/>
          <p:nvPr/>
        </p:nvSpPr>
        <p:spPr>
          <a:xfrm>
            <a:off x="4208016" y="4065973"/>
            <a:ext cx="4953739" cy="2485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907C5DE-7964-485B-BB37-892DEEF984A1}"/>
              </a:ext>
            </a:extLst>
          </p:cNvPr>
          <p:cNvSpPr txBox="1"/>
          <p:nvPr/>
        </p:nvSpPr>
        <p:spPr>
          <a:xfrm>
            <a:off x="1349407" y="266330"/>
            <a:ext cx="9449766" cy="523220"/>
          </a:xfrm>
          <a:prstGeom prst="rect">
            <a:avLst/>
          </a:prstGeom>
          <a:noFill/>
        </p:spPr>
        <p:txBody>
          <a:bodyPr wrap="none" rtlCol="0">
            <a:spAutoFit/>
          </a:bodyPr>
          <a:lstStyle/>
          <a:p>
            <a:r>
              <a:rPr lang="en-GB" sz="2800" b="1" dirty="0"/>
              <a:t>Download GNS3 VM for VirtualBox (</a:t>
            </a:r>
            <a:r>
              <a:rPr lang="en-GB" sz="2800" b="1" dirty="0">
                <a:solidFill>
                  <a:srgbClr val="FF0000"/>
                </a:solidFill>
              </a:rPr>
              <a:t>download on your C drive</a:t>
            </a:r>
            <a:r>
              <a:rPr lang="en-GB" sz="2800" b="1" dirty="0"/>
              <a:t>)</a:t>
            </a:r>
          </a:p>
        </p:txBody>
      </p:sp>
    </p:spTree>
    <p:extLst>
      <p:ext uri="{BB962C8B-B14F-4D97-AF65-F5344CB8AC3E}">
        <p14:creationId xmlns:p14="http://schemas.microsoft.com/office/powerpoint/2010/main" val="150016118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4788</TotalTime>
  <Words>590</Words>
  <Application>Microsoft Office PowerPoint</Application>
  <PresentationFormat>Widescreen</PresentationFormat>
  <Paragraphs>98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Consolas</vt:lpstr>
      <vt:lpstr>Franklin Gothic Book</vt:lpstr>
      <vt:lpstr>Crop</vt:lpstr>
      <vt:lpstr>SDN implementation GNS3</vt:lpstr>
      <vt:lpstr>Virtual box/ Virtual Machine</vt:lpstr>
      <vt:lpstr>Steps to open Virtual box on your PC</vt:lpstr>
      <vt:lpstr>Steps to open Virtual box on your PC</vt:lpstr>
      <vt:lpstr>Steps to open Virtual box on your PC</vt:lpstr>
      <vt:lpstr>Steps to open Virtual box on your PC</vt:lpstr>
      <vt:lpstr>Steps to open Virtual box on your PC</vt:lpstr>
      <vt:lpstr>Steps to open Virtual box on your 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to Start GNS3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systems</dc:title>
  <dc:creator>emylincon emeka</dc:creator>
  <cp:lastModifiedBy>emylincon emeka</cp:lastModifiedBy>
  <cp:revision>61</cp:revision>
  <dcterms:created xsi:type="dcterms:W3CDTF">2019-02-07T15:26:22Z</dcterms:created>
  <dcterms:modified xsi:type="dcterms:W3CDTF">2020-03-12T11:51:01Z</dcterms:modified>
</cp:coreProperties>
</file>