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algn="r"/>
            <a:fld id="{05A2956E-DAD1-40BB-894C-0974A67DAB2D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F6EB38DE-7D78-4E21-B9FE-4A03FDF44ACF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81D210D0-7D9C-430A-84CC-697B61B30CC3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334708C2-59DC-4051-8950-DB8651F23774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53ED52F0-553B-45F8-B2A8-C868FAF5409E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822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95040"/>
            <a:ext cx="822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8366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8366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950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950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950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836640"/>
            <a:ext cx="8229600" cy="5472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82296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300800" cy="23407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836640"/>
            <a:ext cx="8229600" cy="5472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95040"/>
            <a:ext cx="822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822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95040"/>
            <a:ext cx="822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8366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8366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950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950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950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836640"/>
            <a:ext cx="8229600" cy="5472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82296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82296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300800" cy="23407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95040"/>
            <a:ext cx="822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822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95040"/>
            <a:ext cx="822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8366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8366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950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950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95040"/>
            <a:ext cx="264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300800" cy="23407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950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300800" cy="642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836640"/>
            <a:ext cx="40158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95040"/>
            <a:ext cx="8229600" cy="2610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836640"/>
            <a:ext cx="8229600" cy="547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→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50920" y="6402240"/>
            <a:ext cx="1441440" cy="339840"/>
          </a:xfrm>
          <a:prstGeom prst="rect">
            <a:avLst/>
          </a:prstGeom>
        </p:spPr>
        <p:txBody>
          <a:bodyPr lIns="90000" rIns="90000" tIns="46800" bIns="46800"/>
          <a:p>
            <a:pPr/>
            <a:fld id="{F7B5EEA0-8C54-4CF9-814F-F26E586A0510}" type="datetime">
              <a:rPr b="0" lang="en-GB" sz="1400" spc="-1" strike="noStrike">
                <a:solidFill>
                  <a:srgbClr val="000000"/>
                </a:solidFill>
                <a:latin typeface="Arial"/>
              </a:rPr>
              <a:t>22/08/18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979280" y="6400800"/>
            <a:ext cx="5040360" cy="34128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380360" y="6402240"/>
            <a:ext cx="1341360" cy="33984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B3932150-8576-46C0-BA4B-3EE96A766540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7300800" cy="504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fld id="{AEF54FA7-D11D-4512-ACA4-97A5AD799C6B}" type="datetime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22/08/18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ED0BBB70-F081-468C-A316-C60BAC51F528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fld id="{BF581B8E-3D01-4414-9B6B-625FF2F8022E}" type="datetime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22/08/18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3F150019-C7D0-435C-8EF9-666AD9AAA15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64640" y="274680"/>
            <a:ext cx="6993000" cy="504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1" lang="en-GB" sz="3200" spc="-1" strike="noStrike">
                <a:solidFill>
                  <a:srgbClr val="ff6600"/>
                </a:solidFill>
                <a:latin typeface="Arial"/>
              </a:rPr>
              <a:t>System Devices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14240" y="1785960"/>
            <a:ext cx="7643880" cy="18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Mainboard 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system board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  -  the main circuit board for the computer system.   All device in the computer system will either be part of the motherboard or connected to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00040" y="1071720"/>
            <a:ext cx="3357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Motherboard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4"/>
          <p:cNvGrpSpPr/>
          <p:nvPr/>
        </p:nvGrpSpPr>
        <p:grpSpPr>
          <a:xfrm>
            <a:off x="928800" y="3214800"/>
            <a:ext cx="7572240" cy="3468600"/>
            <a:chOff x="928800" y="3214800"/>
            <a:chExt cx="7572240" cy="3468600"/>
          </a:xfrm>
        </p:grpSpPr>
        <p:pic>
          <p:nvPicPr>
            <p:cNvPr id="134" name="Picture 1" descr="a8v-vm"/>
            <p:cNvPicPr/>
            <p:nvPr/>
          </p:nvPicPr>
          <p:blipFill>
            <a:blip r:embed="rId1"/>
            <a:stretch/>
          </p:blipFill>
          <p:spPr>
            <a:xfrm>
              <a:off x="2143080" y="3286080"/>
              <a:ext cx="4984560" cy="3397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5" name="Line 5"/>
            <p:cNvSpPr/>
            <p:nvPr/>
          </p:nvSpPr>
          <p:spPr>
            <a:xfrm>
              <a:off x="1857240" y="4286520"/>
              <a:ext cx="2032200" cy="357120"/>
            </a:xfrm>
            <a:prstGeom prst="line">
              <a:avLst/>
            </a:prstGeom>
            <a:ln w="28440">
              <a:solidFill>
                <a:srgbClr val="cc33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6"/>
            <p:cNvSpPr/>
            <p:nvPr/>
          </p:nvSpPr>
          <p:spPr>
            <a:xfrm>
              <a:off x="928800" y="3786120"/>
              <a:ext cx="164304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/>
              <a:r>
                <a:rPr b="1" lang="en-IE" sz="1800" spc="-1" strike="noStrike">
                  <a:solidFill>
                    <a:srgbClr val="000000"/>
                  </a:solidFill>
                  <a:latin typeface="Arial"/>
                </a:rPr>
                <a:t>Processor Socket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Line 7"/>
            <p:cNvSpPr/>
            <p:nvPr/>
          </p:nvSpPr>
          <p:spPr>
            <a:xfrm flipV="1">
              <a:off x="1928880" y="5572080"/>
              <a:ext cx="960480" cy="214200"/>
            </a:xfrm>
            <a:prstGeom prst="line">
              <a:avLst/>
            </a:prstGeom>
            <a:ln w="28440">
              <a:solidFill>
                <a:srgbClr val="cc33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Line 8"/>
            <p:cNvSpPr/>
            <p:nvPr/>
          </p:nvSpPr>
          <p:spPr>
            <a:xfrm flipH="1">
              <a:off x="4643280" y="3714840"/>
              <a:ext cx="1857240" cy="214200"/>
            </a:xfrm>
            <a:prstGeom prst="line">
              <a:avLst/>
            </a:prstGeom>
            <a:ln w="28440">
              <a:solidFill>
                <a:srgbClr val="cc33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9"/>
            <p:cNvSpPr/>
            <p:nvPr/>
          </p:nvSpPr>
          <p:spPr>
            <a:xfrm>
              <a:off x="6572520" y="3214800"/>
              <a:ext cx="164304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/>
              <a:r>
                <a:rPr b="1" lang="en-IE" sz="1800" spc="-1" strike="noStrike">
                  <a:solidFill>
                    <a:srgbClr val="000000"/>
                  </a:solidFill>
                  <a:latin typeface="Arial"/>
                </a:rPr>
                <a:t>Memory  Sockets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CustomShape 10"/>
            <p:cNvSpPr/>
            <p:nvPr/>
          </p:nvSpPr>
          <p:spPr>
            <a:xfrm>
              <a:off x="1143000" y="5644080"/>
              <a:ext cx="10713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/>
              <a:r>
                <a:rPr b="1" lang="en-IE" sz="1800" spc="-1" strike="noStrike">
                  <a:solidFill>
                    <a:srgbClr val="000000"/>
                  </a:solidFill>
                  <a:latin typeface="Arial"/>
                </a:rPr>
                <a:t>Ports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Line 11"/>
            <p:cNvSpPr/>
            <p:nvPr/>
          </p:nvSpPr>
          <p:spPr>
            <a:xfrm flipH="1">
              <a:off x="5857920" y="5429520"/>
              <a:ext cx="1071360" cy="142560"/>
            </a:xfrm>
            <a:prstGeom prst="line">
              <a:avLst/>
            </a:prstGeom>
            <a:ln w="28440">
              <a:solidFill>
                <a:srgbClr val="cc33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2"/>
            <p:cNvSpPr/>
            <p:nvPr/>
          </p:nvSpPr>
          <p:spPr>
            <a:xfrm>
              <a:off x="6929640" y="5215320"/>
              <a:ext cx="12142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/>
              <a:r>
                <a:rPr b="1" lang="en-IE" sz="1800" spc="-1" strike="noStrike">
                  <a:solidFill>
                    <a:srgbClr val="000000"/>
                  </a:solidFill>
                  <a:latin typeface="Arial"/>
                </a:rPr>
                <a:t>PCI Slots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Line 13"/>
            <p:cNvSpPr/>
            <p:nvPr/>
          </p:nvSpPr>
          <p:spPr>
            <a:xfrm flipV="1">
              <a:off x="3786120" y="5786640"/>
              <a:ext cx="1214280" cy="500040"/>
            </a:xfrm>
            <a:prstGeom prst="line">
              <a:avLst/>
            </a:prstGeom>
            <a:ln w="28440">
              <a:solidFill>
                <a:srgbClr val="cc33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4"/>
            <p:cNvSpPr/>
            <p:nvPr/>
          </p:nvSpPr>
          <p:spPr>
            <a:xfrm>
              <a:off x="2071800" y="6072840"/>
              <a:ext cx="200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/>
              <a:r>
                <a:rPr b="1" lang="en-IE" sz="1800" spc="-1" strike="noStrike">
                  <a:solidFill>
                    <a:srgbClr val="000000"/>
                  </a:solidFill>
                  <a:latin typeface="Arial"/>
                </a:rPr>
                <a:t>Graphics Slot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CustomShape 15"/>
            <p:cNvSpPr/>
            <p:nvPr/>
          </p:nvSpPr>
          <p:spPr>
            <a:xfrm>
              <a:off x="7286760" y="4500720"/>
              <a:ext cx="12142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/>
              <a:r>
                <a:rPr b="1" lang="en-IE" sz="1800" spc="-1" strike="noStrike">
                  <a:solidFill>
                    <a:srgbClr val="000000"/>
                  </a:solidFill>
                  <a:latin typeface="Arial"/>
                </a:rPr>
                <a:t>Chipset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Line 16"/>
            <p:cNvSpPr/>
            <p:nvPr/>
          </p:nvSpPr>
          <p:spPr>
            <a:xfrm flipH="1">
              <a:off x="4929120" y="4643640"/>
              <a:ext cx="2286000" cy="428400"/>
            </a:xfrm>
            <a:prstGeom prst="line">
              <a:avLst/>
            </a:prstGeom>
            <a:ln w="28440">
              <a:solidFill>
                <a:srgbClr val="cc33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Line 17"/>
            <p:cNvSpPr/>
            <p:nvPr/>
          </p:nvSpPr>
          <p:spPr>
            <a:xfrm flipH="1">
              <a:off x="6000480" y="4643640"/>
              <a:ext cx="1214280" cy="71280"/>
            </a:xfrm>
            <a:prstGeom prst="line">
              <a:avLst/>
            </a:prstGeom>
            <a:ln w="28440">
              <a:solidFill>
                <a:srgbClr val="cc33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13880" y="285840"/>
            <a:ext cx="6993000" cy="504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1" lang="en-GB" sz="3200" spc="-1" strike="noStrike">
                <a:solidFill>
                  <a:srgbClr val="ff6600"/>
                </a:solidFill>
                <a:latin typeface="Arial"/>
              </a:rPr>
              <a:t>System Devices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4240" y="1143000"/>
            <a:ext cx="7500960" cy="33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Processor socket  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-  different processors require different sockets and a motherboard must be chosen to suit the processor intended for use: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Socket 478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  -  Intel Pentium IV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Socket 775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  -  Intel Dual Core and Core Duo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Socket 754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  -  AMD Athlon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Socket 939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  -  AMD Athlon 64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Socket AM2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  -  AMD Athlon X2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2" descr="a8v-vm"/>
          <p:cNvPicPr/>
          <p:nvPr/>
        </p:nvPicPr>
        <p:blipFill>
          <a:blip r:embed="rId1"/>
          <a:srcRect l="19611" t="22241" r="46712" b="43704"/>
          <a:stretch/>
        </p:blipFill>
        <p:spPr>
          <a:xfrm>
            <a:off x="3000240" y="4857840"/>
            <a:ext cx="2571840" cy="177300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64640" y="274680"/>
            <a:ext cx="6993000" cy="504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1" lang="en-GB" sz="3200" spc="-1" strike="noStrike">
                <a:solidFill>
                  <a:srgbClr val="ff6600"/>
                </a:solidFill>
                <a:latin typeface="Arial"/>
              </a:rPr>
              <a:t>System Devices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714240" y="1143000"/>
            <a:ext cx="7143840" cy="326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Chipset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  -  controls data flow around the computer.  It consists of two chips: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Northbridge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  -  data flow between memory and processor  -  data flow between the processor and the graphic's card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Southbridge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  -  controls data flow to the devices - USB, IDE, SATA, LAN and Audio  - controls PCI slots and on-board graphics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Picture 2" descr="a8v-vm"/>
          <p:cNvPicPr/>
          <p:nvPr/>
        </p:nvPicPr>
        <p:blipFill>
          <a:blip r:embed="rId1"/>
          <a:srcRect l="45108" t="34805" r="16761" b="38728"/>
          <a:stretch/>
        </p:blipFill>
        <p:spPr>
          <a:xfrm>
            <a:off x="2643120" y="4786200"/>
            <a:ext cx="3357720" cy="158904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64640" y="274680"/>
            <a:ext cx="6993000" cy="504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1" lang="en-GB" sz="3200" spc="-1" strike="noStrike">
                <a:solidFill>
                  <a:srgbClr val="ff6600"/>
                </a:solidFill>
                <a:latin typeface="Arial"/>
              </a:rPr>
              <a:t>System Devices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42960" y="1214280"/>
            <a:ext cx="757224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Buses</a:t>
            </a:r>
            <a:r>
              <a:rPr b="1" lang="en-IE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-  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a path through which data can be sent to the different parts of the computer system.  Main buses: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6" name="Group 3"/>
          <p:cNvGrpSpPr/>
          <p:nvPr/>
        </p:nvGrpSpPr>
        <p:grpSpPr>
          <a:xfrm>
            <a:off x="928800" y="2286000"/>
            <a:ext cx="6264000" cy="4357800"/>
            <a:chOff x="928800" y="2286000"/>
            <a:chExt cx="6264000" cy="4357800"/>
          </a:xfrm>
        </p:grpSpPr>
        <p:sp>
          <p:nvSpPr>
            <p:cNvPr id="157" name="CustomShape 4"/>
            <p:cNvSpPr/>
            <p:nvPr/>
          </p:nvSpPr>
          <p:spPr>
            <a:xfrm>
              <a:off x="3634200" y="2286000"/>
              <a:ext cx="1618560" cy="707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Processor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CustomShape 5"/>
            <p:cNvSpPr/>
            <p:nvPr/>
          </p:nvSpPr>
          <p:spPr>
            <a:xfrm>
              <a:off x="6356880" y="3276720"/>
              <a:ext cx="782280" cy="131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RAM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CustomShape 6"/>
            <p:cNvSpPr/>
            <p:nvPr/>
          </p:nvSpPr>
          <p:spPr>
            <a:xfrm>
              <a:off x="3795120" y="3609360"/>
              <a:ext cx="1264680" cy="93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Northbridge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All Memory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CustomShape 7"/>
            <p:cNvSpPr/>
            <p:nvPr/>
          </p:nvSpPr>
          <p:spPr>
            <a:xfrm>
              <a:off x="3827160" y="5131800"/>
              <a:ext cx="1243080" cy="151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Southbridge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IDE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SATA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USB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LAN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Audio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CustomShape 8"/>
            <p:cNvSpPr/>
            <p:nvPr/>
          </p:nvSpPr>
          <p:spPr>
            <a:xfrm>
              <a:off x="928800" y="3787560"/>
              <a:ext cx="1704240" cy="61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Graphics Slot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PC-Express or AGP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CustomShape 9"/>
            <p:cNvSpPr/>
            <p:nvPr/>
          </p:nvSpPr>
          <p:spPr>
            <a:xfrm>
              <a:off x="1239480" y="5325120"/>
              <a:ext cx="1457640" cy="61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PCI Slots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CustomShape 10"/>
            <p:cNvSpPr/>
            <p:nvPr/>
          </p:nvSpPr>
          <p:spPr>
            <a:xfrm>
              <a:off x="6185520" y="5260680"/>
              <a:ext cx="1007280" cy="66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Onboard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Graphics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Line 11"/>
            <p:cNvSpPr/>
            <p:nvPr/>
          </p:nvSpPr>
          <p:spPr>
            <a:xfrm>
              <a:off x="4384440" y="2994120"/>
              <a:ext cx="0" cy="610920"/>
            </a:xfrm>
            <a:prstGeom prst="line">
              <a:avLst/>
            </a:prstGeom>
            <a:ln w="76320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Line 12"/>
            <p:cNvSpPr/>
            <p:nvPr/>
          </p:nvSpPr>
          <p:spPr>
            <a:xfrm>
              <a:off x="4427280" y="4548960"/>
              <a:ext cx="0" cy="600480"/>
            </a:xfrm>
            <a:prstGeom prst="line">
              <a:avLst/>
            </a:prstGeom>
            <a:ln w="76320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Line 13"/>
            <p:cNvSpPr/>
            <p:nvPr/>
          </p:nvSpPr>
          <p:spPr>
            <a:xfrm>
              <a:off x="2626560" y="4091760"/>
              <a:ext cx="1179000" cy="0"/>
            </a:xfrm>
            <a:prstGeom prst="line">
              <a:avLst/>
            </a:prstGeom>
            <a:ln w="76320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Line 14"/>
            <p:cNvSpPr/>
            <p:nvPr/>
          </p:nvSpPr>
          <p:spPr>
            <a:xfrm>
              <a:off x="5049000" y="4091760"/>
              <a:ext cx="1318320" cy="0"/>
            </a:xfrm>
            <a:prstGeom prst="line">
              <a:avLst/>
            </a:prstGeom>
            <a:ln w="76320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Line 15"/>
            <p:cNvSpPr/>
            <p:nvPr/>
          </p:nvSpPr>
          <p:spPr>
            <a:xfrm>
              <a:off x="2691000" y="5603760"/>
              <a:ext cx="1136160" cy="0"/>
            </a:xfrm>
            <a:prstGeom prst="line">
              <a:avLst/>
            </a:prstGeom>
            <a:ln w="76320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Line 16"/>
            <p:cNvSpPr/>
            <p:nvPr/>
          </p:nvSpPr>
          <p:spPr>
            <a:xfrm>
              <a:off x="5059800" y="5603760"/>
              <a:ext cx="1136160" cy="0"/>
            </a:xfrm>
            <a:prstGeom prst="line">
              <a:avLst/>
            </a:prstGeom>
            <a:ln w="76320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Line 17"/>
            <p:cNvSpPr/>
            <p:nvPr/>
          </p:nvSpPr>
          <p:spPr>
            <a:xfrm flipH="1">
              <a:off x="6667560" y="5914800"/>
              <a:ext cx="10440" cy="353520"/>
            </a:xfrm>
            <a:prstGeom prst="line">
              <a:avLst/>
            </a:prstGeom>
            <a:ln w="76320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8"/>
            <p:cNvSpPr/>
            <p:nvPr/>
          </p:nvSpPr>
          <p:spPr>
            <a:xfrm>
              <a:off x="4438080" y="3040920"/>
              <a:ext cx="867960" cy="55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Front Side Bus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CustomShape 19"/>
            <p:cNvSpPr/>
            <p:nvPr/>
          </p:nvSpPr>
          <p:spPr>
            <a:xfrm>
              <a:off x="5188680" y="3769920"/>
              <a:ext cx="1114560" cy="2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Memory Bus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CustomShape 20"/>
            <p:cNvSpPr/>
            <p:nvPr/>
          </p:nvSpPr>
          <p:spPr>
            <a:xfrm>
              <a:off x="2637360" y="4134600"/>
              <a:ext cx="1114560" cy="2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Graphics Bus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CustomShape 21"/>
            <p:cNvSpPr/>
            <p:nvPr/>
          </p:nvSpPr>
          <p:spPr>
            <a:xfrm>
              <a:off x="4491720" y="4552920"/>
              <a:ext cx="867960" cy="55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Internal Bus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CustomShape 22"/>
            <p:cNvSpPr/>
            <p:nvPr/>
          </p:nvSpPr>
          <p:spPr>
            <a:xfrm>
              <a:off x="2723040" y="5635800"/>
              <a:ext cx="1018080" cy="2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PCI Bus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CustomShape 23"/>
            <p:cNvSpPr/>
            <p:nvPr/>
          </p:nvSpPr>
          <p:spPr>
            <a:xfrm>
              <a:off x="5135040" y="5260680"/>
              <a:ext cx="1018080" cy="2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720" rIns="36720" tIns="36720" bIns="36720">
              <a:normAutofit/>
            </a:bodyPr>
            <a:p>
              <a:pPr algn="r">
                <a:lnSpc>
                  <a:spcPct val="100000"/>
                </a:lnSpc>
              </a:pPr>
              <a:r>
                <a:rPr b="1" lang="en-IE" sz="1200" spc="-1" strike="noStrike">
                  <a:solidFill>
                    <a:srgbClr val="000000"/>
                  </a:solidFill>
                  <a:latin typeface="Times New Roman"/>
                </a:rPr>
                <a:t>PCI Bus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>
    <p:wipe dir="d"/>
  </p:transition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2006-08-30T15:11:05Z</dcterms:created>
  <dc:creator>Elizabeth Davis</dc:creator>
  <dc:description/>
  <dc:language>en-US</dc:language>
  <cp:lastModifiedBy/>
  <dcterms:modified xsi:type="dcterms:W3CDTF">2018-08-22T23:35:23Z</dcterms:modified>
  <cp:revision>588</cp:revision>
  <dc:subject/>
  <dc:title>Slide 1</dc:title>
</cp:coreProperties>
</file>