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2" r:id="rId10"/>
    <p:sldId id="263" r:id="rId11"/>
    <p:sldId id="268" r:id="rId12"/>
    <p:sldId id="264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1E95-EF6C-4FD8-B498-EE4C9C239DC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894-5E8B-47D0-BB2F-99B7F3BD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9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1E95-EF6C-4FD8-B498-EE4C9C239DC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894-5E8B-47D0-BB2F-99B7F3BD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1E95-EF6C-4FD8-B498-EE4C9C239DC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894-5E8B-47D0-BB2F-99B7F3BD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2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1E95-EF6C-4FD8-B498-EE4C9C239DC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894-5E8B-47D0-BB2F-99B7F3BD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0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1E95-EF6C-4FD8-B498-EE4C9C239DC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894-5E8B-47D0-BB2F-99B7F3BD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1E95-EF6C-4FD8-B498-EE4C9C239DC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894-5E8B-47D0-BB2F-99B7F3BD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7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1E95-EF6C-4FD8-B498-EE4C9C239DC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894-5E8B-47D0-BB2F-99B7F3BD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4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1E95-EF6C-4FD8-B498-EE4C9C239DC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894-5E8B-47D0-BB2F-99B7F3BD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6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1E95-EF6C-4FD8-B498-EE4C9C239DC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894-5E8B-47D0-BB2F-99B7F3BD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7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1E95-EF6C-4FD8-B498-EE4C9C239DC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894-5E8B-47D0-BB2F-99B7F3BD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1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1E95-EF6C-4FD8-B498-EE4C9C239DC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B894-5E8B-47D0-BB2F-99B7F3BD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8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1E95-EF6C-4FD8-B498-EE4C9C239DC4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B894-5E8B-47D0-BB2F-99B7F3BD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1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Defining an HTML Table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901522"/>
            <a:ext cx="10515600" cy="527544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4400" dirty="0" smtClean="0"/>
              <a:t>An HTML table is defined with the </a:t>
            </a:r>
            <a:r>
              <a:rPr lang="en-US" sz="4400" b="1" dirty="0" smtClean="0"/>
              <a:t>&lt;table&gt;</a:t>
            </a:r>
            <a:r>
              <a:rPr lang="en-US" sz="4400" dirty="0" smtClean="0"/>
              <a:t> tag.</a:t>
            </a:r>
          </a:p>
          <a:p>
            <a:pPr algn="just"/>
            <a:r>
              <a:rPr lang="en-US" sz="4400" dirty="0" smtClean="0"/>
              <a:t>Each table </a:t>
            </a:r>
            <a:r>
              <a:rPr lang="en-US" sz="4400" b="1" dirty="0" smtClean="0">
                <a:solidFill>
                  <a:srgbClr val="FF0000"/>
                </a:solidFill>
              </a:rPr>
              <a:t>row is defined with the </a:t>
            </a:r>
            <a:r>
              <a:rPr lang="en-US" sz="4400" b="1" dirty="0" smtClean="0">
                <a:solidFill>
                  <a:srgbClr val="00B050"/>
                </a:solidFill>
              </a:rPr>
              <a:t>&lt;</a:t>
            </a:r>
            <a:r>
              <a:rPr lang="en-US" sz="4400" b="1" dirty="0" err="1" smtClean="0">
                <a:solidFill>
                  <a:srgbClr val="00B050"/>
                </a:solidFill>
              </a:rPr>
              <a:t>tr</a:t>
            </a:r>
            <a:r>
              <a:rPr lang="en-US" sz="4400" b="1" dirty="0" smtClean="0">
                <a:solidFill>
                  <a:srgbClr val="00B050"/>
                </a:solidFill>
              </a:rPr>
              <a:t>&gt; </a:t>
            </a:r>
            <a:r>
              <a:rPr lang="en-US" sz="4400" b="1" dirty="0" smtClean="0">
                <a:solidFill>
                  <a:srgbClr val="FF0000"/>
                </a:solidFill>
              </a:rPr>
              <a:t>tag.</a:t>
            </a:r>
          </a:p>
          <a:p>
            <a:pPr algn="just"/>
            <a:r>
              <a:rPr lang="en-US" sz="4400" dirty="0" smtClean="0"/>
              <a:t>Table </a:t>
            </a:r>
            <a:r>
              <a:rPr lang="en-US" sz="4400" b="1" dirty="0" smtClean="0">
                <a:solidFill>
                  <a:srgbClr val="FF0000"/>
                </a:solidFill>
              </a:rPr>
              <a:t>header is defined with the </a:t>
            </a:r>
            <a:r>
              <a:rPr lang="en-US" sz="4400" b="1" dirty="0" smtClean="0">
                <a:solidFill>
                  <a:srgbClr val="00B050"/>
                </a:solidFill>
              </a:rPr>
              <a:t>&lt;</a:t>
            </a:r>
            <a:r>
              <a:rPr lang="en-US" sz="4400" b="1" dirty="0" err="1" smtClean="0">
                <a:solidFill>
                  <a:srgbClr val="00B050"/>
                </a:solidFill>
              </a:rPr>
              <a:t>th</a:t>
            </a:r>
            <a:r>
              <a:rPr lang="en-US" sz="4400" b="1" dirty="0" smtClean="0">
                <a:solidFill>
                  <a:srgbClr val="00B050"/>
                </a:solidFill>
              </a:rPr>
              <a:t>&gt; </a:t>
            </a:r>
            <a:r>
              <a:rPr lang="en-US" sz="4400" b="1" dirty="0" smtClean="0">
                <a:solidFill>
                  <a:srgbClr val="FF0000"/>
                </a:solidFill>
              </a:rPr>
              <a:t>tag</a:t>
            </a:r>
            <a:r>
              <a:rPr lang="en-US" sz="4400" dirty="0" smtClean="0"/>
              <a:t>. </a:t>
            </a:r>
          </a:p>
          <a:p>
            <a:pPr algn="just"/>
            <a:r>
              <a:rPr lang="en-US" sz="4400" dirty="0" smtClean="0"/>
              <a:t>A </a:t>
            </a:r>
            <a:r>
              <a:rPr lang="en-US" sz="4400" b="1" dirty="0" smtClean="0">
                <a:solidFill>
                  <a:srgbClr val="FF0000"/>
                </a:solidFill>
              </a:rPr>
              <a:t>table data/cell is defined with the </a:t>
            </a:r>
            <a:r>
              <a:rPr lang="en-US" sz="4400" b="1" dirty="0" smtClean="0">
                <a:solidFill>
                  <a:srgbClr val="00B050"/>
                </a:solidFill>
              </a:rPr>
              <a:t>&lt;td&gt; </a:t>
            </a:r>
            <a:r>
              <a:rPr lang="en-US" sz="4400" b="1" dirty="0" smtClean="0">
                <a:solidFill>
                  <a:srgbClr val="FF0000"/>
                </a:solidFill>
              </a:rPr>
              <a:t>tag.</a:t>
            </a:r>
          </a:p>
          <a:p>
            <a:pPr algn="just"/>
            <a:r>
              <a:rPr lang="en-US" sz="4400" dirty="0" smtClean="0"/>
              <a:t>By default, table headings are bold and centered. </a:t>
            </a:r>
          </a:p>
          <a:p>
            <a:pPr algn="just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1516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Example -7(</a:t>
            </a:r>
            <a:r>
              <a:rPr lang="en-US" sz="2800" b="1" dirty="0" smtClean="0"/>
              <a:t>Cells that Span Many Columns)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1"/>
            <a:ext cx="10515600" cy="5159532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table, </a:t>
            </a:r>
            <a:r>
              <a:rPr lang="en-US" dirty="0" err="1" smtClean="0"/>
              <a:t>th</a:t>
            </a:r>
            <a:r>
              <a:rPr lang="en-US" dirty="0" smtClean="0"/>
              <a:t>, td {</a:t>
            </a:r>
          </a:p>
          <a:p>
            <a:pPr marL="0" indent="0">
              <a:buNone/>
            </a:pPr>
            <a:r>
              <a:rPr lang="en-US" dirty="0" smtClean="0"/>
              <a:t>    border: 1px solid black;</a:t>
            </a:r>
          </a:p>
          <a:p>
            <a:pPr marL="0" indent="0">
              <a:buNone/>
            </a:pPr>
            <a:r>
              <a:rPr lang="en-US" dirty="0" smtClean="0"/>
              <a:t>    border-collapse: collapse;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th</a:t>
            </a:r>
            <a:r>
              <a:rPr lang="en-US" dirty="0" smtClean="0"/>
              <a:t>, td {</a:t>
            </a:r>
          </a:p>
          <a:p>
            <a:pPr marL="0" indent="0">
              <a:buNone/>
            </a:pPr>
            <a:r>
              <a:rPr lang="en-US" dirty="0" smtClean="0"/>
              <a:t>    padding: 5px;</a:t>
            </a:r>
          </a:p>
          <a:p>
            <a:pPr marL="0" indent="0">
              <a:buNone/>
            </a:pPr>
            <a:r>
              <a:rPr lang="en-US" dirty="0" smtClean="0"/>
              <a:t>    text-align: left;  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&lt;h2&gt;Cell that spans two columns:&lt;/h2&gt;</a:t>
            </a:r>
          </a:p>
          <a:p>
            <a:pPr marL="0" indent="0">
              <a:buNone/>
            </a:pPr>
            <a:r>
              <a:rPr lang="en-US" dirty="0" smtClean="0"/>
              <a:t>&lt;table style="width:100%"&gt;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sz="4200" b="1" dirty="0" smtClean="0">
                <a:solidFill>
                  <a:srgbClr val="FF0000"/>
                </a:solidFill>
              </a:rPr>
              <a:t>&lt;</a:t>
            </a:r>
            <a:r>
              <a:rPr lang="en-US" sz="4200" b="1" dirty="0" err="1" smtClean="0">
                <a:solidFill>
                  <a:srgbClr val="FF0000"/>
                </a:solidFill>
              </a:rPr>
              <a:t>tr</a:t>
            </a:r>
            <a:r>
              <a:rPr lang="en-US" sz="42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rgbClr val="FF0000"/>
                </a:solidFill>
              </a:rPr>
              <a:t>    &lt;</a:t>
            </a:r>
            <a:r>
              <a:rPr lang="en-US" sz="4200" b="1" dirty="0" err="1" smtClean="0">
                <a:solidFill>
                  <a:srgbClr val="FF0000"/>
                </a:solidFill>
              </a:rPr>
              <a:t>th</a:t>
            </a:r>
            <a:r>
              <a:rPr lang="en-US" sz="4200" b="1" dirty="0" smtClean="0">
                <a:solidFill>
                  <a:srgbClr val="FF0000"/>
                </a:solidFill>
              </a:rPr>
              <a:t>&gt;Name&lt;/</a:t>
            </a:r>
            <a:r>
              <a:rPr lang="en-US" sz="4200" b="1" dirty="0" err="1" smtClean="0">
                <a:solidFill>
                  <a:srgbClr val="FF0000"/>
                </a:solidFill>
              </a:rPr>
              <a:t>th</a:t>
            </a:r>
            <a:r>
              <a:rPr lang="en-US" sz="42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rgbClr val="FF0000"/>
                </a:solidFill>
              </a:rPr>
              <a:t>    &lt;</a:t>
            </a:r>
            <a:r>
              <a:rPr lang="en-US" sz="4200" b="1" dirty="0" err="1" smtClean="0">
                <a:solidFill>
                  <a:srgbClr val="FF0000"/>
                </a:solidFill>
              </a:rPr>
              <a:t>th</a:t>
            </a:r>
            <a:r>
              <a:rPr lang="en-US" sz="4200" b="1" dirty="0" smtClean="0">
                <a:solidFill>
                  <a:srgbClr val="FF0000"/>
                </a:solidFill>
              </a:rPr>
              <a:t> </a:t>
            </a:r>
            <a:r>
              <a:rPr lang="en-US" sz="4200" b="1" dirty="0" err="1" smtClean="0">
                <a:solidFill>
                  <a:srgbClr val="FF0000"/>
                </a:solidFill>
              </a:rPr>
              <a:t>colspan</a:t>
            </a:r>
            <a:r>
              <a:rPr lang="en-US" sz="4200" b="1" dirty="0" smtClean="0">
                <a:solidFill>
                  <a:srgbClr val="FF0000"/>
                </a:solidFill>
              </a:rPr>
              <a:t>="2"&gt;Telephone&lt;/</a:t>
            </a:r>
            <a:r>
              <a:rPr lang="en-US" sz="4200" b="1" dirty="0" err="1" smtClean="0">
                <a:solidFill>
                  <a:srgbClr val="FF0000"/>
                </a:solidFill>
              </a:rPr>
              <a:t>th</a:t>
            </a:r>
            <a:r>
              <a:rPr lang="en-US" sz="42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rgbClr val="FF0000"/>
                </a:solidFill>
              </a:rPr>
              <a:t>  &lt;/</a:t>
            </a:r>
            <a:r>
              <a:rPr lang="en-US" sz="4200" b="1" dirty="0" err="1" smtClean="0">
                <a:solidFill>
                  <a:srgbClr val="FF0000"/>
                </a:solidFill>
              </a:rPr>
              <a:t>tr</a:t>
            </a:r>
            <a:r>
              <a:rPr lang="en-US" sz="42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rgbClr val="FF0000"/>
                </a:solidFill>
              </a:rPr>
              <a:t>  &lt;</a:t>
            </a:r>
            <a:r>
              <a:rPr lang="en-US" sz="4200" b="1" dirty="0" err="1" smtClean="0">
                <a:solidFill>
                  <a:srgbClr val="FF0000"/>
                </a:solidFill>
              </a:rPr>
              <a:t>tr</a:t>
            </a:r>
            <a:r>
              <a:rPr lang="en-US" sz="42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rgbClr val="FF0000"/>
                </a:solidFill>
              </a:rPr>
              <a:t>    &lt;td&gt;Bill Gates&lt;/td&gt;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rgbClr val="FF0000"/>
                </a:solidFill>
              </a:rPr>
              <a:t>    &lt;td&gt;55577854&lt;/td&gt;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rgbClr val="FF0000"/>
                </a:solidFill>
              </a:rPr>
              <a:t>    &lt;td&gt;55577855&lt;/td&gt;</a:t>
            </a:r>
          </a:p>
          <a:p>
            <a:pPr marL="0" indent="0">
              <a:buNone/>
            </a:pPr>
            <a:r>
              <a:rPr lang="en-US" sz="4200" b="1" dirty="0" smtClean="0">
                <a:solidFill>
                  <a:srgbClr val="FF0000"/>
                </a:solidFill>
              </a:rPr>
              <a:t>  &lt;/</a:t>
            </a:r>
            <a:r>
              <a:rPr lang="en-US" sz="4200" b="1" dirty="0" err="1" smtClean="0">
                <a:solidFill>
                  <a:srgbClr val="FF0000"/>
                </a:solidFill>
              </a:rPr>
              <a:t>tr</a:t>
            </a:r>
            <a:r>
              <a:rPr lang="en-US" sz="42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&lt;/table&gt;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21" y="1976718"/>
            <a:ext cx="11725358" cy="164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0"/>
            <a:ext cx="10515600" cy="6265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Example-8(</a:t>
            </a:r>
            <a:r>
              <a:rPr lang="en-US" sz="2800" b="1" dirty="0" smtClean="0"/>
              <a:t>Cells that Span Many Rows)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006"/>
            <a:ext cx="10515600" cy="5326957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&lt;!DOCTYPE html&gt;</a:t>
            </a:r>
          </a:p>
          <a:p>
            <a:pPr marL="0" indent="0">
              <a:buNone/>
            </a:pPr>
            <a:r>
              <a:rPr lang="en-US" sz="1600" dirty="0" smtClean="0"/>
              <a:t>&lt;html&gt;</a:t>
            </a:r>
          </a:p>
          <a:p>
            <a:pPr marL="0" indent="0">
              <a:buNone/>
            </a:pPr>
            <a:r>
              <a:rPr lang="en-US" sz="1600" dirty="0" smtClean="0"/>
              <a:t>&lt;head&gt;</a:t>
            </a:r>
          </a:p>
          <a:p>
            <a:pPr marL="0" indent="0">
              <a:buNone/>
            </a:pPr>
            <a:r>
              <a:rPr lang="en-US" sz="1600" dirty="0" smtClean="0"/>
              <a:t>&lt;style&gt;</a:t>
            </a:r>
          </a:p>
          <a:p>
            <a:pPr marL="0" indent="0">
              <a:buNone/>
            </a:pPr>
            <a:r>
              <a:rPr lang="en-US" sz="1600" dirty="0" smtClean="0"/>
              <a:t>table, </a:t>
            </a:r>
            <a:r>
              <a:rPr lang="en-US" sz="1600" dirty="0" err="1" smtClean="0"/>
              <a:t>th</a:t>
            </a:r>
            <a:r>
              <a:rPr lang="en-US" sz="1600" dirty="0" smtClean="0"/>
              <a:t>, td {</a:t>
            </a:r>
          </a:p>
          <a:p>
            <a:pPr marL="0" indent="0">
              <a:buNone/>
            </a:pPr>
            <a:r>
              <a:rPr lang="en-US" sz="1600" dirty="0" smtClean="0"/>
              <a:t>    border: 1px solid black;</a:t>
            </a:r>
          </a:p>
          <a:p>
            <a:pPr marL="0" indent="0">
              <a:buNone/>
            </a:pPr>
            <a:r>
              <a:rPr lang="en-US" sz="1600" dirty="0" smtClean="0"/>
              <a:t>    border-collapse: collapse;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err="1" smtClean="0"/>
              <a:t>th</a:t>
            </a:r>
            <a:r>
              <a:rPr lang="en-US" sz="1600" dirty="0" smtClean="0"/>
              <a:t>, td {</a:t>
            </a:r>
          </a:p>
          <a:p>
            <a:pPr marL="0" indent="0">
              <a:buNone/>
            </a:pPr>
            <a:r>
              <a:rPr lang="en-US" sz="1600" dirty="0" smtClean="0"/>
              <a:t>    padding: 5px;</a:t>
            </a:r>
          </a:p>
          <a:p>
            <a:pPr marL="0" indent="0">
              <a:buNone/>
            </a:pPr>
            <a:r>
              <a:rPr lang="en-US" sz="1600" dirty="0" smtClean="0"/>
              <a:t>    text-align: left;    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&lt;/style&gt;</a:t>
            </a:r>
          </a:p>
          <a:p>
            <a:pPr marL="0" indent="0">
              <a:buNone/>
            </a:pPr>
            <a:r>
              <a:rPr lang="en-US" sz="1600" dirty="0" smtClean="0"/>
              <a:t>&lt;/head&gt;</a:t>
            </a:r>
          </a:p>
          <a:p>
            <a:pPr marL="0" indent="0">
              <a:buNone/>
            </a:pPr>
            <a:r>
              <a:rPr lang="en-US" sz="1600" dirty="0" smtClean="0"/>
              <a:t>&lt;body&gt;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&lt;h2&gt;Cell that spans two rows:&lt;/h2&gt;</a:t>
            </a:r>
          </a:p>
          <a:p>
            <a:pPr marL="0" indent="0">
              <a:buNone/>
            </a:pPr>
            <a:r>
              <a:rPr lang="en-US" sz="1600" dirty="0" smtClean="0"/>
              <a:t>&lt;table style="width:100%"&gt;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</a:rPr>
              <a:t>&lt;</a:t>
            </a:r>
            <a:r>
              <a:rPr lang="en-US" sz="2000" b="1" dirty="0" err="1" smtClean="0">
                <a:solidFill>
                  <a:srgbClr val="FF0000"/>
                </a:solidFill>
              </a:rPr>
              <a:t>tr</a:t>
            </a:r>
            <a:r>
              <a:rPr lang="en-US" sz="2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&lt;</a:t>
            </a:r>
            <a:r>
              <a:rPr lang="en-US" sz="2000" b="1" dirty="0" err="1" smtClean="0">
                <a:solidFill>
                  <a:srgbClr val="FF0000"/>
                </a:solidFill>
              </a:rPr>
              <a:t>th</a:t>
            </a:r>
            <a:r>
              <a:rPr lang="en-US" sz="2000" b="1" dirty="0" smtClean="0">
                <a:solidFill>
                  <a:srgbClr val="FF0000"/>
                </a:solidFill>
              </a:rPr>
              <a:t>&gt;Name:&lt;/</a:t>
            </a:r>
            <a:r>
              <a:rPr lang="en-US" sz="2000" b="1" dirty="0" err="1" smtClean="0">
                <a:solidFill>
                  <a:srgbClr val="FF0000"/>
                </a:solidFill>
              </a:rPr>
              <a:t>th</a:t>
            </a:r>
            <a:r>
              <a:rPr lang="en-US" sz="2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&lt;td&gt;Bill Gates&lt;/td&gt;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&lt;/</a:t>
            </a:r>
            <a:r>
              <a:rPr lang="en-US" sz="2000" b="1" dirty="0" err="1" smtClean="0">
                <a:solidFill>
                  <a:srgbClr val="FF0000"/>
                </a:solidFill>
              </a:rPr>
              <a:t>tr</a:t>
            </a:r>
            <a:r>
              <a:rPr lang="en-US" sz="2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&lt;</a:t>
            </a:r>
            <a:r>
              <a:rPr lang="en-US" sz="2000" b="1" dirty="0" err="1" smtClean="0">
                <a:solidFill>
                  <a:srgbClr val="FF0000"/>
                </a:solidFill>
              </a:rPr>
              <a:t>tr</a:t>
            </a:r>
            <a:r>
              <a:rPr lang="en-US" sz="2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&lt;</a:t>
            </a:r>
            <a:r>
              <a:rPr lang="en-US" sz="2000" b="1" dirty="0" err="1" smtClean="0">
                <a:solidFill>
                  <a:srgbClr val="FF0000"/>
                </a:solidFill>
              </a:rPr>
              <a:t>th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rowspan</a:t>
            </a:r>
            <a:r>
              <a:rPr lang="en-US" sz="2000" b="1" dirty="0" smtClean="0">
                <a:solidFill>
                  <a:srgbClr val="FF0000"/>
                </a:solidFill>
              </a:rPr>
              <a:t>="2"&gt;Telephone:&lt;/</a:t>
            </a:r>
            <a:r>
              <a:rPr lang="en-US" sz="2000" b="1" dirty="0" err="1" smtClean="0">
                <a:solidFill>
                  <a:srgbClr val="FF0000"/>
                </a:solidFill>
              </a:rPr>
              <a:t>th</a:t>
            </a:r>
            <a:r>
              <a:rPr lang="en-US" sz="2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&lt;td&gt;55577854&lt;/td&gt;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&lt;/</a:t>
            </a:r>
            <a:r>
              <a:rPr lang="en-US" sz="2000" b="1" dirty="0" err="1" smtClean="0">
                <a:solidFill>
                  <a:srgbClr val="FF0000"/>
                </a:solidFill>
              </a:rPr>
              <a:t>tr</a:t>
            </a:r>
            <a:r>
              <a:rPr lang="en-US" sz="2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&lt;</a:t>
            </a:r>
            <a:r>
              <a:rPr lang="en-US" sz="2000" b="1" dirty="0" err="1" smtClean="0">
                <a:solidFill>
                  <a:srgbClr val="FF0000"/>
                </a:solidFill>
              </a:rPr>
              <a:t>tr</a:t>
            </a:r>
            <a:r>
              <a:rPr lang="en-US" sz="2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  &lt;td&gt;55577855&lt;/td&gt;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  &lt;/</a:t>
            </a:r>
            <a:r>
              <a:rPr lang="en-US" sz="2000" b="1" dirty="0" err="1" smtClean="0">
                <a:solidFill>
                  <a:srgbClr val="FF0000"/>
                </a:solidFill>
              </a:rPr>
              <a:t>tr</a:t>
            </a:r>
            <a:r>
              <a:rPr lang="en-US" sz="2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 smtClean="0"/>
              <a:t>&lt;/table&gt;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&lt;/body&gt;</a:t>
            </a:r>
          </a:p>
          <a:p>
            <a:pPr marL="0" indent="0">
              <a:buNone/>
            </a:pPr>
            <a:r>
              <a:rPr lang="en-US" sz="1600" dirty="0" smtClean="0"/>
              <a:t>&lt;/html&gt;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83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817" y="2228045"/>
            <a:ext cx="10241347" cy="170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-9(Adding a caption)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1"/>
            <a:ext cx="10515600" cy="5159532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&lt;!DOCTYPE html&gt;</a:t>
            </a:r>
          </a:p>
          <a:p>
            <a:pPr marL="0" indent="0">
              <a:buNone/>
            </a:pPr>
            <a:r>
              <a:rPr lang="en-US" sz="1600" dirty="0" smtClean="0"/>
              <a:t>&lt;html&gt;</a:t>
            </a:r>
          </a:p>
          <a:p>
            <a:pPr marL="0" indent="0">
              <a:buNone/>
            </a:pPr>
            <a:r>
              <a:rPr lang="en-US" sz="1600" dirty="0" smtClean="0"/>
              <a:t>&lt;head&gt;</a:t>
            </a:r>
          </a:p>
          <a:p>
            <a:pPr marL="0" indent="0">
              <a:buNone/>
            </a:pPr>
            <a:r>
              <a:rPr lang="en-US" sz="1600" dirty="0" smtClean="0"/>
              <a:t>&lt;style&gt;</a:t>
            </a:r>
          </a:p>
          <a:p>
            <a:pPr marL="0" indent="0">
              <a:buNone/>
            </a:pPr>
            <a:r>
              <a:rPr lang="en-US" sz="1600" dirty="0" smtClean="0"/>
              <a:t>table, </a:t>
            </a:r>
            <a:r>
              <a:rPr lang="en-US" sz="1600" dirty="0" err="1" smtClean="0"/>
              <a:t>th</a:t>
            </a:r>
            <a:r>
              <a:rPr lang="en-US" sz="1600" dirty="0" smtClean="0"/>
              <a:t>, td {</a:t>
            </a:r>
          </a:p>
          <a:p>
            <a:pPr marL="0" indent="0">
              <a:buNone/>
            </a:pPr>
            <a:r>
              <a:rPr lang="en-US" sz="1600" dirty="0" smtClean="0"/>
              <a:t>    border: 1px solid black;</a:t>
            </a:r>
          </a:p>
          <a:p>
            <a:pPr marL="0" indent="0">
              <a:buNone/>
            </a:pPr>
            <a:r>
              <a:rPr lang="en-US" sz="1600" dirty="0" smtClean="0"/>
              <a:t>    border-collapse: collapse;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err="1" smtClean="0"/>
              <a:t>th</a:t>
            </a:r>
            <a:r>
              <a:rPr lang="en-US" sz="1600" dirty="0" smtClean="0"/>
              <a:t>, td {</a:t>
            </a:r>
          </a:p>
          <a:p>
            <a:pPr marL="0" indent="0">
              <a:buNone/>
            </a:pPr>
            <a:r>
              <a:rPr lang="en-US" sz="1600" dirty="0" smtClean="0"/>
              <a:t>    padding: 5px;</a:t>
            </a:r>
          </a:p>
          <a:p>
            <a:pPr marL="0" indent="0">
              <a:buNone/>
            </a:pPr>
            <a:r>
              <a:rPr lang="en-US" sz="1600" dirty="0" smtClean="0"/>
              <a:t>    text-align: left;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600" dirty="0" smtClean="0"/>
              <a:t>&lt;/style&gt;</a:t>
            </a:r>
          </a:p>
          <a:p>
            <a:pPr marL="0" indent="0">
              <a:buNone/>
            </a:pPr>
            <a:r>
              <a:rPr lang="en-US" sz="1600" dirty="0" smtClean="0"/>
              <a:t>&lt;/head&gt;</a:t>
            </a:r>
          </a:p>
          <a:p>
            <a:pPr marL="0" indent="0">
              <a:buNone/>
            </a:pPr>
            <a:r>
              <a:rPr lang="en-US" sz="1600" dirty="0" smtClean="0"/>
              <a:t>&lt;body&gt;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&lt;table style="width:100%"&gt;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2000" b="1" dirty="0" smtClean="0">
                <a:solidFill>
                  <a:srgbClr val="FF0000"/>
                </a:solidFill>
              </a:rPr>
              <a:t>&lt;caption&gt;Monthly savings&lt;/caption&gt;</a:t>
            </a:r>
          </a:p>
          <a:p>
            <a:pPr marL="0" indent="0">
              <a:buNone/>
            </a:pPr>
            <a:r>
              <a:rPr lang="en-US" sz="1600" dirty="0" smtClean="0"/>
              <a:t>  &lt;</a:t>
            </a:r>
            <a:r>
              <a:rPr lang="en-US" sz="1600" dirty="0" err="1" smtClean="0"/>
              <a:t>tr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   &lt;</a:t>
            </a:r>
            <a:r>
              <a:rPr lang="en-US" sz="1600" dirty="0" err="1" smtClean="0"/>
              <a:t>th</a:t>
            </a:r>
            <a:r>
              <a:rPr lang="en-US" sz="1600" dirty="0" smtClean="0"/>
              <a:t>&gt;Month&lt;/</a:t>
            </a:r>
            <a:r>
              <a:rPr lang="en-US" sz="1600" dirty="0" err="1" smtClean="0"/>
              <a:t>th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   &lt;</a:t>
            </a:r>
            <a:r>
              <a:rPr lang="en-US" sz="1600" dirty="0" err="1" smtClean="0"/>
              <a:t>th</a:t>
            </a:r>
            <a:r>
              <a:rPr lang="en-US" sz="1600" dirty="0" smtClean="0"/>
              <a:t>&gt;Savings&lt;/</a:t>
            </a:r>
            <a:r>
              <a:rPr lang="en-US" sz="1600" dirty="0" err="1" smtClean="0"/>
              <a:t>th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 &lt;/</a:t>
            </a:r>
            <a:r>
              <a:rPr lang="en-US" sz="1600" dirty="0" err="1" smtClean="0"/>
              <a:t>tr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 &lt;</a:t>
            </a:r>
            <a:r>
              <a:rPr lang="en-US" sz="1600" dirty="0" err="1" smtClean="0"/>
              <a:t>tr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   &lt;td&gt;January&lt;/td&gt;</a:t>
            </a:r>
          </a:p>
          <a:p>
            <a:pPr marL="0" indent="0">
              <a:buNone/>
            </a:pPr>
            <a:r>
              <a:rPr lang="en-US" sz="1600" dirty="0" smtClean="0"/>
              <a:t>    &lt;td&gt;$100&lt;/td&gt;</a:t>
            </a:r>
          </a:p>
          <a:p>
            <a:pPr marL="0" indent="0">
              <a:buNone/>
            </a:pPr>
            <a:r>
              <a:rPr lang="en-US" sz="1600" dirty="0" smtClean="0"/>
              <a:t>  &lt;/</a:t>
            </a:r>
            <a:r>
              <a:rPr lang="en-US" sz="1600" dirty="0" err="1" smtClean="0"/>
              <a:t>tr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 &lt;</a:t>
            </a:r>
            <a:r>
              <a:rPr lang="en-US" sz="1600" dirty="0" err="1" smtClean="0"/>
              <a:t>tr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   &lt;td&gt;February&lt;/td&gt;</a:t>
            </a:r>
          </a:p>
          <a:p>
            <a:pPr marL="0" indent="0">
              <a:buNone/>
            </a:pPr>
            <a:r>
              <a:rPr lang="en-US" sz="1600" dirty="0" smtClean="0"/>
              <a:t>    &lt;td&gt;$50&lt;/td&gt;</a:t>
            </a:r>
          </a:p>
          <a:p>
            <a:pPr marL="0" indent="0">
              <a:buNone/>
            </a:pPr>
            <a:r>
              <a:rPr lang="en-US" sz="1600" dirty="0" smtClean="0"/>
              <a:t>  &lt;/</a:t>
            </a:r>
            <a:r>
              <a:rPr lang="en-US" sz="1600" dirty="0" err="1" smtClean="0"/>
              <a:t>tr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&lt;/table&gt;</a:t>
            </a:r>
          </a:p>
          <a:p>
            <a:pPr marL="0" indent="0">
              <a:buNone/>
            </a:pPr>
            <a:r>
              <a:rPr lang="en-US" sz="1600" dirty="0" smtClean="0"/>
              <a:t>&lt;/body&gt;</a:t>
            </a:r>
          </a:p>
          <a:p>
            <a:pPr marL="0" indent="0">
              <a:buNone/>
            </a:pPr>
            <a:r>
              <a:rPr lang="en-US" sz="1600" dirty="0" smtClean="0"/>
              <a:t>&lt;/html&gt;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98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765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6518"/>
            <a:ext cx="10515600" cy="6284890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 smtClean="0"/>
              <a:t>&lt;!DOCTYPE html&gt;</a:t>
            </a:r>
          </a:p>
          <a:p>
            <a:pPr marL="0" indent="0">
              <a:buNone/>
            </a:pPr>
            <a:r>
              <a:rPr lang="en-US" sz="3000" dirty="0" smtClean="0"/>
              <a:t>&lt;html&gt;</a:t>
            </a:r>
          </a:p>
          <a:p>
            <a:pPr marL="0" indent="0">
              <a:buNone/>
            </a:pPr>
            <a:r>
              <a:rPr lang="en-US" sz="3000" dirty="0" smtClean="0"/>
              <a:t>&lt;body&gt;</a:t>
            </a:r>
          </a:p>
          <a:p>
            <a:pPr marL="0" indent="0">
              <a:buNone/>
            </a:pPr>
            <a:r>
              <a:rPr lang="en-US" sz="3000" dirty="0" smtClean="0"/>
              <a:t>&lt;table style="width:100%"&gt;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FF0000"/>
                </a:solidFill>
              </a:rPr>
              <a:t>  </a:t>
            </a:r>
            <a:r>
              <a:rPr lang="en-US" sz="3000" b="1" dirty="0" smtClean="0">
                <a:solidFill>
                  <a:srgbClr val="FF0000"/>
                </a:solidFill>
              </a:rPr>
              <a:t>&lt;</a:t>
            </a:r>
            <a:r>
              <a:rPr lang="en-US" sz="3000" b="1" dirty="0" err="1" smtClean="0">
                <a:solidFill>
                  <a:srgbClr val="FF0000"/>
                </a:solidFill>
              </a:rPr>
              <a:t>tr</a:t>
            </a:r>
            <a:r>
              <a:rPr lang="en-US" sz="3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    &lt;</a:t>
            </a:r>
            <a:r>
              <a:rPr lang="en-US" sz="3000" b="1" dirty="0" err="1" smtClean="0">
                <a:solidFill>
                  <a:srgbClr val="FF0000"/>
                </a:solidFill>
              </a:rPr>
              <a:t>th</a:t>
            </a:r>
            <a:r>
              <a:rPr lang="en-US" sz="3000" b="1" dirty="0" smtClean="0">
                <a:solidFill>
                  <a:srgbClr val="FF0000"/>
                </a:solidFill>
              </a:rPr>
              <a:t>&gt;</a:t>
            </a:r>
            <a:r>
              <a:rPr lang="en-US" sz="3000" b="1" dirty="0" err="1" smtClean="0">
                <a:solidFill>
                  <a:srgbClr val="FF0000"/>
                </a:solidFill>
              </a:rPr>
              <a:t>Firstname</a:t>
            </a:r>
            <a:r>
              <a:rPr lang="en-US" sz="3000" b="1" dirty="0" smtClean="0">
                <a:solidFill>
                  <a:srgbClr val="FF0000"/>
                </a:solidFill>
              </a:rPr>
              <a:t>&lt;/</a:t>
            </a:r>
            <a:r>
              <a:rPr lang="en-US" sz="3000" b="1" dirty="0" err="1" smtClean="0">
                <a:solidFill>
                  <a:srgbClr val="FF0000"/>
                </a:solidFill>
              </a:rPr>
              <a:t>th</a:t>
            </a:r>
            <a:r>
              <a:rPr lang="en-US" sz="3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    &lt;</a:t>
            </a:r>
            <a:r>
              <a:rPr lang="en-US" sz="3000" b="1" dirty="0" err="1" smtClean="0">
                <a:solidFill>
                  <a:srgbClr val="FF0000"/>
                </a:solidFill>
              </a:rPr>
              <a:t>th</a:t>
            </a:r>
            <a:r>
              <a:rPr lang="en-US" sz="3000" b="1" dirty="0" smtClean="0">
                <a:solidFill>
                  <a:srgbClr val="FF0000"/>
                </a:solidFill>
              </a:rPr>
              <a:t>&gt;</a:t>
            </a:r>
            <a:r>
              <a:rPr lang="en-US" sz="3000" b="1" dirty="0" err="1" smtClean="0">
                <a:solidFill>
                  <a:srgbClr val="FF0000"/>
                </a:solidFill>
              </a:rPr>
              <a:t>Lastname</a:t>
            </a:r>
            <a:r>
              <a:rPr lang="en-US" sz="3000" b="1" dirty="0" smtClean="0">
                <a:solidFill>
                  <a:srgbClr val="FF0000"/>
                </a:solidFill>
              </a:rPr>
              <a:t>&lt;/</a:t>
            </a:r>
            <a:r>
              <a:rPr lang="en-US" sz="3000" b="1" dirty="0" err="1" smtClean="0">
                <a:solidFill>
                  <a:srgbClr val="FF0000"/>
                </a:solidFill>
              </a:rPr>
              <a:t>th</a:t>
            </a:r>
            <a:r>
              <a:rPr lang="en-US" sz="3000" b="1" dirty="0" smtClean="0">
                <a:solidFill>
                  <a:srgbClr val="FF0000"/>
                </a:solidFill>
              </a:rPr>
              <a:t>&gt; 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    &lt;</a:t>
            </a:r>
            <a:r>
              <a:rPr lang="en-US" sz="3000" b="1" dirty="0" err="1" smtClean="0">
                <a:solidFill>
                  <a:srgbClr val="FF0000"/>
                </a:solidFill>
              </a:rPr>
              <a:t>th</a:t>
            </a:r>
            <a:r>
              <a:rPr lang="en-US" sz="3000" b="1" dirty="0" smtClean="0">
                <a:solidFill>
                  <a:srgbClr val="FF0000"/>
                </a:solidFill>
              </a:rPr>
              <a:t>&gt;Age&lt;/</a:t>
            </a:r>
            <a:r>
              <a:rPr lang="en-US" sz="3000" b="1" dirty="0" err="1" smtClean="0">
                <a:solidFill>
                  <a:srgbClr val="FF0000"/>
                </a:solidFill>
              </a:rPr>
              <a:t>th</a:t>
            </a:r>
            <a:r>
              <a:rPr lang="en-US" sz="3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  &lt;/</a:t>
            </a:r>
            <a:r>
              <a:rPr lang="en-US" sz="3000" b="1" dirty="0" err="1" smtClean="0">
                <a:solidFill>
                  <a:srgbClr val="FF0000"/>
                </a:solidFill>
              </a:rPr>
              <a:t>tr</a:t>
            </a:r>
            <a:r>
              <a:rPr lang="en-US" sz="3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  &lt;</a:t>
            </a:r>
            <a:r>
              <a:rPr lang="en-US" sz="3000" b="1" dirty="0" err="1" smtClean="0">
                <a:solidFill>
                  <a:srgbClr val="FF0000"/>
                </a:solidFill>
              </a:rPr>
              <a:t>tr</a:t>
            </a:r>
            <a:r>
              <a:rPr lang="en-US" sz="3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    &lt;td&gt;Jill&lt;/td&gt;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    &lt;td&gt;Smith&lt;/td&gt;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    &lt;td&gt;50&lt;/td&gt;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  &lt;/</a:t>
            </a:r>
            <a:r>
              <a:rPr lang="en-US" sz="3000" b="1" dirty="0" err="1" smtClean="0">
                <a:solidFill>
                  <a:srgbClr val="FF0000"/>
                </a:solidFill>
              </a:rPr>
              <a:t>tr</a:t>
            </a:r>
            <a:r>
              <a:rPr lang="en-US" sz="3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  &lt;</a:t>
            </a:r>
            <a:r>
              <a:rPr lang="en-US" sz="3000" b="1" dirty="0" err="1" smtClean="0">
                <a:solidFill>
                  <a:srgbClr val="FF0000"/>
                </a:solidFill>
              </a:rPr>
              <a:t>tr</a:t>
            </a:r>
            <a:r>
              <a:rPr lang="en-US" sz="3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    &lt;td&gt;Eve&lt;/td&gt;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    &lt;td&gt;Jackson&lt;/td&gt;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    &lt;td&gt;94&lt;/td&gt;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  &lt;/</a:t>
            </a:r>
            <a:r>
              <a:rPr lang="en-US" sz="3000" b="1" dirty="0" err="1" smtClean="0">
                <a:solidFill>
                  <a:srgbClr val="FF0000"/>
                </a:solidFill>
              </a:rPr>
              <a:t>tr</a:t>
            </a:r>
            <a:r>
              <a:rPr lang="en-US" sz="3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  &lt;</a:t>
            </a:r>
            <a:r>
              <a:rPr lang="en-US" sz="3000" b="1" dirty="0" err="1" smtClean="0">
                <a:solidFill>
                  <a:srgbClr val="FF0000"/>
                </a:solidFill>
              </a:rPr>
              <a:t>tr</a:t>
            </a:r>
            <a:r>
              <a:rPr lang="en-US" sz="3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    &lt;td&gt;John&lt;/td&gt;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    &lt;td&gt;Doe&lt;/td&gt;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    &lt;td&gt;80&lt;/td&gt;</a:t>
            </a:r>
          </a:p>
          <a:p>
            <a:pPr marL="0" indent="0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  &lt;/</a:t>
            </a:r>
            <a:r>
              <a:rPr lang="en-US" sz="3000" b="1" dirty="0" err="1" smtClean="0">
                <a:solidFill>
                  <a:srgbClr val="FF0000"/>
                </a:solidFill>
              </a:rPr>
              <a:t>tr</a:t>
            </a:r>
            <a:r>
              <a:rPr lang="en-US" sz="3000" b="1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3000" dirty="0" smtClean="0"/>
              <a:t>&lt;/table&gt;</a:t>
            </a:r>
          </a:p>
          <a:p>
            <a:pPr marL="0" indent="0">
              <a:buNone/>
            </a:pPr>
            <a:r>
              <a:rPr lang="en-US" sz="3000" dirty="0" smtClean="0"/>
              <a:t>&lt;/body&gt;</a:t>
            </a:r>
          </a:p>
          <a:p>
            <a:pPr marL="0" indent="0">
              <a:buNone/>
            </a:pPr>
            <a:r>
              <a:rPr lang="en-US" sz="3000" dirty="0" smtClean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2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2"/>
            <a:ext cx="10515600" cy="3303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2-Adding a border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5459"/>
            <a:ext cx="10515600" cy="712118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&lt;!DOCTYPE html&gt;</a:t>
            </a:r>
          </a:p>
          <a:p>
            <a:pPr marL="0" indent="0">
              <a:buNone/>
            </a:pPr>
            <a:r>
              <a:rPr lang="en-US" sz="2000" dirty="0" smtClean="0"/>
              <a:t>&lt;html&gt;&lt;head&gt;</a:t>
            </a:r>
          </a:p>
          <a:p>
            <a:pPr marL="0" indent="0">
              <a:buNone/>
            </a:pPr>
            <a:r>
              <a:rPr lang="en-US" sz="2000" dirty="0" smtClean="0"/>
              <a:t>&lt;style&gt;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table, </a:t>
            </a:r>
            <a:r>
              <a:rPr lang="en-US" sz="4400" b="1" dirty="0" err="1" smtClean="0">
                <a:solidFill>
                  <a:srgbClr val="FF0000"/>
                </a:solidFill>
              </a:rPr>
              <a:t>th</a:t>
            </a:r>
            <a:r>
              <a:rPr lang="en-US" sz="4400" b="1" dirty="0" smtClean="0">
                <a:solidFill>
                  <a:srgbClr val="FF0000"/>
                </a:solidFill>
              </a:rPr>
              <a:t>, td {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    border: 1px solid black;</a:t>
            </a:r>
          </a:p>
          <a:p>
            <a:pPr marL="0" indent="0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}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&lt;/style&gt;</a:t>
            </a:r>
          </a:p>
          <a:p>
            <a:pPr marL="0" indent="0">
              <a:buNone/>
            </a:pPr>
            <a:r>
              <a:rPr lang="en-US" sz="2000" dirty="0" smtClean="0"/>
              <a:t>&lt;/head&gt;</a:t>
            </a:r>
          </a:p>
          <a:p>
            <a:pPr marL="0" indent="0">
              <a:buNone/>
            </a:pPr>
            <a:r>
              <a:rPr lang="en-US" sz="2000" dirty="0" smtClean="0"/>
              <a:t>&lt;body&gt;</a:t>
            </a:r>
          </a:p>
          <a:p>
            <a:pPr marL="0" indent="0">
              <a:buNone/>
            </a:pPr>
            <a:r>
              <a:rPr lang="en-US" sz="2000" dirty="0" smtClean="0"/>
              <a:t>&lt;table style="width:100%"&gt;</a:t>
            </a:r>
          </a:p>
          <a:p>
            <a:pPr marL="0" indent="0"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th</a:t>
            </a:r>
            <a:r>
              <a:rPr lang="en-US" sz="2000" dirty="0" smtClean="0"/>
              <a:t>&gt;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&lt;/</a:t>
            </a:r>
            <a:r>
              <a:rPr lang="en-US" sz="2000" dirty="0" err="1" smtClean="0"/>
              <a:t>th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th</a:t>
            </a:r>
            <a:r>
              <a:rPr lang="en-US" sz="2000" dirty="0" smtClean="0"/>
              <a:t>&gt;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&lt;/</a:t>
            </a:r>
            <a:r>
              <a:rPr lang="en-US" sz="2000" dirty="0" err="1" smtClean="0"/>
              <a:t>th</a:t>
            </a:r>
            <a:r>
              <a:rPr lang="en-US" sz="2000" dirty="0" smtClean="0"/>
              <a:t>&gt; </a:t>
            </a:r>
          </a:p>
          <a:p>
            <a:pPr marL="0" indent="0">
              <a:buNone/>
            </a:pPr>
            <a:r>
              <a:rPr lang="en-US" sz="2000" dirty="0" smtClean="0"/>
              <a:t>    &lt;</a:t>
            </a:r>
            <a:r>
              <a:rPr lang="en-US" sz="2000" dirty="0" err="1" smtClean="0"/>
              <a:t>th</a:t>
            </a:r>
            <a:r>
              <a:rPr lang="en-US" sz="2000" dirty="0" smtClean="0"/>
              <a:t>&gt;Age&lt;/</a:t>
            </a:r>
            <a:r>
              <a:rPr lang="en-US" sz="2000" dirty="0" err="1" smtClean="0"/>
              <a:t>th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  &lt;td&gt;Jill&lt;/td&gt;</a:t>
            </a:r>
          </a:p>
          <a:p>
            <a:pPr marL="0" indent="0">
              <a:buNone/>
            </a:pPr>
            <a:r>
              <a:rPr lang="en-US" sz="2000" dirty="0" smtClean="0"/>
              <a:t>    &lt;td&gt;Smith&lt;/td&gt;</a:t>
            </a:r>
          </a:p>
          <a:p>
            <a:pPr marL="0" indent="0">
              <a:buNone/>
            </a:pPr>
            <a:r>
              <a:rPr lang="en-US" sz="2000" dirty="0" smtClean="0"/>
              <a:t>    &lt;td&gt;50&lt;/td&gt;</a:t>
            </a:r>
          </a:p>
          <a:p>
            <a:pPr marL="0" indent="0">
              <a:buNone/>
            </a:pPr>
            <a:r>
              <a:rPr lang="en-US" sz="2000" dirty="0" smtClean="0"/>
              <a:t>  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  &lt;td&gt;Eve&lt;/td&gt;</a:t>
            </a:r>
          </a:p>
          <a:p>
            <a:pPr marL="0" indent="0">
              <a:buNone/>
            </a:pPr>
            <a:r>
              <a:rPr lang="en-US" sz="2000" dirty="0" smtClean="0"/>
              <a:t>    &lt;td&gt;Jackson&lt;/td&gt;</a:t>
            </a:r>
          </a:p>
          <a:p>
            <a:pPr marL="0" indent="0">
              <a:buNone/>
            </a:pPr>
            <a:r>
              <a:rPr lang="en-US" sz="2000" dirty="0" smtClean="0"/>
              <a:t>    &lt;td&gt;94&lt;/td&gt;</a:t>
            </a:r>
          </a:p>
          <a:p>
            <a:pPr marL="0" indent="0">
              <a:buNone/>
            </a:pPr>
            <a:r>
              <a:rPr lang="en-US" sz="2000" dirty="0" smtClean="0"/>
              <a:t>  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    &lt;td&gt;John&lt;/td&gt;</a:t>
            </a:r>
          </a:p>
          <a:p>
            <a:pPr marL="0" indent="0">
              <a:buNone/>
            </a:pPr>
            <a:r>
              <a:rPr lang="en-US" sz="2000" dirty="0" smtClean="0"/>
              <a:t>    &lt;td&gt;Doe&lt;/td&gt;</a:t>
            </a:r>
          </a:p>
          <a:p>
            <a:pPr marL="0" indent="0">
              <a:buNone/>
            </a:pPr>
            <a:r>
              <a:rPr lang="en-US" sz="2000" dirty="0" smtClean="0"/>
              <a:t>    &lt;td&gt;80&lt;/td&gt;</a:t>
            </a:r>
          </a:p>
          <a:p>
            <a:pPr marL="0" indent="0">
              <a:buNone/>
            </a:pPr>
            <a:r>
              <a:rPr lang="en-US" sz="2000" dirty="0" smtClean="0"/>
              <a:t>  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&lt;/table&gt;</a:t>
            </a:r>
          </a:p>
          <a:p>
            <a:pPr marL="0" indent="0">
              <a:buNone/>
            </a:pPr>
            <a:r>
              <a:rPr lang="en-US" sz="2000" dirty="0" smtClean="0"/>
              <a:t>&lt;/body&gt;&lt;/html&gt;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82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5470"/>
            <a:ext cx="10813149" cy="198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7"/>
            <a:ext cx="10515600" cy="2788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 smtClean="0"/>
              <a:t>Example 3-Collapse border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276"/>
            <a:ext cx="10515600" cy="5674687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&lt;html&gt;&lt;head&gt;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sz="4500" b="1" dirty="0" smtClean="0">
                <a:solidFill>
                  <a:srgbClr val="00B050"/>
                </a:solidFill>
              </a:rPr>
              <a:t>table, </a:t>
            </a:r>
            <a:r>
              <a:rPr lang="en-US" sz="4500" b="1" dirty="0" err="1" smtClean="0">
                <a:solidFill>
                  <a:srgbClr val="00B050"/>
                </a:solidFill>
              </a:rPr>
              <a:t>th</a:t>
            </a:r>
            <a:r>
              <a:rPr lang="en-US" sz="4500" b="1" dirty="0" smtClean="0">
                <a:solidFill>
                  <a:srgbClr val="00B050"/>
                </a:solidFill>
              </a:rPr>
              <a:t>, td {</a:t>
            </a:r>
          </a:p>
          <a:p>
            <a:pPr marL="0" indent="0">
              <a:buNone/>
            </a:pPr>
            <a:r>
              <a:rPr lang="en-US" sz="4500" b="1" dirty="0" smtClean="0">
                <a:solidFill>
                  <a:srgbClr val="00B050"/>
                </a:solidFill>
              </a:rPr>
              <a:t>    border: 1px solid black;</a:t>
            </a:r>
          </a:p>
          <a:p>
            <a:pPr marL="0" indent="0">
              <a:buNone/>
            </a:pPr>
            <a:r>
              <a:rPr lang="en-US" sz="4500" b="1" dirty="0" smtClean="0">
                <a:solidFill>
                  <a:srgbClr val="00B050"/>
                </a:solidFill>
              </a:rPr>
              <a:t>    border-collapse: collapse;</a:t>
            </a:r>
          </a:p>
          <a:p>
            <a:pPr marL="0" indent="0">
              <a:buNone/>
            </a:pPr>
            <a:r>
              <a:rPr lang="en-US" sz="4500" b="1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&lt;table style="width:100%"&gt;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Firstname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Lastname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&gt;Age&lt;/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&lt;td&gt;Jill&lt;/td&gt;</a:t>
            </a:r>
          </a:p>
          <a:p>
            <a:pPr marL="0" indent="0">
              <a:buNone/>
            </a:pPr>
            <a:r>
              <a:rPr lang="en-US" dirty="0" smtClean="0"/>
              <a:t>    &lt;td&gt;Smith&lt;/td&gt;</a:t>
            </a:r>
          </a:p>
          <a:p>
            <a:pPr marL="0" indent="0">
              <a:buNone/>
            </a:pPr>
            <a:r>
              <a:rPr lang="en-US" dirty="0" smtClean="0"/>
              <a:t>    &lt;td&gt;50&lt;/td&gt;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&lt;td&gt;Eve&lt;/td&gt;</a:t>
            </a:r>
          </a:p>
          <a:p>
            <a:pPr marL="0" indent="0">
              <a:buNone/>
            </a:pPr>
            <a:r>
              <a:rPr lang="en-US" dirty="0" smtClean="0"/>
              <a:t>    &lt;td&gt;Jackson&lt;/td&gt;</a:t>
            </a:r>
          </a:p>
          <a:p>
            <a:pPr marL="0" indent="0">
              <a:buNone/>
            </a:pPr>
            <a:r>
              <a:rPr lang="en-US" dirty="0" smtClean="0"/>
              <a:t>    &lt;td&gt;94&lt;/td&gt;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&lt;td&gt;John&lt;/td&gt;</a:t>
            </a:r>
          </a:p>
          <a:p>
            <a:pPr marL="0" indent="0">
              <a:buNone/>
            </a:pPr>
            <a:r>
              <a:rPr lang="en-US" dirty="0" smtClean="0"/>
              <a:t>    &lt;td&gt;Doe&lt;/td&gt;</a:t>
            </a:r>
          </a:p>
          <a:p>
            <a:pPr marL="0" indent="0">
              <a:buNone/>
            </a:pPr>
            <a:r>
              <a:rPr lang="en-US" dirty="0" smtClean="0"/>
              <a:t>    &lt;td&gt;80&lt;/td&gt;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&lt;/table&gt;</a:t>
            </a:r>
          </a:p>
          <a:p>
            <a:pPr marL="0" indent="0">
              <a:buNone/>
            </a:pPr>
            <a:r>
              <a:rPr lang="en-US" dirty="0" smtClean="0"/>
              <a:t>&lt;/body&gt;&lt;/html&gt;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1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94" y="2047741"/>
            <a:ext cx="11760412" cy="18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5"/>
            <a:ext cx="10515600" cy="4333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 4-Cell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9550"/>
            <a:ext cx="10515600" cy="5597413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&lt;!DOCTYPE html&gt;</a:t>
            </a:r>
          </a:p>
          <a:p>
            <a:pPr marL="0" indent="0">
              <a:buNone/>
            </a:pPr>
            <a:r>
              <a:rPr lang="en-US" sz="1200" dirty="0" smtClean="0"/>
              <a:t>&lt;html&gt;</a:t>
            </a:r>
          </a:p>
          <a:p>
            <a:pPr marL="0" indent="0">
              <a:buNone/>
            </a:pPr>
            <a:r>
              <a:rPr lang="en-US" sz="1200" dirty="0" smtClean="0"/>
              <a:t>&lt;head&gt;</a:t>
            </a:r>
          </a:p>
          <a:p>
            <a:pPr marL="0" indent="0">
              <a:buNone/>
            </a:pPr>
            <a:r>
              <a:rPr lang="en-US" sz="1200" dirty="0" smtClean="0"/>
              <a:t>&lt;style&gt;</a:t>
            </a:r>
          </a:p>
          <a:p>
            <a:pPr marL="0" indent="0">
              <a:buNone/>
            </a:pPr>
            <a:r>
              <a:rPr lang="en-US" sz="1200" dirty="0" smtClean="0"/>
              <a:t>table, </a:t>
            </a:r>
            <a:r>
              <a:rPr lang="en-US" sz="1200" dirty="0" err="1" smtClean="0"/>
              <a:t>th</a:t>
            </a:r>
            <a:r>
              <a:rPr lang="en-US" sz="1200" dirty="0" smtClean="0"/>
              <a:t>, td {</a:t>
            </a:r>
          </a:p>
          <a:p>
            <a:pPr marL="0" indent="0">
              <a:buNone/>
            </a:pPr>
            <a:r>
              <a:rPr lang="en-US" sz="1200" dirty="0" smtClean="0"/>
              <a:t>    border: 1px solid black;</a:t>
            </a:r>
          </a:p>
          <a:p>
            <a:pPr marL="0" indent="0">
              <a:buNone/>
            </a:pPr>
            <a:r>
              <a:rPr lang="en-US" sz="1200" dirty="0" smtClean="0"/>
              <a:t>    border-collapse: collapse;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th</a:t>
            </a:r>
            <a:r>
              <a:rPr lang="en-US" b="1" dirty="0" smtClean="0">
                <a:solidFill>
                  <a:srgbClr val="FF0000"/>
                </a:solidFill>
              </a:rPr>
              <a:t>, td {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padding: 15px;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200" dirty="0" smtClean="0"/>
              <a:t>&lt;/style&gt;</a:t>
            </a:r>
          </a:p>
          <a:p>
            <a:pPr marL="0" indent="0">
              <a:buNone/>
            </a:pPr>
            <a:r>
              <a:rPr lang="en-US" sz="1200" dirty="0" smtClean="0"/>
              <a:t>&lt;/head&gt;</a:t>
            </a:r>
          </a:p>
          <a:p>
            <a:pPr marL="0" indent="0">
              <a:buNone/>
            </a:pPr>
            <a:r>
              <a:rPr lang="en-US" sz="1200" dirty="0" smtClean="0"/>
              <a:t>&lt;body&gt;</a:t>
            </a:r>
          </a:p>
          <a:p>
            <a:pPr marL="0" indent="0">
              <a:buNone/>
            </a:pPr>
            <a:r>
              <a:rPr lang="en-US" sz="1200" dirty="0" smtClean="0"/>
              <a:t>&lt;table style="width:100%"&gt;</a:t>
            </a:r>
          </a:p>
          <a:p>
            <a:pPr marL="0" indent="0">
              <a:buNone/>
            </a:pPr>
            <a:r>
              <a:rPr lang="en-US" sz="1200" dirty="0" smtClean="0"/>
              <a:t>  &lt;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pPr marL="0" indent="0">
              <a:buNone/>
            </a:pPr>
            <a:r>
              <a:rPr lang="en-US" sz="1200" dirty="0" smtClean="0"/>
              <a:t>    &lt;</a:t>
            </a:r>
            <a:r>
              <a:rPr lang="en-US" sz="1200" dirty="0" err="1" smtClean="0"/>
              <a:t>th</a:t>
            </a:r>
            <a:r>
              <a:rPr lang="en-US" sz="1200" dirty="0" smtClean="0"/>
              <a:t>&gt;</a:t>
            </a:r>
            <a:r>
              <a:rPr lang="en-US" sz="1200" dirty="0" err="1" smtClean="0"/>
              <a:t>Firstname</a:t>
            </a:r>
            <a:r>
              <a:rPr lang="en-US" sz="1200" dirty="0" smtClean="0"/>
              <a:t>&lt;/</a:t>
            </a:r>
            <a:r>
              <a:rPr lang="en-US" sz="1200" dirty="0" err="1" smtClean="0"/>
              <a:t>th</a:t>
            </a:r>
            <a:r>
              <a:rPr lang="en-US" sz="1200" dirty="0" smtClean="0"/>
              <a:t>&gt;</a:t>
            </a:r>
          </a:p>
          <a:p>
            <a:pPr marL="0" indent="0">
              <a:buNone/>
            </a:pPr>
            <a:r>
              <a:rPr lang="en-US" sz="1200" dirty="0" smtClean="0"/>
              <a:t>    &lt;</a:t>
            </a:r>
            <a:r>
              <a:rPr lang="en-US" sz="1200" dirty="0" err="1" smtClean="0"/>
              <a:t>th</a:t>
            </a:r>
            <a:r>
              <a:rPr lang="en-US" sz="1200" dirty="0" smtClean="0"/>
              <a:t>&gt;</a:t>
            </a:r>
            <a:r>
              <a:rPr lang="en-US" sz="1200" dirty="0" err="1" smtClean="0"/>
              <a:t>Lastname</a:t>
            </a:r>
            <a:r>
              <a:rPr lang="en-US" sz="1200" dirty="0" smtClean="0"/>
              <a:t>&lt;/</a:t>
            </a:r>
            <a:r>
              <a:rPr lang="en-US" sz="1200" dirty="0" err="1" smtClean="0"/>
              <a:t>th</a:t>
            </a:r>
            <a:r>
              <a:rPr lang="en-US" sz="1200" dirty="0" smtClean="0"/>
              <a:t>&gt; </a:t>
            </a:r>
          </a:p>
          <a:p>
            <a:pPr marL="0" indent="0">
              <a:buNone/>
            </a:pPr>
            <a:r>
              <a:rPr lang="en-US" sz="1200" dirty="0" smtClean="0"/>
              <a:t>    &lt;</a:t>
            </a:r>
            <a:r>
              <a:rPr lang="en-US" sz="1200" dirty="0" err="1" smtClean="0"/>
              <a:t>th</a:t>
            </a:r>
            <a:r>
              <a:rPr lang="en-US" sz="1200" dirty="0" smtClean="0"/>
              <a:t>&gt;Age&lt;/</a:t>
            </a:r>
            <a:r>
              <a:rPr lang="en-US" sz="1200" dirty="0" err="1" smtClean="0"/>
              <a:t>th</a:t>
            </a:r>
            <a:r>
              <a:rPr lang="en-US" sz="1200" dirty="0" smtClean="0"/>
              <a:t>&gt;</a:t>
            </a:r>
          </a:p>
          <a:p>
            <a:pPr marL="0" indent="0">
              <a:buNone/>
            </a:pPr>
            <a:r>
              <a:rPr lang="en-US" sz="1200" dirty="0" smtClean="0"/>
              <a:t>  &lt;/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pPr marL="0" indent="0">
              <a:buNone/>
            </a:pPr>
            <a:r>
              <a:rPr lang="en-US" sz="1200" dirty="0" smtClean="0"/>
              <a:t>  &lt;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pPr marL="0" indent="0">
              <a:buNone/>
            </a:pPr>
            <a:r>
              <a:rPr lang="en-US" sz="1200" dirty="0" smtClean="0"/>
              <a:t>    &lt;td&gt;Jill&lt;/td&gt;</a:t>
            </a:r>
          </a:p>
          <a:p>
            <a:pPr marL="0" indent="0">
              <a:buNone/>
            </a:pPr>
            <a:r>
              <a:rPr lang="en-US" sz="1200" dirty="0" smtClean="0"/>
              <a:t>    &lt;td&gt;Smith&lt;/td&gt;</a:t>
            </a:r>
          </a:p>
          <a:p>
            <a:pPr marL="0" indent="0">
              <a:buNone/>
            </a:pPr>
            <a:r>
              <a:rPr lang="en-US" sz="1200" dirty="0" smtClean="0"/>
              <a:t>    &lt;td&gt;50&lt;/td&gt;</a:t>
            </a:r>
          </a:p>
          <a:p>
            <a:pPr marL="0" indent="0">
              <a:buNone/>
            </a:pPr>
            <a:r>
              <a:rPr lang="en-US" sz="1200" dirty="0" smtClean="0"/>
              <a:t>  &lt;/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pPr marL="0" indent="0">
              <a:buNone/>
            </a:pPr>
            <a:r>
              <a:rPr lang="en-US" sz="1200" dirty="0" smtClean="0"/>
              <a:t>  &lt;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pPr marL="0" indent="0">
              <a:buNone/>
            </a:pPr>
            <a:r>
              <a:rPr lang="en-US" sz="1200" dirty="0" smtClean="0"/>
              <a:t>    &lt;td&gt;Eve&lt;/td&gt;</a:t>
            </a:r>
          </a:p>
          <a:p>
            <a:pPr marL="0" indent="0">
              <a:buNone/>
            </a:pPr>
            <a:r>
              <a:rPr lang="en-US" sz="1200" dirty="0" smtClean="0"/>
              <a:t>    &lt;td&gt;Jackson&lt;/td&gt;</a:t>
            </a:r>
          </a:p>
          <a:p>
            <a:pPr marL="0" indent="0">
              <a:buNone/>
            </a:pPr>
            <a:r>
              <a:rPr lang="en-US" sz="1200" dirty="0" smtClean="0"/>
              <a:t>    &lt;td&gt;94&lt;/td&gt;</a:t>
            </a:r>
          </a:p>
          <a:p>
            <a:pPr marL="0" indent="0">
              <a:buNone/>
            </a:pPr>
            <a:r>
              <a:rPr lang="en-US" sz="1200" dirty="0" smtClean="0"/>
              <a:t>  &lt;/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pPr marL="0" indent="0">
              <a:buNone/>
            </a:pPr>
            <a:r>
              <a:rPr lang="en-US" sz="1200" dirty="0" smtClean="0"/>
              <a:t>  &lt;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pPr marL="0" indent="0">
              <a:buNone/>
            </a:pPr>
            <a:r>
              <a:rPr lang="en-US" sz="1200" dirty="0" smtClean="0"/>
              <a:t>    &lt;td&gt;John&lt;/td&gt;</a:t>
            </a:r>
          </a:p>
          <a:p>
            <a:pPr marL="0" indent="0">
              <a:buNone/>
            </a:pPr>
            <a:r>
              <a:rPr lang="en-US" sz="1200" dirty="0" smtClean="0"/>
              <a:t>    &lt;td&gt;Doe&lt;/td&gt;</a:t>
            </a:r>
          </a:p>
          <a:p>
            <a:pPr marL="0" indent="0">
              <a:buNone/>
            </a:pPr>
            <a:r>
              <a:rPr lang="en-US" sz="1200" dirty="0" smtClean="0"/>
              <a:t>    &lt;td&gt;80&lt;/td&gt;</a:t>
            </a:r>
          </a:p>
          <a:p>
            <a:pPr marL="0" indent="0">
              <a:buNone/>
            </a:pPr>
            <a:r>
              <a:rPr lang="en-US" sz="1200" dirty="0" smtClean="0"/>
              <a:t>  &lt;/</a:t>
            </a:r>
            <a:r>
              <a:rPr lang="en-US" sz="1200" dirty="0" err="1" smtClean="0"/>
              <a:t>tr</a:t>
            </a:r>
            <a:r>
              <a:rPr lang="en-US" sz="1200" dirty="0" smtClean="0"/>
              <a:t>&gt;</a:t>
            </a:r>
          </a:p>
          <a:p>
            <a:pPr marL="0" indent="0">
              <a:buNone/>
            </a:pPr>
            <a:r>
              <a:rPr lang="en-US" sz="1200" dirty="0" smtClean="0"/>
              <a:t>&lt;/table&gt;</a:t>
            </a:r>
          </a:p>
          <a:p>
            <a:pPr marL="0" indent="0">
              <a:buNone/>
            </a:pPr>
            <a:r>
              <a:rPr lang="en-US" sz="1200" dirty="0" smtClean="0"/>
              <a:t>&lt;p&gt;Try to change the padding to 5px.&lt;/p&gt;</a:t>
            </a:r>
          </a:p>
          <a:p>
            <a:pPr marL="0" indent="0">
              <a:buNone/>
            </a:pPr>
            <a:r>
              <a:rPr lang="en-US" sz="1200" dirty="0" smtClean="0"/>
              <a:t>&lt;/body&gt;</a:t>
            </a:r>
          </a:p>
          <a:p>
            <a:pPr marL="0" indent="0">
              <a:buNone/>
            </a:pPr>
            <a:r>
              <a:rPr lang="en-US" sz="1200" dirty="0" smtClean="0"/>
              <a:t>&lt;/html&gt;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370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03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Example-5-Left align headings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8490"/>
            <a:ext cx="10515600" cy="5378473"/>
          </a:xfrm>
        </p:spPr>
        <p:txBody>
          <a:bodyPr numCol="2"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&lt;style&gt;</a:t>
            </a:r>
          </a:p>
          <a:p>
            <a:pPr marL="0" indent="0">
              <a:buNone/>
            </a:pPr>
            <a:r>
              <a:rPr lang="en-US" dirty="0" smtClean="0"/>
              <a:t>table, </a:t>
            </a:r>
            <a:r>
              <a:rPr lang="en-US" dirty="0" err="1" smtClean="0"/>
              <a:t>th</a:t>
            </a:r>
            <a:r>
              <a:rPr lang="en-US" dirty="0" smtClean="0"/>
              <a:t>, td {</a:t>
            </a:r>
          </a:p>
          <a:p>
            <a:pPr marL="0" indent="0">
              <a:buNone/>
            </a:pPr>
            <a:r>
              <a:rPr lang="en-US" dirty="0" smtClean="0"/>
              <a:t>    border: 1px solid black;</a:t>
            </a:r>
          </a:p>
          <a:p>
            <a:pPr marL="0" indent="0">
              <a:buNone/>
            </a:pPr>
            <a:r>
              <a:rPr lang="en-US" dirty="0" smtClean="0"/>
              <a:t>    border-collapse: collapse;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th</a:t>
            </a:r>
            <a:r>
              <a:rPr lang="en-US" dirty="0" smtClean="0"/>
              <a:t>, td {</a:t>
            </a:r>
          </a:p>
          <a:p>
            <a:pPr marL="0" indent="0">
              <a:buNone/>
            </a:pPr>
            <a:r>
              <a:rPr lang="en-US" dirty="0" smtClean="0"/>
              <a:t>    padding: 5px;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sz="8600" b="1" dirty="0" err="1" smtClean="0">
                <a:solidFill>
                  <a:srgbClr val="FF0000"/>
                </a:solidFill>
              </a:rPr>
              <a:t>th</a:t>
            </a:r>
            <a:r>
              <a:rPr lang="en-US" sz="8600" b="1" dirty="0" smtClean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US" sz="8600" b="1" dirty="0" smtClean="0">
                <a:solidFill>
                  <a:srgbClr val="FF0000"/>
                </a:solidFill>
              </a:rPr>
              <a:t>    text-align: left;</a:t>
            </a:r>
          </a:p>
          <a:p>
            <a:pPr marL="0" indent="0">
              <a:buNone/>
            </a:pPr>
            <a:r>
              <a:rPr lang="en-US" sz="8600" b="1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/>
              <a:t>&lt;/style&gt;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&lt;table style="width:100%"&gt;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Firstname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r>
              <a:rPr lang="en-US" dirty="0" err="1" smtClean="0"/>
              <a:t>Lastname</a:t>
            </a:r>
            <a:r>
              <a:rPr lang="en-US" dirty="0" smtClean="0"/>
              <a:t>&lt;/</a:t>
            </a:r>
            <a:r>
              <a:rPr lang="en-US" dirty="0" err="1" smtClean="0"/>
              <a:t>th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&gt;Age&lt;/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&lt;td&gt;Jill&lt;/td&gt;</a:t>
            </a:r>
          </a:p>
          <a:p>
            <a:pPr marL="0" indent="0">
              <a:buNone/>
            </a:pPr>
            <a:r>
              <a:rPr lang="en-US" dirty="0" smtClean="0"/>
              <a:t>    &lt;td&gt;Smith&lt;/td&gt;</a:t>
            </a:r>
          </a:p>
          <a:p>
            <a:pPr marL="0" indent="0">
              <a:buNone/>
            </a:pPr>
            <a:r>
              <a:rPr lang="en-US" dirty="0" smtClean="0"/>
              <a:t>    &lt;td&gt;50&lt;/td&gt;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&lt;td&gt;Eve&lt;/td&gt;</a:t>
            </a:r>
          </a:p>
          <a:p>
            <a:pPr marL="0" indent="0">
              <a:buNone/>
            </a:pPr>
            <a:r>
              <a:rPr lang="en-US" dirty="0" smtClean="0"/>
              <a:t>    &lt;td&gt;Jackson&lt;/td&gt;</a:t>
            </a:r>
          </a:p>
          <a:p>
            <a:pPr marL="0" indent="0">
              <a:buNone/>
            </a:pPr>
            <a:r>
              <a:rPr lang="en-US" dirty="0" smtClean="0"/>
              <a:t>    &lt;td&gt;94&lt;/td&gt;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&lt;td&gt;John&lt;/td&gt;</a:t>
            </a:r>
          </a:p>
          <a:p>
            <a:pPr marL="0" indent="0">
              <a:buNone/>
            </a:pPr>
            <a:r>
              <a:rPr lang="en-US" dirty="0" smtClean="0"/>
              <a:t>    &lt;td&gt;Doe&lt;/td&gt;</a:t>
            </a:r>
          </a:p>
          <a:p>
            <a:pPr marL="0" indent="0">
              <a:buNone/>
            </a:pPr>
            <a:r>
              <a:rPr lang="en-US" dirty="0" smtClean="0"/>
              <a:t>    &lt;td&gt;80&lt;/td&gt;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&lt;/table&gt;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0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pPr algn="ctr"/>
            <a:r>
              <a:rPr lang="en-US" dirty="0" smtClean="0"/>
              <a:t>Example-6-Border spacing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495347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900" dirty="0" smtClean="0"/>
              <a:t>&lt;!DOCTYPE html&gt;</a:t>
            </a:r>
          </a:p>
          <a:p>
            <a:pPr marL="0" indent="0">
              <a:buNone/>
            </a:pPr>
            <a:r>
              <a:rPr lang="en-US" sz="900" dirty="0" smtClean="0"/>
              <a:t>&lt;html&gt;</a:t>
            </a:r>
          </a:p>
          <a:p>
            <a:pPr marL="0" indent="0">
              <a:buNone/>
            </a:pPr>
            <a:r>
              <a:rPr lang="en-US" sz="900" dirty="0" smtClean="0"/>
              <a:t>&lt;head&gt;</a:t>
            </a:r>
          </a:p>
          <a:p>
            <a:pPr marL="0" indent="0">
              <a:buNone/>
            </a:pPr>
            <a:r>
              <a:rPr lang="en-US" sz="900" dirty="0" smtClean="0"/>
              <a:t>&lt;style&gt;</a:t>
            </a:r>
          </a:p>
          <a:p>
            <a:pPr marL="0" indent="0">
              <a:buNone/>
            </a:pPr>
            <a:r>
              <a:rPr lang="en-US" sz="900" dirty="0" smtClean="0"/>
              <a:t>table, </a:t>
            </a:r>
            <a:r>
              <a:rPr lang="en-US" sz="900" dirty="0" err="1" smtClean="0"/>
              <a:t>th</a:t>
            </a:r>
            <a:r>
              <a:rPr lang="en-US" sz="900" dirty="0" smtClean="0"/>
              <a:t>, td {</a:t>
            </a:r>
          </a:p>
          <a:p>
            <a:pPr marL="0" indent="0">
              <a:buNone/>
            </a:pPr>
            <a:r>
              <a:rPr lang="en-US" sz="900" dirty="0" smtClean="0"/>
              <a:t>    border: 1px solid black;</a:t>
            </a:r>
          </a:p>
          <a:p>
            <a:pPr marL="0" indent="0">
              <a:buNone/>
            </a:pPr>
            <a:r>
              <a:rPr lang="en-US" sz="900" dirty="0" smtClean="0"/>
              <a:t>    padding: 5px;</a:t>
            </a:r>
          </a:p>
          <a:p>
            <a:pPr marL="0" indent="0">
              <a:buNone/>
            </a:pPr>
            <a:r>
              <a:rPr lang="en-US" sz="900" dirty="0" smtClean="0"/>
              <a:t>}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table {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    border-spacing: 15px;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900" dirty="0" smtClean="0"/>
              <a:t>&lt;/style&gt;</a:t>
            </a:r>
          </a:p>
          <a:p>
            <a:pPr marL="0" indent="0">
              <a:buNone/>
            </a:pPr>
            <a:r>
              <a:rPr lang="en-US" sz="900" dirty="0" smtClean="0"/>
              <a:t>&lt;/head&gt;</a:t>
            </a:r>
          </a:p>
          <a:p>
            <a:pPr marL="0" indent="0">
              <a:buNone/>
            </a:pPr>
            <a:r>
              <a:rPr lang="en-US" sz="900" dirty="0" smtClean="0"/>
              <a:t>&lt;body&gt;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&lt;table style="width:100%"&gt;</a:t>
            </a:r>
          </a:p>
          <a:p>
            <a:pPr marL="0" indent="0">
              <a:buNone/>
            </a:pPr>
            <a:r>
              <a:rPr lang="en-US" sz="900" dirty="0" smtClean="0"/>
              <a:t>  &lt;</a:t>
            </a:r>
            <a:r>
              <a:rPr lang="en-US" sz="900" dirty="0" err="1" smtClean="0"/>
              <a:t>tr</a:t>
            </a:r>
            <a:r>
              <a:rPr lang="en-US" sz="900" dirty="0" smtClean="0"/>
              <a:t>&gt;</a:t>
            </a:r>
          </a:p>
          <a:p>
            <a:pPr marL="0" indent="0">
              <a:buNone/>
            </a:pPr>
            <a:r>
              <a:rPr lang="en-US" sz="900" dirty="0" smtClean="0"/>
              <a:t>    &lt;</a:t>
            </a:r>
            <a:r>
              <a:rPr lang="en-US" sz="900" dirty="0" err="1" smtClean="0"/>
              <a:t>th</a:t>
            </a:r>
            <a:r>
              <a:rPr lang="en-US" sz="900" dirty="0" smtClean="0"/>
              <a:t>&gt;</a:t>
            </a:r>
            <a:r>
              <a:rPr lang="en-US" sz="900" dirty="0" err="1" smtClean="0"/>
              <a:t>Firstname</a:t>
            </a:r>
            <a:r>
              <a:rPr lang="en-US" sz="900" dirty="0" smtClean="0"/>
              <a:t>&lt;/</a:t>
            </a:r>
            <a:r>
              <a:rPr lang="en-US" sz="900" dirty="0" err="1" smtClean="0"/>
              <a:t>th</a:t>
            </a:r>
            <a:r>
              <a:rPr lang="en-US" sz="900" dirty="0" smtClean="0"/>
              <a:t>&gt;</a:t>
            </a:r>
          </a:p>
          <a:p>
            <a:pPr marL="0" indent="0">
              <a:buNone/>
            </a:pPr>
            <a:r>
              <a:rPr lang="en-US" sz="900" dirty="0" smtClean="0"/>
              <a:t>    &lt;</a:t>
            </a:r>
            <a:r>
              <a:rPr lang="en-US" sz="900" dirty="0" err="1" smtClean="0"/>
              <a:t>th</a:t>
            </a:r>
            <a:r>
              <a:rPr lang="en-US" sz="900" dirty="0" smtClean="0"/>
              <a:t>&gt;</a:t>
            </a:r>
            <a:r>
              <a:rPr lang="en-US" sz="900" dirty="0" err="1" smtClean="0"/>
              <a:t>Lastname</a:t>
            </a:r>
            <a:r>
              <a:rPr lang="en-US" sz="900" dirty="0" smtClean="0"/>
              <a:t>&lt;/</a:t>
            </a:r>
            <a:r>
              <a:rPr lang="en-US" sz="900" dirty="0" err="1" smtClean="0"/>
              <a:t>th</a:t>
            </a:r>
            <a:r>
              <a:rPr lang="en-US" sz="900" dirty="0" smtClean="0"/>
              <a:t>&gt; </a:t>
            </a:r>
          </a:p>
          <a:p>
            <a:pPr marL="0" indent="0">
              <a:buNone/>
            </a:pPr>
            <a:r>
              <a:rPr lang="en-US" sz="900" dirty="0" smtClean="0"/>
              <a:t>    &lt;</a:t>
            </a:r>
            <a:r>
              <a:rPr lang="en-US" sz="900" dirty="0" err="1" smtClean="0"/>
              <a:t>th</a:t>
            </a:r>
            <a:r>
              <a:rPr lang="en-US" sz="900" dirty="0" smtClean="0"/>
              <a:t>&gt;Age&lt;/</a:t>
            </a:r>
            <a:r>
              <a:rPr lang="en-US" sz="900" dirty="0" err="1" smtClean="0"/>
              <a:t>th</a:t>
            </a:r>
            <a:r>
              <a:rPr lang="en-US" sz="900" dirty="0" smtClean="0"/>
              <a:t>&gt;</a:t>
            </a:r>
          </a:p>
          <a:p>
            <a:pPr marL="0" indent="0">
              <a:buNone/>
            </a:pPr>
            <a:r>
              <a:rPr lang="en-US" sz="900" dirty="0" smtClean="0"/>
              <a:t>  &lt;/</a:t>
            </a:r>
            <a:r>
              <a:rPr lang="en-US" sz="900" dirty="0" err="1" smtClean="0"/>
              <a:t>tr</a:t>
            </a:r>
            <a:r>
              <a:rPr lang="en-US" sz="900" dirty="0" smtClean="0"/>
              <a:t>&gt;</a:t>
            </a:r>
          </a:p>
          <a:p>
            <a:pPr marL="0" indent="0">
              <a:buNone/>
            </a:pPr>
            <a:r>
              <a:rPr lang="en-US" sz="900" dirty="0" smtClean="0"/>
              <a:t>  &lt;</a:t>
            </a:r>
            <a:r>
              <a:rPr lang="en-US" sz="900" dirty="0" err="1" smtClean="0"/>
              <a:t>tr</a:t>
            </a:r>
            <a:r>
              <a:rPr lang="en-US" sz="900" dirty="0" smtClean="0"/>
              <a:t>&gt;</a:t>
            </a:r>
          </a:p>
          <a:p>
            <a:pPr marL="0" indent="0">
              <a:buNone/>
            </a:pPr>
            <a:r>
              <a:rPr lang="en-US" sz="900" dirty="0" smtClean="0"/>
              <a:t>    &lt;td&gt;Jill&lt;/td&gt;</a:t>
            </a:r>
          </a:p>
          <a:p>
            <a:pPr marL="0" indent="0">
              <a:buNone/>
            </a:pPr>
            <a:r>
              <a:rPr lang="en-US" sz="900" dirty="0" smtClean="0"/>
              <a:t>    &lt;td&gt;Smith&lt;/td&gt;</a:t>
            </a:r>
          </a:p>
          <a:p>
            <a:pPr marL="0" indent="0">
              <a:buNone/>
            </a:pPr>
            <a:r>
              <a:rPr lang="en-US" sz="900" dirty="0" smtClean="0"/>
              <a:t>    &lt;td&gt;50&lt;/td&gt;</a:t>
            </a:r>
          </a:p>
          <a:p>
            <a:pPr marL="0" indent="0">
              <a:buNone/>
            </a:pPr>
            <a:r>
              <a:rPr lang="en-US" sz="900" dirty="0" smtClean="0"/>
              <a:t>  &lt;/</a:t>
            </a:r>
            <a:r>
              <a:rPr lang="en-US" sz="900" dirty="0" err="1" smtClean="0"/>
              <a:t>tr</a:t>
            </a:r>
            <a:r>
              <a:rPr lang="en-US" sz="900" dirty="0" smtClean="0"/>
              <a:t>&gt;</a:t>
            </a:r>
          </a:p>
          <a:p>
            <a:pPr marL="0" indent="0">
              <a:buNone/>
            </a:pPr>
            <a:r>
              <a:rPr lang="en-US" sz="900" dirty="0" smtClean="0"/>
              <a:t>  &lt;</a:t>
            </a:r>
            <a:r>
              <a:rPr lang="en-US" sz="900" dirty="0" err="1" smtClean="0"/>
              <a:t>tr</a:t>
            </a:r>
            <a:r>
              <a:rPr lang="en-US" sz="900" dirty="0" smtClean="0"/>
              <a:t>&gt;</a:t>
            </a:r>
          </a:p>
          <a:p>
            <a:pPr marL="0" indent="0">
              <a:buNone/>
            </a:pPr>
            <a:r>
              <a:rPr lang="en-US" sz="900" dirty="0" smtClean="0"/>
              <a:t>    &lt;td&gt;Eve&lt;/td&gt;</a:t>
            </a:r>
          </a:p>
          <a:p>
            <a:pPr marL="0" indent="0">
              <a:buNone/>
            </a:pPr>
            <a:r>
              <a:rPr lang="en-US" sz="900" dirty="0" smtClean="0"/>
              <a:t>    &lt;td&gt;Jackson&lt;/td&gt;</a:t>
            </a:r>
          </a:p>
          <a:p>
            <a:pPr marL="0" indent="0">
              <a:buNone/>
            </a:pPr>
            <a:r>
              <a:rPr lang="en-US" sz="900" dirty="0" smtClean="0"/>
              <a:t>    &lt;td&gt;94&lt;/td&gt;</a:t>
            </a:r>
          </a:p>
          <a:p>
            <a:pPr marL="0" indent="0">
              <a:buNone/>
            </a:pPr>
            <a:r>
              <a:rPr lang="en-US" sz="900" dirty="0" smtClean="0"/>
              <a:t>  &lt;/</a:t>
            </a:r>
            <a:r>
              <a:rPr lang="en-US" sz="900" dirty="0" err="1" smtClean="0"/>
              <a:t>tr</a:t>
            </a:r>
            <a:r>
              <a:rPr lang="en-US" sz="900" dirty="0" smtClean="0"/>
              <a:t>&gt;</a:t>
            </a:r>
          </a:p>
          <a:p>
            <a:pPr marL="0" indent="0">
              <a:buNone/>
            </a:pPr>
            <a:r>
              <a:rPr lang="en-US" sz="900" dirty="0" smtClean="0"/>
              <a:t>  &lt;</a:t>
            </a:r>
            <a:r>
              <a:rPr lang="en-US" sz="900" dirty="0" err="1" smtClean="0"/>
              <a:t>tr</a:t>
            </a:r>
            <a:r>
              <a:rPr lang="en-US" sz="900" dirty="0" smtClean="0"/>
              <a:t>&gt;</a:t>
            </a:r>
          </a:p>
          <a:p>
            <a:pPr marL="0" indent="0">
              <a:buNone/>
            </a:pPr>
            <a:r>
              <a:rPr lang="en-US" sz="900" dirty="0" smtClean="0"/>
              <a:t>    &lt;td&gt;John&lt;/td&gt;</a:t>
            </a:r>
          </a:p>
          <a:p>
            <a:pPr marL="0" indent="0">
              <a:buNone/>
            </a:pPr>
            <a:r>
              <a:rPr lang="en-US" sz="900" dirty="0" smtClean="0"/>
              <a:t>    &lt;td&gt;Doe&lt;/td&gt;</a:t>
            </a:r>
          </a:p>
          <a:p>
            <a:pPr marL="0" indent="0">
              <a:buNone/>
            </a:pPr>
            <a:r>
              <a:rPr lang="en-US" sz="900" dirty="0" smtClean="0"/>
              <a:t>    &lt;td&gt;80&lt;/td&gt;</a:t>
            </a:r>
          </a:p>
          <a:p>
            <a:pPr marL="0" indent="0">
              <a:buNone/>
            </a:pPr>
            <a:r>
              <a:rPr lang="en-US" sz="900" dirty="0" smtClean="0"/>
              <a:t>  &lt;/</a:t>
            </a:r>
            <a:r>
              <a:rPr lang="en-US" sz="900" dirty="0" err="1" smtClean="0"/>
              <a:t>tr</a:t>
            </a:r>
            <a:r>
              <a:rPr lang="en-US" sz="900" dirty="0" smtClean="0"/>
              <a:t>&gt;</a:t>
            </a:r>
          </a:p>
          <a:p>
            <a:pPr marL="0" indent="0">
              <a:buNone/>
            </a:pPr>
            <a:r>
              <a:rPr lang="en-US" sz="900" dirty="0" smtClean="0"/>
              <a:t>&lt;/table&gt;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&lt;p&gt;Try to change the border-spacing to 5px.&lt;/p&gt;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sz="900" dirty="0" smtClean="0"/>
              <a:t>&lt;/body&gt;</a:t>
            </a:r>
          </a:p>
          <a:p>
            <a:pPr marL="0" indent="0">
              <a:buNone/>
            </a:pPr>
            <a:r>
              <a:rPr lang="en-US" sz="900" dirty="0" smtClean="0"/>
              <a:t>&lt;/html&gt;</a:t>
            </a:r>
          </a:p>
          <a:p>
            <a:pPr marL="0" indent="0"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8823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1494</Words>
  <Application>Microsoft Office PowerPoint</Application>
  <PresentationFormat>Widescreen</PresentationFormat>
  <Paragraphs>334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Defining an HTML Table </vt:lpstr>
      <vt:lpstr>Example 1</vt:lpstr>
      <vt:lpstr>Example 2-Adding a border</vt:lpstr>
      <vt:lpstr>OUTPUT</vt:lpstr>
      <vt:lpstr>Example 3-Collapse border</vt:lpstr>
      <vt:lpstr>OUTPUT</vt:lpstr>
      <vt:lpstr>Example 4-Cell padding</vt:lpstr>
      <vt:lpstr>Example-5-Left align headings</vt:lpstr>
      <vt:lpstr>Example-6-Border spacing</vt:lpstr>
      <vt:lpstr>Example -7(Cells that Span Many Columns)</vt:lpstr>
      <vt:lpstr>OUTPUT</vt:lpstr>
      <vt:lpstr>Example-8(Cells that Span Many Rows)</vt:lpstr>
      <vt:lpstr>OUTPUT</vt:lpstr>
      <vt:lpstr>Example -9(Adding a caption)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an HTML Table </dc:title>
  <dc:creator>Elayaraja Elangovan</dc:creator>
  <cp:lastModifiedBy>Windows User</cp:lastModifiedBy>
  <cp:revision>29</cp:revision>
  <dcterms:created xsi:type="dcterms:W3CDTF">2017-05-10T02:47:47Z</dcterms:created>
  <dcterms:modified xsi:type="dcterms:W3CDTF">2018-01-29T14:24:49Z</dcterms:modified>
</cp:coreProperties>
</file>