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DA1AA7-A285-4DDF-86A8-E887F5B57B1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A6C7-779F-4BA1-BE5A-E461236DA0A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0A55-8F5B-4F19-8028-1E7383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Grouping HTML Elements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There are two important tags which we use very frequently to group various other HTML tags 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(</a:t>
            </a:r>
            <a:r>
              <a:rPr lang="en-US" sz="4400" b="1" dirty="0" err="1">
                <a:solidFill>
                  <a:srgbClr val="FF0000"/>
                </a:solidFill>
              </a:rPr>
              <a:t>i</a:t>
            </a:r>
            <a:r>
              <a:rPr lang="en-US" sz="4400" b="1" dirty="0">
                <a:solidFill>
                  <a:srgbClr val="FF0000"/>
                </a:solidFill>
              </a:rPr>
              <a:t>) &lt;div&gt; tag and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(</a:t>
            </a:r>
            <a:r>
              <a:rPr lang="en-US" sz="4400" b="1" dirty="0">
                <a:solidFill>
                  <a:srgbClr val="FF0000"/>
                </a:solidFill>
              </a:rPr>
              <a:t>ii) &lt;span&gt; tag </a:t>
            </a:r>
          </a:p>
        </p:txBody>
      </p:sp>
    </p:spTree>
    <p:extLst>
      <p:ext uri="{BB962C8B-B14F-4D97-AF65-F5344CB8AC3E}">
        <p14:creationId xmlns:p14="http://schemas.microsoft.com/office/powerpoint/2010/main" val="14340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472" y="1690688"/>
            <a:ext cx="8431055" cy="39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61892"/>
          </a:xfrm>
        </p:spPr>
        <p:txBody>
          <a:bodyPr>
            <a:normAutofit fontScale="90000"/>
          </a:bodyPr>
          <a:lstStyle/>
          <a:p>
            <a:r>
              <a:rPr lang="en-US" sz="1600" b="1" dirty="0" smtClean="0"/>
              <a:t>Example -2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892"/>
            <a:ext cx="10515600" cy="59150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margin: 100px 150px 100px 80px;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lightblue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&lt;h2&gt;Using the margin shorthand property&lt;/h2&gt;</a:t>
            </a:r>
          </a:p>
          <a:p>
            <a:pPr marL="0" indent="0">
              <a:buNone/>
            </a:pPr>
            <a:r>
              <a:rPr lang="en-US" dirty="0" smtClean="0"/>
              <a:t>&lt;div&gt;This div element has a top margin of 100px, a right margin of 150px, a bottom margin of 100px, and a left margin of 80px.&lt;/div&gt;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761" y="1815736"/>
            <a:ext cx="7495250" cy="40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189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/>
              <a:t>Example 3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018"/>
            <a:ext cx="10515600" cy="60872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width:300px;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margin: auto;</a:t>
            </a:r>
          </a:p>
          <a:p>
            <a:pPr marL="0" indent="0">
              <a:buNone/>
            </a:pPr>
            <a:r>
              <a:rPr lang="en-US" dirty="0" smtClean="0"/>
              <a:t>    border: 1px solid red;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&lt;/style&gt;&lt;/head&gt;&lt;body&gt;</a:t>
            </a:r>
          </a:p>
          <a:p>
            <a:pPr marL="0" indent="0">
              <a:buNone/>
            </a:pPr>
            <a:r>
              <a:rPr lang="en-US" dirty="0" smtClean="0"/>
              <a:t>&lt;h2&gt;Use of the auto Value&lt;/h2&gt;</a:t>
            </a:r>
          </a:p>
          <a:p>
            <a:pPr marL="0" indent="0">
              <a:buNone/>
            </a:pPr>
            <a:r>
              <a:rPr lang="en-US" dirty="0" smtClean="0"/>
              <a:t>&lt;p&gt;You can set the margin property to auto to horizontally center the element within its container.</a:t>
            </a:r>
          </a:p>
          <a:p>
            <a:pPr marL="0" indent="0">
              <a:buNone/>
            </a:pPr>
            <a:r>
              <a:rPr lang="en-US" dirty="0" smtClean="0"/>
              <a:t>The element will then take up the specified width, and the remaining space will be split equally between the left and right margins:&lt;/p&gt;</a:t>
            </a:r>
          </a:p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r>
              <a:rPr lang="en-US" dirty="0" smtClean="0"/>
              <a:t>This div will be centered because it has margin: auto;</a:t>
            </a:r>
          </a:p>
          <a:p>
            <a:pPr marL="0" indent="0">
              <a:buNone/>
            </a:pPr>
            <a:r>
              <a:rPr lang="en-US" dirty="0" smtClean="0"/>
              <a:t>&lt;/div&gt;&lt;/body&gt;&lt;/html&gt;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53" y="1690688"/>
            <a:ext cx="8370689" cy="37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Padding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The CSS padding properties are used to generate space around content.</a:t>
            </a:r>
          </a:p>
          <a:p>
            <a:pPr algn="just"/>
            <a:r>
              <a:rPr lang="en-US" sz="4000" dirty="0" smtClean="0"/>
              <a:t>The padding clears an area around the content (inside the border) of an element.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1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Padding - Individual Sides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has properties for specifying the padding for each side of an element: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padding-top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padding-right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padding-bottom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8829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61134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&lt;head&gt;&lt;style&gt;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border: 1px solid black;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background-color: </a:t>
            </a:r>
            <a:r>
              <a:rPr lang="en-US" b="1" dirty="0" err="1" smtClean="0">
                <a:solidFill>
                  <a:srgbClr val="FF0000"/>
                </a:solidFill>
              </a:rPr>
              <a:t>lightblue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padding-top: 50px;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padding-right: 30px;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padding-bottom: 50px;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padding-left: 80px;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&lt;h2&gt;Using individual padding properties&lt;/h2&gt;</a:t>
            </a:r>
          </a:p>
          <a:p>
            <a:pPr marL="0" indent="0">
              <a:buNone/>
            </a:pPr>
            <a:r>
              <a:rPr lang="en-US" dirty="0" smtClean="0"/>
              <a:t>&lt;div&gt;This div element has a top padding of 50px, a right padding of 30px, a bottom padding of 50px, and a left padding of 80px.&lt;/div&gt;</a:t>
            </a:r>
          </a:p>
          <a:p>
            <a:pPr marL="0" indent="0">
              <a:buNone/>
            </a:pPr>
            <a:r>
              <a:rPr lang="en-US" dirty="0" smtClean="0"/>
              <a:t>&lt;/body&gt;&lt;/html&gt;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546161"/>
            <a:ext cx="6928485" cy="45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61"/>
            <a:ext cx="10515600" cy="4708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45029"/>
            <a:ext cx="5181600" cy="51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&lt;!DOCTYPE html&gt;</a:t>
            </a:r>
          </a:p>
          <a:p>
            <a:pPr marL="0" indent="0">
              <a:buNone/>
            </a:pPr>
            <a:r>
              <a:rPr lang="en-US" sz="1800" dirty="0" smtClean="0"/>
              <a:t>&lt;html&gt;</a:t>
            </a:r>
          </a:p>
          <a:p>
            <a:pPr marL="0" indent="0">
              <a:buNone/>
            </a:pPr>
            <a:r>
              <a:rPr lang="en-US" sz="1800" dirty="0" smtClean="0"/>
              <a:t>&lt;head&gt;</a:t>
            </a:r>
          </a:p>
          <a:p>
            <a:pPr marL="0" indent="0">
              <a:buNone/>
            </a:pPr>
            <a:r>
              <a:rPr lang="en-US" sz="1800" dirty="0" smtClean="0"/>
              <a:t>&lt;style&gt;</a:t>
            </a:r>
          </a:p>
          <a:p>
            <a:pPr marL="0" indent="0">
              <a:buNone/>
            </a:pPr>
            <a:r>
              <a:rPr lang="en-US" sz="1800" dirty="0" smtClean="0"/>
              <a:t>div {</a:t>
            </a:r>
          </a:p>
          <a:p>
            <a:pPr marL="0" indent="0">
              <a:buNone/>
            </a:pPr>
            <a:r>
              <a:rPr lang="en-US" sz="1800" dirty="0" smtClean="0"/>
              <a:t>    border: 1px solid black;</a:t>
            </a:r>
          </a:p>
          <a:p>
            <a:pPr marL="0" indent="0">
              <a:buNone/>
            </a:pPr>
            <a:r>
              <a:rPr lang="en-US" sz="1800" dirty="0" smtClean="0"/>
              <a:t>    background-color: </a:t>
            </a:r>
            <a:r>
              <a:rPr lang="en-US" sz="1800" dirty="0" err="1" smtClean="0"/>
              <a:t>lightblue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div.ex1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padding: 25px 50px 75px 100px;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div.ex2 {</a:t>
            </a:r>
          </a:p>
          <a:p>
            <a:pPr marL="0" indent="0">
              <a:buNone/>
            </a:pPr>
            <a:r>
              <a:rPr lang="en-US" sz="1800" dirty="0" smtClean="0"/>
              <a:t>    padding: 25px 50px 75px;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8459"/>
            <a:ext cx="5181600" cy="590441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div.ex3 {</a:t>
            </a:r>
          </a:p>
          <a:p>
            <a:pPr marL="0" indent="0">
              <a:buNone/>
            </a:pPr>
            <a:r>
              <a:rPr lang="en-US" sz="3500" dirty="0" smtClean="0"/>
              <a:t>    padding: 25px 50px;</a:t>
            </a:r>
          </a:p>
          <a:p>
            <a:pPr marL="0" indent="0">
              <a:buNone/>
            </a:pPr>
            <a:r>
              <a:rPr lang="en-US" sz="3500" dirty="0" smtClean="0"/>
              <a:t>}</a:t>
            </a:r>
          </a:p>
          <a:p>
            <a:pPr marL="0" indent="0">
              <a:buNone/>
            </a:pPr>
            <a:r>
              <a:rPr lang="en-US" sz="3500" dirty="0" smtClean="0"/>
              <a:t>div.ex4 {</a:t>
            </a:r>
          </a:p>
          <a:p>
            <a:pPr marL="0" indent="0">
              <a:buNone/>
            </a:pPr>
            <a:r>
              <a:rPr lang="en-US" sz="3500" dirty="0" smtClean="0"/>
              <a:t>    padding: 25px;</a:t>
            </a:r>
          </a:p>
          <a:p>
            <a:pPr marL="0" indent="0">
              <a:buNone/>
            </a:pPr>
            <a:r>
              <a:rPr lang="en-US" sz="3500" dirty="0" smtClean="0"/>
              <a:t>}</a:t>
            </a:r>
          </a:p>
          <a:p>
            <a:pPr marL="0" indent="0">
              <a:buNone/>
            </a:pPr>
            <a:r>
              <a:rPr lang="en-US" sz="3500" dirty="0" smtClean="0"/>
              <a:t>&lt;/style&gt;</a:t>
            </a:r>
          </a:p>
          <a:p>
            <a:pPr marL="0" indent="0">
              <a:buNone/>
            </a:pPr>
            <a:r>
              <a:rPr lang="en-US" sz="3500" dirty="0" smtClean="0"/>
              <a:t>&lt;/head&gt;</a:t>
            </a:r>
          </a:p>
          <a:p>
            <a:pPr marL="0" indent="0">
              <a:buNone/>
            </a:pPr>
            <a:r>
              <a:rPr lang="en-US" sz="3500" dirty="0" smtClean="0"/>
              <a:t>&lt;body&gt;</a:t>
            </a:r>
          </a:p>
          <a:p>
            <a:pPr marL="0" indent="0">
              <a:buNone/>
            </a:pPr>
            <a:r>
              <a:rPr lang="en-US" sz="3500" dirty="0" smtClean="0"/>
              <a:t>&lt;h2&gt;Using the padding shorthand property&lt;/h2&gt;</a:t>
            </a:r>
          </a:p>
          <a:p>
            <a:pPr marL="0" indent="0">
              <a:buNone/>
            </a:pPr>
            <a:r>
              <a:rPr lang="en-US" sz="3500" dirty="0" smtClean="0"/>
              <a:t>&lt;div class="ex1"&gt;This div element has a top padding of 25px, a right padding of 50px, a bottom padding of 75px and a left padding of 100px.&lt;/div&gt;&lt;</a:t>
            </a:r>
            <a:r>
              <a:rPr lang="en-US" sz="3500" dirty="0" err="1" smtClean="0"/>
              <a:t>br</a:t>
            </a:r>
            <a:r>
              <a:rPr lang="en-US" sz="3500" dirty="0" smtClean="0"/>
              <a:t>&gt;</a:t>
            </a:r>
          </a:p>
          <a:p>
            <a:pPr marL="0" indent="0">
              <a:buNone/>
            </a:pPr>
            <a:r>
              <a:rPr lang="en-US" sz="3500" dirty="0" smtClean="0"/>
              <a:t>&lt;div class="ex2"&gt;This div element has a top padding of 25px, a left and right padding of 50px, and a bottom padding of 75px.&lt;/div&gt;&lt;</a:t>
            </a:r>
            <a:r>
              <a:rPr lang="en-US" sz="3500" dirty="0" err="1" smtClean="0"/>
              <a:t>br</a:t>
            </a:r>
            <a:r>
              <a:rPr lang="en-US" sz="3500" dirty="0" smtClean="0"/>
              <a:t>&gt;</a:t>
            </a:r>
          </a:p>
          <a:p>
            <a:pPr marL="0" indent="0">
              <a:buNone/>
            </a:pPr>
            <a:r>
              <a:rPr lang="en-US" sz="3500" dirty="0" smtClean="0"/>
              <a:t>&lt;div class="ex3"&gt;This div element has a top and bottom padding of 25px, and a left and right padding of 50px.&lt;/div&gt;&lt;</a:t>
            </a:r>
            <a:r>
              <a:rPr lang="en-US" sz="3500" dirty="0" err="1" smtClean="0"/>
              <a:t>br</a:t>
            </a:r>
            <a:r>
              <a:rPr lang="en-US" sz="3500" dirty="0" smtClean="0"/>
              <a:t>&gt;</a:t>
            </a:r>
          </a:p>
          <a:p>
            <a:pPr marL="0" indent="0">
              <a:buNone/>
            </a:pPr>
            <a:r>
              <a:rPr lang="en-US" sz="3500" dirty="0" smtClean="0"/>
              <a:t>&lt;div class="ex4"&gt;This div element has a top, right, bottom and left </a:t>
            </a:r>
            <a:r>
              <a:rPr lang="en-US" sz="3500" dirty="0" err="1" smtClean="0"/>
              <a:t>paddding</a:t>
            </a:r>
            <a:r>
              <a:rPr lang="en-US" sz="3500" dirty="0" smtClean="0"/>
              <a:t> of 25px.&lt;/div&gt;</a:t>
            </a:r>
          </a:p>
          <a:p>
            <a:pPr marL="0" indent="0">
              <a:buNone/>
            </a:pPr>
            <a:r>
              <a:rPr lang="en-US" sz="3500" dirty="0" smtClean="0"/>
              <a:t>&lt;/body&gt;</a:t>
            </a:r>
          </a:p>
          <a:p>
            <a:pPr marL="0" indent="0">
              <a:buNone/>
            </a:pPr>
            <a:r>
              <a:rPr lang="en-US" sz="3500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&lt;div&gt; 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Grouping </a:t>
            </a:r>
            <a:r>
              <a:rPr lang="en-US" sz="4000" dirty="0"/>
              <a:t>various other HTML tags and applying CSS on group of elements. </a:t>
            </a:r>
          </a:p>
          <a:p>
            <a:pPr marL="0" indent="0">
              <a:buNone/>
            </a:pPr>
            <a:r>
              <a:rPr lang="en-US" sz="4000" b="1" u="sng" dirty="0" smtClean="0"/>
              <a:t>Syntax:</a:t>
            </a:r>
            <a:endParaRPr lang="en-US" sz="4000" b="1" u="sng" dirty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&lt;div&gt;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Contents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Height and Width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The height and width properties are used to set the height and width of an element.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The height and width can be set to auto (this is default. Means that the browser calculates the height and width), or be specified in length values, like </a:t>
            </a:r>
            <a:r>
              <a:rPr lang="en-US" sz="3200" dirty="0" err="1" smtClean="0"/>
              <a:t>px</a:t>
            </a:r>
            <a:r>
              <a:rPr lang="en-US" sz="3200" dirty="0" smtClean="0"/>
              <a:t>, cm, etc., or in percent (%) of the containing block.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9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30108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Example 1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62701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div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height: 200px;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width: 50%;</a:t>
            </a:r>
          </a:p>
          <a:p>
            <a:pPr marL="0" indent="0">
              <a:buNone/>
            </a:pPr>
            <a:r>
              <a:rPr lang="en-US" dirty="0" smtClean="0"/>
              <a:t>    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&lt;h2&gt;Set the height and width of an element&lt;/h2&gt;</a:t>
            </a:r>
          </a:p>
          <a:p>
            <a:pPr marL="0" indent="0">
              <a:buNone/>
            </a:pPr>
            <a:r>
              <a:rPr lang="en-US" dirty="0" smtClean="0"/>
              <a:t>&lt;p&gt;This div element has a height of 200px and a width of 50%:&lt;/p&gt;</a:t>
            </a:r>
          </a:p>
          <a:p>
            <a:pPr marL="0" indent="0">
              <a:buNone/>
            </a:pPr>
            <a:r>
              <a:rPr lang="en-US" dirty="0" smtClean="0"/>
              <a:t>&lt;div&gt;&lt;/div&gt;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1" y="1447522"/>
            <a:ext cx="7012441" cy="45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CSS box model is essentially a box that wraps around every HTML element. It consists of: margins, borders, padding, and the actual content.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9" y="3086100"/>
            <a:ext cx="8715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34026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Example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62179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&lt;html&gt;&lt;head&gt;&lt;style&gt;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background-color: </a:t>
            </a:r>
            <a:r>
              <a:rPr lang="en-US" b="1" dirty="0" err="1" smtClean="0">
                <a:solidFill>
                  <a:srgbClr val="FF0000"/>
                </a:solidFill>
              </a:rPr>
              <a:t>lightgrey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width: 300px;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border: 25px solid green;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padding: 25px;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margin: 25px;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&lt;/style&gt;&lt;/head&gt;&lt;body&gt;</a:t>
            </a:r>
          </a:p>
          <a:p>
            <a:pPr marL="0" indent="0">
              <a:buNone/>
            </a:pPr>
            <a:r>
              <a:rPr lang="en-US" dirty="0" smtClean="0"/>
              <a:t>&lt;h2&gt;Demonstrating the Box Model&lt;/h2&gt;</a:t>
            </a:r>
          </a:p>
          <a:p>
            <a:pPr marL="0" indent="0">
              <a:buNone/>
            </a:pPr>
            <a:r>
              <a:rPr lang="en-US" dirty="0" smtClean="0"/>
              <a:t>&lt;p&gt;The CSS box model is essentially a box that wraps around every HTML element. It consists of: borders, padding, margins, and the actual content.&lt;/p&gt;</a:t>
            </a:r>
          </a:p>
          <a:p>
            <a:pPr marL="0" indent="0">
              <a:buNone/>
            </a:pPr>
            <a:r>
              <a:rPr lang="en-US" dirty="0" smtClean="0"/>
              <a:t>&lt;div&gt;This text is the actual content of the box. We have added a 25px padding, 25px margin and a 25px green border.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r>
              <a:rPr lang="en-US" dirty="0" smtClean="0"/>
              <a:t> </a:t>
            </a:r>
            <a:r>
              <a:rPr lang="en-US" dirty="0" err="1" smtClean="0"/>
              <a:t>occaecat</a:t>
            </a:r>
            <a:r>
              <a:rPr lang="en-US" dirty="0" smtClean="0"/>
              <a:t> </a:t>
            </a:r>
            <a:r>
              <a:rPr lang="en-US" dirty="0" err="1" smtClean="0"/>
              <a:t>cupidatat</a:t>
            </a:r>
            <a:r>
              <a:rPr lang="en-US" dirty="0" smtClean="0"/>
              <a:t> non </a:t>
            </a:r>
            <a:r>
              <a:rPr lang="en-US" dirty="0" err="1" smtClean="0"/>
              <a:t>proident</a:t>
            </a:r>
            <a:r>
              <a:rPr lang="en-US" dirty="0" smtClean="0"/>
              <a:t>, </a:t>
            </a:r>
            <a:r>
              <a:rPr lang="en-US" dirty="0" err="1" smtClean="0"/>
              <a:t>sunt</a:t>
            </a:r>
            <a:r>
              <a:rPr lang="en-US" dirty="0" smtClean="0"/>
              <a:t> in culpa qui </a:t>
            </a:r>
            <a:r>
              <a:rPr lang="en-US" dirty="0" err="1" smtClean="0"/>
              <a:t>officia</a:t>
            </a:r>
            <a:r>
              <a:rPr lang="en-US" dirty="0" smtClean="0"/>
              <a:t> </a:t>
            </a:r>
            <a:r>
              <a:rPr lang="en-US" dirty="0" err="1" smtClean="0"/>
              <a:t>deserunt</a:t>
            </a:r>
            <a:r>
              <a:rPr lang="en-US" dirty="0" smtClean="0"/>
              <a:t> </a:t>
            </a:r>
            <a:r>
              <a:rPr lang="en-US" dirty="0" err="1" smtClean="0"/>
              <a:t>mollit</a:t>
            </a:r>
            <a:r>
              <a:rPr lang="en-US" dirty="0" smtClean="0"/>
              <a:t> </a:t>
            </a:r>
            <a:r>
              <a:rPr lang="en-US" dirty="0" err="1" smtClean="0"/>
              <a:t>anim</a:t>
            </a:r>
            <a:r>
              <a:rPr lang="en-US" dirty="0" smtClean="0"/>
              <a:t>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laborum</a:t>
            </a:r>
            <a:r>
              <a:rPr lang="en-US" dirty="0" smtClean="0"/>
              <a:t>.&lt;/div&gt;</a:t>
            </a:r>
          </a:p>
          <a:p>
            <a:pPr marL="0" indent="0">
              <a:buNone/>
            </a:pPr>
            <a:r>
              <a:rPr lang="en-US" dirty="0" smtClean="0"/>
              <a:t>&lt;/body&gt;&lt;/html&gt;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503"/>
            <a:ext cx="10515600" cy="37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0080"/>
            <a:ext cx="5181600" cy="5865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&lt;!DOCTYPE html&gt; </a:t>
            </a:r>
          </a:p>
          <a:p>
            <a:pPr marL="0" indent="0">
              <a:buNone/>
            </a:pPr>
            <a:r>
              <a:rPr lang="en-US" sz="1800" dirty="0"/>
              <a:t>&lt;html&gt; </a:t>
            </a:r>
          </a:p>
          <a:p>
            <a:pPr marL="0" indent="0">
              <a:buNone/>
            </a:pPr>
            <a:r>
              <a:rPr lang="en-US" sz="1800" dirty="0"/>
              <a:t>&lt;head&gt; </a:t>
            </a:r>
          </a:p>
          <a:p>
            <a:pPr marL="0" indent="0">
              <a:buNone/>
            </a:pPr>
            <a:r>
              <a:rPr lang="en-US" sz="1800" dirty="0"/>
              <a:t>&lt;title&gt;HTML div Tag&lt;/title&gt; </a:t>
            </a:r>
          </a:p>
          <a:p>
            <a:pPr marL="0" indent="0">
              <a:buNone/>
            </a:pPr>
            <a:r>
              <a:rPr lang="en-US" sz="1800" dirty="0"/>
              <a:t>&lt;/head&gt; </a:t>
            </a:r>
          </a:p>
          <a:p>
            <a:pPr marL="0" indent="0">
              <a:buNone/>
            </a:pPr>
            <a:r>
              <a:rPr lang="en-US" sz="1800" dirty="0"/>
              <a:t>&lt;body&gt;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&lt;!-- First group of tags --&gt;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&lt;div style="</a:t>
            </a:r>
            <a:r>
              <a:rPr lang="en-US" sz="1800" b="1" dirty="0" err="1">
                <a:solidFill>
                  <a:srgbClr val="FF0000"/>
                </a:solidFill>
              </a:rPr>
              <a:t>color:red</a:t>
            </a:r>
            <a:r>
              <a:rPr lang="en-US" sz="1800" b="1" dirty="0">
                <a:solidFill>
                  <a:srgbClr val="FF0000"/>
                </a:solidFill>
              </a:rPr>
              <a:t>"&gt; </a:t>
            </a:r>
          </a:p>
          <a:p>
            <a:pPr marL="0" indent="0">
              <a:buNone/>
            </a:pPr>
            <a:r>
              <a:rPr lang="en-US" sz="1800" dirty="0"/>
              <a:t>&lt;h4&gt;This is first group&lt;/h4&gt; </a:t>
            </a:r>
          </a:p>
          <a:p>
            <a:pPr marL="0" indent="0">
              <a:buNone/>
            </a:pPr>
            <a:r>
              <a:rPr lang="en-US" sz="1800" dirty="0"/>
              <a:t>&lt;p&gt;Following is a list of vegetables&lt;/p&gt; 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&gt; </a:t>
            </a:r>
          </a:p>
          <a:p>
            <a:pPr marL="0" indent="0">
              <a:buNone/>
            </a:pPr>
            <a:r>
              <a:rPr lang="en-US" sz="1800" dirty="0"/>
              <a:t>&lt;li&gt;Beetroot&lt;/li&gt; </a:t>
            </a:r>
          </a:p>
          <a:p>
            <a:pPr marL="0" indent="0">
              <a:buNone/>
            </a:pPr>
            <a:r>
              <a:rPr lang="en-US" sz="1800" dirty="0"/>
              <a:t>&lt;li&gt;Ginger&lt;/li&gt; </a:t>
            </a:r>
          </a:p>
          <a:p>
            <a:pPr marL="0" indent="0">
              <a:buNone/>
            </a:pPr>
            <a:r>
              <a:rPr lang="en-US" sz="1800" dirty="0"/>
              <a:t>&lt;li&gt;Potato&lt;/li&gt;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40080"/>
            <a:ext cx="5181600" cy="58652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&lt;li&gt;Radish&lt;/li&gt;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&lt;/div&gt;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&lt;!-- Second group of tags --&gt;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&lt;div style="</a:t>
            </a:r>
            <a:r>
              <a:rPr lang="en-US" b="1" dirty="0" err="1" smtClean="0">
                <a:solidFill>
                  <a:srgbClr val="FF0000"/>
                </a:solidFill>
              </a:rPr>
              <a:t>color:green</a:t>
            </a:r>
            <a:r>
              <a:rPr lang="en-US" b="1" dirty="0" smtClean="0">
                <a:solidFill>
                  <a:srgbClr val="FF0000"/>
                </a:solidFill>
              </a:rPr>
              <a:t>"&gt; </a:t>
            </a:r>
          </a:p>
          <a:p>
            <a:pPr marL="0" indent="0">
              <a:buNone/>
            </a:pPr>
            <a:r>
              <a:rPr lang="en-US" dirty="0" smtClean="0"/>
              <a:t>&lt;h4&gt;This is second group&lt;/h4&gt; </a:t>
            </a:r>
          </a:p>
          <a:p>
            <a:pPr marL="0" indent="0">
              <a:buNone/>
            </a:pPr>
            <a:r>
              <a:rPr lang="en-US" dirty="0" smtClean="0"/>
              <a:t>&lt;p&gt;Following is a list of fruits&lt;/p&gt;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&lt;li&gt;Apple&lt;/li&gt; </a:t>
            </a:r>
          </a:p>
          <a:p>
            <a:pPr marL="0" indent="0">
              <a:buNone/>
            </a:pPr>
            <a:r>
              <a:rPr lang="en-US" dirty="0" smtClean="0"/>
              <a:t>&lt;li&gt;Banana&lt;/li&gt; </a:t>
            </a:r>
          </a:p>
          <a:p>
            <a:pPr marL="0" indent="0">
              <a:buNone/>
            </a:pPr>
            <a:r>
              <a:rPr lang="en-US" dirty="0" smtClean="0"/>
              <a:t>&lt;li&gt;Mango&lt;/li&gt; </a:t>
            </a:r>
          </a:p>
          <a:p>
            <a:pPr marL="0" indent="0">
              <a:buNone/>
            </a:pPr>
            <a:r>
              <a:rPr lang="en-US" dirty="0" smtClean="0"/>
              <a:t>&lt;li&gt;Strawberry&lt;/li&gt;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&lt;/div&gt; </a:t>
            </a:r>
          </a:p>
          <a:p>
            <a:pPr marL="0" indent="0">
              <a:buNone/>
            </a:pPr>
            <a:r>
              <a:rPr lang="en-US" dirty="0" smtClean="0"/>
              <a:t>&lt;/body&gt; </a:t>
            </a:r>
          </a:p>
          <a:p>
            <a:pPr marL="0" indent="0">
              <a:buNone/>
            </a:pPr>
            <a:r>
              <a:rPr lang="en-US" dirty="0" smtClean="0"/>
              <a:t>&lt;/html&gt;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&lt;span&gt; tag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The HTML &lt;span&gt; is an inline element and it can be used to group inline-elements in an HTML document. </a:t>
            </a:r>
            <a:endParaRPr lang="en-US" sz="4000" dirty="0" smtClean="0"/>
          </a:p>
          <a:p>
            <a:pPr algn="just"/>
            <a:r>
              <a:rPr lang="en-US" sz="4000" dirty="0"/>
              <a:t>The difference between the &lt;span&gt; tag and the &lt;div&gt; tag is that the &lt;span&gt; tag is used with inline elements whereas the &lt;div&gt; tag is used with block-level elements. </a:t>
            </a:r>
          </a:p>
        </p:txBody>
      </p:sp>
    </p:spTree>
    <p:extLst>
      <p:ext uri="{BB962C8B-B14F-4D97-AF65-F5344CB8AC3E}">
        <p14:creationId xmlns:p14="http://schemas.microsoft.com/office/powerpoint/2010/main" val="386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&lt;title&gt;HTML span Tag&lt;/title&gt; 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&lt;p&gt;This is </a:t>
            </a:r>
            <a:r>
              <a:rPr lang="en-US" b="1" dirty="0" smtClean="0">
                <a:solidFill>
                  <a:srgbClr val="FF0000"/>
                </a:solidFill>
              </a:rPr>
              <a:t>&lt;span style="</a:t>
            </a:r>
            <a:r>
              <a:rPr lang="en-US" b="1" dirty="0" err="1" smtClean="0">
                <a:solidFill>
                  <a:srgbClr val="FF0000"/>
                </a:solidFill>
              </a:rPr>
              <a:t>color:red</a:t>
            </a:r>
            <a:r>
              <a:rPr lang="en-US" b="1" dirty="0" smtClean="0">
                <a:solidFill>
                  <a:srgbClr val="FF0000"/>
                </a:solidFill>
              </a:rPr>
              <a:t>"&gt;red&lt;/span&gt; </a:t>
            </a:r>
            <a:r>
              <a:rPr lang="en-US" b="1" dirty="0" smtClean="0">
                <a:solidFill>
                  <a:srgbClr val="00B050"/>
                </a:solidFill>
              </a:rPr>
              <a:t>and this is </a:t>
            </a:r>
            <a:r>
              <a:rPr lang="en-US" b="1" dirty="0" smtClean="0">
                <a:solidFill>
                  <a:srgbClr val="FF0000"/>
                </a:solidFill>
              </a:rPr>
              <a:t>&lt;span style="</a:t>
            </a:r>
            <a:r>
              <a:rPr lang="en-US" b="1" dirty="0" err="1" smtClean="0">
                <a:solidFill>
                  <a:srgbClr val="FF0000"/>
                </a:solidFill>
              </a:rPr>
              <a:t>color:green</a:t>
            </a:r>
            <a:r>
              <a:rPr lang="en-US" b="1" dirty="0" smtClean="0">
                <a:solidFill>
                  <a:srgbClr val="FF0000"/>
                </a:solidFill>
              </a:rPr>
              <a:t>"&gt;green&lt;/span&gt;</a:t>
            </a:r>
            <a:r>
              <a:rPr lang="en-US" b="1" dirty="0" smtClean="0">
                <a:solidFill>
                  <a:srgbClr val="00B050"/>
                </a:solidFill>
              </a:rPr>
              <a:t>&lt;/p&gt; 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4761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/>
              <a:t>CSS Margins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614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The CSS margin properties are used to generate space around elements.</a:t>
            </a:r>
          </a:p>
          <a:p>
            <a:pPr algn="just"/>
            <a:r>
              <a:rPr lang="en-US" sz="4000" dirty="0" smtClean="0"/>
              <a:t>The margin properties set the size of the white space outside the border.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9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Margin - Individual Sides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has properties for specifying the margin for each side of an element: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margin-top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margin-right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margin-bottom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margin-left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261892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Example-1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969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&lt;!DOCTYPE html&gt;</a:t>
            </a:r>
          </a:p>
          <a:p>
            <a:pPr marL="0" indent="0">
              <a:buNone/>
            </a:pPr>
            <a:r>
              <a:rPr lang="en-US" sz="1800" dirty="0" smtClean="0"/>
              <a:t>&lt;html&gt;&lt;head&gt;&lt;style&gt;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div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border: 1px solid black;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margin-top: 100px;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margin-bottom: 100px;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margin-right: 150px;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margin-left: 80px;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background-color: </a:t>
            </a:r>
            <a:r>
              <a:rPr lang="en-US" sz="1800" b="1" dirty="0" err="1" smtClean="0">
                <a:solidFill>
                  <a:srgbClr val="FF0000"/>
                </a:solidFill>
              </a:rPr>
              <a:t>lightblue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/>
              <a:t>&lt;/style&gt;&lt;/head&gt;</a:t>
            </a:r>
          </a:p>
          <a:p>
            <a:pPr marL="0" indent="0">
              <a:buNone/>
            </a:pPr>
            <a:r>
              <a:rPr lang="en-US" sz="1800" dirty="0" smtClean="0"/>
              <a:t>&lt;body&gt;</a:t>
            </a:r>
          </a:p>
          <a:p>
            <a:pPr marL="0" indent="0">
              <a:buNone/>
            </a:pPr>
            <a:r>
              <a:rPr lang="en-US" sz="1800" dirty="0" smtClean="0"/>
              <a:t>&lt;h2&gt;Using individual margin properties&lt;/h2&gt;</a:t>
            </a:r>
          </a:p>
          <a:p>
            <a:pPr marL="0" indent="0">
              <a:buNone/>
            </a:pPr>
            <a:r>
              <a:rPr lang="en-US" sz="1800" dirty="0" smtClean="0"/>
              <a:t>&lt;div&gt;This div element has a top margin of 100px, a right margin of 150px, a bottom margin of 100px, and a left margin of 80px.&lt;/div&gt;</a:t>
            </a:r>
          </a:p>
          <a:p>
            <a:pPr marL="0" indent="0">
              <a:buNone/>
            </a:pPr>
            <a:r>
              <a:rPr lang="en-US" sz="1800" dirty="0" smtClean="0"/>
              <a:t>&lt;/body&gt;&lt;/html&gt;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06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1443</Words>
  <Application>Microsoft Office PowerPoint</Application>
  <PresentationFormat>Widescreen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Grouping HTML Elements </vt:lpstr>
      <vt:lpstr>The &lt;div&gt; tag </vt:lpstr>
      <vt:lpstr>Example</vt:lpstr>
      <vt:lpstr>The &lt;span&gt; tag </vt:lpstr>
      <vt:lpstr>Example</vt:lpstr>
      <vt:lpstr>PowerPoint Presentation</vt:lpstr>
      <vt:lpstr>CSS Margins</vt:lpstr>
      <vt:lpstr>Margin - Individual Sides </vt:lpstr>
      <vt:lpstr>Example-1</vt:lpstr>
      <vt:lpstr>Output</vt:lpstr>
      <vt:lpstr>Example -2</vt:lpstr>
      <vt:lpstr>Output</vt:lpstr>
      <vt:lpstr>Example 3</vt:lpstr>
      <vt:lpstr>Output</vt:lpstr>
      <vt:lpstr>CSS Padding </vt:lpstr>
      <vt:lpstr>Padding - Individual Sides </vt:lpstr>
      <vt:lpstr>Example</vt:lpstr>
      <vt:lpstr>Output</vt:lpstr>
      <vt:lpstr>Example 2</vt:lpstr>
      <vt:lpstr>CSS Height and Width</vt:lpstr>
      <vt:lpstr>Example 1</vt:lpstr>
      <vt:lpstr>Output</vt:lpstr>
      <vt:lpstr>CSS Box Model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HTML Elements </dc:title>
  <dc:creator>Elayaraja Elangovan</dc:creator>
  <cp:lastModifiedBy>Elayaraja Elangovan</cp:lastModifiedBy>
  <cp:revision>74</cp:revision>
  <dcterms:created xsi:type="dcterms:W3CDTF">2017-04-25T05:52:06Z</dcterms:created>
  <dcterms:modified xsi:type="dcterms:W3CDTF">2017-04-25T07:17:17Z</dcterms:modified>
</cp:coreProperties>
</file>