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2" r:id="rId3"/>
    <p:sldId id="333" r:id="rId4"/>
    <p:sldId id="334" r:id="rId5"/>
    <p:sldId id="335" r:id="rId6"/>
    <p:sldId id="337" r:id="rId7"/>
    <p:sldId id="339" r:id="rId8"/>
    <p:sldId id="340" r:id="rId9"/>
    <p:sldId id="336" r:id="rId10"/>
    <p:sldId id="338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92" autoAdjust="0"/>
    <p:restoredTop sz="94660"/>
  </p:normalViewPr>
  <p:slideViewPr>
    <p:cSldViewPr>
      <p:cViewPr varScale="1">
        <p:scale>
          <a:sx n="114" d="100"/>
          <a:sy n="114" d="100"/>
        </p:scale>
        <p:origin x="-223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DF4F-4665-44B1-B09F-BDAC9D26C14F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E725-4D5C-4877-BD26-0DC63436EA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DF4F-4665-44B1-B09F-BDAC9D26C14F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E725-4D5C-4877-BD26-0DC63436EA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DF4F-4665-44B1-B09F-BDAC9D26C14F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E725-4D5C-4877-BD26-0DC63436EA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DF4F-4665-44B1-B09F-BDAC9D26C14F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E725-4D5C-4877-BD26-0DC63436EA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DF4F-4665-44B1-B09F-BDAC9D26C14F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E725-4D5C-4877-BD26-0DC63436EA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DF4F-4665-44B1-B09F-BDAC9D26C14F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E725-4D5C-4877-BD26-0DC63436EA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DF4F-4665-44B1-B09F-BDAC9D26C14F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E725-4D5C-4877-BD26-0DC63436EA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DF4F-4665-44B1-B09F-BDAC9D26C14F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E725-4D5C-4877-BD26-0DC63436EA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DF4F-4665-44B1-B09F-BDAC9D26C14F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E725-4D5C-4877-BD26-0DC63436EA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DF4F-4665-44B1-B09F-BDAC9D26C14F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E725-4D5C-4877-BD26-0DC63436EA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DF4F-4665-44B1-B09F-BDAC9D26C14F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E725-4D5C-4877-BD26-0DC63436EA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4DF4F-4665-44B1-B09F-BDAC9D26C14F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EE725-4D5C-4877-BD26-0DC63436EA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ikim@imguru.co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188640"/>
            <a:ext cx="608371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Consolas" pitchFamily="49" charset="0"/>
                <a:cs typeface="Consolas" pitchFamily="49" charset="0"/>
              </a:rPr>
              <a:t>김정인 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  <a:hlinkClick r:id="rId2"/>
              </a:rPr>
              <a:t>jikim@imguru.co.kr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 smtClean="0">
                <a:latin typeface="Consolas" pitchFamily="49" charset="0"/>
                <a:cs typeface="Consolas" pitchFamily="49" charset="0"/>
              </a:rPr>
              <a:t>강의환경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: raspberry pi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확장 보드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, ubuntu 18.04</a:t>
            </a: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ko-KR" altLang="en-US" smtClean="0">
                <a:latin typeface="Consolas" pitchFamily="49" charset="0"/>
                <a:cs typeface="Consolas" pitchFamily="49" charset="0"/>
              </a:rPr>
              <a:t>강의 자료 공유 서버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 ftp-server : 156.147.178.101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 id : linux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 passwd :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없음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 smtClean="0">
                <a:latin typeface="Consolas" pitchFamily="49" charset="0"/>
                <a:cs typeface="Consolas" pitchFamily="49" charset="0"/>
              </a:rPr>
              <a:t>강의자료 배포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: 01_day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폴더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      01_day.ppt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ko-KR" altLang="en-US" smtClean="0">
                <a:latin typeface="Consolas" pitchFamily="49" charset="0"/>
                <a:cs typeface="Consolas" pitchFamily="49" charset="0"/>
              </a:rPr>
              <a:t>강의 시간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: 40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분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- 15 ~ 20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휴식 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  11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시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45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분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 - 13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시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05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분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691680" y="1268760"/>
            <a:ext cx="1080120" cy="12241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91680" y="2492896"/>
            <a:ext cx="1080120" cy="12241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91680" y="1844824"/>
            <a:ext cx="1080120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12" y="162880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0x76f20000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512" y="198884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0x76f21000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851920" y="2276872"/>
            <a:ext cx="1080120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“hello”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771800" y="1844824"/>
            <a:ext cx="1152128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699792" y="2204864"/>
            <a:ext cx="1152128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188640"/>
            <a:ext cx="46217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sysfs</a:t>
            </a:r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를 이용한 하드웨어 제어</a:t>
            </a:r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pPr marL="0"/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pPr marL="0"/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908720"/>
            <a:ext cx="7830990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2400">
                <a:cs typeface="Arial" panose="020B0604020202020204" pitchFamily="34" charset="0"/>
              </a:rPr>
              <a:t># vi blink.sh</a:t>
            </a:r>
          </a:p>
          <a:p>
            <a:pPr>
              <a:defRPr/>
            </a:pPr>
            <a:endParaRPr lang="en-US" altLang="ko-KR" sz="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ko-KR" sz="2400">
                <a:latin typeface="Consolas" panose="020B0609020204030204" pitchFamily="49" charset="0"/>
                <a:cs typeface="Arial" panose="020B0604020202020204" pitchFamily="34" charset="0"/>
              </a:rPr>
              <a:t>#!/bin/sh</a:t>
            </a:r>
            <a:br>
              <a:rPr lang="en-US" altLang="ko-KR" sz="2400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altLang="ko-KR" sz="2400">
                <a:latin typeface="Consolas" panose="020B0609020204030204" pitchFamily="49" charset="0"/>
                <a:cs typeface="Arial" panose="020B0604020202020204" pitchFamily="34" charset="0"/>
              </a:rPr>
              <a:t>echo </a:t>
            </a:r>
            <a:r>
              <a:rPr lang="en-US" altLang="ko-KR" sz="2400" smtClean="0">
                <a:latin typeface="Consolas" panose="020B0609020204030204" pitchFamily="49" charset="0"/>
                <a:cs typeface="Arial" panose="020B0604020202020204" pitchFamily="34" charset="0"/>
              </a:rPr>
              <a:t>16 </a:t>
            </a:r>
            <a:r>
              <a:rPr lang="en-US" altLang="ko-KR" sz="2400">
                <a:latin typeface="Consolas" panose="020B0609020204030204" pitchFamily="49" charset="0"/>
                <a:cs typeface="Arial" panose="020B0604020202020204" pitchFamily="34" charset="0"/>
              </a:rPr>
              <a:t>&gt; /sys/class/gpio/export</a:t>
            </a:r>
            <a:br>
              <a:rPr lang="en-US" altLang="ko-KR" sz="2400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altLang="ko-KR" sz="2400">
                <a:latin typeface="Consolas" panose="020B0609020204030204" pitchFamily="49" charset="0"/>
                <a:cs typeface="Arial" panose="020B0604020202020204" pitchFamily="34" charset="0"/>
              </a:rPr>
              <a:t>echo out &gt; </a:t>
            </a:r>
            <a:r>
              <a:rPr lang="en-US" altLang="ko-KR" sz="2400">
                <a:latin typeface="Consolas" panose="020B0609020204030204" pitchFamily="49" charset="0"/>
                <a:cs typeface="Arial" panose="020B0604020202020204" pitchFamily="34" charset="0"/>
              </a:rPr>
              <a:t>/</a:t>
            </a:r>
            <a:r>
              <a:rPr lang="en-US" altLang="ko-KR" sz="2400" smtClean="0">
                <a:latin typeface="Consolas" panose="020B0609020204030204" pitchFamily="49" charset="0"/>
                <a:cs typeface="Arial" panose="020B0604020202020204" pitchFamily="34" charset="0"/>
              </a:rPr>
              <a:t>sys/class/gpio/gpio16/direction</a:t>
            </a:r>
            <a:r>
              <a:rPr lang="en-US" altLang="ko-KR" sz="2400">
                <a:latin typeface="Consolas" panose="020B0609020204030204" pitchFamily="49" charset="0"/>
                <a:cs typeface="Arial" panose="020B0604020202020204" pitchFamily="34" charset="0"/>
              </a:rPr>
              <a:t/>
            </a:r>
            <a:br>
              <a:rPr lang="en-US" altLang="ko-KR" sz="2400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altLang="ko-KR" sz="2400">
                <a:latin typeface="Consolas" panose="020B0609020204030204" pitchFamily="49" charset="0"/>
                <a:cs typeface="Arial" panose="020B0604020202020204" pitchFamily="34" charset="0"/>
              </a:rPr>
              <a:t>while true</a:t>
            </a:r>
            <a:br>
              <a:rPr lang="en-US" altLang="ko-KR" sz="2400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altLang="ko-KR" sz="2400">
                <a:latin typeface="Consolas" panose="020B0609020204030204" pitchFamily="49" charset="0"/>
                <a:cs typeface="Arial" panose="020B0604020202020204" pitchFamily="34" charset="0"/>
              </a:rPr>
              <a:t>do</a:t>
            </a:r>
            <a:br>
              <a:rPr lang="en-US" altLang="ko-KR" sz="2400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altLang="ko-KR" sz="2400">
                <a:latin typeface="Consolas" panose="020B0609020204030204" pitchFamily="49" charset="0"/>
                <a:cs typeface="Arial" panose="020B0604020202020204" pitchFamily="34" charset="0"/>
              </a:rPr>
              <a:t>        echo 1 &gt; </a:t>
            </a:r>
            <a:r>
              <a:rPr lang="en-US" altLang="ko-KR" sz="2400">
                <a:latin typeface="Consolas" panose="020B0609020204030204" pitchFamily="49" charset="0"/>
                <a:cs typeface="Arial" panose="020B0604020202020204" pitchFamily="34" charset="0"/>
              </a:rPr>
              <a:t>/</a:t>
            </a:r>
            <a:r>
              <a:rPr lang="en-US" altLang="ko-KR" sz="2400" smtClean="0">
                <a:latin typeface="Consolas" panose="020B0609020204030204" pitchFamily="49" charset="0"/>
                <a:cs typeface="Arial" panose="020B0604020202020204" pitchFamily="34" charset="0"/>
              </a:rPr>
              <a:t>sys/class/gpio/gpio16/value</a:t>
            </a:r>
            <a:endParaRPr lang="en-US" altLang="ko-KR" sz="240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ko-KR" sz="2400">
                <a:latin typeface="Consolas" panose="020B0609020204030204" pitchFamily="49" charset="0"/>
                <a:cs typeface="Arial" panose="020B0604020202020204" pitchFamily="34" charset="0"/>
              </a:rPr>
              <a:t>        sleep 1</a:t>
            </a:r>
            <a:br>
              <a:rPr lang="en-US" altLang="ko-KR" sz="2400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altLang="ko-KR" sz="2400">
                <a:latin typeface="Consolas" panose="020B0609020204030204" pitchFamily="49" charset="0"/>
                <a:cs typeface="Arial" panose="020B0604020202020204" pitchFamily="34" charset="0"/>
              </a:rPr>
              <a:t>        echo 0 &gt; </a:t>
            </a:r>
            <a:r>
              <a:rPr lang="en-US" altLang="ko-KR" sz="2400">
                <a:latin typeface="Consolas" panose="020B0609020204030204" pitchFamily="49" charset="0"/>
                <a:cs typeface="Arial" panose="020B0604020202020204" pitchFamily="34" charset="0"/>
              </a:rPr>
              <a:t>/</a:t>
            </a:r>
            <a:r>
              <a:rPr lang="en-US" altLang="ko-KR" sz="2400" smtClean="0">
                <a:latin typeface="Consolas" panose="020B0609020204030204" pitchFamily="49" charset="0"/>
                <a:cs typeface="Arial" panose="020B0604020202020204" pitchFamily="34" charset="0"/>
              </a:rPr>
              <a:t>sys/class/gpio/gpio16/value</a:t>
            </a:r>
            <a:endParaRPr lang="en-US" altLang="ko-KR" sz="240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ko-KR" sz="2400">
                <a:latin typeface="Consolas" panose="020B0609020204030204" pitchFamily="49" charset="0"/>
                <a:cs typeface="Arial" panose="020B0604020202020204" pitchFamily="34" charset="0"/>
              </a:rPr>
              <a:t>        sleep 1</a:t>
            </a:r>
            <a:br>
              <a:rPr lang="en-US" altLang="ko-KR" sz="2400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altLang="ko-KR" sz="2400">
                <a:latin typeface="Consolas" panose="020B0609020204030204" pitchFamily="49" charset="0"/>
                <a:cs typeface="Arial" panose="020B0604020202020204" pitchFamily="34" charset="0"/>
              </a:rPr>
              <a:t>done</a:t>
            </a:r>
          </a:p>
          <a:p>
            <a:pPr>
              <a:defRPr/>
            </a:pPr>
            <a:endParaRPr lang="en-US" altLang="ko-KR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smtClean="0"/>
              <a:t># sh blink.sh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188640"/>
            <a:ext cx="20537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wiringled.c</a:t>
            </a:r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pPr marL="0"/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908720"/>
            <a:ext cx="4363695" cy="53553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#include &lt;wiringPi.h&gt;</a:t>
            </a:r>
          </a:p>
          <a:p>
            <a:pPr>
              <a:defRPr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pPr>
              <a:defRPr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#include &lt;stdlib.h&gt;</a:t>
            </a:r>
          </a:p>
          <a:p>
            <a:pPr>
              <a:defRPr/>
            </a:pP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int ledControl(int gpio)</a:t>
            </a:r>
          </a:p>
          <a:p>
            <a:pPr>
              <a:defRPr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defRPr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   int  i;</a:t>
            </a:r>
          </a:p>
          <a:p>
            <a:pPr>
              <a:defRPr/>
            </a:pP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   pinMode(gpio, OUTPUT) ;</a:t>
            </a:r>
          </a:p>
          <a:p>
            <a:pPr>
              <a:defRPr/>
            </a:pP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   for (i = 0; i &lt; 5; i++) {</a:t>
            </a:r>
          </a:p>
          <a:p>
            <a:pPr>
              <a:defRPr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       digitalWrite(gpio, HIGH);</a:t>
            </a:r>
          </a:p>
          <a:p>
            <a:pPr>
              <a:defRPr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       delay(1000);</a:t>
            </a:r>
          </a:p>
          <a:p>
            <a:pPr>
              <a:defRPr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       digitalWrite(gpio,  LOW);</a:t>
            </a:r>
          </a:p>
          <a:p>
            <a:pPr>
              <a:defRPr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       delay(1000);</a:t>
            </a:r>
          </a:p>
          <a:p>
            <a:pPr>
              <a:defRPr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   };</a:t>
            </a:r>
          </a:p>
          <a:p>
            <a:pPr>
              <a:defRPr/>
            </a:pP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pPr>
              <a:defRPr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908720"/>
            <a:ext cx="6263253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int main(int argc, char** argv)</a:t>
            </a:r>
          </a:p>
          <a:p>
            <a:pPr>
              <a:defRPr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defRPr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   int gno;</a:t>
            </a:r>
          </a:p>
          <a:p>
            <a:pPr>
              <a:defRPr/>
            </a:pP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   if(argc &lt; 2) {</a:t>
            </a:r>
          </a:p>
          <a:p>
            <a:pPr>
              <a:defRPr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       printf("Usage : %s GPIO_NO\n", argv[0]);</a:t>
            </a:r>
          </a:p>
          <a:p>
            <a:pPr>
              <a:defRPr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       return -1;</a:t>
            </a:r>
          </a:p>
          <a:p>
            <a:pPr>
              <a:defRPr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defRPr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   gno = atoi(argv[1]);</a:t>
            </a:r>
          </a:p>
          <a:p>
            <a:pPr>
              <a:defRPr/>
            </a:pP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   wiringPiSetup();</a:t>
            </a:r>
          </a:p>
          <a:p>
            <a:pPr>
              <a:defRPr/>
            </a:pP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   ledControl(gno);</a:t>
            </a:r>
          </a:p>
          <a:p>
            <a:pPr>
              <a:defRPr/>
            </a:pP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pPr>
              <a:defRPr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188640"/>
            <a:ext cx="25635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wiringswitch.c</a:t>
            </a:r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pPr marL="0"/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908720"/>
            <a:ext cx="4743606" cy="61863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#include &lt;wiringPi.h&gt;</a:t>
            </a:r>
          </a:p>
          <a:p>
            <a:pPr>
              <a:defRPr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pPr>
              <a:defRPr/>
            </a:pP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#define SW  4       /* GPIO23 */</a:t>
            </a:r>
          </a:p>
          <a:p>
            <a:pPr>
              <a:defRPr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#define LED 27      /* GPIO16 */</a:t>
            </a:r>
          </a:p>
          <a:p>
            <a:pPr>
              <a:defRPr/>
            </a:pP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int switchControl()</a:t>
            </a:r>
          </a:p>
          <a:p>
            <a:pPr>
              <a:defRPr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defRPr/>
            </a:pP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   pinMode(SW,  INPUT);</a:t>
            </a:r>
          </a:p>
          <a:p>
            <a:pPr>
              <a:defRPr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   pinMode(LED, OUTPUT);</a:t>
            </a:r>
          </a:p>
          <a:p>
            <a:pPr>
              <a:defRPr/>
            </a:pP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   while (1) {</a:t>
            </a:r>
          </a:p>
          <a:p>
            <a:pPr>
              <a:defRPr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       if(digitalRead(SW) == LOW) {</a:t>
            </a:r>
          </a:p>
          <a:p>
            <a:pPr>
              <a:defRPr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           digitalWrite(LED, HIGH);</a:t>
            </a:r>
          </a:p>
          <a:p>
            <a:pPr>
              <a:defRPr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           delay(1000);</a:t>
            </a:r>
          </a:p>
          <a:p>
            <a:pPr>
              <a:defRPr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           digitalWrite(LED, LOW);</a:t>
            </a:r>
          </a:p>
          <a:p>
            <a:pPr>
              <a:defRPr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           delay(1000);</a:t>
            </a:r>
          </a:p>
          <a:p>
            <a:pPr>
              <a:defRPr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>
              <a:defRPr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   };</a:t>
            </a:r>
          </a:p>
          <a:p>
            <a:pPr>
              <a:defRPr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   return 0 ;</a:t>
            </a:r>
          </a:p>
          <a:p>
            <a:pPr>
              <a:defRPr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60032" y="908720"/>
            <a:ext cx="4110421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int main(int argc, char** argv)</a:t>
            </a:r>
          </a:p>
          <a:p>
            <a:pPr>
              <a:defRPr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defRPr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   wiringPiSetup();</a:t>
            </a:r>
          </a:p>
          <a:p>
            <a:pPr>
              <a:defRPr/>
            </a:pP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   switchControl();</a:t>
            </a:r>
          </a:p>
          <a:p>
            <a:pPr>
              <a:defRPr/>
            </a:pP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   return 0 ;</a:t>
            </a:r>
          </a:p>
          <a:p>
            <a:pPr>
              <a:defRPr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44824"/>
            <a:ext cx="73789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altLang="ko-KR" sz="2000" smtClean="0">
                <a:latin typeface="Consolas" pitchFamily="49" charset="0"/>
                <a:cs typeface="Consolas" pitchFamily="49" charset="0"/>
              </a:rPr>
              <a:t>#define _IO(type,nr)  _IOC(_IOC_NONE,(type),(nr),0)</a:t>
            </a:r>
          </a:p>
          <a:p>
            <a:endParaRPr lang="nn-NO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nn-NO" altLang="ko-KR" sz="2000" smtClean="0">
                <a:latin typeface="Consolas" pitchFamily="49" charset="0"/>
                <a:cs typeface="Consolas" pitchFamily="49" charset="0"/>
              </a:rPr>
              <a:t>#define  LED_ON   _IO( ’c’, 1 )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1520" y="332656"/>
            <a:ext cx="263846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5366" y="332656"/>
            <a:ext cx="263846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79212" y="332656"/>
            <a:ext cx="263846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43058" y="332656"/>
            <a:ext cx="263846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06904" y="332656"/>
            <a:ext cx="263846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70751" y="332656"/>
            <a:ext cx="263846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34597" y="332656"/>
            <a:ext cx="263846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98443" y="332656"/>
            <a:ext cx="263846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428250" y="332656"/>
            <a:ext cx="263846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92096" y="332656"/>
            <a:ext cx="263846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955943" y="332656"/>
            <a:ext cx="263846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219789" y="332656"/>
            <a:ext cx="263846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483635" y="332656"/>
            <a:ext cx="263846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747481" y="332656"/>
            <a:ext cx="263846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011327" y="332656"/>
            <a:ext cx="263846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75173" y="332656"/>
            <a:ext cx="263846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04981" y="332656"/>
            <a:ext cx="263846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68827" y="332656"/>
            <a:ext cx="263846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132673" y="332656"/>
            <a:ext cx="263846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396519" y="332656"/>
            <a:ext cx="263846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60365" y="332656"/>
            <a:ext cx="263846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24211" y="332656"/>
            <a:ext cx="263846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188057" y="332656"/>
            <a:ext cx="263846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451904" y="332656"/>
            <a:ext cx="263846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781711" y="332656"/>
            <a:ext cx="263846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045557" y="332656"/>
            <a:ext cx="263846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309403" y="332656"/>
            <a:ext cx="263846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573249" y="332656"/>
            <a:ext cx="263846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837096" y="332656"/>
            <a:ext cx="263846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100942" y="332656"/>
            <a:ext cx="263846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364788" y="332656"/>
            <a:ext cx="263846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628634" y="332656"/>
            <a:ext cx="263846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812360" y="980728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nr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64088" y="980728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‘c’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95736" y="980728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size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1520" y="980728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dir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300192" y="3356992"/>
            <a:ext cx="159530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altLang="ko-KR" sz="2000" smtClean="0">
                <a:latin typeface="Consolas" pitchFamily="49" charset="0"/>
                <a:cs typeface="Consolas" pitchFamily="49" charset="0"/>
              </a:rPr>
              <a:t>’a’ =&gt; 97</a:t>
            </a:r>
          </a:p>
          <a:p>
            <a:r>
              <a:rPr lang="nn-NO" altLang="ko-KR" sz="2000" smtClean="0">
                <a:latin typeface="Consolas" pitchFamily="49" charset="0"/>
                <a:cs typeface="Consolas" pitchFamily="49" charset="0"/>
              </a:rPr>
              <a:t>’A’ =&gt; 65</a:t>
            </a:r>
          </a:p>
          <a:p>
            <a:r>
              <a:rPr lang="nn-NO" altLang="ko-KR" sz="2000" smtClean="0">
                <a:latin typeface="Consolas" pitchFamily="49" charset="0"/>
                <a:cs typeface="Consolas" pitchFamily="49" charset="0"/>
              </a:rPr>
              <a:t>’0’ =&gt; 48</a:t>
            </a:r>
          </a:p>
          <a:p>
            <a:r>
              <a:rPr lang="nn-NO" altLang="ko-KR" sz="2000" smtClean="0">
                <a:latin typeface="Consolas" pitchFamily="49" charset="0"/>
                <a:cs typeface="Consolas" pitchFamily="49" charset="0"/>
              </a:rPr>
              <a:t>’\n’ =&gt; 10</a:t>
            </a:r>
          </a:p>
          <a:p>
            <a:r>
              <a:rPr lang="nn-NO" altLang="ko-KR" sz="2000" smtClean="0">
                <a:latin typeface="Consolas" pitchFamily="49" charset="0"/>
                <a:cs typeface="Consolas" pitchFamily="49" charset="0"/>
              </a:rPr>
              <a:t>’\r’ =&gt; 13</a:t>
            </a:r>
          </a:p>
          <a:p>
            <a:r>
              <a:rPr lang="nn-NO" altLang="ko-KR" sz="2000" smtClean="0">
                <a:latin typeface="Consolas" pitchFamily="49" charset="0"/>
                <a:cs typeface="Consolas" pitchFamily="49" charset="0"/>
              </a:rPr>
              <a:t>’\t’ =&gt; 9</a:t>
            </a:r>
          </a:p>
          <a:p>
            <a:r>
              <a:rPr lang="nn-NO" altLang="ko-KR" sz="2000" smtClean="0">
                <a:latin typeface="Consolas" pitchFamily="49" charset="0"/>
                <a:cs typeface="Consolas" pitchFamily="49" charset="0"/>
              </a:rPr>
              <a:t>’ ’  =&gt; 32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63688" y="3284984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altLang="ko-KR" sz="2000" smtClean="0">
                <a:latin typeface="Consolas" pitchFamily="49" charset="0"/>
                <a:cs typeface="Consolas" pitchFamily="49" charset="0"/>
              </a:rPr>
              <a:t>99 =&gt; 01100011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364088" y="1340768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type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44824"/>
            <a:ext cx="73789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altLang="ko-KR" sz="2000" smtClean="0">
                <a:latin typeface="Consolas" pitchFamily="49" charset="0"/>
                <a:cs typeface="Consolas" pitchFamily="49" charset="0"/>
              </a:rPr>
              <a:t>#define _IO(type,nr)  _IOC(_IOC_NONE,(type),(nr),0)</a:t>
            </a:r>
          </a:p>
          <a:p>
            <a:endParaRPr lang="nn-NO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nn-NO" altLang="ko-KR" sz="2000" smtClean="0">
                <a:latin typeface="Consolas" pitchFamily="49" charset="0"/>
                <a:cs typeface="Consolas" pitchFamily="49" charset="0"/>
              </a:rPr>
              <a:t>#define  LED_ON   _IO( ’c’, 1 )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1520" y="332656"/>
            <a:ext cx="263846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5366" y="332656"/>
            <a:ext cx="263846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79212" y="332656"/>
            <a:ext cx="263846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43058" y="332656"/>
            <a:ext cx="263846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06904" y="332656"/>
            <a:ext cx="263846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70751" y="332656"/>
            <a:ext cx="263846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34597" y="332656"/>
            <a:ext cx="263846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98443" y="332656"/>
            <a:ext cx="263846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428250" y="332656"/>
            <a:ext cx="263846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92096" y="332656"/>
            <a:ext cx="263846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955943" y="332656"/>
            <a:ext cx="263846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219789" y="332656"/>
            <a:ext cx="263846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483635" y="332656"/>
            <a:ext cx="263846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747481" y="332656"/>
            <a:ext cx="263846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011327" y="332656"/>
            <a:ext cx="263846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75173" y="332656"/>
            <a:ext cx="263846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04981" y="332656"/>
            <a:ext cx="263846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68827" y="332656"/>
            <a:ext cx="263846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132673" y="332656"/>
            <a:ext cx="263846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396519" y="332656"/>
            <a:ext cx="263846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60365" y="332656"/>
            <a:ext cx="263846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24211" y="332656"/>
            <a:ext cx="263846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188057" y="332656"/>
            <a:ext cx="263846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451904" y="332656"/>
            <a:ext cx="263846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781711" y="332656"/>
            <a:ext cx="263846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045557" y="332656"/>
            <a:ext cx="263846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309403" y="332656"/>
            <a:ext cx="263846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573249" y="332656"/>
            <a:ext cx="263846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837096" y="332656"/>
            <a:ext cx="263846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100942" y="332656"/>
            <a:ext cx="263846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364788" y="332656"/>
            <a:ext cx="263846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628634" y="332656"/>
            <a:ext cx="263846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812360" y="980728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nr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64088" y="980728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‘c’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95736" y="980728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size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1520" y="980728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dir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300192" y="3356992"/>
            <a:ext cx="159530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altLang="ko-KR" sz="2000" smtClean="0">
                <a:latin typeface="Consolas" pitchFamily="49" charset="0"/>
                <a:cs typeface="Consolas" pitchFamily="49" charset="0"/>
              </a:rPr>
              <a:t>’a’ =&gt; 97</a:t>
            </a:r>
          </a:p>
          <a:p>
            <a:r>
              <a:rPr lang="nn-NO" altLang="ko-KR" sz="2000" smtClean="0">
                <a:latin typeface="Consolas" pitchFamily="49" charset="0"/>
                <a:cs typeface="Consolas" pitchFamily="49" charset="0"/>
              </a:rPr>
              <a:t>’A’ =&gt; 65</a:t>
            </a:r>
          </a:p>
          <a:p>
            <a:r>
              <a:rPr lang="nn-NO" altLang="ko-KR" sz="2000" smtClean="0">
                <a:latin typeface="Consolas" pitchFamily="49" charset="0"/>
                <a:cs typeface="Consolas" pitchFamily="49" charset="0"/>
              </a:rPr>
              <a:t>’0’ =&gt; 48</a:t>
            </a:r>
          </a:p>
          <a:p>
            <a:r>
              <a:rPr lang="nn-NO" altLang="ko-KR" sz="2000" smtClean="0">
                <a:latin typeface="Consolas" pitchFamily="49" charset="0"/>
                <a:cs typeface="Consolas" pitchFamily="49" charset="0"/>
              </a:rPr>
              <a:t>’\n’ =&gt; 10</a:t>
            </a:r>
          </a:p>
          <a:p>
            <a:r>
              <a:rPr lang="nn-NO" altLang="ko-KR" sz="2000" smtClean="0">
                <a:latin typeface="Consolas" pitchFamily="49" charset="0"/>
                <a:cs typeface="Consolas" pitchFamily="49" charset="0"/>
              </a:rPr>
              <a:t>’\r’ =&gt; 13</a:t>
            </a:r>
          </a:p>
          <a:p>
            <a:r>
              <a:rPr lang="nn-NO" altLang="ko-KR" sz="2000" smtClean="0">
                <a:latin typeface="Consolas" pitchFamily="49" charset="0"/>
                <a:cs typeface="Consolas" pitchFamily="49" charset="0"/>
              </a:rPr>
              <a:t>’\t’ =&gt; 9</a:t>
            </a:r>
          </a:p>
          <a:p>
            <a:r>
              <a:rPr lang="nn-NO" altLang="ko-KR" sz="2000" smtClean="0">
                <a:latin typeface="Consolas" pitchFamily="49" charset="0"/>
                <a:cs typeface="Consolas" pitchFamily="49" charset="0"/>
              </a:rPr>
              <a:t>’ ’  =&gt; 32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63688" y="3284984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altLang="ko-KR" sz="2000" smtClean="0">
                <a:latin typeface="Consolas" pitchFamily="49" charset="0"/>
                <a:cs typeface="Consolas" pitchFamily="49" charset="0"/>
              </a:rPr>
              <a:t>99 =&gt; 01100011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364088" y="1340768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type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260648"/>
            <a:ext cx="7590539" cy="49552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#include &lt;sys/mman.h&gt;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#include &lt;fcntl.h&gt;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#include &lt;unistd.h&gt;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#include &lt;string.h&gt;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#include &lt;stdlib.h&gt;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int fd;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char *p;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fd = open("aaa", O_RDWR );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ftruncate(fd, 100);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p = mmap( 0 , 100, PROT_READ | PROT_WRITE, MAP_SHARED, fd, 0);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strcpy(p, "hello");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munmap(p, 100);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close(fd);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/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04048" y="548680"/>
            <a:ext cx="1080120" cy="12241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660232" y="1484784"/>
            <a:ext cx="1080120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“hello”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04048" y="1772816"/>
            <a:ext cx="1080120" cy="12241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04048" y="1124744"/>
            <a:ext cx="1080120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“hello”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084168" y="1124744"/>
            <a:ext cx="576064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6084168" y="1484784"/>
            <a:ext cx="576064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404664"/>
            <a:ext cx="46025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_IOC_TYPECHECK(size)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(sizeof(t) == sizeof(t[1])</a:t>
            </a:r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2636912"/>
            <a:ext cx="44326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_IOC_TYPECHECK(4)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sizeof(4) == sizeof(4[1])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4221088"/>
            <a:ext cx="51122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_IOC_TYPECHECK(int)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sizeof(int)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sizeof(int) == sizeof(int[1])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48680"/>
            <a:ext cx="1056891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#include &lt;linux/mm.h&gt;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int my_mmap (struct file *filp, struct vm_area_struct *vma)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unsigned long pfn;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printk("my_mmap()\n");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printk("vm_start=%p, vm_end=%p\n", (void*)vma-&gt;vm_start, (void*)vma-&gt;vm_end );</a:t>
            </a: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pfn = virt_to_phys((void*)page)&gt;&gt;12;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remap_pfn_range(vma, vma-&gt;vm_start, pfn, 4096, vma-&gt;vm_page_prot);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marL="0">
          <a:defRPr sz="2400"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4667</TotalTime>
  <Words>678</Words>
  <Application>Microsoft Office PowerPoint</Application>
  <PresentationFormat>화면 슬라이드 쇼(4:3)</PresentationFormat>
  <Paragraphs>206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admin</cp:lastModifiedBy>
  <cp:revision>154</cp:revision>
  <dcterms:created xsi:type="dcterms:W3CDTF">2018-07-08T23:01:14Z</dcterms:created>
  <dcterms:modified xsi:type="dcterms:W3CDTF">2018-07-12T04:48:15Z</dcterms:modified>
</cp:coreProperties>
</file>