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notesMasterIdLst>
    <p:notesMasterId r:id="rId5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svg"/><Relationship Id="rId7" Type="http://schemas.openxmlformats.org/officeDocument/2006/relationships/slideLayout" Target="../slideLayouts/slideLayout1.xml"/><Relationship Id="rId8"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svg"/><Relationship Id="rId7" Type="http://schemas.openxmlformats.org/officeDocument/2006/relationships/slideLayout" Target="../slideLayouts/slideLayout1.xml"/><Relationship Id="rId8"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sv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slideLayout" Target="../slideLayouts/slideLayout1.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slideLayout" Target="../slideLayouts/slideLayout1.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slideLayout" Target="../slideLayouts/slideLayout1.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image" Target="../media/image-28-6.svg"/><Relationship Id="rId7" Type="http://schemas.openxmlformats.org/officeDocument/2006/relationships/slideLayout" Target="../slideLayouts/slideLayout1.xml"/><Relationship Id="rId8"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slideLayout" Target="../slideLayouts/slideLayout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image" Target="../media/image-33-3.png"/><Relationship Id="rId4" Type="http://schemas.openxmlformats.org/officeDocument/2006/relationships/image" Target="../media/image-33-4.png"/><Relationship Id="rId5" Type="http://schemas.openxmlformats.org/officeDocument/2006/relationships/image" Target="../media/image-33-5.png"/><Relationship Id="rId6" Type="http://schemas.openxmlformats.org/officeDocument/2006/relationships/image" Target="../media/image-33-6.svg"/><Relationship Id="rId7" Type="http://schemas.openxmlformats.org/officeDocument/2006/relationships/slideLayout" Target="../slideLayouts/slideLayout1.xml"/><Relationship Id="rId8"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slideLayout" Target="../slideLayouts/slideLayout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slideLayout" Target="../slideLayouts/slideLayout1.xml"/><Relationship Id="rId5"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slideLayout" Target="../slideLayouts/slideLayout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image" Target="../media/image-37-3.png"/><Relationship Id="rId4" Type="http://schemas.openxmlformats.org/officeDocument/2006/relationships/slideLayout" Target="../slideLayouts/slideLayout1.xml"/><Relationship Id="rId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slideLayout" Target="../slideLayouts/slideLayout1.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slideLayout" Target="../slideLayouts/slideLayout1.xml"/><Relationship Id="rId5"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image" Target="../media/image-42-3.png"/><Relationship Id="rId4" Type="http://schemas.openxmlformats.org/officeDocument/2006/relationships/image" Target="../media/image-42-4.png"/><Relationship Id="rId5" Type="http://schemas.openxmlformats.org/officeDocument/2006/relationships/image" Target="../media/image-42-5.png"/><Relationship Id="rId6" Type="http://schemas.openxmlformats.org/officeDocument/2006/relationships/image" Target="../media/image-42-6.svg"/><Relationship Id="rId7" Type="http://schemas.openxmlformats.org/officeDocument/2006/relationships/slideLayout" Target="../slideLayouts/slideLayout1.xml"/><Relationship Id="rId8"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png"/><Relationship Id="rId3" Type="http://schemas.openxmlformats.org/officeDocument/2006/relationships/image" Target="../media/image-43-3.png"/><Relationship Id="rId4" Type="http://schemas.openxmlformats.org/officeDocument/2006/relationships/slideLayout" Target="../slideLayouts/slideLayout1.xml"/><Relationship Id="rId5"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5-1.png"/><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slideLayout" Target="../slideLayouts/slideLayout1.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7-1.png"/><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8-1.png"/><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9-1.png"/><Relationship Id="rId2" Type="http://schemas.openxmlformats.org/officeDocument/2006/relationships/image" Target="../media/image-49-2.png"/><Relationship Id="rId3" Type="http://schemas.openxmlformats.org/officeDocument/2006/relationships/image" Target="../media/image-49-3.png"/><Relationship Id="rId4" Type="http://schemas.openxmlformats.org/officeDocument/2006/relationships/image" Target="../media/image-49-4.png"/><Relationship Id="rId5" Type="http://schemas.openxmlformats.org/officeDocument/2006/relationships/image" Target="../media/image-49-5.png"/><Relationship Id="rId6" Type="http://schemas.openxmlformats.org/officeDocument/2006/relationships/image" Target="../media/image-49-6.svg"/><Relationship Id="rId7" Type="http://schemas.openxmlformats.org/officeDocument/2006/relationships/slideLayout" Target="../slideLayouts/slideLayout1.xml"/><Relationship Id="rId8"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50-1.png"/><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51-1.png"/><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52-1.png"/><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403444" y="756359"/>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MySQL性能调优与架构设计</a:t>
            </a:r>
            <a:endParaRPr lang="en-US" sz="1500" dirty="0"/>
          </a:p>
        </p:txBody>
      </p:sp>
      <p:sp>
        <p:nvSpPr>
          <p:cNvPr id="4" name="Object3"/>
          <p:cNvSpPr/>
          <p:nvPr/>
        </p:nvSpPr>
        <p:spPr>
          <a:xfrm>
            <a:off x="2000871" y="2020234"/>
            <a:ext cx="5349240" cy="786384"/>
          </a:xfrm>
          <a:prstGeom prst="rect">
            <a:avLst/>
          </a:prstGeom>
          <a:noFill/>
          <a:ln/>
        </p:spPr>
        <p:txBody>
          <a:bodyPr wrap="square" rtlCol="0" anchor="ctr"/>
          <a:lstStyle/>
          <a:p>
            <a:pPr algn="ctr"/>
            <a:r>
              <a:rPr lang="en-US" sz="3300" dirty="0">
                <a:solidFill>
                  <a:srgbClr val="666666"/>
                </a:solidFill>
                <a:latin typeface="Microsoft Yahei" pitchFamily="34" charset="0"/>
                <a:ea typeface="Microsoft Yahei" pitchFamily="34" charset="-122"/>
                <a:cs typeface="Microsoft Yahei" pitchFamily="34" charset="-120"/>
              </a:rPr>
              <a:t>深入理解MySQL</a:t>
            </a:r>
            <a:endParaRPr lang="en-US" sz="1500" dirty="0"/>
          </a:p>
        </p:txBody>
      </p:sp>
      <p:sp>
        <p:nvSpPr>
          <p:cNvPr id="5" name="Object4"/>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6" name="Object5"/>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7" name="Object 6"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8" name="Object 7"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9" name="Object 8"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10" name="Object 9"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
        <p:nvSpPr>
          <p:cNvPr id="11" name="Object10"/>
          <p:cNvSpPr/>
          <p:nvPr/>
        </p:nvSpPr>
        <p:spPr>
          <a:xfrm>
            <a:off x="1943376" y="3653717"/>
            <a:ext cx="5349240" cy="731520"/>
          </a:xfrm>
          <a:prstGeom prst="rect">
            <a:avLst/>
          </a:prstGeom>
          <a:noFill/>
          <a:ln/>
        </p:spPr>
        <p:txBody>
          <a:bodyPr wrap="square" rtlCol="0" anchor="ctr"/>
          <a:lstStyle/>
          <a:p>
            <a:pPr algn="ctr"/>
            <a:r>
              <a:rPr lang="en-US" sz="3000" dirty="0">
                <a:solidFill>
                  <a:srgbClr val="666666"/>
                </a:solidFill>
                <a:latin typeface="Microsoft Yahei" pitchFamily="34" charset="0"/>
                <a:ea typeface="Microsoft Yahei" pitchFamily="34" charset="-122"/>
                <a:cs typeface="Microsoft Yahei" pitchFamily="34" charset="-120"/>
              </a:rPr>
              <a:t>李瑾老师</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6792" y="595011"/>
            <a:ext cx="8863282" cy="88696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自适应哈希索引</a:t>
            </a:r>
            <a:endParaRPr lang="en-US" sz="1500" dirty="0"/>
          </a:p>
          <a:p>
            <a:pPr>
              <a:lnSpc>
                <a:spcPct val="112500"/>
              </a:lnSpc>
            </a:pP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哈希索引</a:t>
            </a:r>
            <a:endParaRPr lang="en-US" sz="1500" dirty="0"/>
          </a:p>
        </p:txBody>
      </p:sp>
      <p:pic>
        <p:nvPicPr>
          <p:cNvPr id="5" name="Object 4" descr="https://fynotefile.oss-cn-zhangjiakou.aliyuncs.com/fynote/fyfile/5983/1/48d277c42fd6434a9f6a32bf00305d19.png">    </p:cNvPr>
          <p:cNvPicPr>
            <a:picLocks noChangeAspect="1"/>
          </p:cNvPicPr>
          <p:nvPr/>
        </p:nvPicPr>
        <p:blipFill>
          <a:blip r:embed="rId2"/>
          <a:stretch>
            <a:fillRect/>
          </a:stretch>
        </p:blipFill>
        <p:spPr>
          <a:xfrm>
            <a:off x="2920025" y="1116425"/>
            <a:ext cx="5633558" cy="39582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4" name="Object3"/>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5" name="Object 4"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6" name="Object 5"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7" name="Object 6"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8" name="Object 7"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
        <p:nvSpPr>
          <p:cNvPr id="9" name="Object8"/>
          <p:cNvSpPr/>
          <p:nvPr/>
        </p:nvSpPr>
        <p:spPr>
          <a:xfrm>
            <a:off x="2257540" y="1461880"/>
            <a:ext cx="4304382" cy="731520"/>
          </a:xfrm>
          <a:prstGeom prst="rect">
            <a:avLst/>
          </a:prstGeom>
          <a:noFill/>
          <a:ln/>
        </p:spPr>
        <p:txBody>
          <a:bodyPr wrap="square" rtlCol="0" anchor="ctr"/>
          <a:lstStyle/>
          <a:p>
            <a:r>
              <a:rPr lang="en-US" sz="3000" dirty="0">
                <a:solidFill>
                  <a:srgbClr val="333333"/>
                </a:solidFill>
                <a:latin typeface="Microsoft Yahei" pitchFamily="34" charset="0"/>
                <a:ea typeface="Microsoft Yahei" pitchFamily="34" charset="-122"/>
                <a:cs typeface="Microsoft Yahei" pitchFamily="34" charset="-120"/>
              </a:rPr>
              <a:t>高性能的索引创建策略</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6792" y="595011"/>
            <a:ext cx="2735150"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索引在查询中的作用</a:t>
            </a: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索引的作用</a:t>
            </a:r>
            <a:endParaRPr lang="en-US" sz="1500" dirty="0"/>
          </a:p>
        </p:txBody>
      </p:sp>
      <p:sp>
        <p:nvSpPr>
          <p:cNvPr id="5" name="Object4"/>
          <p:cNvSpPr/>
          <p:nvPr/>
        </p:nvSpPr>
        <p:spPr>
          <a:xfrm>
            <a:off x="26792" y="1299650"/>
            <a:ext cx="8890074" cy="1545336"/>
          </a:xfrm>
          <a:prstGeom prst="rect">
            <a:avLst/>
          </a:prstGeom>
          <a:noFill/>
          <a:ln/>
        </p:spPr>
        <p:txBody>
          <a:bodyPr wrap="square" rtlCol="0" anchor="ctr"/>
          <a:lstStyle/>
          <a:p>
            <a:r>
              <a:rPr lang="en-US" sz="1800" dirty="0">
                <a:solidFill>
                  <a:srgbClr val="333333"/>
                </a:solidFill>
                <a:latin typeface="Microsoft Yahei" pitchFamily="34" charset="0"/>
                <a:ea typeface="Microsoft Yahei" pitchFamily="34" charset="-122"/>
                <a:cs typeface="Microsoft Yahei" pitchFamily="34" charset="-120"/>
              </a:rPr>
              <a:t>1、一个索引就是一个B+树，索引让我们的查询可以快速定位和扫描到我们需要的数据记录上，加快查询的速度。</a:t>
            </a:r>
            <a:endParaRPr lang="en-US" sz="1500" dirty="0"/>
          </a:p>
          <a:p>
            <a:r>
              <a:rPr lang="en-US" sz="1800" dirty="0">
                <a:solidFill>
                  <a:srgbClr val="333333"/>
                </a:solidFill>
                <a:latin typeface="Microsoft Yahei" pitchFamily="34" charset="0"/>
                <a:ea typeface="Microsoft Yahei" pitchFamily="34" charset="-122"/>
                <a:cs typeface="Microsoft Yahei" pitchFamily="34" charset="-120"/>
              </a:rPr>
              <a:t>2、一个select查询语句在执行过程中一般最多能使用一个二级索引，即使在where条件中用了多个二级索引。</a:t>
            </a: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86415" y="904861"/>
            <a:ext cx="2677770"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索引列的类型尽量小</a:t>
            </a: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高性能的索引创建策略</a:t>
            </a:r>
            <a:endParaRPr lang="en-US" sz="1500" dirty="0"/>
          </a:p>
        </p:txBody>
      </p:sp>
      <p:sp>
        <p:nvSpPr>
          <p:cNvPr id="5" name="Object4"/>
          <p:cNvSpPr/>
          <p:nvPr/>
        </p:nvSpPr>
        <p:spPr>
          <a:xfrm>
            <a:off x="286415" y="2288286"/>
            <a:ext cx="8766185" cy="120700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索引列的选择</a:t>
            </a:r>
            <a:endParaRPr lang="en-US" sz="1500" dirty="0"/>
          </a:p>
          <a:p>
            <a:pPr>
              <a:lnSpc>
                <a:spcPct val="112500"/>
              </a:lnSpc>
            </a:pPr>
            <a:r>
              <a:rPr lang="en-US" sz="1500" b="1" dirty="0">
                <a:solidFill>
                  <a:srgbClr val="333333"/>
                </a:solidFill>
                <a:latin typeface="Microsoft Yahei" pitchFamily="34" charset="0"/>
                <a:ea typeface="Microsoft Yahei" pitchFamily="34" charset="-122"/>
                <a:cs typeface="Microsoft Yahei" pitchFamily="34" charset="-120"/>
              </a:rPr>
              <a:t>索引的选择性/离散性</a:t>
            </a:r>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：不重复的索引值和数据表的记录总数（N)的比值（范围1/N到1）</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越高则查询效率越高</a:t>
            </a:r>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86415" y="904861"/>
            <a:ext cx="8186204" cy="184708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前缀索引</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针对blob、text、很长的varchar字段，mysql不支持索引他们的全部长度，需建立前缀索引。</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语法：Alter table tableName add key/index (column(X))</a:t>
            </a:r>
            <a:endParaRPr lang="en-US" sz="1500" dirty="0"/>
          </a:p>
          <a:p>
            <a:pPr>
              <a:lnSpc>
                <a:spcPct val="112500"/>
              </a:lnSpc>
            </a:pPr>
            <a:r>
              <a:rPr lang="en-US" sz="1500" b="1" dirty="0">
                <a:solidFill>
                  <a:srgbClr val="333333"/>
                </a:solidFill>
                <a:latin typeface="Microsoft Yahei" pitchFamily="34" charset="0"/>
                <a:ea typeface="Microsoft Yahei" pitchFamily="34" charset="-122"/>
                <a:cs typeface="Microsoft Yahei" pitchFamily="34" charset="-120"/>
              </a:rPr>
              <a:t>前缀索引的选择(X)：</a:t>
            </a:r>
            <a:endParaRPr lang="en-US" sz="1500" dirty="0"/>
          </a:p>
          <a:p>
            <a:pPr>
              <a:lnSpc>
                <a:spcPct val="112500"/>
              </a:lnSpc>
            </a:pPr>
            <a:r>
              <a:rPr lang="en-US" sz="1500" b="1" dirty="0">
                <a:solidFill>
                  <a:srgbClr val="333333"/>
                </a:solidFill>
                <a:latin typeface="Microsoft Yahei" pitchFamily="34" charset="0"/>
                <a:ea typeface="Microsoft Yahei" pitchFamily="34" charset="-122"/>
                <a:cs typeface="Microsoft Yahei" pitchFamily="34" charset="-120"/>
              </a:rPr>
              <a:t>缺点：</a:t>
            </a:r>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无法应用于order by 和 group by，也无法做覆盖索引</a:t>
            </a: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高性能的索引创建策略</a:t>
            </a:r>
            <a:endParaRPr lang="en-US" sz="1500" dirty="0"/>
          </a:p>
        </p:txBody>
      </p:sp>
      <p:sp>
        <p:nvSpPr>
          <p:cNvPr id="5" name="Object4"/>
          <p:cNvSpPr/>
          <p:nvPr/>
        </p:nvSpPr>
        <p:spPr>
          <a:xfrm>
            <a:off x="286415" y="3084915"/>
            <a:ext cx="8186204" cy="152704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后缀索引</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mysql不支持后缀索引。</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可以通过在表中添加一个新列，用于保存要被建立后缀索引的字段倒排值，然后建立前缀索引。</a:t>
            </a:r>
            <a:endParaRPr lang="en-US" sz="1500" dirty="0"/>
          </a:p>
          <a:p>
            <a:pPr>
              <a:lnSpc>
                <a:spcPct val="112500"/>
              </a:lnSpc>
            </a:pPr>
            <a:r>
              <a:rPr lang="en-US" sz="1500" b="1" dirty="0">
                <a:solidFill>
                  <a:srgbClr val="333333"/>
                </a:solidFill>
                <a:latin typeface="Microsoft Yahei" pitchFamily="34" charset="0"/>
                <a:ea typeface="Microsoft Yahei" pitchFamily="34" charset="-122"/>
                <a:cs typeface="Microsoft Yahei" pitchFamily="34" charset="-120"/>
              </a:rPr>
              <a:t>场景：</a:t>
            </a:r>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查询邮箱后缀</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86415" y="904861"/>
            <a:ext cx="8186204"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只为搜索、排序或分组的列创建索引</a:t>
            </a:r>
            <a:endParaRPr lang="en-US" sz="1500" dirty="0"/>
          </a:p>
        </p:txBody>
      </p:sp>
      <p:sp>
        <p:nvSpPr>
          <p:cNvPr id="4" name="Object3"/>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高性能的索引创建策略</a:t>
            </a:r>
            <a:endParaRPr lang="en-US" sz="1500" dirty="0"/>
          </a:p>
        </p:txBody>
      </p:sp>
      <p:sp>
        <p:nvSpPr>
          <p:cNvPr id="5" name="Object4"/>
          <p:cNvSpPr/>
          <p:nvPr/>
        </p:nvSpPr>
        <p:spPr>
          <a:xfrm>
            <a:off x="286415" y="2063560"/>
            <a:ext cx="8186204" cy="138988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多列索引</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将选择性最高的列放到索引最前列</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根据那些运行频率最高的查询来调整索引列的顺序</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优化性能时，需要使用相同的列但顺序不同的索引来满足不同类型的查询需求</a:t>
            </a: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高性能的索引创建策略</a:t>
            </a:r>
            <a:endParaRPr lang="en-US" sz="1500" dirty="0"/>
          </a:p>
        </p:txBody>
      </p:sp>
      <p:sp>
        <p:nvSpPr>
          <p:cNvPr id="4" name="Object3"/>
          <p:cNvSpPr/>
          <p:nvPr/>
        </p:nvSpPr>
        <p:spPr>
          <a:xfrm>
            <a:off x="388282" y="812686"/>
            <a:ext cx="8186204" cy="261518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三星索引</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对于一个查询而言，三星索引可能是其最好的索引。</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满足的条件如下：</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索引将相关的记录放到一起则获得一星 </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如果索引中的数据顺序和查找中的排列顺序一致则获得二星（排序星）</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如果索引中的列包含了查询中需要的全部列则获得三星（宽索引星）</a:t>
            </a:r>
            <a:endParaRPr lang="en-US" sz="1500" dirty="0"/>
          </a:p>
        </p:txBody>
      </p:sp>
      <p:sp>
        <p:nvSpPr>
          <p:cNvPr id="5" name="Object4"/>
          <p:cNvSpPr/>
          <p:nvPr/>
        </p:nvSpPr>
        <p:spPr>
          <a:xfrm>
            <a:off x="388282" y="3727933"/>
            <a:ext cx="8186204"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设计三星索引实战</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339164" y="1422673"/>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三、MySQL性能优化</a:t>
            </a:r>
            <a:endParaRPr lang="en-US" sz="1500" dirty="0"/>
          </a:p>
        </p:txBody>
      </p:sp>
      <p:sp>
        <p:nvSpPr>
          <p:cNvPr id="4" name="Object3"/>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5" name="Object4"/>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6" name="Object 5"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7" name="Object 6"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8" name="Object 7"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9" name="Object 8"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MySQL调优金字塔</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a898158b3ed446a2a1df2a1795c2ad74.png">    </p:cNvPr>
          <p:cNvPicPr>
            <a:picLocks noChangeAspect="1"/>
          </p:cNvPicPr>
          <p:nvPr/>
        </p:nvPicPr>
        <p:blipFill>
          <a:blip r:embed="rId2"/>
          <a:stretch>
            <a:fillRect/>
          </a:stretch>
        </p:blipFill>
        <p:spPr>
          <a:xfrm>
            <a:off x="3140169" y="1219432"/>
            <a:ext cx="5726911" cy="3475607"/>
          </a:xfrm>
          <a:prstGeom prst="rect">
            <a:avLst/>
          </a:prstGeom>
        </p:spPr>
      </p:pic>
      <p:sp>
        <p:nvSpPr>
          <p:cNvPr id="5" name="Object4"/>
          <p:cNvSpPr/>
          <p:nvPr/>
        </p:nvSpPr>
        <p:spPr>
          <a:xfrm>
            <a:off x="209957" y="784481"/>
            <a:ext cx="2436776" cy="2084832"/>
          </a:xfrm>
          <a:prstGeom prst="rect">
            <a:avLst/>
          </a:prstGeom>
          <a:noFill/>
          <a:ln/>
        </p:spPr>
        <p:txBody>
          <a:bodyPr wrap="square" rtlCol="0" anchor="ctr"/>
          <a:lstStyle/>
          <a:p>
            <a:pPr>
              <a:lnSpc>
                <a:spcPct val="150000"/>
              </a:lnSpc>
            </a:pPr>
            <a:endParaRPr lang="en-US" sz="1500" dirty="0"/>
          </a:p>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硬件和OS调优</a:t>
            </a:r>
            <a:endParaRPr lang="en-US" sz="1500" dirty="0"/>
          </a:p>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MySQL调优</a:t>
            </a:r>
            <a:endParaRPr lang="en-US" sz="1500" dirty="0"/>
          </a:p>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架构调优</a:t>
            </a: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查询性能优化</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169998" y="1873908"/>
            <a:ext cx="8622773"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慢查询基础-优化数据访问</a:t>
            </a:r>
            <a:endParaRPr lang="en-US" sz="1500" dirty="0"/>
          </a:p>
        </p:txBody>
      </p:sp>
      <p:pic>
        <p:nvPicPr>
          <p:cNvPr id="5" name="Object 4" descr="https://fynotefile.oss-cn-zhangjiakou.aliyuncs.com/fynote/fyfile/5983/1/5b150820859a486bb2d6cc94ee8f5ca3.png">    </p:cNvPr>
          <p:cNvPicPr>
            <a:picLocks noChangeAspect="1"/>
          </p:cNvPicPr>
          <p:nvPr/>
        </p:nvPicPr>
        <p:blipFill>
          <a:blip r:embed="rId2"/>
          <a:stretch>
            <a:fillRect/>
          </a:stretch>
        </p:blipFill>
        <p:spPr>
          <a:xfrm>
            <a:off x="609447" y="2447408"/>
            <a:ext cx="5073356" cy="27709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339164" y="1422673"/>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一、数据库基础知识</a:t>
            </a:r>
            <a:endParaRPr lang="en-US" sz="1500" dirty="0"/>
          </a:p>
        </p:txBody>
      </p:sp>
      <p:sp>
        <p:nvSpPr>
          <p:cNvPr id="4" name="Object3"/>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5" name="Object4"/>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6" name="Object 5"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7" name="Object 6"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8" name="Object 7"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9" name="Object 8"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慢查询</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169998" y="676656"/>
            <a:ext cx="8622773" cy="947547"/>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慢查询配置</a:t>
            </a:r>
            <a:endParaRPr lang="en-US" sz="1500" dirty="0"/>
          </a:p>
          <a:p>
            <a:r>
              <a:rPr lang="en-US" sz="1800" dirty="0">
                <a:solidFill>
                  <a:srgbClr val="333333"/>
                </a:solidFill>
                <a:latin typeface="Microsoft Yahei" pitchFamily="34" charset="0"/>
                <a:ea typeface="Microsoft Yahei" pitchFamily="34" charset="-122"/>
                <a:cs typeface="Microsoft Yahei" pitchFamily="34" charset="-120"/>
              </a:rPr>
              <a:t>mysql记录所有执行超过long_query_time参数设定的时间阈值的SQL语句的日志</a:t>
            </a:r>
            <a:endParaRPr lang="en-US" sz="1500" dirty="0"/>
          </a:p>
        </p:txBody>
      </p:sp>
      <p:sp>
        <p:nvSpPr>
          <p:cNvPr id="5" name="Object4"/>
          <p:cNvSpPr/>
          <p:nvPr/>
        </p:nvSpPr>
        <p:spPr>
          <a:xfrm>
            <a:off x="169998" y="1873908"/>
            <a:ext cx="8622773" cy="1267587"/>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慢查询配置</a:t>
            </a:r>
            <a:endParaRPr lang="en-US" sz="1500" dirty="0"/>
          </a:p>
          <a:p>
            <a:endParaRPr lang="en-US" sz="1500" dirty="0"/>
          </a:p>
          <a:p>
            <a:r>
              <a:rPr lang="en-US" sz="1400" b="1" dirty="0">
                <a:solidFill>
                  <a:srgbClr val="333333"/>
                </a:solidFill>
                <a:latin typeface="微软雅黑" pitchFamily="34" charset="0"/>
                <a:ea typeface="微软雅黑" pitchFamily="34" charset="-122"/>
                <a:cs typeface="微软雅黑" pitchFamily="34" charset="-120"/>
              </a:rPr>
              <a:t>慢查询分析工具</a:t>
            </a:r>
            <a:endParaRPr lang="en-US"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9ade6458d65643c3811923a45c05e1ce.png">    </p:cNvPr>
          <p:cNvPicPr>
            <a:picLocks noChangeAspect="1"/>
          </p:cNvPicPr>
          <p:nvPr/>
        </p:nvPicPr>
        <p:blipFill>
          <a:blip r:embed="rId2"/>
          <a:stretch>
            <a:fillRect/>
          </a:stretch>
        </p:blipFill>
        <p:spPr>
          <a:xfrm>
            <a:off x="0" y="2926957"/>
            <a:ext cx="9144000" cy="1497392"/>
          </a:xfrm>
          <a:prstGeom prst="rect">
            <a:avLst/>
          </a:prstGeom>
        </p:spPr>
      </p:pic>
      <p:pic>
        <p:nvPicPr>
          <p:cNvPr id="5" name="Object 4" descr="https://fynotefile.oss-cn-zhangjiakou.aliyuncs.com/fynote/fyfile/5983/1/64ce931aeb0049e1a5018b6e15d082b8.png">    </p:cNvPr>
          <p:cNvPicPr>
            <a:picLocks noChangeAspect="1"/>
          </p:cNvPicPr>
          <p:nvPr/>
        </p:nvPicPr>
        <p:blipFill>
          <a:blip r:embed="rId3"/>
          <a:stretch>
            <a:fillRect/>
          </a:stretch>
        </p:blipFill>
        <p:spPr>
          <a:xfrm>
            <a:off x="0" y="929694"/>
            <a:ext cx="9144000" cy="130628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b486b4f4e42b408090e1f7c7f856abeb.png">    </p:cNvPr>
          <p:cNvPicPr>
            <a:picLocks noChangeAspect="1"/>
          </p:cNvPicPr>
          <p:nvPr/>
        </p:nvPicPr>
        <p:blipFill>
          <a:blip r:embed="rId2"/>
          <a:stretch>
            <a:fillRect/>
          </a:stretch>
        </p:blipFill>
        <p:spPr>
          <a:xfrm>
            <a:off x="179421" y="2845300"/>
            <a:ext cx="8394192" cy="1728216"/>
          </a:xfrm>
          <a:prstGeom prst="rect">
            <a:avLst/>
          </a:prstGeom>
        </p:spPr>
      </p:pic>
      <p:pic>
        <p:nvPicPr>
          <p:cNvPr id="5" name="Object 4" descr="https://fynotefile.oss-cn-zhangjiakou.aliyuncs.com/fynote/fyfile/5983/1/a01753302fb640a0900cbeb6b6bbeb8e.png">    </p:cNvPr>
          <p:cNvPicPr>
            <a:picLocks noChangeAspect="1"/>
          </p:cNvPicPr>
          <p:nvPr/>
        </p:nvPicPr>
        <p:blipFill>
          <a:blip r:embed="rId3"/>
          <a:stretch>
            <a:fillRect/>
          </a:stretch>
        </p:blipFill>
        <p:spPr>
          <a:xfrm>
            <a:off x="286415" y="1171048"/>
            <a:ext cx="8766970" cy="9567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f9a8de7e2afc4eceaaf4051b564edde3.png">    </p:cNvPr>
          <p:cNvPicPr>
            <a:picLocks noChangeAspect="1"/>
          </p:cNvPicPr>
          <p:nvPr/>
        </p:nvPicPr>
        <p:blipFill>
          <a:blip r:embed="rId2"/>
          <a:stretch>
            <a:fillRect/>
          </a:stretch>
        </p:blipFill>
        <p:spPr>
          <a:xfrm>
            <a:off x="179421" y="676656"/>
            <a:ext cx="8915400" cy="1463040"/>
          </a:xfrm>
          <a:prstGeom prst="rect">
            <a:avLst/>
          </a:prstGeom>
        </p:spPr>
      </p:pic>
      <p:sp>
        <p:nvSpPr>
          <p:cNvPr id="5" name="Object4"/>
          <p:cNvSpPr/>
          <p:nvPr/>
        </p:nvSpPr>
        <p:spPr>
          <a:xfrm>
            <a:off x="105327" y="2197191"/>
            <a:ext cx="8752114" cy="269748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SIMPLE：简单的select 查询,不使用 union 及子查询</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PRIMARY：最外层的 select 查询</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UNION：UNION 中的第二个或随后的 select 查询,不 依赖于外部查询的结果集</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UNION RESULT：UNION 结果集</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SUBQUERY：子查询中的第一个 select 查询,不依赖于外 部查询的结果集</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DEPENDENT UNION：UNION 中的第二个或随后的 select 查询,依赖于外部查询的结果集</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DEPENDENT SUBQUERY：子查询中的第一个 select 查询,依赖于外部查询的结果集</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DERIVED： 用于 from 子句里有子查询的情况。 MySQL 会 递归执行这些子查询, 把结果放在临时表里。</a:t>
            </a:r>
            <a:endParaRPr lang="en-US" sz="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4fa6221460084eecab03c4e848fbdd0c.png">    </p:cNvPr>
          <p:cNvPicPr>
            <a:picLocks noChangeAspect="1"/>
          </p:cNvPicPr>
          <p:nvPr/>
        </p:nvPicPr>
        <p:blipFill>
          <a:blip r:embed="rId2"/>
          <a:stretch>
            <a:fillRect/>
          </a:stretch>
        </p:blipFill>
        <p:spPr>
          <a:xfrm>
            <a:off x="229980" y="834923"/>
            <a:ext cx="8799030" cy="958453"/>
          </a:xfrm>
          <a:prstGeom prst="rect">
            <a:avLst/>
          </a:prstGeom>
        </p:spPr>
      </p:pic>
      <p:pic>
        <p:nvPicPr>
          <p:cNvPr id="5" name="Object 4" descr="https://fynotefile.oss-cn-zhangjiakou.aliyuncs.com/fynote/fyfile/5983/1/1e343db3457e4ed1b024c118ea866926.png">    </p:cNvPr>
          <p:cNvPicPr>
            <a:picLocks noChangeAspect="1"/>
          </p:cNvPicPr>
          <p:nvPr/>
        </p:nvPicPr>
        <p:blipFill>
          <a:blip r:embed="rId3"/>
          <a:stretch>
            <a:fillRect/>
          </a:stretch>
        </p:blipFill>
        <p:spPr>
          <a:xfrm>
            <a:off x="201232" y="1793376"/>
            <a:ext cx="8741535" cy="1291885"/>
          </a:xfrm>
          <a:prstGeom prst="rect">
            <a:avLst/>
          </a:prstGeom>
        </p:spPr>
      </p:pic>
      <p:sp>
        <p:nvSpPr>
          <p:cNvPr id="6" name="Object5"/>
          <p:cNvSpPr/>
          <p:nvPr/>
        </p:nvSpPr>
        <p:spPr>
          <a:xfrm>
            <a:off x="517455" y="3196720"/>
            <a:ext cx="7809197" cy="13716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system &gt; const &gt; eq_ref &gt; ref &gt; fulltext &gt; ref_or_null &gt; index_merge &gt; unique_subquery &gt; index_subquery &gt; range &gt; index &gt; ALL </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出现比较多的是system&gt;const&gt;eq_ref&gt;ref&gt;range&gt;index&gt;ALL</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一般来说，得保证查询至少达到range级别，最好能达到ref。</a:t>
            </a:r>
            <a:endParaRPr lang="en-US"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1753c1e694214b77b28fc692859455c1.png">    </p:cNvPr>
          <p:cNvPicPr>
            <a:picLocks noChangeAspect="1"/>
          </p:cNvPicPr>
          <p:nvPr/>
        </p:nvPicPr>
        <p:blipFill>
          <a:blip r:embed="rId2"/>
          <a:stretch>
            <a:fillRect/>
          </a:stretch>
        </p:blipFill>
        <p:spPr>
          <a:xfrm>
            <a:off x="149487" y="778588"/>
            <a:ext cx="8845026" cy="1014788"/>
          </a:xfrm>
          <a:prstGeom prst="rect">
            <a:avLst/>
          </a:prstGeom>
        </p:spPr>
      </p:pic>
      <p:pic>
        <p:nvPicPr>
          <p:cNvPr id="5" name="Object 4" descr="https://fynotefile.oss-cn-zhangjiakou.aliyuncs.com/fynote/fyfile/5983/1/0ce1d0a8513447c7846830cf0057c7e7.png">    </p:cNvPr>
          <p:cNvPicPr>
            <a:picLocks noChangeAspect="1"/>
          </p:cNvPicPr>
          <p:nvPr/>
        </p:nvPicPr>
        <p:blipFill>
          <a:blip r:embed="rId3"/>
          <a:stretch>
            <a:fillRect/>
          </a:stretch>
        </p:blipFill>
        <p:spPr>
          <a:xfrm>
            <a:off x="0" y="2016125"/>
            <a:ext cx="9144000" cy="1111250"/>
          </a:xfrm>
          <a:prstGeom prst="rect">
            <a:avLst/>
          </a:prstGeom>
        </p:spPr>
      </p:pic>
      <p:pic>
        <p:nvPicPr>
          <p:cNvPr id="6" name="Object 5" descr="https://fynotefile.oss-cn-zhangjiakou.aliyuncs.com/fynote/fyfile/5983/1/4fa4dc1e11be45e58e35c354454033e3.png">    </p:cNvPr>
          <p:cNvPicPr>
            <a:picLocks noChangeAspect="1"/>
          </p:cNvPicPr>
          <p:nvPr/>
        </p:nvPicPr>
        <p:blipFill>
          <a:blip r:embed="rId4"/>
          <a:stretch>
            <a:fillRect/>
          </a:stretch>
        </p:blipFill>
        <p:spPr>
          <a:xfrm>
            <a:off x="149487" y="3630792"/>
            <a:ext cx="8891022" cy="10392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de04adc043f34162bcc99075b92b7fd2.png">    </p:cNvPr>
          <p:cNvPicPr>
            <a:picLocks noChangeAspect="1"/>
          </p:cNvPicPr>
          <p:nvPr/>
        </p:nvPicPr>
        <p:blipFill>
          <a:blip r:embed="rId2"/>
          <a:stretch>
            <a:fillRect/>
          </a:stretch>
        </p:blipFill>
        <p:spPr>
          <a:xfrm>
            <a:off x="72894" y="1077509"/>
            <a:ext cx="9144000" cy="987657"/>
          </a:xfrm>
          <a:prstGeom prst="rect">
            <a:avLst/>
          </a:prstGeom>
        </p:spPr>
      </p:pic>
      <p:pic>
        <p:nvPicPr>
          <p:cNvPr id="5" name="Object 4" descr="https://fynotefile.oss-cn-zhangjiakou.aliyuncs.com/fynote/fyfile/5983/1/da59ec87fdc841899cb0107fd97d9638.png">    </p:cNvPr>
          <p:cNvPicPr>
            <a:picLocks noChangeAspect="1"/>
          </p:cNvPicPr>
          <p:nvPr/>
        </p:nvPicPr>
        <p:blipFill>
          <a:blip r:embed="rId3"/>
          <a:stretch>
            <a:fillRect/>
          </a:stretch>
        </p:blipFill>
        <p:spPr>
          <a:xfrm>
            <a:off x="72894" y="2997750"/>
            <a:ext cx="6974388" cy="10012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执行计划</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f6484fa2dd1b409cb2ee5b1e876434db.png">    </p:cNvPr>
          <p:cNvPicPr>
            <a:picLocks noChangeAspect="1"/>
          </p:cNvPicPr>
          <p:nvPr/>
        </p:nvPicPr>
        <p:blipFill>
          <a:blip r:embed="rId2"/>
          <a:stretch>
            <a:fillRect/>
          </a:stretch>
        </p:blipFill>
        <p:spPr>
          <a:xfrm>
            <a:off x="286415" y="1128397"/>
            <a:ext cx="8603547" cy="9207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339164" y="1422673"/>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三、MySQL性能优化(二)</a:t>
            </a:r>
            <a:endParaRPr lang="en-US" sz="1500" dirty="0"/>
          </a:p>
        </p:txBody>
      </p:sp>
      <p:sp>
        <p:nvSpPr>
          <p:cNvPr id="4" name="Object3"/>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5" name="Object4"/>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6" name="Object 5"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7" name="Object 6"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8" name="Object 7"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9" name="Object 8"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查询优化器</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98292" y="1034896"/>
            <a:ext cx="3051185" cy="3465576"/>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SQL的处理(MySQL)</a:t>
            </a:r>
            <a:endParaRPr lang="en-US" sz="1500" dirty="0"/>
          </a:p>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缓存</a:t>
            </a:r>
            <a:endParaRPr lang="en-US" sz="1500" dirty="0"/>
          </a:p>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解析查询</a:t>
            </a:r>
            <a:endParaRPr lang="en-US" sz="1500" dirty="0"/>
          </a:p>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优化（查询优化器）</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重写查询</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表的读取顺序</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选择索引</a:t>
            </a:r>
            <a:endParaRPr lang="en-US" sz="1500" dirty="0"/>
          </a:p>
        </p:txBody>
      </p:sp>
      <p:pic>
        <p:nvPicPr>
          <p:cNvPr id="5" name="Object 4" descr="https://fynotefile.oss-cn-zhangjiakou.aliyuncs.com/fynote/fyfile/5983/1/852e56a818284ea18d2d36c88324e2f4.png">    </p:cNvPr>
          <p:cNvPicPr>
            <a:picLocks noChangeAspect="1"/>
          </p:cNvPicPr>
          <p:nvPr/>
        </p:nvPicPr>
        <p:blipFill>
          <a:blip r:embed="rId2"/>
          <a:stretch>
            <a:fillRect/>
          </a:stretch>
        </p:blipFill>
        <p:spPr>
          <a:xfrm>
            <a:off x="3327662" y="1274758"/>
            <a:ext cx="5593405" cy="29858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141101" y="595011"/>
            <a:ext cx="9002899" cy="151790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辅助索引/二级索引</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叶子节点除了包含键值以外，每个叶子节点中的索引行中还包含了一个书签( bookmark)</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（每个索引一颗B+树，不包含行记录的全部数据）</a:t>
            </a:r>
            <a:endParaRPr lang="en-US" sz="1500" dirty="0"/>
          </a:p>
        </p:txBody>
      </p:sp>
      <p:pic>
        <p:nvPicPr>
          <p:cNvPr id="4" name="Object 3" descr="https://fynotefile.oss-cn-zhangjiakou.aliyuncs.com/fynote/fyfile/5983/1/ffc841c4eaf44b5cb0557679c2ad6dc1.png">    </p:cNvPr>
          <p:cNvPicPr>
            <a:picLocks noChangeAspect="1"/>
          </p:cNvPicPr>
          <p:nvPr/>
        </p:nvPicPr>
        <p:blipFill>
          <a:blip r:embed="rId2"/>
          <a:stretch>
            <a:fillRect/>
          </a:stretch>
        </p:blipFill>
        <p:spPr>
          <a:xfrm>
            <a:off x="141101" y="2261762"/>
            <a:ext cx="3418444" cy="921458"/>
          </a:xfrm>
          <a:prstGeom prst="rect">
            <a:avLst/>
          </a:prstGeom>
        </p:spPr>
      </p:pic>
      <p:pic>
        <p:nvPicPr>
          <p:cNvPr id="5" name="Object 4" descr="https://fynotefile.oss-cn-zhangjiakou.aliyuncs.com/fynote/fyfile/5983/1/5fbdf1ac9cb54cfd96d8850bf7486f40.png">    </p:cNvPr>
          <p:cNvPicPr>
            <a:picLocks noChangeAspect="1"/>
          </p:cNvPicPr>
          <p:nvPr/>
        </p:nvPicPr>
        <p:blipFill>
          <a:blip r:embed="rId3"/>
          <a:stretch>
            <a:fillRect/>
          </a:stretch>
        </p:blipFill>
        <p:spPr>
          <a:xfrm>
            <a:off x="49754" y="3332372"/>
            <a:ext cx="3164301" cy="535614"/>
          </a:xfrm>
          <a:prstGeom prst="rect">
            <a:avLst/>
          </a:prstGeom>
        </p:spPr>
      </p:pic>
      <p:pic>
        <p:nvPicPr>
          <p:cNvPr id="6" name="Object 5" descr="https://fynotefile.oss-cn-zhangjiakou.aliyuncs.com/fynote/fyfile/5983/1/fcb71e3ccd674a99b1bd2b0e5866260b.png">    </p:cNvPr>
          <p:cNvPicPr>
            <a:picLocks noChangeAspect="1"/>
          </p:cNvPicPr>
          <p:nvPr/>
        </p:nvPicPr>
        <p:blipFill>
          <a:blip r:embed="rId4"/>
          <a:stretch>
            <a:fillRect/>
          </a:stretch>
        </p:blipFill>
        <p:spPr>
          <a:xfrm>
            <a:off x="49754" y="4192812"/>
            <a:ext cx="3692946" cy="742960"/>
          </a:xfrm>
          <a:prstGeom prst="rect">
            <a:avLst/>
          </a:prstGeom>
        </p:spPr>
      </p:pic>
      <p:pic>
        <p:nvPicPr>
          <p:cNvPr id="7" name="Object 6" descr="https://fynotefile.oss-cn-zhangjiakou.aliyuncs.com/fynote/fyfile/5983/1/725d6bcdc2bb4d7f8a87b7b104767b5b.png">    </p:cNvPr>
          <p:cNvPicPr>
            <a:picLocks noChangeAspect="1"/>
          </p:cNvPicPr>
          <p:nvPr/>
        </p:nvPicPr>
        <p:blipFill>
          <a:blip r:embed="rId5"/>
          <a:stretch>
            <a:fillRect/>
          </a:stretch>
        </p:blipFill>
        <p:spPr>
          <a:xfrm>
            <a:off x="4064485" y="2261762"/>
            <a:ext cx="4848091" cy="2495223"/>
          </a:xfrm>
          <a:prstGeom prst="rect">
            <a:avLst/>
          </a:prstGeom>
        </p:spPr>
      </p:pic>
      <p:sp>
        <p:nvSpPr>
          <p:cNvPr id="8" name="Object7"/>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B+树索引</a:t>
            </a:r>
            <a:endParaRPr lang="en-US"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高性能的索引使用策略1</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152462" y="864974"/>
            <a:ext cx="3322199" cy="1242727"/>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不在索引列上做任何操作</a:t>
            </a:r>
            <a:endParaRPr lang="en-US" sz="1500" dirty="0"/>
          </a:p>
          <a:p>
            <a:r>
              <a:rPr lang="en-US" sz="1800" dirty="0">
                <a:solidFill>
                  <a:srgbClr val="333333"/>
                </a:solidFill>
                <a:latin typeface="微软雅黑 Light" pitchFamily="34" charset="0"/>
                <a:ea typeface="微软雅黑 Light" pitchFamily="34" charset="-122"/>
                <a:cs typeface="微软雅黑 Light" pitchFamily="34" charset="-120"/>
              </a:rPr>
              <a:t>表达式</a:t>
            </a:r>
            <a:endParaRPr lang="en-US" sz="1500" dirty="0"/>
          </a:p>
          <a:p>
            <a:r>
              <a:rPr lang="en-US" sz="1800" dirty="0">
                <a:solidFill>
                  <a:srgbClr val="333333"/>
                </a:solidFill>
                <a:latin typeface="微软雅黑 Light" pitchFamily="34" charset="0"/>
                <a:ea typeface="微软雅黑 Light" pitchFamily="34" charset="-122"/>
                <a:cs typeface="微软雅黑 Light" pitchFamily="34" charset="-120"/>
              </a:rPr>
              <a:t>函数</a:t>
            </a:r>
            <a:endParaRPr lang="en-US" sz="1500" dirty="0"/>
          </a:p>
        </p:txBody>
      </p:sp>
      <p:sp>
        <p:nvSpPr>
          <p:cNvPr id="5" name="Object4"/>
          <p:cNvSpPr/>
          <p:nvPr/>
        </p:nvSpPr>
        <p:spPr>
          <a:xfrm>
            <a:off x="4714751" y="864974"/>
            <a:ext cx="3322199"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尽量全值匹配</a:t>
            </a:r>
            <a:endParaRPr lang="en-US" sz="1500" dirty="0"/>
          </a:p>
        </p:txBody>
      </p:sp>
      <p:sp>
        <p:nvSpPr>
          <p:cNvPr id="6" name="Object5"/>
          <p:cNvSpPr/>
          <p:nvPr/>
        </p:nvSpPr>
        <p:spPr>
          <a:xfrm>
            <a:off x="152462" y="2571750"/>
            <a:ext cx="2643758" cy="907685"/>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最佳左前缀法则</a:t>
            </a:r>
            <a:endParaRPr lang="en-US" sz="1500" dirty="0"/>
          </a:p>
          <a:p>
            <a:r>
              <a:rPr lang="en-US" sz="1800" dirty="0">
                <a:solidFill>
                  <a:srgbClr val="333333"/>
                </a:solidFill>
                <a:latin typeface="微软雅黑 Light" pitchFamily="34" charset="0"/>
                <a:ea typeface="微软雅黑 Light" pitchFamily="34" charset="-122"/>
                <a:cs typeface="微软雅黑 Light" pitchFamily="34" charset="-120"/>
              </a:rPr>
              <a:t>key_len</a:t>
            </a:r>
            <a:endParaRPr lang="en-US" sz="1500" dirty="0"/>
          </a:p>
        </p:txBody>
      </p:sp>
      <p:sp>
        <p:nvSpPr>
          <p:cNvPr id="7" name="Object6"/>
          <p:cNvSpPr/>
          <p:nvPr/>
        </p:nvSpPr>
        <p:spPr>
          <a:xfrm>
            <a:off x="3474660" y="2642960"/>
            <a:ext cx="5512371" cy="112128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范围条件放最后</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左边的列是精确查找，则右边的列可进行范围查找</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中间有范围查询会导致后面的列全部失效，无法充分利用联合索引</a:t>
            </a:r>
            <a:endParaRPr lang="en-US" sz="1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高性能的索引使用策略2</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152462" y="864974"/>
            <a:ext cx="3322199" cy="89268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覆盖索引尽量用</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尽量不要使用*</a:t>
            </a:r>
            <a:endParaRPr lang="en-US" sz="1500" dirty="0"/>
          </a:p>
        </p:txBody>
      </p:sp>
      <p:sp>
        <p:nvSpPr>
          <p:cNvPr id="5" name="Object4"/>
          <p:cNvSpPr/>
          <p:nvPr/>
        </p:nvSpPr>
        <p:spPr>
          <a:xfrm>
            <a:off x="3844857" y="864974"/>
            <a:ext cx="5082217" cy="89268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不等于要慎用</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使用不等于(!= 或者&amp;lt;&amp;gt;)的时候无法使用索引会导致全表扫描</a:t>
            </a:r>
            <a:endParaRPr lang="en-US" sz="1500" dirty="0"/>
          </a:p>
        </p:txBody>
      </p:sp>
      <p:sp>
        <p:nvSpPr>
          <p:cNvPr id="6" name="Object5"/>
          <p:cNvSpPr/>
          <p:nvPr/>
        </p:nvSpPr>
        <p:spPr>
          <a:xfrm>
            <a:off x="152462" y="2571750"/>
            <a:ext cx="2643758" cy="84696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Null/Not 有影响</a:t>
            </a:r>
            <a:endParaRPr lang="en-US" sz="1500" dirty="0"/>
          </a:p>
          <a:p>
            <a:endParaRPr lang="en-US" sz="1500" dirty="0"/>
          </a:p>
        </p:txBody>
      </p:sp>
      <p:sp>
        <p:nvSpPr>
          <p:cNvPr id="7" name="Object6"/>
          <p:cNvSpPr/>
          <p:nvPr/>
        </p:nvSpPr>
        <p:spPr>
          <a:xfrm>
            <a:off x="3895433" y="2571750"/>
            <a:ext cx="2643758"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字符类型加引号</a:t>
            </a:r>
            <a:endParaRPr lang="en-US" sz="1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高性能的索引使用策略3</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03037" y="794169"/>
            <a:ext cx="3322199" cy="89268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使用or关键字时要注意</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尽量不要使用*</a:t>
            </a:r>
            <a:endParaRPr lang="en-US" sz="1500" dirty="0"/>
          </a:p>
        </p:txBody>
      </p:sp>
      <p:sp>
        <p:nvSpPr>
          <p:cNvPr id="5" name="Object4"/>
          <p:cNvSpPr/>
          <p:nvPr/>
        </p:nvSpPr>
        <p:spPr>
          <a:xfrm>
            <a:off x="3998083" y="704954"/>
            <a:ext cx="5082217" cy="121272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排序要当心</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ASC、DESC别混用</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排序列包含非同一个索引的列</a:t>
            </a:r>
            <a:endParaRPr lang="en-US" sz="1500" dirty="0"/>
          </a:p>
        </p:txBody>
      </p:sp>
      <p:sp>
        <p:nvSpPr>
          <p:cNvPr id="6" name="Object5"/>
          <p:cNvSpPr/>
          <p:nvPr/>
        </p:nvSpPr>
        <p:spPr>
          <a:xfrm>
            <a:off x="152462" y="2571750"/>
            <a:ext cx="3149510"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尽可能按主键顺序插入行</a:t>
            </a:r>
            <a:endParaRPr lang="en-US" sz="1500" dirty="0"/>
          </a:p>
        </p:txBody>
      </p:sp>
      <p:sp>
        <p:nvSpPr>
          <p:cNvPr id="7" name="Object6"/>
          <p:cNvSpPr/>
          <p:nvPr/>
        </p:nvSpPr>
        <p:spPr>
          <a:xfrm>
            <a:off x="3895433" y="2571750"/>
            <a:ext cx="2643758"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优化Count查询</a:t>
            </a:r>
            <a:endParaRPr lang="en-US" sz="1500" dirty="0"/>
          </a:p>
        </p:txBody>
      </p:sp>
      <p:sp>
        <p:nvSpPr>
          <p:cNvPr id="8" name="Object7"/>
          <p:cNvSpPr/>
          <p:nvPr/>
        </p:nvSpPr>
        <p:spPr>
          <a:xfrm>
            <a:off x="3998083" y="3614004"/>
            <a:ext cx="2643758"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关于Null的特别说明</a:t>
            </a:r>
            <a:endParaRPr lang="en-US" sz="1500" dirty="0"/>
          </a:p>
        </p:txBody>
      </p:sp>
      <p:sp>
        <p:nvSpPr>
          <p:cNvPr id="9" name="Object8"/>
          <p:cNvSpPr/>
          <p:nvPr/>
        </p:nvSpPr>
        <p:spPr>
          <a:xfrm>
            <a:off x="203037" y="3674694"/>
            <a:ext cx="2643758" cy="572643"/>
          </a:xfrm>
          <a:prstGeom prst="rect">
            <a:avLst/>
          </a:prstGeom>
          <a:noFill/>
          <a:ln/>
        </p:spPr>
        <p:txBody>
          <a:bodyPr wrap="square" rtlCol="0" anchor="ctr"/>
          <a:lstStyle/>
          <a:p>
            <a:r>
              <a:rPr lang="en-US" sz="2100" b="1" dirty="0">
                <a:solidFill>
                  <a:srgbClr val="333333"/>
                </a:solidFill>
                <a:latin typeface="微软雅黑 Light" pitchFamily="34" charset="0"/>
                <a:ea typeface="微软雅黑 Light" pitchFamily="34" charset="-122"/>
                <a:cs typeface="微软雅黑 Light" pitchFamily="34" charset="-120"/>
              </a:rPr>
              <a:t>优化limit分页</a:t>
            </a:r>
            <a:endParaRPr lang="en-US"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339164" y="1422673"/>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四、事务和事务隔离级别</a:t>
            </a:r>
            <a:endParaRPr lang="en-US" sz="1500" dirty="0"/>
          </a:p>
        </p:txBody>
      </p:sp>
      <p:sp>
        <p:nvSpPr>
          <p:cNvPr id="4" name="Object3"/>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5" name="Object4"/>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6" name="Object 5"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7" name="Object 6"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8" name="Object 7"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9" name="Object 8"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
        <p:nvSpPr>
          <p:cNvPr id="10" name="Object9"/>
          <p:cNvSpPr/>
          <p:nvPr/>
        </p:nvSpPr>
        <p:spPr>
          <a:xfrm>
            <a:off x="1943376" y="3653717"/>
            <a:ext cx="5349240" cy="731520"/>
          </a:xfrm>
          <a:prstGeom prst="rect">
            <a:avLst/>
          </a:prstGeom>
          <a:noFill/>
          <a:ln/>
        </p:spPr>
        <p:txBody>
          <a:bodyPr wrap="square" rtlCol="0" anchor="ctr"/>
          <a:lstStyle/>
          <a:p>
            <a:pPr algn="ctr"/>
            <a:r>
              <a:rPr lang="en-US" sz="3000" dirty="0">
                <a:solidFill>
                  <a:srgbClr val="666666"/>
                </a:solidFill>
                <a:latin typeface="Microsoft Yahei" pitchFamily="34" charset="0"/>
                <a:ea typeface="Microsoft Yahei" pitchFamily="34" charset="-122"/>
                <a:cs typeface="Microsoft Yahei" pitchFamily="34" charset="-120"/>
              </a:rPr>
              <a:t>李瑾老师</a:t>
            </a:r>
            <a:endParaRPr lang="en-US" sz="1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数据库事务</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20966a0effec4914a5a4fee01f2e1908.png">    </p:cNvPr>
          <p:cNvPicPr>
            <a:picLocks noChangeAspect="1"/>
          </p:cNvPicPr>
          <p:nvPr/>
        </p:nvPicPr>
        <p:blipFill>
          <a:blip r:embed="rId2"/>
          <a:stretch>
            <a:fillRect/>
          </a:stretch>
        </p:blipFill>
        <p:spPr>
          <a:xfrm>
            <a:off x="-90616" y="2717453"/>
            <a:ext cx="9144000" cy="2374249"/>
          </a:xfrm>
          <a:prstGeom prst="rect">
            <a:avLst/>
          </a:prstGeom>
        </p:spPr>
      </p:pic>
      <p:sp>
        <p:nvSpPr>
          <p:cNvPr id="5" name="Object4"/>
          <p:cNvSpPr/>
          <p:nvPr/>
        </p:nvSpPr>
        <p:spPr>
          <a:xfrm>
            <a:off x="239652" y="530037"/>
            <a:ext cx="3051185" cy="2231136"/>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什么是事务</a:t>
            </a:r>
            <a:endParaRPr lang="en-US" sz="1500" dirty="0"/>
          </a:p>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事务特性（ACID）</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原子性（atomicity）</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一致性（consistency）</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隔离性（isolation）</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持久性（durability）</a:t>
            </a:r>
            <a:endParaRPr lang="en-US" sz="15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事务并发引起的问题</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86415" y="863244"/>
            <a:ext cx="1304374"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脏读</a:t>
            </a:r>
            <a:endParaRPr lang="en-US" sz="1500" dirty="0"/>
          </a:p>
        </p:txBody>
      </p:sp>
      <p:pic>
        <p:nvPicPr>
          <p:cNvPr id="5" name="Object 4" descr="https://fynotefile.oss-cn-zhangjiakou.aliyuncs.com/fynote/fyfile/5983/1/c52f0d1b434147edbb99afec0cdd78dd.png">    </p:cNvPr>
          <p:cNvPicPr>
            <a:picLocks noChangeAspect="1"/>
          </p:cNvPicPr>
          <p:nvPr/>
        </p:nvPicPr>
        <p:blipFill>
          <a:blip r:embed="rId2"/>
          <a:stretch>
            <a:fillRect/>
          </a:stretch>
        </p:blipFill>
        <p:spPr>
          <a:xfrm>
            <a:off x="2293292" y="676656"/>
            <a:ext cx="6844239" cy="2165659"/>
          </a:xfrm>
          <a:prstGeom prst="rect">
            <a:avLst/>
          </a:prstGeom>
        </p:spPr>
      </p:pic>
      <p:sp>
        <p:nvSpPr>
          <p:cNvPr id="6" name="Object5"/>
          <p:cNvSpPr/>
          <p:nvPr/>
        </p:nvSpPr>
        <p:spPr>
          <a:xfrm>
            <a:off x="235929" y="3650629"/>
            <a:ext cx="1748650"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不可重复读</a:t>
            </a:r>
            <a:endParaRPr lang="en-US" sz="1500" dirty="0"/>
          </a:p>
        </p:txBody>
      </p:sp>
      <p:pic>
        <p:nvPicPr>
          <p:cNvPr id="7" name="Object 6" descr="https://fynotefile.oss-cn-zhangjiakou.aliyuncs.com/fynote/fyfile/5983/1/079bab60d6eb461ba4ed69937dd8a1c0.png">    </p:cNvPr>
          <p:cNvPicPr>
            <a:picLocks noChangeAspect="1"/>
          </p:cNvPicPr>
          <p:nvPr/>
        </p:nvPicPr>
        <p:blipFill>
          <a:blip r:embed="rId3"/>
          <a:stretch>
            <a:fillRect/>
          </a:stretch>
        </p:blipFill>
        <p:spPr>
          <a:xfrm>
            <a:off x="2495236" y="2988518"/>
            <a:ext cx="6579318" cy="215498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事务并发引起的问题</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86415" y="863244"/>
            <a:ext cx="1304374" cy="56692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幻读</a:t>
            </a:r>
            <a:endParaRPr lang="en-US" sz="1500" dirty="0"/>
          </a:p>
        </p:txBody>
      </p:sp>
      <p:pic>
        <p:nvPicPr>
          <p:cNvPr id="5" name="Object 4" descr="https://fynotefile.oss-cn-zhangjiakou.aliyuncs.com/fynote/fyfile/5983/1/f187c837618f486e8f3f14c6c9e9f2f1.png">    </p:cNvPr>
          <p:cNvPicPr>
            <a:picLocks noChangeAspect="1"/>
          </p:cNvPicPr>
          <p:nvPr/>
        </p:nvPicPr>
        <p:blipFill>
          <a:blip r:embed="rId2"/>
          <a:stretch>
            <a:fillRect/>
          </a:stretch>
        </p:blipFill>
        <p:spPr>
          <a:xfrm>
            <a:off x="1363118" y="863244"/>
            <a:ext cx="7690007" cy="2481309"/>
          </a:xfrm>
          <a:prstGeom prst="rect">
            <a:avLst/>
          </a:prstGeom>
        </p:spPr>
      </p:pic>
      <p:sp>
        <p:nvSpPr>
          <p:cNvPr id="6" name="Object5"/>
          <p:cNvSpPr/>
          <p:nvPr/>
        </p:nvSpPr>
        <p:spPr>
          <a:xfrm>
            <a:off x="358934" y="3821715"/>
            <a:ext cx="3364197" cy="106070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事务问题严重程度排名</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脏读&amp;gt;不可重复读&amp;gt;幻读</a:t>
            </a:r>
            <a:endParaRPr lang="en-US" sz="15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事务隔离级别</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29555" y="676656"/>
            <a:ext cx="4121485" cy="166420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SQL92标准中的隔离级别</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UNCOMMITTED：未提交读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COMMITTED：已提交读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REPEATABLE READ：可重复读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SERIALIZABLE：可串行化</a:t>
            </a:r>
            <a:endParaRPr lang="en-US" sz="1500" dirty="0"/>
          </a:p>
        </p:txBody>
      </p:sp>
      <p:pic>
        <p:nvPicPr>
          <p:cNvPr id="5" name="Object 4" descr="https://fynotefile.oss-cn-zhangjiakou.aliyuncs.com/fynote/fyfile/5983/1/83b3ad8ed6ed4a7e959a3003f28690d1.png">    </p:cNvPr>
          <p:cNvPicPr>
            <a:picLocks noChangeAspect="1"/>
          </p:cNvPicPr>
          <p:nvPr/>
        </p:nvPicPr>
        <p:blipFill>
          <a:blip r:embed="rId2"/>
          <a:stretch>
            <a:fillRect/>
          </a:stretch>
        </p:blipFill>
        <p:spPr>
          <a:xfrm>
            <a:off x="5050769" y="770797"/>
            <a:ext cx="4028468" cy="2107257"/>
          </a:xfrm>
          <a:prstGeom prst="rect">
            <a:avLst/>
          </a:prstGeom>
        </p:spPr>
      </p:pic>
      <p:pic>
        <p:nvPicPr>
          <p:cNvPr id="6" name="Object 5" descr="https://fynotefile.oss-cn-zhangjiakou.aliyuncs.com/fynote/fyfile/5983/1/3f9bcffe075a44ce823ffe2e5b5fd6f6.png">    </p:cNvPr>
          <p:cNvPicPr>
            <a:picLocks noChangeAspect="1"/>
          </p:cNvPicPr>
          <p:nvPr/>
        </p:nvPicPr>
        <p:blipFill>
          <a:blip r:embed="rId3"/>
          <a:stretch>
            <a:fillRect/>
          </a:stretch>
        </p:blipFill>
        <p:spPr>
          <a:xfrm>
            <a:off x="5024213" y="2938637"/>
            <a:ext cx="4055025" cy="2085774"/>
          </a:xfrm>
          <a:prstGeom prst="rect">
            <a:avLst/>
          </a:prstGeom>
        </p:spPr>
      </p:pic>
      <p:sp>
        <p:nvSpPr>
          <p:cNvPr id="7" name="Object6"/>
          <p:cNvSpPr/>
          <p:nvPr/>
        </p:nvSpPr>
        <p:spPr>
          <a:xfrm>
            <a:off x="149343" y="2878054"/>
            <a:ext cx="4121485" cy="1664208"/>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MySQL中的隔离级别</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UNCOMMITTED：未提交读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READ COMMITTED：已提交读</a:t>
            </a:r>
            <a:endParaRPr lang="en-US" sz="1500" dirty="0"/>
          </a:p>
          <a:p>
            <a:pPr>
              <a:lnSpc>
                <a:spcPct val="112500"/>
              </a:lnSpc>
            </a:pPr>
            <a:r>
              <a:rPr lang="en-US" sz="1500" b="1" dirty="0">
                <a:solidFill>
                  <a:srgbClr val="333333"/>
                </a:solidFill>
                <a:latin typeface="Microsoft Yahei" pitchFamily="34" charset="0"/>
                <a:ea typeface="Microsoft Yahei" pitchFamily="34" charset="-122"/>
                <a:cs typeface="Microsoft Yahei" pitchFamily="34" charset="-120"/>
              </a:rPr>
              <a:t>REPEATABLE READ：可重复读</a:t>
            </a:r>
            <a:endParaRPr lang="en-US" sz="1500" dirty="0"/>
          </a:p>
          <a:p>
            <a:pPr>
              <a:lnSpc>
                <a:spcPct val="112500"/>
              </a:lnSpc>
            </a:pPr>
            <a:r>
              <a:rPr lang="en-US" sz="1500" dirty="0">
                <a:solidFill>
                  <a:srgbClr val="333333"/>
                </a:solidFill>
                <a:latin typeface="Microsoft Yahei" pitchFamily="34" charset="0"/>
                <a:ea typeface="Microsoft Yahei" pitchFamily="34" charset="-122"/>
                <a:cs typeface="Microsoft Yahei" pitchFamily="34" charset="-120"/>
              </a:rPr>
              <a:t>SERIALIZABLE：可串行化</a:t>
            </a:r>
            <a:endParaRPr lang="en-US" sz="1500" dirty="0"/>
          </a:p>
        </p:txBody>
      </p:sp>
      <p:sp>
        <p:nvSpPr>
          <p:cNvPr id="8" name="Object7"/>
          <p:cNvSpPr/>
          <p:nvPr/>
        </p:nvSpPr>
        <p:spPr>
          <a:xfrm>
            <a:off x="149343" y="4686300"/>
            <a:ext cx="2901524" cy="45720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如何设置MySQ的隔离级别</a:t>
            </a:r>
            <a:endParaRPr lang="en-US" sz="15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MySQL事务</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89668"/>
            <a:ext cx="4121485" cy="1719072"/>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事务的基本语法</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保存点(savepoint)</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隐式提交(注意事项)</a:t>
            </a:r>
            <a:endParaRPr lang="en-US" sz="15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MVCC</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89668"/>
            <a:ext cx="4121485" cy="69494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版本链</a:t>
            </a:r>
            <a:endParaRPr lang="en-US" sz="1500" dirty="0"/>
          </a:p>
        </p:txBody>
      </p:sp>
      <p:pic>
        <p:nvPicPr>
          <p:cNvPr id="5" name="Object 4" descr="https://fynotefile.oss-cn-zhangjiakou.aliyuncs.com/fynote/fyfile/5983/1/f574731843c448ac9c4df4ce87087e29.png">    </p:cNvPr>
          <p:cNvPicPr>
            <a:picLocks noChangeAspect="1"/>
          </p:cNvPicPr>
          <p:nvPr/>
        </p:nvPicPr>
        <p:blipFill>
          <a:blip r:embed="rId2"/>
          <a:stretch>
            <a:fillRect/>
          </a:stretch>
        </p:blipFill>
        <p:spPr>
          <a:xfrm>
            <a:off x="970088" y="2455398"/>
            <a:ext cx="7022592" cy="1545336"/>
          </a:xfrm>
          <a:prstGeom prst="rect">
            <a:avLst/>
          </a:prstGeom>
        </p:spPr>
      </p:pic>
      <p:sp>
        <p:nvSpPr>
          <p:cNvPr id="6" name="Object5"/>
          <p:cNvSpPr/>
          <p:nvPr/>
        </p:nvSpPr>
        <p:spPr>
          <a:xfrm>
            <a:off x="1083427" y="1925531"/>
            <a:ext cx="4705283"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INSERT INTO teacher VALUES(1, '李瑾', 'JVM系列');</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MVCC</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595011"/>
            <a:ext cx="4121485" cy="69494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版本链</a:t>
            </a:r>
            <a:endParaRPr lang="en-US" sz="1500" dirty="0"/>
          </a:p>
        </p:txBody>
      </p:sp>
      <p:pic>
        <p:nvPicPr>
          <p:cNvPr id="5" name="Object 4" descr="https://fynotefile.oss-cn-zhangjiakou.aliyuncs.com/fynote/fyfile/5983/1/72dc1488ab90485999a2779baac56771.png">    </p:cNvPr>
          <p:cNvPicPr>
            <a:picLocks noChangeAspect="1"/>
          </p:cNvPicPr>
          <p:nvPr/>
        </p:nvPicPr>
        <p:blipFill>
          <a:blip r:embed="rId2"/>
          <a:stretch>
            <a:fillRect/>
          </a:stretch>
        </p:blipFill>
        <p:spPr>
          <a:xfrm>
            <a:off x="172741" y="1360636"/>
            <a:ext cx="4495802" cy="3853545"/>
          </a:xfrm>
          <a:prstGeom prst="rect">
            <a:avLst/>
          </a:prstGeom>
        </p:spPr>
      </p:pic>
      <p:pic>
        <p:nvPicPr>
          <p:cNvPr id="6" name="Object 5" descr="https://fynotefile.oss-cn-zhangjiakou.aliyuncs.com/fynote/fyfile/5983/1/28361518222d4164a875674c4ce1c1db.png">    </p:cNvPr>
          <p:cNvPicPr>
            <a:picLocks noChangeAspect="1"/>
          </p:cNvPicPr>
          <p:nvPr/>
        </p:nvPicPr>
        <p:blipFill>
          <a:blip r:embed="rId3"/>
          <a:stretch>
            <a:fillRect/>
          </a:stretch>
        </p:blipFill>
        <p:spPr>
          <a:xfrm>
            <a:off x="4723458" y="1006784"/>
            <a:ext cx="4491055" cy="413671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ReadView</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897927"/>
            <a:ext cx="1859719" cy="215798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ReadView</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m_ids</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min_trx_id</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max_trx_id</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creator_trx_id</a:t>
            </a:r>
            <a:endParaRPr lang="en-US" sz="1500" dirty="0"/>
          </a:p>
        </p:txBody>
      </p:sp>
      <p:sp>
        <p:nvSpPr>
          <p:cNvPr id="5" name="Object4"/>
          <p:cNvSpPr/>
          <p:nvPr/>
        </p:nvSpPr>
        <p:spPr>
          <a:xfrm>
            <a:off x="4230716" y="1019814"/>
            <a:ext cx="4264642" cy="77724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READ COMMITTED与不可重复读</a:t>
            </a:r>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REPEATABLE READ与可重复读</a:t>
            </a:r>
            <a:endParaRPr lang="en-US" sz="1500" dirty="0"/>
          </a:p>
        </p:txBody>
      </p:sp>
      <p:sp>
        <p:nvSpPr>
          <p:cNvPr id="6" name="Object5"/>
          <p:cNvSpPr/>
          <p:nvPr/>
        </p:nvSpPr>
        <p:spPr>
          <a:xfrm>
            <a:off x="4321590" y="2677891"/>
            <a:ext cx="4264642"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MVCC下的幻读解决和幻读现象</a:t>
            </a:r>
            <a:endParaRPr lang="en-US" sz="15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339164" y="1422673"/>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五、MySQL中的锁</a:t>
            </a:r>
            <a:endParaRPr lang="en-US" sz="1500" dirty="0"/>
          </a:p>
        </p:txBody>
      </p:sp>
      <p:sp>
        <p:nvSpPr>
          <p:cNvPr id="4" name="Object3"/>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5" name="Object4"/>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6" name="Object 5"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7" name="Object 6"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8" name="Object 7"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9" name="Object 8"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
        <p:nvSpPr>
          <p:cNvPr id="10" name="Object9"/>
          <p:cNvSpPr/>
          <p:nvPr/>
        </p:nvSpPr>
        <p:spPr>
          <a:xfrm>
            <a:off x="1943376" y="3653717"/>
            <a:ext cx="5349240" cy="731520"/>
          </a:xfrm>
          <a:prstGeom prst="rect">
            <a:avLst/>
          </a:prstGeom>
          <a:noFill/>
          <a:ln/>
        </p:spPr>
        <p:txBody>
          <a:bodyPr wrap="square" rtlCol="0" anchor="ctr"/>
          <a:lstStyle/>
          <a:p>
            <a:pPr algn="ctr"/>
            <a:r>
              <a:rPr lang="en-US" sz="3000" dirty="0">
                <a:solidFill>
                  <a:srgbClr val="666666"/>
                </a:solidFill>
                <a:latin typeface="Microsoft Yahei" pitchFamily="34" charset="0"/>
                <a:ea typeface="Microsoft Yahei" pitchFamily="34" charset="-122"/>
                <a:cs typeface="Microsoft Yahei" pitchFamily="34" charset="-120"/>
              </a:rPr>
              <a:t>李瑾老师</a:t>
            </a:r>
            <a:endParaRPr lang="en-US" sz="15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MySQL中的锁</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pic>
        <p:nvPicPr>
          <p:cNvPr id="4" name="Object 3" descr="https://fynotefile.oss-cn-zhangjiakou.aliyuncs.com/fynote/fyfile/5983/1/b89e8af0d9354b3ebb1dfa3c5b229e11.png">    </p:cNvPr>
          <p:cNvPicPr>
            <a:picLocks noChangeAspect="1"/>
          </p:cNvPicPr>
          <p:nvPr/>
        </p:nvPicPr>
        <p:blipFill>
          <a:blip r:embed="rId2"/>
          <a:stretch>
            <a:fillRect/>
          </a:stretch>
        </p:blipFill>
        <p:spPr>
          <a:xfrm>
            <a:off x="306159" y="1206940"/>
            <a:ext cx="3974267" cy="3208277"/>
          </a:xfrm>
          <a:prstGeom prst="rect">
            <a:avLst/>
          </a:prstGeom>
        </p:spPr>
      </p:pic>
      <p:pic>
        <p:nvPicPr>
          <p:cNvPr id="5" name="Object 4" descr="https://fynotefile.oss-cn-zhangjiakou.aliyuncs.com/fynote/fyfile/5983/1/e6bb730864084d788605f96eada5db75.png">    </p:cNvPr>
          <p:cNvPicPr>
            <a:picLocks noChangeAspect="1"/>
          </p:cNvPicPr>
          <p:nvPr/>
        </p:nvPicPr>
        <p:blipFill>
          <a:blip r:embed="rId3"/>
          <a:stretch>
            <a:fillRect/>
          </a:stretch>
        </p:blipFill>
        <p:spPr>
          <a:xfrm>
            <a:off x="4481384" y="1058223"/>
            <a:ext cx="4623708" cy="275719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解决事务并发问题</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68732"/>
            <a:ext cx="6128267" cy="69494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方案一：读操作MVCC，写操作进行加锁</a:t>
            </a:r>
            <a:endParaRPr lang="en-US" sz="1500" dirty="0"/>
          </a:p>
        </p:txBody>
      </p:sp>
      <p:sp>
        <p:nvSpPr>
          <p:cNvPr id="5" name="Object4"/>
          <p:cNvSpPr/>
          <p:nvPr/>
        </p:nvSpPr>
        <p:spPr>
          <a:xfrm>
            <a:off x="286415" y="2162712"/>
            <a:ext cx="6128267" cy="69494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方案二：读、写操作都采用加锁的方式</a:t>
            </a:r>
            <a:endParaRPr lang="en-US" sz="15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锁定读</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68732"/>
            <a:ext cx="6128267" cy="256946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共享锁和独占锁</a:t>
            </a:r>
            <a:endParaRPr lang="en-US" sz="1500" dirty="0"/>
          </a:p>
          <a:p>
            <a:pPr>
              <a:lnSpc>
                <a:spcPct val="150000"/>
              </a:lnSpc>
            </a:pPr>
            <a:r>
              <a:rPr lang="en-US" sz="1700" dirty="0">
                <a:solidFill>
                  <a:srgbClr val="333333"/>
                </a:solidFill>
                <a:latin typeface="微软雅黑 Light" pitchFamily="34" charset="0"/>
                <a:ea typeface="微软雅黑 Light" pitchFamily="34" charset="-122"/>
                <a:cs typeface="微软雅黑 Light" pitchFamily="34" charset="-120"/>
              </a:rPr>
              <a:t>         共享锁：Shared Locks，简称S锁</a:t>
            </a:r>
            <a:endParaRPr lang="en-US" sz="1500" dirty="0"/>
          </a:p>
          <a:p>
            <a:pPr>
              <a:lnSpc>
                <a:spcPct val="150000"/>
              </a:lnSpc>
            </a:pPr>
            <a:r>
              <a:rPr lang="en-US" sz="1700" dirty="0">
                <a:solidFill>
                  <a:srgbClr val="333333"/>
                </a:solidFill>
                <a:latin typeface="微软雅黑 Light" pitchFamily="34" charset="0"/>
                <a:ea typeface="微软雅黑 Light" pitchFamily="34" charset="-122"/>
                <a:cs typeface="微软雅黑 Light" pitchFamily="34" charset="-120"/>
              </a:rPr>
              <a:t>         独占锁：Exclusive Locks，简称X锁</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锁定读的SELECT语句</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写操作的锁</a:t>
            </a:r>
            <a:endParaRPr lang="en-US" sz="15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锁定的粒度</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86415" y="842243"/>
            <a:ext cx="2839555" cy="4216384"/>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锁的粒度</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a:t>
            </a:r>
            <a:pPr>
              <a:lnSpc>
                <a:spcPct val="150000"/>
              </a:lnSpc>
            </a:pPr>
            <a:r>
              <a:rPr lang="en-US" sz="1700" dirty="0">
                <a:solidFill>
                  <a:srgbClr val="333333"/>
                </a:solidFill>
                <a:latin typeface="微软雅黑 Light" pitchFamily="34" charset="0"/>
                <a:ea typeface="微软雅黑 Light" pitchFamily="34" charset="-122"/>
                <a:cs typeface="微软雅黑 Light" pitchFamily="34" charset="-120"/>
              </a:rPr>
              <a:t>行锁</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a:t>
            </a:r>
            <a:pPr>
              <a:lnSpc>
                <a:spcPct val="150000"/>
              </a:lnSpc>
            </a:pPr>
            <a:r>
              <a:rPr lang="en-US" sz="1700" dirty="0">
                <a:solidFill>
                  <a:srgbClr val="333333"/>
                </a:solidFill>
                <a:latin typeface="微软雅黑 Light" pitchFamily="34" charset="0"/>
                <a:ea typeface="微软雅黑 Light" pitchFamily="34" charset="-122"/>
                <a:cs typeface="微软雅黑 Light" pitchFamily="34" charset="-120"/>
              </a:rPr>
              <a:t>表锁</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表锁与行锁的比较</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锁定粒度：表锁 &amp;gt; 行锁</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加锁效率：表锁 &amp;gt; 行锁</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冲突概率：表锁 &amp;gt; 行锁</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并发性能：表锁 &amp;lt; 行锁</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意向锁</a:t>
            </a:r>
            <a:endParaRPr lang="en-US" sz="1500" dirty="0"/>
          </a:p>
        </p:txBody>
      </p:sp>
      <p:pic>
        <p:nvPicPr>
          <p:cNvPr id="5" name="Object 4" descr="https://fynotefile.oss-cn-zhangjiakou.aliyuncs.com/fynote/fyfile/5983/1/53e3aee790cb4c9a97ead48df71b212e.png">    </p:cNvPr>
          <p:cNvPicPr>
            <a:picLocks noChangeAspect="1"/>
          </p:cNvPicPr>
          <p:nvPr/>
        </p:nvPicPr>
        <p:blipFill>
          <a:blip r:embed="rId2"/>
          <a:stretch>
            <a:fillRect/>
          </a:stretch>
        </p:blipFill>
        <p:spPr>
          <a:xfrm>
            <a:off x="3300211" y="1810568"/>
            <a:ext cx="5625308" cy="29109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各存储引擎中的锁</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86415" y="842243"/>
            <a:ext cx="8313076" cy="2452878"/>
          </a:xfrm>
          <a:prstGeom prst="rect">
            <a:avLst/>
          </a:prstGeom>
          <a:noFill/>
          <a:ln/>
        </p:spPr>
        <p:txBody>
          <a:bodyPr wrap="square" rtlCol="0" anchor="ctr"/>
          <a:lstStyle/>
          <a:p>
            <a:pPr>
              <a:lnSpc>
                <a:spcPct val="150000"/>
              </a:lnSpc>
            </a:pPr>
            <a:r>
              <a:rPr lang="en-US" sz="2100" b="1" dirty="0">
                <a:solidFill>
                  <a:srgbClr val="333333"/>
                </a:solidFill>
                <a:latin typeface="微软雅黑 Light" pitchFamily="34" charset="0"/>
                <a:ea typeface="微软雅黑 Light" pitchFamily="34" charset="-122"/>
                <a:cs typeface="微软雅黑 Light" pitchFamily="34" charset="-120"/>
              </a:rPr>
              <a:t>其他存储引擎中的锁</a:t>
            </a:r>
            <a:endParaRPr lang="en-US" sz="1500" dirty="0"/>
          </a:p>
          <a:p>
            <a:pPr>
              <a:lnSpc>
                <a:spcPct val="150000"/>
              </a:lnSpc>
            </a:pPr>
            <a:r>
              <a:rPr lang="en-US" sz="1700" b="1" dirty="0">
                <a:solidFill>
                  <a:srgbClr val="333333"/>
                </a:solidFill>
                <a:latin typeface="微软雅黑 Light" pitchFamily="34" charset="0"/>
                <a:ea typeface="微软雅黑 Light" pitchFamily="34" charset="-122"/>
                <a:cs typeface="微软雅黑 Light" pitchFamily="34" charset="-120"/>
              </a:rPr>
              <a:t>只有表锁</a:t>
            </a:r>
            <a:endParaRPr lang="en-US" sz="1500" dirty="0"/>
          </a:p>
          <a:p>
            <a:pPr>
              <a:lnSpc>
                <a:spcPct val="150000"/>
              </a:lnSpc>
            </a:pPr>
            <a:r>
              <a:rPr lang="en-US" sz="1500" b="1" dirty="0">
                <a:solidFill>
                  <a:srgbClr val="333333"/>
                </a:solidFill>
                <a:latin typeface="微软雅黑 Light" pitchFamily="34" charset="0"/>
                <a:ea typeface="微软雅黑 Light" pitchFamily="34" charset="-122"/>
                <a:cs typeface="微软雅黑 Light" pitchFamily="34" charset="-120"/>
              </a:rPr>
              <a:t>InnoDB存储引擎中的锁</a:t>
            </a:r>
            <a:endParaRPr lang="en-US" sz="1500" dirty="0"/>
          </a:p>
          <a:p>
            <a:pPr>
              <a:lnSpc>
                <a:spcPct val="150000"/>
              </a:lnSpc>
            </a:pPr>
            <a:r>
              <a:rPr lang="en-US" sz="1500" dirty="0">
                <a:solidFill>
                  <a:srgbClr val="333333"/>
                </a:solidFill>
                <a:latin typeface="Wingdings" pitchFamily="34" charset="0"/>
                <a:ea typeface="Wingdings" pitchFamily="34" charset="-122"/>
                <a:cs typeface="Wingdings" pitchFamily="34" charset="-120"/>
              </a:rPr>
              <a:t>ü</a:t>
            </a:r>
            <a:pPr>
              <a:lnSpc>
                <a:spcPct val="150000"/>
              </a:lnSpc>
            </a:pPr>
            <a:r>
              <a:rPr lang="en-US" sz="1500" dirty="0">
                <a:solidFill>
                  <a:srgbClr val="333333"/>
                </a:solidFill>
                <a:latin typeface="微软雅黑 Light" pitchFamily="34" charset="0"/>
                <a:ea typeface="微软雅黑 Light" pitchFamily="34" charset="-122"/>
                <a:cs typeface="微软雅黑 Light" pitchFamily="34" charset="-120"/>
              </a:rPr>
              <a:t>  </a:t>
            </a:r>
            <a:pPr>
              <a:lnSpc>
                <a:spcPct val="150000"/>
              </a:lnSpc>
            </a:pPr>
            <a:r>
              <a:rPr lang="en-US" sz="1400" b="1" dirty="0">
                <a:solidFill>
                  <a:srgbClr val="333333"/>
                </a:solidFill>
                <a:latin typeface="微软雅黑 Light" pitchFamily="34" charset="0"/>
                <a:ea typeface="微软雅黑 Light" pitchFamily="34" charset="-122"/>
                <a:cs typeface="微软雅黑 Light" pitchFamily="34" charset="-120"/>
              </a:rPr>
              <a:t>表级别的S锁、X锁、元数据锁、IS锁、IX锁、AUTO-INC锁</a:t>
            </a:r>
            <a:endParaRPr lang="en-US" sz="1500" dirty="0"/>
          </a:p>
          <a:p>
            <a:pPr>
              <a:lnSpc>
                <a:spcPct val="150000"/>
              </a:lnSpc>
            </a:pPr>
            <a:endParaRPr lang="en-US" sz="15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锁的实战</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286415" y="842243"/>
            <a:ext cx="8313076" cy="3068812"/>
          </a:xfrm>
          <a:prstGeom prst="rect">
            <a:avLst/>
          </a:prstGeom>
          <a:noFill/>
          <a:ln/>
        </p:spPr>
        <p:txBody>
          <a:bodyPr wrap="square" rtlCol="0" anchor="ctr"/>
          <a:lstStyle/>
          <a:p>
            <a:pPr>
              <a:lnSpc>
                <a:spcPct val="150000"/>
              </a:lnSpc>
            </a:pPr>
            <a:r>
              <a:rPr lang="en-US" sz="2100" b="1" dirty="0">
                <a:solidFill>
                  <a:srgbClr val="333333"/>
                </a:solidFill>
                <a:latin typeface="微软雅黑 Light" pitchFamily="34" charset="0"/>
                <a:ea typeface="微软雅黑 Light" pitchFamily="34" charset="-122"/>
                <a:cs typeface="微软雅黑 Light" pitchFamily="34" charset="-120"/>
              </a:rPr>
              <a:t>查看事务加锁的情况</a:t>
            </a:r>
            <a:endParaRPr lang="en-US" sz="1500" dirty="0"/>
          </a:p>
          <a:p>
            <a:pPr>
              <a:lnSpc>
                <a:spcPct val="150000"/>
              </a:lnSpc>
            </a:pPr>
            <a:r>
              <a:rPr lang="en-US" sz="1500" b="1" dirty="0">
                <a:solidFill>
                  <a:srgbClr val="333333"/>
                </a:solidFill>
                <a:latin typeface="微软雅黑 Light" pitchFamily="34" charset="0"/>
                <a:ea typeface="微软雅黑 Light" pitchFamily="34" charset="-122"/>
                <a:cs typeface="微软雅黑 Light" pitchFamily="34" charset="-120"/>
              </a:rPr>
              <a:t>死锁</a:t>
            </a:r>
            <a:endParaRPr lang="en-US" sz="1500" dirty="0"/>
          </a:p>
          <a:p>
            <a:pPr>
              <a:lnSpc>
                <a:spcPct val="150000"/>
              </a:lnSpc>
            </a:pPr>
            <a:endParaRPr lang="en-US" sz="1500" dirty="0"/>
          </a:p>
          <a:p>
            <a:pPr>
              <a:lnSpc>
                <a:spcPct val="150000"/>
              </a:lnSpc>
            </a:pPr>
            <a:endParaRPr lang="en-US" sz="1500" dirty="0"/>
          </a:p>
          <a:p>
            <a:pPr>
              <a:lnSpc>
                <a:spcPct val="150000"/>
              </a:lnSpc>
            </a:pPr>
            <a:endParaRPr lang="en-US" sz="15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92/1/2d55bbbf0a794d2daff265f2a2ef259d.png">    </p:cNvPr>
          <p:cNvPicPr>
            <a:picLocks noChangeAspect="1"/>
          </p:cNvPicPr>
          <p:nvPr/>
        </p:nvPicPr>
        <p:blipFill>
          <a:blip r:embed="rId1"/>
          <a:stretch>
            <a:fillRect/>
          </a:stretch>
        </p:blipFill>
        <p:spPr>
          <a:xfrm>
            <a:off x="0" y="-2300"/>
            <a:ext cx="9144000" cy="4663887"/>
          </a:xfrm>
          <a:prstGeom prst="rect">
            <a:avLst/>
          </a:prstGeom>
        </p:spPr>
      </p:pic>
      <p:sp>
        <p:nvSpPr>
          <p:cNvPr id="3" name="Object2"/>
          <p:cNvSpPr/>
          <p:nvPr/>
        </p:nvSpPr>
        <p:spPr>
          <a:xfrm>
            <a:off x="339164" y="1422673"/>
            <a:ext cx="8194884"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六、MySQL8新特性</a:t>
            </a:r>
            <a:endParaRPr lang="en-US" sz="1500" dirty="0"/>
          </a:p>
        </p:txBody>
      </p:sp>
      <p:sp>
        <p:nvSpPr>
          <p:cNvPr id="4" name="Object3"/>
          <p:cNvSpPr/>
          <p:nvPr/>
        </p:nvSpPr>
        <p:spPr>
          <a:xfrm>
            <a:off x="8691286" y="2028552"/>
            <a:ext cx="0" cy="2411212"/>
          </a:xfrm>
          <a:custGeom>
            <a:avLst/>
            <a:gdLst/>
            <a:ahLst/>
            <a:cxnLst/>
            <a:rect l="l" t="t" r="r" b="b"/>
            <a:pathLst>
              <a:path w="0" h="2411212">
                <a:moveTo>
                  <a:pt x="0" y="0"/>
                </a:moveTo>
                <a:lnTo>
                  <a:pt x="0" y="2411212"/>
                </a:lnTo>
              </a:path>
            </a:pathLst>
          </a:custGeom>
          <a:noFill/>
          <a:ln w="19050">
            <a:solidFill>
              <a:srgbClr val="2E9FFF"/>
            </a:solidFill>
            <a:prstDash val="solid"/>
            <a:headEnd type="none"/>
            <a:tailEnd type="none"/>
          </a:ln>
        </p:spPr>
      </p:sp>
      <p:sp>
        <p:nvSpPr>
          <p:cNvPr id="5" name="Object4"/>
          <p:cNvSpPr/>
          <p:nvPr/>
        </p:nvSpPr>
        <p:spPr>
          <a:xfrm flipV="1">
            <a:off x="8598328" y="4542715"/>
            <a:ext cx="185916" cy="137160"/>
          </a:xfrm>
          <a:custGeom>
            <a:avLst/>
            <a:gdLst/>
            <a:ahLst/>
            <a:cxnLst/>
            <a:rect l="l" t="t" r="r" b="b"/>
            <a:pathLst>
              <a:path w="185916" h="137160">
                <a:moveTo>
                  <a:pt x="92958" y="0"/>
                </a:moveTo>
                <a:lnTo>
                  <a:pt x="0" y="137160"/>
                </a:lnTo>
                <a:lnTo>
                  <a:pt x="185916" y="137160"/>
                </a:lnTo>
                <a:lnTo>
                  <a:pt x="92958" y="0"/>
                </a:lnTo>
                <a:close/>
              </a:path>
            </a:pathLst>
          </a:custGeom>
          <a:solidFill>
            <a:srgbClr val="FFFFFF">
              <a:alpha val="0"/>
            </a:srgbClr>
          </a:solidFill>
          <a:ln w="19050">
            <a:solidFill>
              <a:srgbClr val="2E9FFF"/>
            </a:solidFill>
            <a:prstDash val="solid"/>
          </a:ln>
        </p:spPr>
      </p:sp>
      <p:pic>
        <p:nvPicPr>
          <p:cNvPr id="6" name="Object 5" descr="https://fynotefile.oss-cn-zhangjiakou.aliyuncs.com/fynote/fyfile/392/1/8486aefb265a42c4adf6d8938809b6d4.png">    </p:cNvPr>
          <p:cNvPicPr>
            <a:picLocks noChangeAspect="1"/>
          </p:cNvPicPr>
          <p:nvPr/>
        </p:nvPicPr>
        <p:blipFill>
          <a:blip r:embed="rId2"/>
          <a:stretch>
            <a:fillRect/>
          </a:stretch>
        </p:blipFill>
        <p:spPr>
          <a:xfrm>
            <a:off x="7090163" y="-2300"/>
            <a:ext cx="2372320" cy="1829940"/>
          </a:xfrm>
          <a:prstGeom prst="rect">
            <a:avLst/>
          </a:prstGeom>
        </p:spPr>
      </p:pic>
      <p:pic>
        <p:nvPicPr>
          <p:cNvPr id="7" name="Object 6" descr="https://fynotefile.oss-cn-zhangjiakou.aliyuncs.com/fynote/fyfile/392/1/9942b3bd883144a4ba9eba285821cebd.png">    </p:cNvPr>
          <p:cNvPicPr>
            <a:picLocks noChangeAspect="1"/>
          </p:cNvPicPr>
          <p:nvPr/>
        </p:nvPicPr>
        <p:blipFill>
          <a:blip r:embed="rId3"/>
          <a:stretch>
            <a:fillRect/>
          </a:stretch>
        </p:blipFill>
        <p:spPr>
          <a:xfrm>
            <a:off x="0" y="2413426"/>
            <a:ext cx="1495032" cy="2480583"/>
          </a:xfrm>
          <a:prstGeom prst="rect">
            <a:avLst/>
          </a:prstGeom>
        </p:spPr>
      </p:pic>
      <p:pic>
        <p:nvPicPr>
          <p:cNvPr id="8" name="Object 7" descr="https://fynotefile.oss-cn-zhangjiakou.aliyuncs.com/fynote/fyfile/392/1/38ad7252fd0c4accabf65b2b6e4a0927.png">    </p:cNvPr>
          <p:cNvPicPr>
            <a:picLocks noChangeAspect="1"/>
          </p:cNvPicPr>
          <p:nvPr/>
        </p:nvPicPr>
        <p:blipFill>
          <a:blip r:embed="rId4"/>
          <a:stretch>
            <a:fillRect/>
          </a:stretch>
        </p:blipFill>
        <p:spPr>
          <a:xfrm>
            <a:off x="7633442" y="2886332"/>
            <a:ext cx="266271" cy="266271"/>
          </a:xfrm>
          <a:prstGeom prst="rect">
            <a:avLst/>
          </a:prstGeom>
        </p:spPr>
      </p:pic>
      <p:pic>
        <p:nvPicPr>
          <p:cNvPr id="9" name="Object 8" descr="https://fynotefile.oss-cn-zhangjiakou.aliyuncs.com/fynote/fyfile/3/1/09a55c53ed2b4a4d9ff43893669e907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5060" y="127621"/>
            <a:ext cx="1346548" cy="351232"/>
          </a:xfrm>
          <a:prstGeom prst="rect">
            <a:avLst/>
          </a:prstGeom>
        </p:spPr>
      </p:pic>
      <p:sp>
        <p:nvSpPr>
          <p:cNvPr id="10" name="Object9"/>
          <p:cNvSpPr/>
          <p:nvPr/>
        </p:nvSpPr>
        <p:spPr>
          <a:xfrm>
            <a:off x="1943376" y="3653717"/>
            <a:ext cx="5349240" cy="731520"/>
          </a:xfrm>
          <a:prstGeom prst="rect">
            <a:avLst/>
          </a:prstGeom>
          <a:noFill/>
          <a:ln/>
        </p:spPr>
        <p:txBody>
          <a:bodyPr wrap="square" rtlCol="0" anchor="ctr"/>
          <a:lstStyle/>
          <a:p>
            <a:pPr algn="ctr"/>
            <a:r>
              <a:rPr lang="en-US" sz="3000" dirty="0">
                <a:solidFill>
                  <a:srgbClr val="666666"/>
                </a:solidFill>
                <a:latin typeface="Microsoft Yahei" pitchFamily="34" charset="0"/>
                <a:ea typeface="Microsoft Yahei" pitchFamily="34" charset="-122"/>
                <a:cs typeface="Microsoft Yahei" pitchFamily="34" charset="-120"/>
              </a:rPr>
              <a:t>李瑾老师</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账户与安全</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68732"/>
            <a:ext cx="3540994" cy="2231136"/>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用户创建和授权</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认证插件更新</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密码管理</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角色管理</a:t>
            </a:r>
            <a:endParaRPr lang="en-US" sz="15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索引增强</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68732"/>
            <a:ext cx="3540994" cy="1719072"/>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隐藏索引</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降序索引</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函数索引</a:t>
            </a:r>
            <a:endParaRPr lang="en-US" sz="15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其他</a:t>
            </a:r>
            <a:endParaRPr lang="en-US" sz="1500" dirty="0"/>
          </a:p>
        </p:txBody>
      </p:sp>
      <p:pic>
        <p:nvPicPr>
          <p:cNvPr id="3" name="Object 2"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4" name="Object3"/>
          <p:cNvSpPr/>
          <p:nvPr/>
        </p:nvSpPr>
        <p:spPr>
          <a:xfrm>
            <a:off x="359899" y="968732"/>
            <a:ext cx="3540994" cy="2743200"/>
          </a:xfrm>
          <a:prstGeom prst="rect">
            <a:avLst/>
          </a:prstGeom>
          <a:noFill/>
          <a:ln/>
        </p:spPr>
        <p:txBody>
          <a:bodyPr wrap="square" rtlCol="0" anchor="ctr"/>
          <a:lstStyle/>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通用表表达式(CTEE)</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窗口函数</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原子DDL操作</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JSON增强</a:t>
            </a:r>
            <a:endParaRPr lang="en-US" sz="1500" dirty="0"/>
          </a:p>
          <a:p>
            <a:pPr>
              <a:lnSpc>
                <a:spcPct val="150000"/>
              </a:lnSpc>
            </a:pPr>
            <a:r>
              <a:rPr lang="en-US" sz="2100" dirty="0">
                <a:solidFill>
                  <a:srgbClr val="333333"/>
                </a:solidFill>
                <a:latin typeface="Microsoft Yahei" pitchFamily="34" charset="0"/>
                <a:ea typeface="Microsoft Yahei" pitchFamily="34" charset="-122"/>
                <a:cs typeface="Microsoft Yahei" pitchFamily="34" charset="-120"/>
              </a:rPr>
              <a:t>InnoDB其他改进功能</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6792" y="595011"/>
            <a:ext cx="3090903" cy="183794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回表</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通过辅助索引获得主键，然后再通过主键索引（聚集索引）来找到一个完整的行记录。</a:t>
            </a:r>
            <a:endParaRPr lang="en-US" sz="1500" dirty="0"/>
          </a:p>
        </p:txBody>
      </p:sp>
      <p:pic>
        <p:nvPicPr>
          <p:cNvPr id="4" name="Object 3" descr="https://fynotefile.oss-cn-zhangjiakou.aliyuncs.com/fynote/fyfile/5983/1/b7b746fa3bc646f6b6ae5115c019cbc0.png">    </p:cNvPr>
          <p:cNvPicPr>
            <a:picLocks noChangeAspect="1"/>
          </p:cNvPicPr>
          <p:nvPr/>
        </p:nvPicPr>
        <p:blipFill>
          <a:blip r:embed="rId2"/>
          <a:stretch>
            <a:fillRect/>
          </a:stretch>
        </p:blipFill>
        <p:spPr>
          <a:xfrm>
            <a:off x="3200768" y="676656"/>
            <a:ext cx="5839949" cy="4363257"/>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B+树索引</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6792" y="595011"/>
            <a:ext cx="8863282" cy="1106424"/>
          </a:xfrm>
          <a:prstGeom prst="rect">
            <a:avLst/>
          </a:prstGeom>
          <a:noFill/>
          <a:ln/>
        </p:spPr>
        <p:txBody>
          <a:bodyPr wrap="square" rtlCol="0" anchor="ctr"/>
          <a:lstStyle/>
          <a:p>
            <a:pPr>
              <a:lnSpc>
                <a:spcPct val="150000"/>
              </a:lnSpc>
            </a:pPr>
            <a:r>
              <a:rPr lang="en-US" sz="2100" b="1" dirty="0">
                <a:solidFill>
                  <a:srgbClr val="333333"/>
                </a:solidFill>
                <a:latin typeface="Microsoft Yahei" pitchFamily="34" charset="0"/>
                <a:ea typeface="Microsoft Yahei" pitchFamily="34" charset="-122"/>
                <a:cs typeface="Microsoft Yahei" pitchFamily="34" charset="-120"/>
              </a:rPr>
              <a:t>联合索引/复合索引</a:t>
            </a:r>
            <a:endParaRPr lang="en-US" sz="1500" dirty="0"/>
          </a:p>
          <a:p>
            <a:pPr>
              <a:lnSpc>
                <a:spcPct val="150000"/>
              </a:lnSpc>
            </a:pPr>
            <a:r>
              <a:rPr lang="en-US" sz="1500" dirty="0">
                <a:solidFill>
                  <a:srgbClr val="333333"/>
                </a:solidFill>
                <a:latin typeface="Microsoft Yahei" pitchFamily="34" charset="0"/>
                <a:ea typeface="Microsoft Yahei" pitchFamily="34" charset="-122"/>
                <a:cs typeface="Microsoft Yahei" pitchFamily="34" charset="-120"/>
              </a:rPr>
              <a:t>将表上的多个列组合起来进行索引我们称之为联合索引或者复合索引</a:t>
            </a:r>
            <a:endParaRPr lang="en-US" sz="1500" dirty="0"/>
          </a:p>
        </p:txBody>
      </p:sp>
      <p:pic>
        <p:nvPicPr>
          <p:cNvPr id="4" name="Object 3" descr="https://fynotefile.oss-cn-zhangjiakou.aliyuncs.com/fynote/fyfile/5983/1/178ae3f23ee540e387d95fe62c86b5d9.png">    </p:cNvPr>
          <p:cNvPicPr>
            <a:picLocks noChangeAspect="1"/>
          </p:cNvPicPr>
          <p:nvPr/>
        </p:nvPicPr>
        <p:blipFill>
          <a:blip r:embed="rId2"/>
          <a:stretch>
            <a:fillRect/>
          </a:stretch>
        </p:blipFill>
        <p:spPr>
          <a:xfrm>
            <a:off x="373029" y="2009361"/>
            <a:ext cx="6414993" cy="3024420"/>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B+树索引</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1454/1/ad48039f2d0c40ffab8238cb2135b95b.png">    </p:cNvPr>
          <p:cNvPicPr>
            <a:picLocks noChangeAspect="1"/>
          </p:cNvPicPr>
          <p:nvPr/>
        </p:nvPicPr>
        <p:blipFill>
          <a:blip r:embed="rId1"/>
          <a:stretch>
            <a:fillRect/>
          </a:stretch>
        </p:blipFill>
        <p:spPr>
          <a:xfrm>
            <a:off x="286415" y="266944"/>
            <a:ext cx="1133324" cy="328067"/>
          </a:xfrm>
          <a:prstGeom prst="rect">
            <a:avLst/>
          </a:prstGeom>
        </p:spPr>
      </p:pic>
      <p:sp>
        <p:nvSpPr>
          <p:cNvPr id="3" name="Object2"/>
          <p:cNvSpPr/>
          <p:nvPr/>
        </p:nvSpPr>
        <p:spPr>
          <a:xfrm>
            <a:off x="26792" y="595011"/>
            <a:ext cx="8863282" cy="947547"/>
          </a:xfrm>
          <a:prstGeom prst="rect">
            <a:avLst/>
          </a:prstGeom>
          <a:noFill/>
          <a:ln/>
        </p:spPr>
        <p:txBody>
          <a:bodyPr wrap="square" rtlCol="0" anchor="ctr"/>
          <a:lstStyle/>
          <a:p>
            <a:pPr>
              <a:lnSpc>
                <a:spcPct val="112500"/>
              </a:lnSpc>
            </a:pPr>
            <a:r>
              <a:rPr lang="en-US" sz="2100" b="1" dirty="0">
                <a:solidFill>
                  <a:srgbClr val="333333"/>
                </a:solidFill>
                <a:latin typeface="Microsoft Yahei" pitchFamily="34" charset="0"/>
                <a:ea typeface="Microsoft Yahei" pitchFamily="34" charset="-122"/>
                <a:cs typeface="Microsoft Yahei" pitchFamily="34" charset="-120"/>
              </a:rPr>
              <a:t>覆盖索引</a:t>
            </a:r>
            <a:endParaRPr lang="en-US" sz="1500" dirty="0"/>
          </a:p>
          <a:p>
            <a:pPr>
              <a:lnSpc>
                <a:spcPct val="112500"/>
              </a:lnSpc>
            </a:pPr>
            <a:r>
              <a:rPr lang="en-US" sz="1400" dirty="0">
                <a:solidFill>
                  <a:srgbClr val="333333"/>
                </a:solidFill>
                <a:latin typeface="微软雅黑 Light" pitchFamily="34" charset="0"/>
                <a:ea typeface="微软雅黑 Light" pitchFamily="34" charset="-122"/>
                <a:cs typeface="微软雅黑 Light" pitchFamily="34" charset="-120"/>
              </a:rPr>
              <a:t>从辅助索引中就可以得到查询的记录，而不需要查询聚集索引中的记录</a:t>
            </a:r>
            <a:endParaRPr lang="en-US" sz="1500" dirty="0"/>
          </a:p>
        </p:txBody>
      </p:sp>
      <p:pic>
        <p:nvPicPr>
          <p:cNvPr id="4" name="Object 3" descr="https://fynotefile.oss-cn-zhangjiakou.aliyuncs.com/fynote/fyfile/5983/1/5855febdcce74af2bd8835251cd5cf08.png">    </p:cNvPr>
          <p:cNvPicPr>
            <a:picLocks noChangeAspect="1"/>
          </p:cNvPicPr>
          <p:nvPr/>
        </p:nvPicPr>
        <p:blipFill>
          <a:blip r:embed="rId2"/>
          <a:stretch>
            <a:fillRect/>
          </a:stretch>
        </p:blipFill>
        <p:spPr>
          <a:xfrm>
            <a:off x="1133636" y="1631651"/>
            <a:ext cx="6876729" cy="3418489"/>
          </a:xfrm>
          <a:prstGeom prst="rect">
            <a:avLst/>
          </a:prstGeom>
        </p:spPr>
      </p:pic>
      <p:sp>
        <p:nvSpPr>
          <p:cNvPr id="5" name="Object4"/>
          <p:cNvSpPr/>
          <p:nvPr/>
        </p:nvSpPr>
        <p:spPr>
          <a:xfrm>
            <a:off x="2293292" y="0"/>
            <a:ext cx="4376184" cy="676656"/>
          </a:xfrm>
          <a:prstGeom prst="rect">
            <a:avLst/>
          </a:prstGeom>
          <a:noFill/>
          <a:ln/>
        </p:spPr>
        <p:txBody>
          <a:bodyPr wrap="square" rtlCol="0" anchor="ctr"/>
          <a:lstStyle/>
          <a:p>
            <a:pPr algn="ctr"/>
            <a:r>
              <a:rPr lang="en-US" sz="2700" dirty="0">
                <a:solidFill>
                  <a:srgbClr val="333333"/>
                </a:solidFill>
                <a:latin typeface="Microsoft Yahei" pitchFamily="34" charset="0"/>
                <a:ea typeface="Microsoft Yahei" pitchFamily="34" charset="-122"/>
                <a:cs typeface="Microsoft Yahei" pitchFamily="34" charset="-120"/>
              </a:rPr>
              <a:t>B+树索引</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52</Slides>
  <Notes>52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2022-07-01T06:47:46Z</dcterms:created>
  <dcterms:modified xsi:type="dcterms:W3CDTF">2022-07-01T06:47:46Z</dcterms:modified>
</cp:coreProperties>
</file>