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4" r:id="rId4"/>
    <p:sldId id="295" r:id="rId5"/>
    <p:sldId id="293" r:id="rId6"/>
    <p:sldId id="258" r:id="rId7"/>
    <p:sldId id="259" r:id="rId8"/>
    <p:sldId id="260" r:id="rId9"/>
    <p:sldId id="261" r:id="rId10"/>
    <p:sldId id="262" r:id="rId11"/>
    <p:sldId id="263" r:id="rId12"/>
    <p:sldId id="264" r:id="rId13"/>
    <p:sldId id="265" r:id="rId14"/>
    <p:sldId id="266" r:id="rId15"/>
    <p:sldId id="268" r:id="rId16"/>
    <p:sldId id="271" r:id="rId17"/>
    <p:sldId id="270" r:id="rId18"/>
    <p:sldId id="269" r:id="rId19"/>
    <p:sldId id="272" r:id="rId20"/>
    <p:sldId id="273" r:id="rId21"/>
    <p:sldId id="274" r:id="rId22"/>
    <p:sldId id="276" r:id="rId23"/>
    <p:sldId id="275"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2" r:id="rId3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1557"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20/09/2022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132FADFE-3B8F-471C-ABF0-DBC7717ECBBC}"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847CFC-816F-41D0-AAC0-9BF4FEBC753E}" type="datetimeFigureOut">
              <a:rPr lang="es-ES" smtClean="0"/>
              <a:pPr/>
              <a:t>20/09/2022</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3400" y="1371600"/>
            <a:ext cx="7851648" cy="2200276"/>
          </a:xfrm>
        </p:spPr>
        <p:txBody>
          <a:bodyPr/>
          <a:lstStyle/>
          <a:p>
            <a:pPr algn="ctr"/>
            <a:r>
              <a:rPr lang="es-ES" dirty="0"/>
              <a:t>UT1. Desarrollo de Software</a:t>
            </a:r>
          </a:p>
        </p:txBody>
      </p:sp>
      <p:sp>
        <p:nvSpPr>
          <p:cNvPr id="3" name="2 Subtítulo"/>
          <p:cNvSpPr>
            <a:spLocks noGrp="1"/>
          </p:cNvSpPr>
          <p:nvPr>
            <p:ph type="subTitle" idx="1"/>
          </p:nvPr>
        </p:nvSpPr>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 Ciclo de vida del Software.</a:t>
            </a:r>
            <a:br>
              <a:rPr lang="es-ES" dirty="0"/>
            </a:br>
            <a:r>
              <a:rPr lang="es-ES" dirty="0"/>
              <a:t>	Modelos de ciclo de vida</a:t>
            </a:r>
          </a:p>
        </p:txBody>
      </p:sp>
      <p:sp>
        <p:nvSpPr>
          <p:cNvPr id="3" name="2 Marcador de contenido"/>
          <p:cNvSpPr>
            <a:spLocks noGrp="1"/>
          </p:cNvSpPr>
          <p:nvPr>
            <p:ph idx="1"/>
          </p:nvPr>
        </p:nvSpPr>
        <p:spPr>
          <a:xfrm>
            <a:off x="457200" y="2143116"/>
            <a:ext cx="7258072" cy="4000528"/>
          </a:xfrm>
        </p:spPr>
        <p:txBody>
          <a:bodyPr>
            <a:normAutofit lnSpcReduction="10000"/>
          </a:bodyPr>
          <a:lstStyle/>
          <a:p>
            <a:r>
              <a:rPr lang="es-ES" b="1" dirty="0"/>
              <a:t>Modelos evolutivos</a:t>
            </a:r>
          </a:p>
          <a:p>
            <a:pPr lvl="1"/>
            <a:endParaRPr lang="es-ES" dirty="0"/>
          </a:p>
          <a:p>
            <a:pPr lvl="1"/>
            <a:r>
              <a:rPr lang="es-ES" dirty="0"/>
              <a:t>Tienen en cuenta la naturaleza cambiante y evolutiva del software. </a:t>
            </a:r>
          </a:p>
          <a:p>
            <a:pPr lvl="1"/>
            <a:r>
              <a:rPr lang="es-ES" dirty="0"/>
              <a:t>Los modelos evolutivos permiten entregar versiones cada vez más completas hasta llegar al producto final deseado.</a:t>
            </a:r>
          </a:p>
          <a:p>
            <a:pPr lvl="1"/>
            <a:r>
              <a:rPr lang="es-ES" dirty="0"/>
              <a:t>Ejemplos:</a:t>
            </a:r>
          </a:p>
          <a:p>
            <a:pPr lvl="2"/>
            <a:r>
              <a:rPr lang="es-ES" sz="2100" dirty="0"/>
              <a:t>Iterativo incremental</a:t>
            </a:r>
          </a:p>
          <a:p>
            <a:pPr lvl="2"/>
            <a:r>
              <a:rPr lang="es-ES" dirty="0"/>
              <a:t>Espiral</a:t>
            </a:r>
            <a:endParaRPr lang="es-ES" sz="2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 Ciclo de vida del Software.</a:t>
            </a:r>
            <a:br>
              <a:rPr lang="es-ES" dirty="0"/>
            </a:br>
            <a:r>
              <a:rPr lang="es-ES" dirty="0"/>
              <a:t>	Modelos de ciclo de vida</a:t>
            </a:r>
          </a:p>
        </p:txBody>
      </p:sp>
      <p:sp>
        <p:nvSpPr>
          <p:cNvPr id="3" name="2 Marcador de contenido"/>
          <p:cNvSpPr>
            <a:spLocks noGrp="1"/>
          </p:cNvSpPr>
          <p:nvPr>
            <p:ph idx="1"/>
          </p:nvPr>
        </p:nvSpPr>
        <p:spPr>
          <a:xfrm>
            <a:off x="457200" y="2143116"/>
            <a:ext cx="7258072" cy="1500198"/>
          </a:xfrm>
        </p:spPr>
        <p:txBody>
          <a:bodyPr>
            <a:normAutofit fontScale="70000" lnSpcReduction="20000"/>
          </a:bodyPr>
          <a:lstStyle/>
          <a:p>
            <a:r>
              <a:rPr lang="es-ES" b="1" dirty="0"/>
              <a:t>Modelo iterativo incremental:</a:t>
            </a:r>
          </a:p>
          <a:p>
            <a:pPr lvl="1"/>
            <a:endParaRPr lang="es-ES" dirty="0"/>
          </a:p>
          <a:p>
            <a:pPr lvl="1"/>
            <a:r>
              <a:rPr lang="es-ES" dirty="0"/>
              <a:t>Se van liberando partes del producto (prototipos) periódicamente, en cada iteración, y cada nueva versión, normalmente, aumenta la funcionalidad y mejora en calidad respecto a la anterior.</a:t>
            </a:r>
            <a:endParaRPr lang="es-ES" sz="2400" dirty="0"/>
          </a:p>
        </p:txBody>
      </p:sp>
      <p:pic>
        <p:nvPicPr>
          <p:cNvPr id="5" name="image7.jpeg"/>
          <p:cNvPicPr/>
          <p:nvPr/>
        </p:nvPicPr>
        <p:blipFill>
          <a:blip r:embed="rId2" cstate="print"/>
          <a:stretch>
            <a:fillRect/>
          </a:stretch>
        </p:blipFill>
        <p:spPr>
          <a:xfrm>
            <a:off x="785786" y="3643314"/>
            <a:ext cx="7286676" cy="30003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 Ciclo de vida del Software.</a:t>
            </a:r>
            <a:br>
              <a:rPr lang="es-ES" dirty="0"/>
            </a:br>
            <a:r>
              <a:rPr lang="es-ES" dirty="0"/>
              <a:t>	Modelos de ciclo de vida</a:t>
            </a:r>
          </a:p>
        </p:txBody>
      </p:sp>
      <p:sp>
        <p:nvSpPr>
          <p:cNvPr id="3" name="2 Marcador de contenido"/>
          <p:cNvSpPr>
            <a:spLocks noGrp="1"/>
          </p:cNvSpPr>
          <p:nvPr>
            <p:ph idx="1"/>
          </p:nvPr>
        </p:nvSpPr>
        <p:spPr>
          <a:xfrm>
            <a:off x="457200" y="2143116"/>
            <a:ext cx="7258072" cy="1857388"/>
          </a:xfrm>
        </p:spPr>
        <p:txBody>
          <a:bodyPr>
            <a:normAutofit fontScale="70000" lnSpcReduction="20000"/>
          </a:bodyPr>
          <a:lstStyle/>
          <a:p>
            <a:r>
              <a:rPr lang="es-ES" b="1" dirty="0"/>
              <a:t>Modelo en espiral:</a:t>
            </a:r>
          </a:p>
          <a:p>
            <a:pPr lvl="1"/>
            <a:endParaRPr lang="es-ES" dirty="0"/>
          </a:p>
          <a:p>
            <a:pPr lvl="1"/>
            <a:r>
              <a:rPr lang="es-ES" dirty="0"/>
              <a:t>Se basa en el modelo en cascada. </a:t>
            </a:r>
          </a:p>
          <a:p>
            <a:pPr lvl="1"/>
            <a:r>
              <a:rPr lang="es-ES" dirty="0"/>
              <a:t>Cada una de las fases del cascada termina con una evaluación de riesgos y un prototipo.</a:t>
            </a:r>
          </a:p>
          <a:p>
            <a:pPr lvl="1"/>
            <a:r>
              <a:rPr lang="es-ES" dirty="0"/>
              <a:t>El software se va construyendo repetidamente en forma de versiones que son cada vez mejores</a:t>
            </a:r>
            <a:endParaRPr lang="es-ES" sz="2400" dirty="0"/>
          </a:p>
        </p:txBody>
      </p:sp>
      <p:pic>
        <p:nvPicPr>
          <p:cNvPr id="6" name="image8.jpeg"/>
          <p:cNvPicPr/>
          <p:nvPr/>
        </p:nvPicPr>
        <p:blipFill>
          <a:blip r:embed="rId2" cstate="print"/>
          <a:stretch>
            <a:fillRect/>
          </a:stretch>
        </p:blipFill>
        <p:spPr>
          <a:xfrm>
            <a:off x="2143108" y="4286256"/>
            <a:ext cx="4874149" cy="20832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5 – Fases en el desarrollo del software</a:t>
            </a:r>
          </a:p>
        </p:txBody>
      </p:sp>
      <p:sp>
        <p:nvSpPr>
          <p:cNvPr id="3" name="2 Marcador de contenido"/>
          <p:cNvSpPr>
            <a:spLocks noGrp="1"/>
          </p:cNvSpPr>
          <p:nvPr>
            <p:ph idx="1"/>
          </p:nvPr>
        </p:nvSpPr>
        <p:spPr>
          <a:xfrm>
            <a:off x="457200" y="2143116"/>
            <a:ext cx="7258072" cy="4286280"/>
          </a:xfrm>
        </p:spPr>
        <p:txBody>
          <a:bodyPr>
            <a:normAutofit fontScale="85000" lnSpcReduction="10000"/>
          </a:bodyPr>
          <a:lstStyle/>
          <a:p>
            <a:pPr algn="just"/>
            <a:r>
              <a:rPr lang="es-ES" b="1" dirty="0">
                <a:latin typeface="Arial" pitchFamily="34" charset="0"/>
                <a:cs typeface="Arial" pitchFamily="34" charset="0"/>
              </a:rPr>
              <a:t>Independientemente del modelo elegido, siempre hay una serie de etapas que debemos seguir para construir software fiable y de calidad.</a:t>
            </a:r>
          </a:p>
          <a:p>
            <a:pPr algn="just"/>
            <a:endParaRPr lang="es-ES" b="1" dirty="0">
              <a:latin typeface="Arial" pitchFamily="34" charset="0"/>
              <a:cs typeface="Arial" pitchFamily="34" charset="0"/>
            </a:endParaRPr>
          </a:p>
          <a:p>
            <a:pPr marL="514350" indent="-514350">
              <a:spcBef>
                <a:spcPts val="600"/>
              </a:spcBef>
              <a:spcAft>
                <a:spcPts val="600"/>
              </a:spcAft>
              <a:buFont typeface="+mj-lt"/>
              <a:buAutoNum type="arabicPeriod"/>
            </a:pPr>
            <a:r>
              <a:rPr lang="es-ES" sz="2200" b="1" dirty="0">
                <a:latin typeface="Arial" pitchFamily="34" charset="0"/>
                <a:cs typeface="Arial" pitchFamily="34" charset="0"/>
              </a:rPr>
              <a:t>Análisis de requisitos.</a:t>
            </a:r>
            <a:endParaRPr lang="es-ES" sz="2200" dirty="0">
              <a:latin typeface="Arial" pitchFamily="34" charset="0"/>
              <a:cs typeface="Arial" pitchFamily="34" charset="0"/>
            </a:endParaRPr>
          </a:p>
          <a:p>
            <a:pPr marL="514350" indent="-514350">
              <a:spcBef>
                <a:spcPts val="600"/>
              </a:spcBef>
              <a:spcAft>
                <a:spcPts val="600"/>
              </a:spcAft>
              <a:buFont typeface="+mj-lt"/>
              <a:buAutoNum type="arabicPeriod"/>
            </a:pPr>
            <a:r>
              <a:rPr lang="es-ES" sz="2200" b="1" dirty="0">
                <a:latin typeface="Arial" pitchFamily="34" charset="0"/>
                <a:cs typeface="Arial" pitchFamily="34" charset="0"/>
              </a:rPr>
              <a:t>Diseño</a:t>
            </a:r>
            <a:r>
              <a:rPr lang="es-ES" sz="2200" dirty="0">
                <a:latin typeface="Arial" pitchFamily="34" charset="0"/>
                <a:cs typeface="Arial" pitchFamily="34" charset="0"/>
              </a:rPr>
              <a:t>:</a:t>
            </a:r>
          </a:p>
          <a:p>
            <a:pPr marL="514350" indent="-514350">
              <a:spcBef>
                <a:spcPts val="600"/>
              </a:spcBef>
              <a:spcAft>
                <a:spcPts val="600"/>
              </a:spcAft>
              <a:buFont typeface="+mj-lt"/>
              <a:buAutoNum type="arabicPeriod"/>
            </a:pPr>
            <a:r>
              <a:rPr lang="es-ES" sz="2200" b="1" dirty="0">
                <a:latin typeface="Arial" pitchFamily="34" charset="0"/>
                <a:cs typeface="Arial" pitchFamily="34" charset="0"/>
              </a:rPr>
              <a:t>Codificación</a:t>
            </a:r>
            <a:endParaRPr lang="es-ES" sz="2200" dirty="0">
              <a:latin typeface="Arial" pitchFamily="34" charset="0"/>
              <a:cs typeface="Arial" pitchFamily="34" charset="0"/>
            </a:endParaRPr>
          </a:p>
          <a:p>
            <a:pPr marL="514350" indent="-514350">
              <a:spcBef>
                <a:spcPts val="600"/>
              </a:spcBef>
              <a:spcAft>
                <a:spcPts val="600"/>
              </a:spcAft>
              <a:buFont typeface="+mj-lt"/>
              <a:buAutoNum type="arabicPeriod"/>
            </a:pPr>
            <a:r>
              <a:rPr lang="es-ES" sz="2200" b="1" dirty="0">
                <a:latin typeface="Arial" pitchFamily="34" charset="0"/>
                <a:cs typeface="Arial" pitchFamily="34" charset="0"/>
              </a:rPr>
              <a:t>Pruebas</a:t>
            </a:r>
            <a:r>
              <a:rPr lang="es-ES" sz="2200" dirty="0">
                <a:latin typeface="Arial" pitchFamily="34" charset="0"/>
                <a:cs typeface="Arial" pitchFamily="34" charset="0"/>
              </a:rPr>
              <a:t>.</a:t>
            </a:r>
          </a:p>
          <a:p>
            <a:pPr marL="514350" indent="-514350">
              <a:spcBef>
                <a:spcPts val="600"/>
              </a:spcBef>
              <a:spcAft>
                <a:spcPts val="600"/>
              </a:spcAft>
              <a:buFont typeface="+mj-lt"/>
              <a:buAutoNum type="arabicPeriod"/>
            </a:pPr>
            <a:r>
              <a:rPr lang="es-ES" sz="2200" b="1" dirty="0">
                <a:latin typeface="Arial" pitchFamily="34" charset="0"/>
                <a:cs typeface="Arial" pitchFamily="34" charset="0"/>
              </a:rPr>
              <a:t>Documentación.</a:t>
            </a:r>
            <a:endParaRPr lang="es-ES" sz="2200" dirty="0">
              <a:latin typeface="Arial" pitchFamily="34" charset="0"/>
              <a:cs typeface="Arial" pitchFamily="34" charset="0"/>
            </a:endParaRPr>
          </a:p>
          <a:p>
            <a:pPr marL="514350" indent="-514350">
              <a:spcBef>
                <a:spcPts val="600"/>
              </a:spcBef>
              <a:spcAft>
                <a:spcPts val="600"/>
              </a:spcAft>
              <a:buFont typeface="+mj-lt"/>
              <a:buAutoNum type="arabicPeriod"/>
            </a:pPr>
            <a:r>
              <a:rPr lang="es-ES" sz="2200" b="1" dirty="0">
                <a:latin typeface="Arial" pitchFamily="34" charset="0"/>
                <a:cs typeface="Arial" pitchFamily="34" charset="0"/>
              </a:rPr>
              <a:t>Explotación</a:t>
            </a:r>
            <a:r>
              <a:rPr lang="es-ES" sz="2200" dirty="0">
                <a:latin typeface="Arial" pitchFamily="34" charset="0"/>
                <a:cs typeface="Arial" pitchFamily="34" charset="0"/>
              </a:rPr>
              <a:t>.</a:t>
            </a:r>
          </a:p>
          <a:p>
            <a:pPr marL="514350" indent="-514350">
              <a:spcBef>
                <a:spcPts val="600"/>
              </a:spcBef>
              <a:spcAft>
                <a:spcPts val="600"/>
              </a:spcAft>
              <a:buFont typeface="+mj-lt"/>
              <a:buAutoNum type="arabicPeriod"/>
            </a:pPr>
            <a:r>
              <a:rPr lang="es-ES" sz="2200" b="1" dirty="0">
                <a:latin typeface="Arial" pitchFamily="34" charset="0"/>
                <a:cs typeface="Arial" pitchFamily="34" charset="0"/>
              </a:rPr>
              <a:t>Mantenimiento</a:t>
            </a:r>
            <a:r>
              <a:rPr lang="es-ES" sz="2200" dirty="0">
                <a:latin typeface="Arial" pitchFamily="34" charset="0"/>
                <a:cs typeface="Arial" pitchFamily="34" charset="0"/>
              </a:rPr>
              <a:t>.</a:t>
            </a:r>
          </a:p>
          <a:p>
            <a:pPr marL="514350" indent="-514350">
              <a:spcBef>
                <a:spcPts val="600"/>
              </a:spcBef>
              <a:spcAft>
                <a:spcPts val="600"/>
              </a:spcAft>
              <a:buFont typeface="+mj-lt"/>
              <a:buAutoNum type="arabicPeriod"/>
            </a:pPr>
            <a:endParaRPr lang="es-ES" dirty="0">
              <a:latin typeface="Arial" pitchFamily="34" charset="0"/>
              <a:cs typeface="Arial" pitchFamily="34" charset="0"/>
            </a:endParaRPr>
          </a:p>
          <a:p>
            <a:pPr algn="just"/>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5 – Fases en el desarrollo del software</a:t>
            </a:r>
          </a:p>
        </p:txBody>
      </p:sp>
      <p:sp>
        <p:nvSpPr>
          <p:cNvPr id="3" name="2 Marcador de contenido"/>
          <p:cNvSpPr>
            <a:spLocks noGrp="1"/>
          </p:cNvSpPr>
          <p:nvPr>
            <p:ph idx="1"/>
          </p:nvPr>
        </p:nvSpPr>
        <p:spPr/>
        <p:txBody>
          <a:bodyPr>
            <a:normAutofit/>
          </a:bodyPr>
          <a:lstStyle/>
          <a:p>
            <a:endParaRPr lang="es-ES" b="1" dirty="0"/>
          </a:p>
          <a:p>
            <a:pPr marL="514350" indent="-514350">
              <a:spcBef>
                <a:spcPts val="600"/>
              </a:spcBef>
              <a:spcAft>
                <a:spcPts val="600"/>
              </a:spcAft>
              <a:buFont typeface="+mj-lt"/>
              <a:buAutoNum type="arabicPeriod"/>
            </a:pPr>
            <a:r>
              <a:rPr lang="es-ES" b="1" dirty="0">
                <a:latin typeface="Arial" pitchFamily="34" charset="0"/>
                <a:cs typeface="Arial" pitchFamily="34" charset="0"/>
              </a:rPr>
              <a:t>Análisis de requisitos</a:t>
            </a:r>
            <a:r>
              <a:rPr lang="es-ES" dirty="0">
                <a:latin typeface="Arial" pitchFamily="34" charset="0"/>
                <a:cs typeface="Arial" pitchFamily="34" charset="0"/>
              </a:rPr>
              <a:t>: Se especifican los requisitos funcionales y no funcionales del sistema.</a:t>
            </a:r>
          </a:p>
          <a:p>
            <a:pPr marL="514350" indent="-514350">
              <a:spcBef>
                <a:spcPts val="600"/>
              </a:spcBef>
              <a:spcAft>
                <a:spcPts val="600"/>
              </a:spcAft>
              <a:buFont typeface="+mj-lt"/>
              <a:buAutoNum type="arabicPeriod"/>
            </a:pPr>
            <a:r>
              <a:rPr lang="es-ES" b="1" dirty="0">
                <a:latin typeface="Arial" pitchFamily="34" charset="0"/>
                <a:cs typeface="Arial" pitchFamily="34" charset="0"/>
              </a:rPr>
              <a:t>Diseño</a:t>
            </a:r>
            <a:r>
              <a:rPr lang="es-ES" dirty="0">
                <a:latin typeface="Arial" pitchFamily="34" charset="0"/>
                <a:cs typeface="Arial" pitchFamily="34" charset="0"/>
              </a:rPr>
              <a:t>: Se divide el sistema en partes y se determina la función de cada una.</a:t>
            </a:r>
          </a:p>
          <a:p>
            <a:pPr marL="514350" indent="-514350">
              <a:spcBef>
                <a:spcPts val="600"/>
              </a:spcBef>
              <a:spcAft>
                <a:spcPts val="600"/>
              </a:spcAft>
              <a:buFont typeface="+mj-lt"/>
              <a:buAutoNum type="arabicPeriod"/>
            </a:pPr>
            <a:r>
              <a:rPr lang="es-ES" b="1" dirty="0">
                <a:latin typeface="Arial" pitchFamily="34" charset="0"/>
                <a:cs typeface="Arial" pitchFamily="34" charset="0"/>
              </a:rPr>
              <a:t>Codificación</a:t>
            </a:r>
            <a:r>
              <a:rPr lang="es-ES" dirty="0">
                <a:latin typeface="Arial" pitchFamily="34" charset="0"/>
                <a:cs typeface="Arial" pitchFamily="34" charset="0"/>
              </a:rPr>
              <a:t>: Se elige un Lenguajes de Programación y se codifican los programas.</a:t>
            </a:r>
          </a:p>
          <a:p>
            <a:pPr marL="514350" indent="-514350">
              <a:spcBef>
                <a:spcPts val="600"/>
              </a:spcBef>
              <a:spcAft>
                <a:spcPts val="600"/>
              </a:spcAft>
              <a:buFont typeface="+mj-lt"/>
              <a:buAutoNum type="arabicPeriod"/>
            </a:pPr>
            <a:r>
              <a:rPr lang="es-ES" b="1" dirty="0">
                <a:latin typeface="Arial" pitchFamily="34" charset="0"/>
                <a:cs typeface="Arial" pitchFamily="34" charset="0"/>
              </a:rPr>
              <a:t>Pruebas</a:t>
            </a:r>
            <a:r>
              <a:rPr lang="es-ES" dirty="0">
                <a:latin typeface="Arial" pitchFamily="34" charset="0"/>
                <a:cs typeface="Arial" pitchFamily="34" charset="0"/>
              </a:rPr>
              <a:t>: Se prueban los programas para detectar errores y se depuran.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5 – Fases en el desarrollo del software</a:t>
            </a:r>
          </a:p>
        </p:txBody>
      </p:sp>
      <p:sp>
        <p:nvSpPr>
          <p:cNvPr id="3" name="2 Marcador de contenido"/>
          <p:cNvSpPr>
            <a:spLocks noGrp="1"/>
          </p:cNvSpPr>
          <p:nvPr>
            <p:ph idx="1"/>
          </p:nvPr>
        </p:nvSpPr>
        <p:spPr/>
        <p:txBody>
          <a:bodyPr>
            <a:normAutofit/>
          </a:bodyPr>
          <a:lstStyle/>
          <a:p>
            <a:endParaRPr lang="es-ES" b="1" dirty="0"/>
          </a:p>
          <a:p>
            <a:pPr marL="514350" indent="-514350">
              <a:spcBef>
                <a:spcPts val="600"/>
              </a:spcBef>
              <a:spcAft>
                <a:spcPts val="1200"/>
              </a:spcAft>
              <a:buFont typeface="+mj-lt"/>
              <a:buAutoNum type="arabicPeriod" startAt="5"/>
            </a:pPr>
            <a:r>
              <a:rPr lang="es-ES" b="1" dirty="0">
                <a:latin typeface="Arial" pitchFamily="34" charset="0"/>
                <a:cs typeface="Arial" pitchFamily="34" charset="0"/>
              </a:rPr>
              <a:t>Documentación</a:t>
            </a:r>
            <a:r>
              <a:rPr lang="es-ES" dirty="0">
                <a:latin typeface="Arial" pitchFamily="34" charset="0"/>
                <a:cs typeface="Arial" pitchFamily="34" charset="0"/>
              </a:rPr>
              <a:t>: De todas las etapas, se documenta y guarda toda la información.</a:t>
            </a:r>
          </a:p>
          <a:p>
            <a:pPr marL="514350" indent="-514350">
              <a:spcBef>
                <a:spcPts val="600"/>
              </a:spcBef>
              <a:spcAft>
                <a:spcPts val="1200"/>
              </a:spcAft>
              <a:buFont typeface="+mj-lt"/>
              <a:buAutoNum type="arabicPeriod" startAt="5"/>
            </a:pPr>
            <a:r>
              <a:rPr lang="es-ES" b="1" dirty="0">
                <a:latin typeface="Arial" pitchFamily="34" charset="0"/>
                <a:cs typeface="Arial" pitchFamily="34" charset="0"/>
              </a:rPr>
              <a:t>Explotación</a:t>
            </a:r>
            <a:r>
              <a:rPr lang="es-ES" dirty="0">
                <a:latin typeface="Arial" pitchFamily="34" charset="0"/>
                <a:cs typeface="Arial" pitchFamily="34" charset="0"/>
              </a:rPr>
              <a:t>: Instalamos, configuramos y probamos la aplicación en los equipos del cliente.</a:t>
            </a:r>
          </a:p>
          <a:p>
            <a:pPr marL="514350" indent="-514350">
              <a:spcBef>
                <a:spcPts val="600"/>
              </a:spcBef>
              <a:spcAft>
                <a:spcPts val="1200"/>
              </a:spcAft>
              <a:buFont typeface="+mj-lt"/>
              <a:buAutoNum type="arabicPeriod" startAt="5"/>
            </a:pPr>
            <a:r>
              <a:rPr lang="es-ES" b="1" dirty="0">
                <a:latin typeface="Arial" pitchFamily="34" charset="0"/>
                <a:cs typeface="Arial" pitchFamily="34" charset="0"/>
              </a:rPr>
              <a:t>Mantenimiento</a:t>
            </a:r>
            <a:r>
              <a:rPr lang="es-ES" dirty="0">
                <a:latin typeface="Arial" pitchFamily="34" charset="0"/>
                <a:cs typeface="Arial" pitchFamily="34" charset="0"/>
              </a:rPr>
              <a:t>: Se mantiene el contacto con el cliente para actualizar y modificar la aplicación en el futuro.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5 – Fases en el desarrollo del software. Análisis</a:t>
            </a:r>
          </a:p>
        </p:txBody>
      </p:sp>
      <p:sp>
        <p:nvSpPr>
          <p:cNvPr id="3" name="2 Marcador de contenido"/>
          <p:cNvSpPr>
            <a:spLocks noGrp="1"/>
          </p:cNvSpPr>
          <p:nvPr>
            <p:ph idx="1"/>
          </p:nvPr>
        </p:nvSpPr>
        <p:spPr/>
        <p:txBody>
          <a:bodyPr>
            <a:normAutofit lnSpcReduction="10000"/>
          </a:bodyPr>
          <a:lstStyle/>
          <a:p>
            <a:r>
              <a:rPr lang="es-ES" dirty="0"/>
              <a:t>En esta fase se decide:  </a:t>
            </a:r>
            <a:r>
              <a:rPr lang="es-ES" b="1" u="sng" dirty="0"/>
              <a:t>Qué hacer</a:t>
            </a:r>
          </a:p>
          <a:p>
            <a:r>
              <a:rPr lang="es-ES" dirty="0"/>
              <a:t>Es la más complicada y la que más depende de la capacidad del analista.</a:t>
            </a:r>
          </a:p>
          <a:p>
            <a:r>
              <a:rPr lang="es-ES" dirty="0"/>
              <a:t>En esta fase se especifican y analizan todos los requisitos del sistema</a:t>
            </a:r>
          </a:p>
          <a:p>
            <a:pPr marL="708660" marR="377825" lvl="1" indent="-342900" algn="just">
              <a:lnSpc>
                <a:spcPct val="147000"/>
              </a:lnSpc>
              <a:spcBef>
                <a:spcPts val="560"/>
              </a:spcBef>
              <a:buSzPts val="1000"/>
              <a:buFont typeface="Symbol" panose="05050102010706020507" pitchFamily="18" charset="2"/>
              <a:buChar char=""/>
              <a:tabLst>
                <a:tab pos="634365" algn="l"/>
              </a:tabLst>
            </a:pPr>
            <a:r>
              <a:rPr lang="es-ES" sz="1600" b="1" dirty="0">
                <a:effectLst/>
                <a:latin typeface="Arial" panose="020B0604020202020204" pitchFamily="34" charset="0"/>
                <a:ea typeface="Symbol" panose="05050102010706020507" pitchFamily="18" charset="2"/>
                <a:cs typeface="Arial MT"/>
              </a:rPr>
              <a:t>Funcionales</a:t>
            </a:r>
            <a:r>
              <a:rPr lang="es-ES" sz="1600" dirty="0">
                <a:effectLst/>
                <a:latin typeface="Arial MT"/>
                <a:ea typeface="Symbol" panose="05050102010706020507" pitchFamily="18" charset="2"/>
                <a:cs typeface="Symbol" panose="05050102010706020507" pitchFamily="18" charset="2"/>
              </a:rPr>
              <a:t>: Servicios que el sistema debe proporcionar. Qué funciones tendrá que realizar</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la aplicación. Qué respuesta dará la aplicación ante todas las entradas. Cómo se comportará</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la</a:t>
            </a:r>
            <a:r>
              <a:rPr lang="es-ES" sz="1600" spc="-1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aplicación</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en</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situaciones</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inesperadas.</a:t>
            </a:r>
          </a:p>
          <a:p>
            <a:pPr marL="708660" marR="375920" lvl="1" indent="-342900" algn="just">
              <a:lnSpc>
                <a:spcPct val="146000"/>
              </a:lnSpc>
              <a:spcBef>
                <a:spcPts val="30"/>
              </a:spcBef>
              <a:spcAft>
                <a:spcPts val="45"/>
              </a:spcAft>
              <a:buSzPts val="1000"/>
              <a:buFont typeface="Symbol" panose="05050102010706020507" pitchFamily="18" charset="2"/>
              <a:buChar char=""/>
              <a:tabLst>
                <a:tab pos="634365" algn="l"/>
              </a:tabLst>
            </a:pPr>
            <a:r>
              <a:rPr lang="es-ES" sz="1600" b="1" dirty="0">
                <a:effectLst/>
                <a:latin typeface="Arial" panose="020B0604020202020204" pitchFamily="34" charset="0"/>
                <a:ea typeface="Symbol" panose="05050102010706020507" pitchFamily="18" charset="2"/>
                <a:cs typeface="Arial MT"/>
              </a:rPr>
              <a:t>No</a:t>
            </a:r>
            <a:r>
              <a:rPr lang="es-ES" sz="1600" b="1" spc="5" dirty="0">
                <a:effectLst/>
                <a:latin typeface="Arial" panose="020B0604020202020204" pitchFamily="34" charset="0"/>
                <a:ea typeface="Symbol" panose="05050102010706020507" pitchFamily="18" charset="2"/>
                <a:cs typeface="Arial MT"/>
              </a:rPr>
              <a:t> </a:t>
            </a:r>
            <a:r>
              <a:rPr lang="es-ES" sz="1600" b="1" dirty="0">
                <a:effectLst/>
                <a:latin typeface="Arial" panose="020B0604020202020204" pitchFamily="34" charset="0"/>
                <a:ea typeface="Symbol" panose="05050102010706020507" pitchFamily="18" charset="2"/>
                <a:cs typeface="Arial MT"/>
              </a:rPr>
              <a:t>funcionales</a:t>
            </a:r>
            <a:r>
              <a:rPr lang="es-ES" sz="1600" dirty="0">
                <a:effectLst/>
                <a:latin typeface="Arial MT"/>
                <a:ea typeface="Symbol" panose="05050102010706020507" pitchFamily="18" charset="2"/>
                <a:cs typeface="Symbol" panose="05050102010706020507" pitchFamily="18" charset="2"/>
              </a:rPr>
              <a:t>:</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Restricciones</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que</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afectaran</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al</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sistema.</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Tiempos</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de</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respuesta</a:t>
            </a:r>
            <a:r>
              <a:rPr lang="es-ES" sz="1600" spc="27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del</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programa,</a:t>
            </a:r>
            <a:r>
              <a:rPr lang="es-ES" sz="1600" spc="-20"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legislación</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aplicable,</a:t>
            </a:r>
            <a:r>
              <a:rPr lang="es-ES" sz="1600" spc="-1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tratamiento</a:t>
            </a:r>
            <a:r>
              <a:rPr lang="es-ES" sz="1600" spc="-1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ante</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la</a:t>
            </a:r>
            <a:r>
              <a:rPr lang="es-ES" sz="1600" spc="-1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simultaneidad de</a:t>
            </a:r>
            <a:r>
              <a:rPr lang="es-ES" sz="1600" spc="-1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peticiones,</a:t>
            </a:r>
            <a:r>
              <a:rPr lang="es-ES" sz="1600" spc="-5" dirty="0">
                <a:effectLst/>
                <a:latin typeface="Arial MT"/>
                <a:ea typeface="Symbol" panose="05050102010706020507" pitchFamily="18" charset="2"/>
                <a:cs typeface="Symbol" panose="05050102010706020507" pitchFamily="18" charset="2"/>
              </a:rPr>
              <a:t> </a:t>
            </a:r>
            <a:r>
              <a:rPr lang="es-ES" sz="1600" dirty="0">
                <a:effectLst/>
                <a:latin typeface="Arial MT"/>
                <a:ea typeface="Symbol" panose="05050102010706020507" pitchFamily="18" charset="2"/>
                <a:cs typeface="Symbol" panose="05050102010706020507" pitchFamily="18" charset="2"/>
              </a:rPr>
              <a:t>etc.</a:t>
            </a:r>
          </a:p>
          <a:p>
            <a:endParaRPr lang="es-ES" dirty="0"/>
          </a:p>
        </p:txBody>
      </p:sp>
    </p:spTree>
    <p:extLst>
      <p:ext uri="{BB962C8B-B14F-4D97-AF65-F5344CB8AC3E}">
        <p14:creationId xmlns:p14="http://schemas.microsoft.com/office/powerpoint/2010/main" val="408160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5 – Fases en el desarrollo del software. Análisis.</a:t>
            </a:r>
          </a:p>
        </p:txBody>
      </p:sp>
      <p:pic>
        <p:nvPicPr>
          <p:cNvPr id="5" name="Imagen 4">
            <a:extLst>
              <a:ext uri="{FF2B5EF4-FFF2-40B4-BE49-F238E27FC236}">
                <a16:creationId xmlns:a16="http://schemas.microsoft.com/office/drawing/2014/main" id="{D123C3D0-126D-46BA-8075-EA4A203E2818}"/>
              </a:ext>
            </a:extLst>
          </p:cNvPr>
          <p:cNvPicPr>
            <a:picLocks noChangeAspect="1"/>
          </p:cNvPicPr>
          <p:nvPr/>
        </p:nvPicPr>
        <p:blipFill>
          <a:blip r:embed="rId2"/>
          <a:stretch>
            <a:fillRect/>
          </a:stretch>
        </p:blipFill>
        <p:spPr>
          <a:xfrm>
            <a:off x="2411046" y="2472890"/>
            <a:ext cx="3818129" cy="1912220"/>
          </a:xfrm>
          <a:prstGeom prst="rect">
            <a:avLst/>
          </a:prstGeom>
        </p:spPr>
      </p:pic>
      <p:pic>
        <p:nvPicPr>
          <p:cNvPr id="7" name="Imagen 6">
            <a:extLst>
              <a:ext uri="{FF2B5EF4-FFF2-40B4-BE49-F238E27FC236}">
                <a16:creationId xmlns:a16="http://schemas.microsoft.com/office/drawing/2014/main" id="{C591B18C-8521-4D15-8DCF-F1B0768F5F5E}"/>
              </a:ext>
            </a:extLst>
          </p:cNvPr>
          <p:cNvPicPr>
            <a:picLocks noChangeAspect="1"/>
          </p:cNvPicPr>
          <p:nvPr/>
        </p:nvPicPr>
        <p:blipFill>
          <a:blip r:embed="rId3"/>
          <a:stretch>
            <a:fillRect/>
          </a:stretch>
        </p:blipFill>
        <p:spPr>
          <a:xfrm>
            <a:off x="2417528" y="4507336"/>
            <a:ext cx="3811647" cy="1912220"/>
          </a:xfrm>
          <a:prstGeom prst="rect">
            <a:avLst/>
          </a:prstGeom>
        </p:spPr>
      </p:pic>
      <p:sp>
        <p:nvSpPr>
          <p:cNvPr id="8" name="CuadroTexto 7">
            <a:extLst>
              <a:ext uri="{FF2B5EF4-FFF2-40B4-BE49-F238E27FC236}">
                <a16:creationId xmlns:a16="http://schemas.microsoft.com/office/drawing/2014/main" id="{E4DECC9A-CDAA-4D59-947A-E6C156972227}"/>
              </a:ext>
            </a:extLst>
          </p:cNvPr>
          <p:cNvSpPr txBox="1"/>
          <p:nvPr/>
        </p:nvSpPr>
        <p:spPr>
          <a:xfrm>
            <a:off x="827584" y="2018274"/>
            <a:ext cx="2592288" cy="369332"/>
          </a:xfrm>
          <a:prstGeom prst="rect">
            <a:avLst/>
          </a:prstGeom>
          <a:noFill/>
        </p:spPr>
        <p:txBody>
          <a:bodyPr wrap="square" rtlCol="0">
            <a:spAutoFit/>
          </a:bodyPr>
          <a:lstStyle/>
          <a:p>
            <a:r>
              <a:rPr lang="es-ES" b="1" u="sng" dirty="0"/>
              <a:t>Ejemplos:</a:t>
            </a:r>
          </a:p>
        </p:txBody>
      </p:sp>
    </p:spTree>
    <p:extLst>
      <p:ext uri="{BB962C8B-B14F-4D97-AF65-F5344CB8AC3E}">
        <p14:creationId xmlns:p14="http://schemas.microsoft.com/office/powerpoint/2010/main" val="347470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5 – Fases en el desarrollo del software. Análisis</a:t>
            </a:r>
          </a:p>
        </p:txBody>
      </p:sp>
      <p:sp>
        <p:nvSpPr>
          <p:cNvPr id="3" name="2 Marcador de contenido"/>
          <p:cNvSpPr>
            <a:spLocks noGrp="1"/>
          </p:cNvSpPr>
          <p:nvPr>
            <p:ph idx="1"/>
          </p:nvPr>
        </p:nvSpPr>
        <p:spPr/>
        <p:txBody>
          <a:bodyPr>
            <a:normAutofit fontScale="77500" lnSpcReduction="20000"/>
          </a:bodyPr>
          <a:lstStyle/>
          <a:p>
            <a:pPr marR="377825">
              <a:spcAft>
                <a:spcPts val="0"/>
              </a:spcAft>
            </a:pPr>
            <a:r>
              <a:rPr lang="es-ES" dirty="0"/>
              <a:t>En esta fase es esencial una buena comunicación entre el cliente y los desarrolladores, para facilitar esta comunicación se utilizan varias técnicas, como las siguientes:</a:t>
            </a:r>
          </a:p>
          <a:p>
            <a:pPr marL="0" marR="377825" indent="0">
              <a:spcAft>
                <a:spcPts val="0"/>
              </a:spcAft>
              <a:buNone/>
            </a:pPr>
            <a:endParaRPr lang="es-ES" dirty="0"/>
          </a:p>
          <a:p>
            <a:pPr lvl="1">
              <a:spcAft>
                <a:spcPts val="600"/>
              </a:spcAft>
            </a:pPr>
            <a:r>
              <a:rPr lang="es-ES" sz="2300" b="1" dirty="0"/>
              <a:t>Entrevistas</a:t>
            </a:r>
            <a:r>
              <a:rPr lang="es-ES" sz="2300" dirty="0"/>
              <a:t>. Es la técnica más tradicional que consiste en hablar con el cliente. Hay que tener sobre todo conocimientos de psicología.</a:t>
            </a:r>
          </a:p>
          <a:p>
            <a:pPr lvl="1">
              <a:spcAft>
                <a:spcPts val="600"/>
              </a:spcAft>
            </a:pPr>
            <a:r>
              <a:rPr lang="es-ES" sz="2300" b="1" dirty="0"/>
              <a:t>Desarrollo conjunto de aplicaciones. </a:t>
            </a:r>
            <a:r>
              <a:rPr lang="es-ES" sz="2300" dirty="0"/>
              <a:t>Se apoya en la dinámica de grupos. Participan en ella, usuarios, administradores, analistas desarrolladores, etc. Cada persona juega un rol concreto y todo está reglamentado.</a:t>
            </a:r>
          </a:p>
          <a:p>
            <a:pPr lvl="1">
              <a:spcAft>
                <a:spcPts val="600"/>
              </a:spcAft>
            </a:pPr>
            <a:r>
              <a:rPr lang="es-ES" sz="2300" b="1" dirty="0"/>
              <a:t>Planificación conjunta de requisitos.</a:t>
            </a:r>
            <a:r>
              <a:rPr lang="es-ES" sz="2300" dirty="0"/>
              <a:t> Las entrevistas están dirigidas a la alta dirección, y los productos resultantes son los requisitos de alto nivel o estratégicos.</a:t>
            </a:r>
          </a:p>
          <a:p>
            <a:pPr lvl="1">
              <a:spcAft>
                <a:spcPts val="600"/>
              </a:spcAft>
            </a:pPr>
            <a:r>
              <a:rPr lang="es-ES" sz="2300" b="1" dirty="0" err="1"/>
              <a:t>Brainstorming</a:t>
            </a:r>
            <a:r>
              <a:rPr lang="es-ES" sz="2300" dirty="0"/>
              <a:t>. Reuniones de grupos cuyo objetivo es generar ideas desde diferentes puntos de vista para la resolución de un problema. Permite explorar un problema desde múltiples puntos de vista.</a:t>
            </a:r>
          </a:p>
          <a:p>
            <a:endParaRPr lang="es-ES" dirty="0"/>
          </a:p>
        </p:txBody>
      </p:sp>
    </p:spTree>
    <p:extLst>
      <p:ext uri="{BB962C8B-B14F-4D97-AF65-F5344CB8AC3E}">
        <p14:creationId xmlns:p14="http://schemas.microsoft.com/office/powerpoint/2010/main" val="274442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5 – Fases en el desarrollo del software. Diseño</a:t>
            </a:r>
          </a:p>
        </p:txBody>
      </p:sp>
      <p:sp>
        <p:nvSpPr>
          <p:cNvPr id="3" name="2 Marcador de contenido"/>
          <p:cNvSpPr>
            <a:spLocks noGrp="1"/>
          </p:cNvSpPr>
          <p:nvPr>
            <p:ph idx="1"/>
          </p:nvPr>
        </p:nvSpPr>
        <p:spPr/>
        <p:txBody>
          <a:bodyPr>
            <a:normAutofit/>
          </a:bodyPr>
          <a:lstStyle/>
          <a:p>
            <a:r>
              <a:rPr lang="es-ES" dirty="0"/>
              <a:t>En esta fase se decide:  </a:t>
            </a:r>
            <a:r>
              <a:rPr lang="es-ES" b="1" dirty="0"/>
              <a:t>Cómo hacerlo</a:t>
            </a:r>
            <a:endParaRPr lang="es-ES" b="1" u="sng" dirty="0"/>
          </a:p>
          <a:p>
            <a:r>
              <a:rPr lang="es-ES" dirty="0"/>
              <a:t>En esta etapa se traducen los requisitos funcionales y no funcionales en una representación de software.</a:t>
            </a:r>
          </a:p>
          <a:p>
            <a:r>
              <a:rPr lang="es-ES" dirty="0"/>
              <a:t>Dos tipos de diseño:</a:t>
            </a:r>
          </a:p>
          <a:p>
            <a:pPr lvl="1"/>
            <a:r>
              <a:rPr lang="es-ES" b="1" dirty="0"/>
              <a:t>Estructurado:</a:t>
            </a:r>
            <a:r>
              <a:rPr lang="es-ES" dirty="0"/>
              <a:t> basado en el flujo de datos a través del sistema</a:t>
            </a:r>
          </a:p>
          <a:p>
            <a:pPr lvl="1"/>
            <a:r>
              <a:rPr lang="es-ES" b="1" dirty="0"/>
              <a:t>Orientado</a:t>
            </a:r>
            <a:r>
              <a:rPr lang="es-ES" dirty="0"/>
              <a:t> </a:t>
            </a:r>
            <a:r>
              <a:rPr lang="es-ES" b="1" dirty="0"/>
              <a:t>a objetos: </a:t>
            </a:r>
            <a:r>
              <a:rPr lang="es-ES" dirty="0"/>
              <a:t>donde el sistema se entiende como un conjunto de objetos que tienen propiedades y comportamientos además de eventos que activan operaciones que modifican el estado de los objetos.</a:t>
            </a:r>
          </a:p>
          <a:p>
            <a:pPr lvl="1"/>
            <a:endParaRPr lang="es-ES" dirty="0"/>
          </a:p>
        </p:txBody>
      </p:sp>
    </p:spTree>
    <p:extLst>
      <p:ext uri="{BB962C8B-B14F-4D97-AF65-F5344CB8AC3E}">
        <p14:creationId xmlns:p14="http://schemas.microsoft.com/office/powerpoint/2010/main" val="408160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2333" y="404664"/>
            <a:ext cx="8229600" cy="1143000"/>
          </a:xfrm>
        </p:spPr>
        <p:txBody>
          <a:bodyPr/>
          <a:lstStyle/>
          <a:p>
            <a:r>
              <a:rPr lang="es-ES" dirty="0"/>
              <a:t>1 – Tipos de software</a:t>
            </a:r>
          </a:p>
        </p:txBody>
      </p:sp>
      <p:pic>
        <p:nvPicPr>
          <p:cNvPr id="5" name="Imagen 4">
            <a:extLst>
              <a:ext uri="{FF2B5EF4-FFF2-40B4-BE49-F238E27FC236}">
                <a16:creationId xmlns:a16="http://schemas.microsoft.com/office/drawing/2014/main" id="{8600C643-5E1C-AF70-0DB5-EE876ACC2198}"/>
              </a:ext>
            </a:extLst>
          </p:cNvPr>
          <p:cNvPicPr>
            <a:picLocks noChangeAspect="1"/>
          </p:cNvPicPr>
          <p:nvPr/>
        </p:nvPicPr>
        <p:blipFill>
          <a:blip r:embed="rId2"/>
          <a:stretch>
            <a:fillRect/>
          </a:stretch>
        </p:blipFill>
        <p:spPr>
          <a:xfrm>
            <a:off x="1945099" y="1772816"/>
            <a:ext cx="5101423" cy="45541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5 – Fases en el desarrollo del software. Codificación</a:t>
            </a:r>
          </a:p>
        </p:txBody>
      </p:sp>
      <p:sp>
        <p:nvSpPr>
          <p:cNvPr id="3" name="2 Marcador de contenido"/>
          <p:cNvSpPr>
            <a:spLocks noGrp="1"/>
          </p:cNvSpPr>
          <p:nvPr>
            <p:ph idx="1"/>
          </p:nvPr>
        </p:nvSpPr>
        <p:spPr>
          <a:xfrm>
            <a:off x="457200" y="2285992"/>
            <a:ext cx="8229600" cy="4038608"/>
          </a:xfrm>
        </p:spPr>
        <p:txBody>
          <a:bodyPr>
            <a:normAutofit/>
          </a:bodyPr>
          <a:lstStyle/>
          <a:p>
            <a:r>
              <a:rPr lang="es-ES" dirty="0"/>
              <a:t>Durante la fase de codificación se realiza el proceso de programación. </a:t>
            </a:r>
          </a:p>
          <a:p>
            <a:pPr>
              <a:buNone/>
            </a:pPr>
            <a:endParaRPr lang="es-ES" dirty="0"/>
          </a:p>
          <a:p>
            <a:r>
              <a:rPr lang="es-ES" dirty="0"/>
              <a:t>El programador recibe las especificaciones del diseño y las transforma en instrucciones escritas en un lenguaje de programación y almacenadas dentro de un programa.</a:t>
            </a:r>
          </a:p>
          <a:p>
            <a:pPr lvl="1"/>
            <a:endParaRPr lang="es-ES" dirty="0"/>
          </a:p>
        </p:txBody>
      </p:sp>
    </p:spTree>
    <p:extLst>
      <p:ext uri="{BB962C8B-B14F-4D97-AF65-F5344CB8AC3E}">
        <p14:creationId xmlns:p14="http://schemas.microsoft.com/office/powerpoint/2010/main" val="408160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dirty="0"/>
              <a:t>5 – Fases en el desarrollo del software. Codificación.  Código Fuente.</a:t>
            </a:r>
          </a:p>
        </p:txBody>
      </p:sp>
      <p:sp>
        <p:nvSpPr>
          <p:cNvPr id="3" name="2 Marcador de contenido"/>
          <p:cNvSpPr>
            <a:spLocks noGrp="1"/>
          </p:cNvSpPr>
          <p:nvPr>
            <p:ph idx="1"/>
          </p:nvPr>
        </p:nvSpPr>
        <p:spPr>
          <a:xfrm>
            <a:off x="457200" y="2285992"/>
            <a:ext cx="8229600" cy="4038608"/>
          </a:xfrm>
        </p:spPr>
        <p:txBody>
          <a:bodyPr>
            <a:normAutofit fontScale="92500"/>
          </a:bodyPr>
          <a:lstStyle/>
          <a:p>
            <a:r>
              <a:rPr lang="es-ES" dirty="0"/>
              <a:t>Fases para obtener el código fuente de una aplicación:</a:t>
            </a:r>
          </a:p>
          <a:p>
            <a:pPr>
              <a:buNone/>
            </a:pPr>
            <a:endParaRPr lang="es-ES" dirty="0"/>
          </a:p>
          <a:p>
            <a:pPr lvl="1">
              <a:spcAft>
                <a:spcPts val="600"/>
              </a:spcAft>
            </a:pPr>
            <a:r>
              <a:rPr lang="es-ES" dirty="0"/>
              <a:t>Se debe partir de las etapas anteriores de análisis y diseño.</a:t>
            </a:r>
          </a:p>
          <a:p>
            <a:pPr lvl="1">
              <a:spcAft>
                <a:spcPts val="600"/>
              </a:spcAft>
            </a:pPr>
            <a:r>
              <a:rPr lang="es-ES" dirty="0"/>
              <a:t>Se diseñará un algoritmo que simbolice los pasos a seguir para la resolución del problema.</a:t>
            </a:r>
          </a:p>
          <a:p>
            <a:pPr lvl="1">
              <a:spcAft>
                <a:spcPts val="600"/>
              </a:spcAft>
            </a:pPr>
            <a:r>
              <a:rPr lang="es-ES" dirty="0"/>
              <a:t>Se elegirá una Lenguajes de Programación de alto nivel apropiado para las características del software que se quiere codificar.</a:t>
            </a:r>
          </a:p>
          <a:p>
            <a:pPr lvl="1">
              <a:spcAft>
                <a:spcPts val="600"/>
              </a:spcAft>
            </a:pPr>
            <a:r>
              <a:rPr lang="es-ES" dirty="0"/>
              <a:t>Se procederá a la codificación del algoritmo antes diseñado.</a:t>
            </a:r>
          </a:p>
        </p:txBody>
      </p:sp>
    </p:spTree>
    <p:extLst>
      <p:ext uri="{BB962C8B-B14F-4D97-AF65-F5344CB8AC3E}">
        <p14:creationId xmlns:p14="http://schemas.microsoft.com/office/powerpoint/2010/main" val="408160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dirty="0"/>
              <a:t>5 – Fases en el desarrollo del software. Codificación.  Código Objeto.</a:t>
            </a:r>
          </a:p>
        </p:txBody>
      </p:sp>
      <p:sp>
        <p:nvSpPr>
          <p:cNvPr id="3" name="2 Marcador de contenido"/>
          <p:cNvSpPr>
            <a:spLocks noGrp="1"/>
          </p:cNvSpPr>
          <p:nvPr>
            <p:ph idx="1"/>
          </p:nvPr>
        </p:nvSpPr>
        <p:spPr>
          <a:xfrm>
            <a:off x="457200" y="2285992"/>
            <a:ext cx="8229600" cy="4038608"/>
          </a:xfrm>
        </p:spPr>
        <p:txBody>
          <a:bodyPr>
            <a:normAutofit/>
          </a:bodyPr>
          <a:lstStyle/>
          <a:p>
            <a:pPr algn="just"/>
            <a:r>
              <a:rPr lang="es-ES" dirty="0"/>
              <a:t>El código objeto es un código intermedio. </a:t>
            </a:r>
          </a:p>
          <a:p>
            <a:pPr algn="just"/>
            <a:r>
              <a:rPr lang="es-ES" dirty="0"/>
              <a:t>Es el resultado de traducir código fuente a un código equivalente formado por unos y ceros que aún </a:t>
            </a:r>
            <a:r>
              <a:rPr lang="es-ES" b="1" dirty="0"/>
              <a:t>no puede ser ejecutado directamente </a:t>
            </a:r>
            <a:r>
              <a:rPr lang="es-ES" dirty="0"/>
              <a:t>por la computadora.</a:t>
            </a:r>
          </a:p>
          <a:p>
            <a:pPr algn="just"/>
            <a:r>
              <a:rPr lang="es-ES" dirty="0"/>
              <a:t>Es decir, es el código resultante de la compilación del código fuente. </a:t>
            </a:r>
          </a:p>
          <a:p>
            <a:pPr algn="just"/>
            <a:r>
              <a:rPr lang="es-ES" dirty="0"/>
              <a:t>Sólo se genera código objeto una vez que el código fuente está libre de errores sintácticos y semánticos.</a:t>
            </a:r>
          </a:p>
        </p:txBody>
      </p:sp>
    </p:spTree>
    <p:extLst>
      <p:ext uri="{BB962C8B-B14F-4D97-AF65-F5344CB8AC3E}">
        <p14:creationId xmlns:p14="http://schemas.microsoft.com/office/powerpoint/2010/main" val="4081601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dirty="0"/>
              <a:t>5 – Fases en el desarrollo del software. Codificación.  Código Objeto.</a:t>
            </a:r>
          </a:p>
        </p:txBody>
      </p:sp>
      <p:sp>
        <p:nvSpPr>
          <p:cNvPr id="3" name="2 Marcador de contenido"/>
          <p:cNvSpPr>
            <a:spLocks noGrp="1"/>
          </p:cNvSpPr>
          <p:nvPr>
            <p:ph idx="1"/>
          </p:nvPr>
        </p:nvSpPr>
        <p:spPr>
          <a:xfrm>
            <a:off x="457200" y="2285992"/>
            <a:ext cx="8229600" cy="4038608"/>
          </a:xfrm>
        </p:spPr>
        <p:txBody>
          <a:bodyPr>
            <a:normAutofit fontScale="70000" lnSpcReduction="20000"/>
          </a:bodyPr>
          <a:lstStyle/>
          <a:p>
            <a:pPr>
              <a:buNone/>
            </a:pPr>
            <a:r>
              <a:rPr lang="es-ES" dirty="0"/>
              <a:t>El proceso de traducción de código fuente a código objeto puede realizarse de dos formas:</a:t>
            </a:r>
          </a:p>
          <a:p>
            <a:pPr>
              <a:buNone/>
            </a:pPr>
            <a:endParaRPr lang="es-ES" dirty="0"/>
          </a:p>
          <a:p>
            <a:r>
              <a:rPr lang="es-ES" dirty="0"/>
              <a:t>Compilación: </a:t>
            </a:r>
          </a:p>
          <a:p>
            <a:pPr lvl="1"/>
            <a:r>
              <a:rPr lang="es-ES" dirty="0"/>
              <a:t>El proceso de traducción se realiza sobre todo el código fuente, en un solo paso. </a:t>
            </a:r>
          </a:p>
          <a:p>
            <a:pPr lvl="1"/>
            <a:r>
              <a:rPr lang="es-ES" dirty="0"/>
              <a:t>Se crea código objeto que habrá que enlazar. </a:t>
            </a:r>
          </a:p>
          <a:p>
            <a:pPr lvl="1"/>
            <a:r>
              <a:rPr lang="es-ES" dirty="0"/>
              <a:t>El software responsable se llama compilador. </a:t>
            </a:r>
          </a:p>
          <a:p>
            <a:pPr lvl="1">
              <a:buNone/>
            </a:pPr>
            <a:endParaRPr lang="es-ES" dirty="0"/>
          </a:p>
          <a:p>
            <a:r>
              <a:rPr lang="es-ES" dirty="0"/>
              <a:t>Interpretación: </a:t>
            </a:r>
          </a:p>
          <a:p>
            <a:pPr lvl="1"/>
            <a:r>
              <a:rPr lang="es-ES" dirty="0"/>
              <a:t>El proceso de traducción del código fuente se realiza línea a línea y se ejecuta simultáneamente. </a:t>
            </a:r>
          </a:p>
          <a:p>
            <a:pPr lvl="1"/>
            <a:r>
              <a:rPr lang="es-ES" dirty="0"/>
              <a:t>No existe código objeto intermedio. El software responsable se llama intérprete. </a:t>
            </a:r>
          </a:p>
          <a:p>
            <a:pPr lvl="1"/>
            <a:r>
              <a:rPr lang="es-ES" dirty="0"/>
              <a:t>El proceso de traducción es más lento que en el caso de la compilación, pero es recomendable cuando el programador es inexperto, ya que da la detección de errores es más detallada.</a:t>
            </a:r>
          </a:p>
        </p:txBody>
      </p:sp>
    </p:spTree>
    <p:extLst>
      <p:ext uri="{BB962C8B-B14F-4D97-AF65-F5344CB8AC3E}">
        <p14:creationId xmlns:p14="http://schemas.microsoft.com/office/powerpoint/2010/main" val="408160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dirty="0"/>
              <a:t>5 – Fases en el desarrollo del software. Codificación.  Código Ejecutable.</a:t>
            </a:r>
          </a:p>
        </p:txBody>
      </p:sp>
      <p:sp>
        <p:nvSpPr>
          <p:cNvPr id="3" name="2 Marcador de contenido"/>
          <p:cNvSpPr>
            <a:spLocks noGrp="1"/>
          </p:cNvSpPr>
          <p:nvPr>
            <p:ph idx="1"/>
          </p:nvPr>
        </p:nvSpPr>
        <p:spPr>
          <a:xfrm>
            <a:off x="457200" y="2285992"/>
            <a:ext cx="8229600" cy="4038608"/>
          </a:xfrm>
        </p:spPr>
        <p:txBody>
          <a:bodyPr>
            <a:normAutofit fontScale="92500"/>
          </a:bodyPr>
          <a:lstStyle/>
          <a:p>
            <a:r>
              <a:rPr lang="es-ES" dirty="0"/>
              <a:t>El código ejecutable, resultado de enlazar los archivos de código objeto, consta de un único archivo que puede ser directamente ejecutado por la computadora. No necesita ninguna aplicación externa.</a:t>
            </a:r>
          </a:p>
          <a:p>
            <a:r>
              <a:rPr lang="es-ES" dirty="0"/>
              <a:t>Este archivo es ejecutado y controlado por el sistema operativo.</a:t>
            </a:r>
          </a:p>
          <a:p>
            <a:r>
              <a:rPr lang="es-ES" dirty="0"/>
              <a:t>Para obtener un sólo archivo ejecutable, habrá que enlazar todos los archivos de código objeto, a través de un software llamado </a:t>
            </a:r>
            <a:r>
              <a:rPr lang="es-ES" dirty="0" err="1"/>
              <a:t>linker</a:t>
            </a:r>
            <a:r>
              <a:rPr lang="es-ES" dirty="0"/>
              <a:t> (enlazador) y obtener así un único archivo que ya sí es ejecutable directamente por la computadora.</a:t>
            </a:r>
          </a:p>
        </p:txBody>
      </p:sp>
    </p:spTree>
    <p:extLst>
      <p:ext uri="{BB962C8B-B14F-4D97-AF65-F5344CB8AC3E}">
        <p14:creationId xmlns:p14="http://schemas.microsoft.com/office/powerpoint/2010/main" val="4081601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r>
              <a:rPr lang="es-ES" sz="3600" dirty="0"/>
              <a:t>5 – Fases en el desarrollo del software. Codificación.  Proceso obtención ejecutable.</a:t>
            </a:r>
          </a:p>
        </p:txBody>
      </p:sp>
      <p:pic>
        <p:nvPicPr>
          <p:cNvPr id="1026" name="Picture 2"/>
          <p:cNvPicPr>
            <a:picLocks noChangeAspect="1" noChangeArrowheads="1"/>
          </p:cNvPicPr>
          <p:nvPr/>
        </p:nvPicPr>
        <p:blipFill>
          <a:blip r:embed="rId2"/>
          <a:srcRect/>
          <a:stretch>
            <a:fillRect/>
          </a:stretch>
        </p:blipFill>
        <p:spPr bwMode="auto">
          <a:xfrm>
            <a:off x="2643174" y="1428736"/>
            <a:ext cx="3357586" cy="5194527"/>
          </a:xfrm>
          <a:prstGeom prst="rect">
            <a:avLst/>
          </a:prstGeom>
          <a:noFill/>
          <a:ln w="9525">
            <a:noFill/>
            <a:miter lim="800000"/>
            <a:headEnd/>
            <a:tailEnd/>
          </a:ln>
          <a:effectLst/>
        </p:spPr>
      </p:pic>
    </p:spTree>
    <p:extLst>
      <p:ext uri="{BB962C8B-B14F-4D97-AF65-F5344CB8AC3E}">
        <p14:creationId xmlns:p14="http://schemas.microsoft.com/office/powerpoint/2010/main" val="4081601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r>
              <a:rPr lang="es-ES" sz="3600" dirty="0"/>
              <a:t>5 – Fases en el desarrollo del software. Codificación.  Entorno de ejecución</a:t>
            </a:r>
          </a:p>
        </p:txBody>
      </p:sp>
      <p:sp>
        <p:nvSpPr>
          <p:cNvPr id="4" name="3 CuadroTexto"/>
          <p:cNvSpPr txBox="1"/>
          <p:nvPr/>
        </p:nvSpPr>
        <p:spPr>
          <a:xfrm>
            <a:off x="642910" y="2071678"/>
            <a:ext cx="7358114" cy="2862322"/>
          </a:xfrm>
          <a:prstGeom prst="rect">
            <a:avLst/>
          </a:prstGeom>
          <a:noFill/>
        </p:spPr>
        <p:txBody>
          <a:bodyPr wrap="square" rtlCol="0">
            <a:spAutoFit/>
          </a:bodyPr>
          <a:lstStyle/>
          <a:p>
            <a:pPr>
              <a:buFont typeface="Arial" pitchFamily="34" charset="0"/>
              <a:buChar char="•"/>
            </a:pPr>
            <a:r>
              <a:rPr lang="es-ES" b="1" dirty="0"/>
              <a:t>Entorno de ejecución</a:t>
            </a:r>
            <a:r>
              <a:rPr lang="es-ES" dirty="0"/>
              <a:t>: es un conjunto de utilidades que permiten la ejecución de programas</a:t>
            </a:r>
          </a:p>
          <a:p>
            <a:pPr>
              <a:buFont typeface="Arial" pitchFamily="34" charset="0"/>
              <a:buChar char="•"/>
            </a:pPr>
            <a:endParaRPr lang="es-ES" dirty="0"/>
          </a:p>
          <a:p>
            <a:pPr>
              <a:buFont typeface="Arial" pitchFamily="34" charset="0"/>
              <a:buChar char="•"/>
            </a:pPr>
            <a:r>
              <a:rPr lang="es-ES" b="1" dirty="0"/>
              <a:t>JRE</a:t>
            </a:r>
            <a:r>
              <a:rPr lang="es-ES" dirty="0"/>
              <a:t> (</a:t>
            </a:r>
            <a:r>
              <a:rPr lang="es-ES" b="1" i="1" dirty="0"/>
              <a:t>Java </a:t>
            </a:r>
            <a:r>
              <a:rPr lang="es-ES" b="1" i="1" dirty="0" err="1"/>
              <a:t>runtime</a:t>
            </a:r>
            <a:r>
              <a:rPr lang="es-ES" b="1" i="1" dirty="0"/>
              <a:t> </a:t>
            </a:r>
            <a:r>
              <a:rPr lang="es-ES" b="1" i="1" dirty="0" err="1"/>
              <a:t>environment</a:t>
            </a:r>
            <a:r>
              <a:rPr lang="es-ES" b="1" i="1" dirty="0"/>
              <a:t> ). </a:t>
            </a:r>
            <a:r>
              <a:rPr lang="es-ES" i="1" dirty="0"/>
              <a:t>Entorno de ejecución de java.  Formado por:</a:t>
            </a:r>
          </a:p>
          <a:p>
            <a:pPr lvl="1">
              <a:buFont typeface="Wingdings" pitchFamily="2" charset="2"/>
              <a:buChar char="ü"/>
            </a:pPr>
            <a:r>
              <a:rPr lang="es-ES" i="1" dirty="0"/>
              <a:t>Una Máquina virtual Java (JMV o JVM si consideramos las siglas en inglés), que es el programa que interpreta el código de la aplicación escrito en Java.</a:t>
            </a:r>
          </a:p>
          <a:p>
            <a:pPr lvl="1">
              <a:buFont typeface="Wingdings" pitchFamily="2" charset="2"/>
              <a:buChar char="ü"/>
            </a:pPr>
            <a:r>
              <a:rPr lang="es-ES" i="1" dirty="0"/>
              <a:t>Bibliotecas de clase estándar que implementan el API de Java.</a:t>
            </a:r>
          </a:p>
          <a:p>
            <a:pPr>
              <a:buFont typeface="Arial" pitchFamily="34" charset="0"/>
              <a:buChar char="•"/>
            </a:pPr>
            <a:endParaRPr lang="es-ES" dirty="0"/>
          </a:p>
        </p:txBody>
      </p:sp>
      <p:pic>
        <p:nvPicPr>
          <p:cNvPr id="2050" name="Picture 2"/>
          <p:cNvPicPr>
            <a:picLocks noChangeAspect="1" noChangeArrowheads="1"/>
          </p:cNvPicPr>
          <p:nvPr/>
        </p:nvPicPr>
        <p:blipFill>
          <a:blip r:embed="rId2"/>
          <a:srcRect/>
          <a:stretch>
            <a:fillRect/>
          </a:stretch>
        </p:blipFill>
        <p:spPr bwMode="auto">
          <a:xfrm>
            <a:off x="2071670" y="4786322"/>
            <a:ext cx="4576762" cy="1290760"/>
          </a:xfrm>
          <a:prstGeom prst="rect">
            <a:avLst/>
          </a:prstGeom>
          <a:noFill/>
          <a:ln w="9525">
            <a:noFill/>
            <a:miter lim="800000"/>
            <a:headEnd/>
            <a:tailEnd/>
          </a:ln>
          <a:effectLst/>
        </p:spPr>
      </p:pic>
    </p:spTree>
    <p:extLst>
      <p:ext uri="{BB962C8B-B14F-4D97-AF65-F5344CB8AC3E}">
        <p14:creationId xmlns:p14="http://schemas.microsoft.com/office/powerpoint/2010/main" val="4081601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600" dirty="0"/>
              <a:t>5 – Fases en el desarrollo del software. Pruebas</a:t>
            </a:r>
          </a:p>
        </p:txBody>
      </p:sp>
      <p:sp>
        <p:nvSpPr>
          <p:cNvPr id="4" name="3 CuadroTexto"/>
          <p:cNvSpPr txBox="1"/>
          <p:nvPr/>
        </p:nvSpPr>
        <p:spPr>
          <a:xfrm>
            <a:off x="642910" y="2071678"/>
            <a:ext cx="7358114" cy="2862322"/>
          </a:xfrm>
          <a:prstGeom prst="rect">
            <a:avLst/>
          </a:prstGeom>
          <a:noFill/>
        </p:spPr>
        <p:txBody>
          <a:bodyPr wrap="square" rtlCol="0">
            <a:spAutoFit/>
          </a:bodyPr>
          <a:lstStyle/>
          <a:p>
            <a:pPr>
              <a:buFont typeface="Arial" pitchFamily="34" charset="0"/>
              <a:buChar char="•"/>
            </a:pPr>
            <a:r>
              <a:rPr lang="es-ES" dirty="0"/>
              <a:t>La realización de pruebas es imprescindible para asegurar la </a:t>
            </a:r>
            <a:r>
              <a:rPr lang="es-ES" b="1" dirty="0"/>
              <a:t>validación</a:t>
            </a:r>
            <a:r>
              <a:rPr lang="es-ES" dirty="0"/>
              <a:t> y </a:t>
            </a:r>
            <a:r>
              <a:rPr lang="es-ES" b="1" dirty="0"/>
              <a:t>verificación</a:t>
            </a:r>
            <a:r>
              <a:rPr lang="es-ES" dirty="0"/>
              <a:t> del software construido.</a:t>
            </a:r>
          </a:p>
          <a:p>
            <a:endParaRPr lang="es-ES" dirty="0"/>
          </a:p>
          <a:p>
            <a:pPr lvl="1">
              <a:buFont typeface="Wingdings" pitchFamily="2" charset="2"/>
              <a:buChar char="ü"/>
            </a:pPr>
            <a:r>
              <a:rPr lang="es-ES" b="1" dirty="0"/>
              <a:t>Pruebas de verificación</a:t>
            </a:r>
            <a:r>
              <a:rPr lang="es-ES" dirty="0"/>
              <a:t>: Conjunto de actividades que tratan de comprobar si se está  construyendo el producto correctamente, es decir, si el software implementa correctamente la función para la que está diseñado.</a:t>
            </a:r>
          </a:p>
          <a:p>
            <a:pPr lvl="1"/>
            <a:endParaRPr lang="es-ES" dirty="0"/>
          </a:p>
          <a:p>
            <a:pPr lvl="1">
              <a:buFont typeface="Wingdings" pitchFamily="2" charset="2"/>
              <a:buChar char="ü"/>
            </a:pPr>
            <a:r>
              <a:rPr lang="es-ES" b="1" dirty="0"/>
              <a:t>Pruebas de validación</a:t>
            </a:r>
            <a:r>
              <a:rPr lang="es-ES" dirty="0"/>
              <a:t>: Conjunto de actividades que tratan de comprobar si el producto se ajusta a los requisitos del cliente.</a:t>
            </a:r>
          </a:p>
        </p:txBody>
      </p:sp>
    </p:spTree>
    <p:extLst>
      <p:ext uri="{BB962C8B-B14F-4D97-AF65-F5344CB8AC3E}">
        <p14:creationId xmlns:p14="http://schemas.microsoft.com/office/powerpoint/2010/main" val="4081601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600" dirty="0"/>
              <a:t>5 – Fases en el desarrollo del software. Documentación</a:t>
            </a:r>
          </a:p>
        </p:txBody>
      </p:sp>
      <p:sp>
        <p:nvSpPr>
          <p:cNvPr id="4" name="3 CuadroTexto"/>
          <p:cNvSpPr txBox="1"/>
          <p:nvPr/>
        </p:nvSpPr>
        <p:spPr>
          <a:xfrm>
            <a:off x="642910" y="2357430"/>
            <a:ext cx="7358114" cy="2308324"/>
          </a:xfrm>
          <a:prstGeom prst="rect">
            <a:avLst/>
          </a:prstGeom>
          <a:noFill/>
        </p:spPr>
        <p:txBody>
          <a:bodyPr wrap="square" rtlCol="0">
            <a:spAutoFit/>
          </a:bodyPr>
          <a:lstStyle/>
          <a:p>
            <a:pPr>
              <a:buFont typeface="Arial" pitchFamily="34" charset="0"/>
              <a:buChar char="•"/>
            </a:pPr>
            <a:r>
              <a:rPr lang="es-ES" sz="2400" dirty="0"/>
              <a:t> Todas las etapas en el desarrollo de software deben quedar perfectamente documentadas.</a:t>
            </a:r>
          </a:p>
          <a:p>
            <a:pPr>
              <a:buFont typeface="Arial" pitchFamily="34" charset="0"/>
              <a:buChar char="•"/>
            </a:pPr>
            <a:endParaRPr lang="es-ES" sz="2400" dirty="0"/>
          </a:p>
          <a:p>
            <a:pPr>
              <a:buFont typeface="Arial" pitchFamily="34" charset="0"/>
              <a:buChar char="•"/>
            </a:pPr>
            <a:r>
              <a:rPr lang="es-ES" sz="2400" dirty="0"/>
              <a:t> Tenemos que ir documentando el proyecto en todas las fases del mismo, para pasar de una a otra de forma clara y definida.</a:t>
            </a:r>
          </a:p>
        </p:txBody>
      </p:sp>
    </p:spTree>
    <p:extLst>
      <p:ext uri="{BB962C8B-B14F-4D97-AF65-F5344CB8AC3E}">
        <p14:creationId xmlns:p14="http://schemas.microsoft.com/office/powerpoint/2010/main" val="4081601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600" dirty="0"/>
              <a:t>5 – Fases en el desarrollo del software. Explotación</a:t>
            </a:r>
          </a:p>
        </p:txBody>
      </p:sp>
      <p:sp>
        <p:nvSpPr>
          <p:cNvPr id="4" name="3 CuadroTexto"/>
          <p:cNvSpPr txBox="1"/>
          <p:nvPr/>
        </p:nvSpPr>
        <p:spPr>
          <a:xfrm>
            <a:off x="642910" y="2357430"/>
            <a:ext cx="7358114" cy="2308324"/>
          </a:xfrm>
          <a:prstGeom prst="rect">
            <a:avLst/>
          </a:prstGeom>
          <a:noFill/>
        </p:spPr>
        <p:txBody>
          <a:bodyPr wrap="square" rtlCol="0">
            <a:spAutoFit/>
          </a:bodyPr>
          <a:lstStyle/>
          <a:p>
            <a:pPr>
              <a:buFont typeface="Arial" pitchFamily="34" charset="0"/>
              <a:buChar char="•"/>
            </a:pPr>
            <a:r>
              <a:rPr lang="es-ES" sz="2400" dirty="0"/>
              <a:t>La explotación es la fase en que los usuarios finales conocen la aplicación y comienzan a utilizarla.</a:t>
            </a:r>
          </a:p>
          <a:p>
            <a:endParaRPr lang="es-ES" sz="2400" dirty="0"/>
          </a:p>
          <a:p>
            <a:pPr>
              <a:buFont typeface="Arial" pitchFamily="34" charset="0"/>
              <a:buChar char="•"/>
            </a:pPr>
            <a:r>
              <a:rPr lang="es-ES" sz="2400" dirty="0"/>
              <a:t>La explotación es la instalación, puesta a punto y funcionamiento de la aplicación en el equipo final del cliente.</a:t>
            </a:r>
          </a:p>
        </p:txBody>
      </p:sp>
    </p:spTree>
    <p:extLst>
      <p:ext uri="{BB962C8B-B14F-4D97-AF65-F5344CB8AC3E}">
        <p14:creationId xmlns:p14="http://schemas.microsoft.com/office/powerpoint/2010/main" val="408160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2333" y="404664"/>
            <a:ext cx="8229600" cy="1143000"/>
          </a:xfrm>
        </p:spPr>
        <p:txBody>
          <a:bodyPr>
            <a:normAutofit fontScale="90000"/>
          </a:bodyPr>
          <a:lstStyle/>
          <a:p>
            <a:r>
              <a:rPr lang="es-ES" dirty="0"/>
              <a:t>2 – Relación Hardware-Software</a:t>
            </a:r>
          </a:p>
        </p:txBody>
      </p:sp>
      <p:sp>
        <p:nvSpPr>
          <p:cNvPr id="4" name="2 Marcador de contenido">
            <a:extLst>
              <a:ext uri="{FF2B5EF4-FFF2-40B4-BE49-F238E27FC236}">
                <a16:creationId xmlns:a16="http://schemas.microsoft.com/office/drawing/2014/main" id="{17C07822-90FB-E42C-F3F8-572C76E6ECE8}"/>
              </a:ext>
            </a:extLst>
          </p:cNvPr>
          <p:cNvSpPr>
            <a:spLocks noGrp="1"/>
          </p:cNvSpPr>
          <p:nvPr>
            <p:ph idx="1"/>
          </p:nvPr>
        </p:nvSpPr>
        <p:spPr>
          <a:xfrm>
            <a:off x="457200" y="1935480"/>
            <a:ext cx="8229600" cy="3005688"/>
          </a:xfrm>
        </p:spPr>
        <p:txBody>
          <a:bodyPr/>
          <a:lstStyle/>
          <a:p>
            <a:endParaRPr lang="es-ES" b="1" dirty="0"/>
          </a:p>
          <a:p>
            <a:r>
              <a:rPr lang="es-ES" b="1" dirty="0"/>
              <a:t>Desde el punto de vista del Sistema Operativo: el SO es un software que se encarga de gestionar el hardware.</a:t>
            </a:r>
            <a:endParaRPr lang="es-ES" dirty="0"/>
          </a:p>
          <a:p>
            <a:endParaRPr lang="es-ES" b="1" dirty="0"/>
          </a:p>
          <a:p>
            <a:r>
              <a:rPr lang="es-ES" b="1" dirty="0"/>
              <a:t>Desde el punto de vista de las aplicaciones:</a:t>
            </a:r>
            <a:endParaRPr lang="es-ES" dirty="0"/>
          </a:p>
        </p:txBody>
      </p:sp>
      <p:sp>
        <p:nvSpPr>
          <p:cNvPr id="7" name="Rectángulo 6">
            <a:extLst>
              <a:ext uri="{FF2B5EF4-FFF2-40B4-BE49-F238E27FC236}">
                <a16:creationId xmlns:a16="http://schemas.microsoft.com/office/drawing/2014/main" id="{A5AC73DE-5858-0150-6635-BF43D126F22F}"/>
              </a:ext>
            </a:extLst>
          </p:cNvPr>
          <p:cNvSpPr/>
          <p:nvPr/>
        </p:nvSpPr>
        <p:spPr>
          <a:xfrm>
            <a:off x="827584" y="5328984"/>
            <a:ext cx="201622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lumMod val="85000"/>
                    <a:lumOff val="15000"/>
                  </a:schemeClr>
                </a:solidFill>
              </a:rPr>
              <a:t>Hardware</a:t>
            </a:r>
            <a:r>
              <a:rPr lang="es-ES" dirty="0"/>
              <a:t>-Usa lenguaje binario (Ceros y Unos)</a:t>
            </a:r>
          </a:p>
        </p:txBody>
      </p:sp>
      <p:sp>
        <p:nvSpPr>
          <p:cNvPr id="8" name="Rectángulo 7">
            <a:extLst>
              <a:ext uri="{FF2B5EF4-FFF2-40B4-BE49-F238E27FC236}">
                <a16:creationId xmlns:a16="http://schemas.microsoft.com/office/drawing/2014/main" id="{FCC87495-86F0-A2FC-001E-2ADF4BD41A60}"/>
              </a:ext>
            </a:extLst>
          </p:cNvPr>
          <p:cNvSpPr/>
          <p:nvPr/>
        </p:nvSpPr>
        <p:spPr>
          <a:xfrm>
            <a:off x="5804392" y="5328984"/>
            <a:ext cx="295232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lumMod val="85000"/>
                    <a:lumOff val="15000"/>
                  </a:schemeClr>
                </a:solidFill>
              </a:rPr>
              <a:t>Programas</a:t>
            </a:r>
            <a:r>
              <a:rPr lang="es-ES" dirty="0"/>
              <a:t>-Escritos en lenguajes no binarios (más entendibles para humanos)</a:t>
            </a:r>
          </a:p>
        </p:txBody>
      </p:sp>
      <p:cxnSp>
        <p:nvCxnSpPr>
          <p:cNvPr id="10" name="Conector recto de flecha 9">
            <a:extLst>
              <a:ext uri="{FF2B5EF4-FFF2-40B4-BE49-F238E27FC236}">
                <a16:creationId xmlns:a16="http://schemas.microsoft.com/office/drawing/2014/main" id="{B9F2475C-ACAF-211E-4961-18801B932D5A}"/>
              </a:ext>
            </a:extLst>
          </p:cNvPr>
          <p:cNvCxnSpPr>
            <a:cxnSpLocks/>
          </p:cNvCxnSpPr>
          <p:nvPr/>
        </p:nvCxnSpPr>
        <p:spPr>
          <a:xfrm>
            <a:off x="2987824" y="5797036"/>
            <a:ext cx="27363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A38B126F-B804-00F2-4EE9-A7E27CBB9AF2}"/>
              </a:ext>
            </a:extLst>
          </p:cNvPr>
          <p:cNvSpPr txBox="1"/>
          <p:nvPr/>
        </p:nvSpPr>
        <p:spPr>
          <a:xfrm>
            <a:off x="2903085" y="5448115"/>
            <a:ext cx="2901307" cy="307777"/>
          </a:xfrm>
          <a:prstGeom prst="rect">
            <a:avLst/>
          </a:prstGeom>
          <a:noFill/>
        </p:spPr>
        <p:txBody>
          <a:bodyPr wrap="none" rtlCol="0">
            <a:spAutoFit/>
          </a:bodyPr>
          <a:lstStyle/>
          <a:p>
            <a:r>
              <a:rPr lang="es-ES" sz="1400" dirty="0"/>
              <a:t>¿Como pasar de un lenguaje a otro?</a:t>
            </a:r>
          </a:p>
        </p:txBody>
      </p:sp>
    </p:spTree>
    <p:extLst>
      <p:ext uri="{BB962C8B-B14F-4D97-AF65-F5344CB8AC3E}">
        <p14:creationId xmlns:p14="http://schemas.microsoft.com/office/powerpoint/2010/main" val="1973660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600" dirty="0"/>
              <a:t>5 – Fases en el desarrollo del software. Mantenimiento</a:t>
            </a:r>
          </a:p>
        </p:txBody>
      </p:sp>
      <p:sp>
        <p:nvSpPr>
          <p:cNvPr id="4" name="3 CuadroTexto"/>
          <p:cNvSpPr txBox="1"/>
          <p:nvPr/>
        </p:nvSpPr>
        <p:spPr>
          <a:xfrm>
            <a:off x="642910" y="2357430"/>
            <a:ext cx="7358114" cy="2677656"/>
          </a:xfrm>
          <a:prstGeom prst="rect">
            <a:avLst/>
          </a:prstGeom>
          <a:noFill/>
        </p:spPr>
        <p:txBody>
          <a:bodyPr wrap="square" rtlCol="0">
            <a:spAutoFit/>
          </a:bodyPr>
          <a:lstStyle/>
          <a:p>
            <a:pPr algn="just">
              <a:buFont typeface="Arial" pitchFamily="34" charset="0"/>
              <a:buChar char="•"/>
            </a:pPr>
            <a:r>
              <a:rPr lang="es-ES" sz="2400" dirty="0"/>
              <a:t>El mantenimiento se define como el proceso de control, mejora y optimización del software.</a:t>
            </a:r>
          </a:p>
          <a:p>
            <a:pPr algn="just">
              <a:buFont typeface="Arial" pitchFamily="34" charset="0"/>
              <a:buChar char="•"/>
            </a:pPr>
            <a:endParaRPr lang="es-ES" sz="2400" dirty="0"/>
          </a:p>
          <a:p>
            <a:pPr algn="just">
              <a:buFont typeface="Arial" pitchFamily="34" charset="0"/>
              <a:buChar char="•"/>
            </a:pPr>
            <a:endParaRPr lang="es-ES" sz="2400" dirty="0"/>
          </a:p>
          <a:p>
            <a:pPr algn="just">
              <a:buFont typeface="Arial" pitchFamily="34" charset="0"/>
              <a:buChar char="•"/>
            </a:pPr>
            <a:r>
              <a:rPr lang="es-ES" sz="2400" dirty="0"/>
              <a:t>Su duración es la mayor en todo el ciclo de vida del software, ya que también comprende las actualizaciones y evoluciones futuras del mismo.</a:t>
            </a:r>
          </a:p>
        </p:txBody>
      </p:sp>
    </p:spTree>
    <p:extLst>
      <p:ext uri="{BB962C8B-B14F-4D97-AF65-F5344CB8AC3E}">
        <p14:creationId xmlns:p14="http://schemas.microsoft.com/office/powerpoint/2010/main" val="4081601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600" dirty="0"/>
              <a:t>6 – Lenguajes de programación</a:t>
            </a:r>
          </a:p>
        </p:txBody>
      </p:sp>
      <p:sp>
        <p:nvSpPr>
          <p:cNvPr id="4" name="3 CuadroTexto"/>
          <p:cNvSpPr txBox="1"/>
          <p:nvPr/>
        </p:nvSpPr>
        <p:spPr>
          <a:xfrm>
            <a:off x="714348" y="2000240"/>
            <a:ext cx="7358114" cy="2308324"/>
          </a:xfrm>
          <a:prstGeom prst="rect">
            <a:avLst/>
          </a:prstGeom>
          <a:noFill/>
        </p:spPr>
        <p:txBody>
          <a:bodyPr wrap="square" rtlCol="0">
            <a:spAutoFit/>
          </a:bodyPr>
          <a:lstStyle/>
          <a:p>
            <a:pPr algn="just"/>
            <a:r>
              <a:rPr lang="es-ES" sz="2400" dirty="0"/>
              <a:t>Podemos definir un Lenguaje de Programación como un idioma creado de forma artificial, formado por un conjunto de símbolos y normas que se aplican sobre un alfabeto para obtener un código, que el hardware de la computadora pueda entender y ejecutar.</a:t>
            </a:r>
          </a:p>
          <a:p>
            <a:pPr algn="just">
              <a:buFont typeface="Arial" pitchFamily="34" charset="0"/>
              <a:buChar char="•"/>
            </a:pPr>
            <a:endParaRPr lang="es-ES" sz="2400" dirty="0"/>
          </a:p>
        </p:txBody>
      </p:sp>
      <p:pic>
        <p:nvPicPr>
          <p:cNvPr id="3074" name="Picture 2"/>
          <p:cNvPicPr>
            <a:picLocks noChangeAspect="1" noChangeArrowheads="1"/>
          </p:cNvPicPr>
          <p:nvPr/>
        </p:nvPicPr>
        <p:blipFill>
          <a:blip r:embed="rId2"/>
          <a:srcRect/>
          <a:stretch>
            <a:fillRect/>
          </a:stretch>
        </p:blipFill>
        <p:spPr bwMode="auto">
          <a:xfrm>
            <a:off x="1071538" y="4286256"/>
            <a:ext cx="6553063" cy="1071570"/>
          </a:xfrm>
          <a:prstGeom prst="rect">
            <a:avLst/>
          </a:prstGeom>
          <a:noFill/>
          <a:ln w="9525">
            <a:noFill/>
            <a:miter lim="800000"/>
            <a:headEnd/>
            <a:tailEnd/>
          </a:ln>
          <a:effectLst/>
        </p:spPr>
      </p:pic>
    </p:spTree>
    <p:extLst>
      <p:ext uri="{BB962C8B-B14F-4D97-AF65-F5344CB8AC3E}">
        <p14:creationId xmlns:p14="http://schemas.microsoft.com/office/powerpoint/2010/main" val="4081601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600" dirty="0"/>
              <a:t>6 – Lenguajes de programación. </a:t>
            </a:r>
            <a:br>
              <a:rPr lang="es-ES" sz="3600" dirty="0"/>
            </a:br>
            <a:r>
              <a:rPr lang="es-ES" sz="3600" dirty="0"/>
              <a:t>Lenguaje máquina</a:t>
            </a:r>
          </a:p>
        </p:txBody>
      </p:sp>
      <p:sp>
        <p:nvSpPr>
          <p:cNvPr id="4" name="3 CuadroTexto"/>
          <p:cNvSpPr txBox="1"/>
          <p:nvPr/>
        </p:nvSpPr>
        <p:spPr>
          <a:xfrm>
            <a:off x="714348" y="2000240"/>
            <a:ext cx="7358114" cy="3293209"/>
          </a:xfrm>
          <a:prstGeom prst="rect">
            <a:avLst/>
          </a:prstGeom>
          <a:noFill/>
        </p:spPr>
        <p:txBody>
          <a:bodyPr wrap="square" rtlCol="0">
            <a:spAutoFit/>
          </a:bodyPr>
          <a:lstStyle/>
          <a:p>
            <a:pPr algn="just">
              <a:spcAft>
                <a:spcPts val="1200"/>
              </a:spcAft>
              <a:buFont typeface="Arial" pitchFamily="34" charset="0"/>
              <a:buChar char="•"/>
            </a:pPr>
            <a:r>
              <a:rPr lang="es-ES" sz="2400" dirty="0"/>
              <a:t>Sus instrucciones son combinaciones de unos y ceros.</a:t>
            </a:r>
          </a:p>
          <a:p>
            <a:pPr algn="just">
              <a:spcAft>
                <a:spcPts val="1200"/>
              </a:spcAft>
              <a:buFont typeface="Arial" pitchFamily="34" charset="0"/>
              <a:buChar char="•"/>
            </a:pPr>
            <a:r>
              <a:rPr lang="es-ES" sz="2400" dirty="0"/>
              <a:t>Es el único lenguaje que entiende directamente el ordenador. (No necesita traducción).</a:t>
            </a:r>
          </a:p>
          <a:p>
            <a:pPr algn="just">
              <a:spcAft>
                <a:spcPts val="1200"/>
              </a:spcAft>
              <a:buFont typeface="Arial" pitchFamily="34" charset="0"/>
              <a:buChar char="•"/>
            </a:pPr>
            <a:r>
              <a:rPr lang="es-ES" sz="2400" dirty="0"/>
              <a:t>Fue el primer lenguaje utilizado.</a:t>
            </a:r>
          </a:p>
          <a:p>
            <a:pPr algn="just">
              <a:spcAft>
                <a:spcPts val="1200"/>
              </a:spcAft>
              <a:buFont typeface="Arial" pitchFamily="34" charset="0"/>
              <a:buChar char="•"/>
            </a:pPr>
            <a:r>
              <a:rPr lang="es-ES" sz="2400" dirty="0"/>
              <a:t>Es único para cada procesador (no es portable de un equipo a otro).</a:t>
            </a:r>
          </a:p>
          <a:p>
            <a:pPr algn="just">
              <a:spcAft>
                <a:spcPts val="1200"/>
              </a:spcAft>
              <a:buFont typeface="Arial" pitchFamily="34" charset="0"/>
              <a:buChar char="•"/>
            </a:pPr>
            <a:r>
              <a:rPr lang="es-ES" sz="2400" dirty="0"/>
              <a:t>Hoy día nadie programa en este lenguaje.</a:t>
            </a:r>
          </a:p>
        </p:txBody>
      </p:sp>
    </p:spTree>
    <p:extLst>
      <p:ext uri="{BB962C8B-B14F-4D97-AF65-F5344CB8AC3E}">
        <p14:creationId xmlns:p14="http://schemas.microsoft.com/office/powerpoint/2010/main" val="4081601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600" dirty="0"/>
              <a:t>6 – Lenguajes de programación. </a:t>
            </a:r>
            <a:br>
              <a:rPr lang="es-ES" sz="3600" dirty="0"/>
            </a:br>
            <a:r>
              <a:rPr lang="es-ES" sz="3600" dirty="0"/>
              <a:t>Lenguaje ensamblador</a:t>
            </a:r>
          </a:p>
        </p:txBody>
      </p:sp>
      <p:sp>
        <p:nvSpPr>
          <p:cNvPr id="4" name="3 CuadroTexto"/>
          <p:cNvSpPr txBox="1"/>
          <p:nvPr/>
        </p:nvSpPr>
        <p:spPr>
          <a:xfrm>
            <a:off x="714348" y="2000240"/>
            <a:ext cx="7358114" cy="4031873"/>
          </a:xfrm>
          <a:prstGeom prst="rect">
            <a:avLst/>
          </a:prstGeom>
          <a:noFill/>
        </p:spPr>
        <p:txBody>
          <a:bodyPr wrap="square" rtlCol="0">
            <a:spAutoFit/>
          </a:bodyPr>
          <a:lstStyle/>
          <a:p>
            <a:pPr algn="just">
              <a:spcAft>
                <a:spcPts val="1200"/>
              </a:spcAft>
              <a:buFont typeface="Arial" pitchFamily="34" charset="0"/>
              <a:buChar char="•"/>
            </a:pPr>
            <a:r>
              <a:rPr lang="es-ES" sz="2400" dirty="0"/>
              <a:t>Sustituyó al lenguaje máquina para facilitar la labor de programación.</a:t>
            </a:r>
          </a:p>
          <a:p>
            <a:pPr algn="just">
              <a:spcAft>
                <a:spcPts val="1200"/>
              </a:spcAft>
              <a:buFont typeface="Arial" pitchFamily="34" charset="0"/>
              <a:buChar char="•"/>
            </a:pPr>
            <a:r>
              <a:rPr lang="es-ES" sz="2400" dirty="0"/>
              <a:t>En lugar de unos y ceros se programa usando mnemotécnicos (instrucciones complejas).</a:t>
            </a:r>
          </a:p>
          <a:p>
            <a:pPr algn="just">
              <a:spcAft>
                <a:spcPts val="1200"/>
              </a:spcAft>
              <a:buFont typeface="Arial" pitchFamily="34" charset="0"/>
              <a:buChar char="•"/>
            </a:pPr>
            <a:r>
              <a:rPr lang="es-ES" sz="2400" dirty="0"/>
              <a:t>Necesita traducción al lenguaje máquina para poder ejecutarse.</a:t>
            </a:r>
          </a:p>
          <a:p>
            <a:pPr algn="just">
              <a:spcAft>
                <a:spcPts val="1200"/>
              </a:spcAft>
              <a:buFont typeface="Arial" pitchFamily="34" charset="0"/>
              <a:buChar char="•"/>
            </a:pPr>
            <a:r>
              <a:rPr lang="es-ES" sz="2400" dirty="0"/>
              <a:t>Sus instrucciones son sentencias que hacen referencia a la ubicación física de los archivos en el equipo.</a:t>
            </a:r>
          </a:p>
          <a:p>
            <a:pPr algn="just">
              <a:spcAft>
                <a:spcPts val="1200"/>
              </a:spcAft>
              <a:buFont typeface="Arial" pitchFamily="34" charset="0"/>
              <a:buChar char="•"/>
            </a:pPr>
            <a:r>
              <a:rPr lang="es-ES" sz="2400" dirty="0"/>
              <a:t>Es difícil de utilizar.</a:t>
            </a:r>
          </a:p>
        </p:txBody>
      </p:sp>
    </p:spTree>
    <p:extLst>
      <p:ext uri="{BB962C8B-B14F-4D97-AF65-F5344CB8AC3E}">
        <p14:creationId xmlns:p14="http://schemas.microsoft.com/office/powerpoint/2010/main" val="4081601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600" dirty="0"/>
              <a:t>6 – Lenguajes de programación. </a:t>
            </a:r>
            <a:br>
              <a:rPr lang="es-ES" sz="3600" dirty="0"/>
            </a:br>
            <a:r>
              <a:rPr lang="es-ES" sz="3600" dirty="0"/>
              <a:t>Lenguaje de alto nivel</a:t>
            </a:r>
          </a:p>
        </p:txBody>
      </p:sp>
      <p:sp>
        <p:nvSpPr>
          <p:cNvPr id="4" name="3 CuadroTexto"/>
          <p:cNvSpPr txBox="1"/>
          <p:nvPr/>
        </p:nvSpPr>
        <p:spPr>
          <a:xfrm>
            <a:off x="714348" y="2000240"/>
            <a:ext cx="7358114" cy="3662541"/>
          </a:xfrm>
          <a:prstGeom prst="rect">
            <a:avLst/>
          </a:prstGeom>
          <a:noFill/>
        </p:spPr>
        <p:txBody>
          <a:bodyPr wrap="square" rtlCol="0">
            <a:spAutoFit/>
          </a:bodyPr>
          <a:lstStyle/>
          <a:p>
            <a:pPr>
              <a:spcAft>
                <a:spcPts val="1200"/>
              </a:spcAft>
            </a:pPr>
            <a:r>
              <a:rPr lang="es-ES" sz="2400" dirty="0"/>
              <a:t>Sustituyeron al lenguaje ensamblador para facilitar más la labor de programación.</a:t>
            </a:r>
          </a:p>
          <a:p>
            <a:pPr>
              <a:spcAft>
                <a:spcPts val="1200"/>
              </a:spcAft>
            </a:pPr>
            <a:r>
              <a:rPr lang="es-ES" sz="2400" dirty="0"/>
              <a:t>En lugar de mnemotécnicos, se utilizan sentencias y órdenes derivadas del idioma</a:t>
            </a:r>
          </a:p>
          <a:p>
            <a:pPr>
              <a:spcAft>
                <a:spcPts val="1200"/>
              </a:spcAft>
            </a:pPr>
            <a:r>
              <a:rPr lang="es-ES" sz="2400" dirty="0"/>
              <a:t>inglés. (Necesita traducción al lenguaje máquina).</a:t>
            </a:r>
          </a:p>
          <a:p>
            <a:pPr>
              <a:spcAft>
                <a:spcPts val="1200"/>
              </a:spcAft>
            </a:pPr>
            <a:r>
              <a:rPr lang="es-ES" sz="2400" dirty="0"/>
              <a:t>Son más cercanos al razonamiento humano.</a:t>
            </a:r>
          </a:p>
          <a:p>
            <a:pPr>
              <a:spcAft>
                <a:spcPts val="1200"/>
              </a:spcAft>
            </a:pPr>
            <a:r>
              <a:rPr lang="es-ES" sz="2400" dirty="0"/>
              <a:t>Son utilizados hoy día, aunque la tendencia es que cada vez menos.</a:t>
            </a:r>
          </a:p>
        </p:txBody>
      </p:sp>
    </p:spTree>
    <p:extLst>
      <p:ext uri="{BB962C8B-B14F-4D97-AF65-F5344CB8AC3E}">
        <p14:creationId xmlns:p14="http://schemas.microsoft.com/office/powerpoint/2010/main" val="4081601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200" dirty="0"/>
              <a:t>6 – Lenguajes de programación. </a:t>
            </a:r>
            <a:br>
              <a:rPr lang="es-ES" sz="3200" dirty="0"/>
            </a:br>
            <a:r>
              <a:rPr lang="es-ES" sz="3200" dirty="0"/>
              <a:t>Tipos de lenguajes según la forma de ejecución</a:t>
            </a:r>
          </a:p>
        </p:txBody>
      </p:sp>
      <p:sp>
        <p:nvSpPr>
          <p:cNvPr id="4" name="3 CuadroTexto"/>
          <p:cNvSpPr txBox="1"/>
          <p:nvPr/>
        </p:nvSpPr>
        <p:spPr>
          <a:xfrm>
            <a:off x="714348" y="2000240"/>
            <a:ext cx="7358114" cy="4124206"/>
          </a:xfrm>
          <a:prstGeom prst="rect">
            <a:avLst/>
          </a:prstGeom>
          <a:noFill/>
        </p:spPr>
        <p:txBody>
          <a:bodyPr wrap="square" rtlCol="0">
            <a:spAutoFit/>
          </a:bodyPr>
          <a:lstStyle/>
          <a:p>
            <a:pPr>
              <a:spcAft>
                <a:spcPts val="1200"/>
              </a:spcAft>
              <a:buFont typeface="Arial" pitchFamily="34" charset="0"/>
              <a:buChar char="•"/>
            </a:pPr>
            <a:r>
              <a:rPr lang="es-ES" sz="2200" b="1" dirty="0"/>
              <a:t>Lenguajes compilados</a:t>
            </a:r>
            <a:r>
              <a:rPr lang="es-ES" sz="2200" dirty="0"/>
              <a:t>: Un programa traductor traduce el código del programa (código fuente) en código máquina (código objeto). Otro programa, el enlazador, unirá los ficheros de código objeto del programa principal con los de las librerías para producir el programa ejecutable. Ejemplo el C.</a:t>
            </a:r>
          </a:p>
          <a:p>
            <a:pPr>
              <a:spcAft>
                <a:spcPts val="1200"/>
              </a:spcAft>
              <a:buFont typeface="Arial" pitchFamily="34" charset="0"/>
              <a:buChar char="•"/>
            </a:pPr>
            <a:r>
              <a:rPr lang="es-ES" sz="2200" b="1" dirty="0"/>
              <a:t>Lenguajes interpretados</a:t>
            </a:r>
            <a:r>
              <a:rPr lang="es-ES" sz="2200" dirty="0"/>
              <a:t>: Un programa (interprete), ejecuta las instrucciones del programa de manera directa. Ejemplo el </a:t>
            </a:r>
            <a:r>
              <a:rPr lang="es-ES" sz="2200" dirty="0" err="1"/>
              <a:t>Lisp</a:t>
            </a:r>
            <a:r>
              <a:rPr lang="es-ES" sz="2200" dirty="0"/>
              <a:t>.</a:t>
            </a:r>
          </a:p>
          <a:p>
            <a:pPr>
              <a:spcAft>
                <a:spcPts val="1200"/>
              </a:spcAft>
              <a:buFont typeface="Arial" pitchFamily="34" charset="0"/>
              <a:buChar char="•"/>
            </a:pPr>
            <a:r>
              <a:rPr lang="es-ES" sz="2200" dirty="0"/>
              <a:t>También los hay </a:t>
            </a:r>
            <a:r>
              <a:rPr lang="es-ES" sz="2200" b="1" dirty="0"/>
              <a:t>mixtos</a:t>
            </a:r>
            <a:r>
              <a:rPr lang="es-ES" sz="2200" dirty="0"/>
              <a:t>, como Java, que primero pasan por una fase de compilación y luego es interpretado.</a:t>
            </a:r>
          </a:p>
        </p:txBody>
      </p:sp>
    </p:spTree>
    <p:extLst>
      <p:ext uri="{BB962C8B-B14F-4D97-AF65-F5344CB8AC3E}">
        <p14:creationId xmlns:p14="http://schemas.microsoft.com/office/powerpoint/2010/main" val="4081601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200" dirty="0"/>
              <a:t>6 – Lenguajes de programación. </a:t>
            </a:r>
            <a:br>
              <a:rPr lang="es-ES" sz="3200" dirty="0"/>
            </a:br>
            <a:r>
              <a:rPr lang="es-ES" sz="3200" dirty="0"/>
              <a:t>Tipos de lenguajes según el paradigma de programación</a:t>
            </a:r>
          </a:p>
        </p:txBody>
      </p:sp>
      <p:sp>
        <p:nvSpPr>
          <p:cNvPr id="4" name="3 CuadroTexto"/>
          <p:cNvSpPr txBox="1"/>
          <p:nvPr/>
        </p:nvSpPr>
        <p:spPr>
          <a:xfrm>
            <a:off x="827584" y="1772816"/>
            <a:ext cx="7358114" cy="4955203"/>
          </a:xfrm>
          <a:prstGeom prst="rect">
            <a:avLst/>
          </a:prstGeom>
          <a:noFill/>
        </p:spPr>
        <p:txBody>
          <a:bodyPr wrap="square" rtlCol="0">
            <a:spAutoFit/>
          </a:bodyPr>
          <a:lstStyle/>
          <a:p>
            <a:pPr>
              <a:spcAft>
                <a:spcPts val="1200"/>
              </a:spcAft>
              <a:buFont typeface="Arial" pitchFamily="34" charset="0"/>
              <a:buChar char="•"/>
            </a:pPr>
            <a:r>
              <a:rPr lang="es-ES" sz="2200" b="1" dirty="0"/>
              <a:t>Lenguajes imperativos</a:t>
            </a:r>
            <a:r>
              <a:rPr lang="es-ES" sz="2200" dirty="0"/>
              <a:t>: Indican cómo hay que hacer la tarea, es decir, expresan los pasos a realizar. Ejemplo el C.</a:t>
            </a:r>
          </a:p>
          <a:p>
            <a:pPr>
              <a:spcAft>
                <a:spcPts val="1200"/>
              </a:spcAft>
              <a:buFont typeface="Arial" pitchFamily="34" charset="0"/>
              <a:buChar char="•"/>
            </a:pPr>
            <a:r>
              <a:rPr lang="es-ES" sz="2200" b="1" dirty="0"/>
              <a:t>Lenguajes declarativos</a:t>
            </a:r>
            <a:r>
              <a:rPr lang="es-ES" sz="2200" dirty="0"/>
              <a:t>: Indican que hay que hacer. Ejemplos: </a:t>
            </a:r>
            <a:r>
              <a:rPr lang="es-ES" sz="2200" dirty="0" err="1"/>
              <a:t>Lisp</a:t>
            </a:r>
            <a:r>
              <a:rPr lang="es-ES" sz="2200" dirty="0"/>
              <a:t>, </a:t>
            </a:r>
            <a:r>
              <a:rPr lang="es-ES" sz="2200" dirty="0" err="1"/>
              <a:t>Prolog</a:t>
            </a:r>
            <a:r>
              <a:rPr lang="es-ES" sz="2200" dirty="0"/>
              <a:t>. Otros ejemplos de lenguajes declarativos, pero que no son lenguajes de programación, son HTML (para describir páginas Web) o SQL (para consultar Bases de datos).</a:t>
            </a:r>
          </a:p>
          <a:p>
            <a:pPr>
              <a:spcAft>
                <a:spcPts val="1200"/>
              </a:spcAft>
              <a:buFont typeface="Arial" pitchFamily="34" charset="0"/>
              <a:buChar char="•"/>
            </a:pPr>
            <a:r>
              <a:rPr lang="es-ES" sz="2200" b="1" dirty="0"/>
              <a:t>Lenguajes de Programación Estructurados</a:t>
            </a:r>
            <a:r>
              <a:rPr lang="es-ES" sz="2200" dirty="0"/>
              <a:t>: Usan la técnica de programación estructurada. Ejemplos: Pascal, C, etc.</a:t>
            </a:r>
          </a:p>
          <a:p>
            <a:pPr>
              <a:spcAft>
                <a:spcPts val="1200"/>
              </a:spcAft>
              <a:buFont typeface="Arial" pitchFamily="34" charset="0"/>
              <a:buChar char="•"/>
            </a:pPr>
            <a:r>
              <a:rPr lang="es-ES" sz="2200" b="1" dirty="0"/>
              <a:t>Lenguajes de Programación Orientados a Objetos</a:t>
            </a:r>
            <a:r>
              <a:rPr lang="es-ES" sz="2200" dirty="0"/>
              <a:t>: Usan la técnica de programación orientada a objetos. Ejemplos: C++, Java, Ada, </a:t>
            </a:r>
            <a:r>
              <a:rPr lang="es-ES" sz="2200" dirty="0" err="1"/>
              <a:t>Delphi</a:t>
            </a:r>
            <a:r>
              <a:rPr lang="es-ES" sz="2200" dirty="0"/>
              <a:t>, etc.</a:t>
            </a:r>
          </a:p>
        </p:txBody>
      </p:sp>
    </p:spTree>
    <p:extLst>
      <p:ext uri="{BB962C8B-B14F-4D97-AF65-F5344CB8AC3E}">
        <p14:creationId xmlns:p14="http://schemas.microsoft.com/office/powerpoint/2010/main" val="4081601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200" dirty="0"/>
              <a:t>7 – Herramientas de apoyo al desarrollo del software</a:t>
            </a:r>
          </a:p>
        </p:txBody>
      </p:sp>
      <p:sp>
        <p:nvSpPr>
          <p:cNvPr id="4" name="3 CuadroTexto"/>
          <p:cNvSpPr txBox="1"/>
          <p:nvPr/>
        </p:nvSpPr>
        <p:spPr>
          <a:xfrm>
            <a:off x="785786" y="1643050"/>
            <a:ext cx="7358114" cy="5016758"/>
          </a:xfrm>
          <a:prstGeom prst="rect">
            <a:avLst/>
          </a:prstGeom>
          <a:noFill/>
        </p:spPr>
        <p:txBody>
          <a:bodyPr wrap="square" rtlCol="0">
            <a:spAutoFit/>
          </a:bodyPr>
          <a:lstStyle/>
          <a:p>
            <a:pPr>
              <a:spcAft>
                <a:spcPts val="1200"/>
              </a:spcAft>
            </a:pPr>
            <a:r>
              <a:rPr lang="es-ES" sz="2000" dirty="0"/>
              <a:t>Para llevar a cabo la codificación y prueba de los programas se suelen utilizar entornos de programación. Estos entornos nos permiten realizar diferentes tareas:</a:t>
            </a:r>
          </a:p>
          <a:p>
            <a:pPr lvl="1">
              <a:spcAft>
                <a:spcPts val="1200"/>
              </a:spcAft>
              <a:buFont typeface="Arial" pitchFamily="34" charset="0"/>
              <a:buChar char="•"/>
            </a:pPr>
            <a:r>
              <a:rPr lang="es-ES" sz="2000" dirty="0"/>
              <a:t>Crear, editar y modificar el código fuente del programa.</a:t>
            </a:r>
          </a:p>
          <a:p>
            <a:pPr lvl="1">
              <a:spcAft>
                <a:spcPts val="1200"/>
              </a:spcAft>
              <a:buFont typeface="Arial" pitchFamily="34" charset="0"/>
              <a:buChar char="•"/>
            </a:pPr>
            <a:r>
              <a:rPr lang="es-ES" sz="2000" dirty="0"/>
              <a:t>Compilar, montar y ejecutar el programa.</a:t>
            </a:r>
          </a:p>
          <a:p>
            <a:pPr lvl="1">
              <a:spcAft>
                <a:spcPts val="1200"/>
              </a:spcAft>
              <a:buFont typeface="Arial" pitchFamily="34" charset="0"/>
              <a:buChar char="•"/>
            </a:pPr>
            <a:r>
              <a:rPr lang="es-ES" sz="2000" dirty="0"/>
              <a:t>Examinar el código fuente.</a:t>
            </a:r>
          </a:p>
          <a:p>
            <a:pPr lvl="1">
              <a:spcAft>
                <a:spcPts val="1200"/>
              </a:spcAft>
              <a:buFont typeface="Arial" pitchFamily="34" charset="0"/>
              <a:buChar char="•"/>
            </a:pPr>
            <a:r>
              <a:rPr lang="es-ES" sz="2000" dirty="0"/>
              <a:t>Ejecutar el programa en modo depuración.</a:t>
            </a:r>
          </a:p>
          <a:p>
            <a:pPr lvl="1">
              <a:spcAft>
                <a:spcPts val="1200"/>
              </a:spcAft>
              <a:buFont typeface="Arial" pitchFamily="34" charset="0"/>
              <a:buChar char="•"/>
            </a:pPr>
            <a:r>
              <a:rPr lang="es-ES" sz="2000" dirty="0"/>
              <a:t>Generar documentación.</a:t>
            </a:r>
          </a:p>
          <a:p>
            <a:pPr lvl="1">
              <a:spcAft>
                <a:spcPts val="1200"/>
              </a:spcAft>
              <a:buFont typeface="Arial" pitchFamily="34" charset="0"/>
              <a:buChar char="•"/>
            </a:pPr>
            <a:r>
              <a:rPr lang="es-ES" sz="2000" dirty="0"/>
              <a:t>Realizar control de versiones.</a:t>
            </a:r>
          </a:p>
          <a:p>
            <a:pPr lvl="1">
              <a:spcAft>
                <a:spcPts val="1200"/>
              </a:spcAft>
              <a:buFont typeface="Arial" pitchFamily="34" charset="0"/>
              <a:buChar char="•"/>
            </a:pPr>
            <a:r>
              <a:rPr lang="es-ES" sz="2000" dirty="0"/>
              <a:t>Etc.</a:t>
            </a:r>
          </a:p>
          <a:p>
            <a:pPr marL="0" lvl="1">
              <a:spcAft>
                <a:spcPts val="1200"/>
              </a:spcAft>
            </a:pPr>
            <a:r>
              <a:rPr lang="es-ES" sz="2000" dirty="0"/>
              <a:t>A estos entornos se les denomina entornos de desarrollo integrado o </a:t>
            </a:r>
            <a:r>
              <a:rPr lang="es-ES" sz="2000" b="1" dirty="0"/>
              <a:t>IDE</a:t>
            </a:r>
            <a:r>
              <a:rPr lang="es-ES" sz="2000" dirty="0"/>
              <a:t> (</a:t>
            </a:r>
            <a:r>
              <a:rPr lang="es-ES" sz="2000" dirty="0" err="1"/>
              <a:t>Integrated</a:t>
            </a:r>
            <a:r>
              <a:rPr lang="es-ES" sz="2000" dirty="0"/>
              <a:t> </a:t>
            </a:r>
            <a:r>
              <a:rPr lang="es-ES" sz="2000" dirty="0" err="1"/>
              <a:t>Development</a:t>
            </a:r>
            <a:r>
              <a:rPr lang="es-ES" sz="2000" dirty="0"/>
              <a:t> </a:t>
            </a:r>
            <a:r>
              <a:rPr lang="es-ES" sz="2000" dirty="0" err="1"/>
              <a:t>Environment</a:t>
            </a:r>
            <a:r>
              <a:rPr lang="es-ES" sz="2000" dirty="0"/>
              <a:t>).</a:t>
            </a:r>
          </a:p>
        </p:txBody>
      </p:sp>
    </p:spTree>
    <p:extLst>
      <p:ext uri="{BB962C8B-B14F-4D97-AF65-F5344CB8AC3E}">
        <p14:creationId xmlns:p14="http://schemas.microsoft.com/office/powerpoint/2010/main" val="4081601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285728"/>
            <a:ext cx="8229600" cy="1143000"/>
          </a:xfrm>
        </p:spPr>
        <p:txBody>
          <a:bodyPr>
            <a:noAutofit/>
          </a:bodyPr>
          <a:lstStyle/>
          <a:p>
            <a:pPr algn="ctr"/>
            <a:r>
              <a:rPr lang="es-ES" sz="3200" dirty="0"/>
              <a:t>7 – Herramientas de apoyo al desarrollo del software. </a:t>
            </a:r>
            <a:r>
              <a:rPr lang="es-ES" sz="3200" dirty="0" err="1"/>
              <a:t>Frameworks</a:t>
            </a:r>
            <a:endParaRPr lang="es-ES" sz="3200" dirty="0"/>
          </a:p>
        </p:txBody>
      </p:sp>
      <p:sp>
        <p:nvSpPr>
          <p:cNvPr id="4" name="3 CuadroTexto"/>
          <p:cNvSpPr txBox="1"/>
          <p:nvPr/>
        </p:nvSpPr>
        <p:spPr>
          <a:xfrm>
            <a:off x="785786" y="2285992"/>
            <a:ext cx="7358114" cy="2708434"/>
          </a:xfrm>
          <a:prstGeom prst="rect">
            <a:avLst/>
          </a:prstGeom>
          <a:noFill/>
        </p:spPr>
        <p:txBody>
          <a:bodyPr wrap="square" rtlCol="0">
            <a:spAutoFit/>
          </a:bodyPr>
          <a:lstStyle/>
          <a:p>
            <a:pPr>
              <a:spcAft>
                <a:spcPts val="1200"/>
              </a:spcAft>
            </a:pPr>
            <a:r>
              <a:rPr lang="es-ES" sz="2000" b="1" dirty="0"/>
              <a:t>Framework</a:t>
            </a:r>
            <a:r>
              <a:rPr lang="es-ES" sz="2000" dirty="0"/>
              <a:t>: es un conjunto estandarizado de conceptos, prácticas y criterios para enfocar un tipo de problemática particular que sirve como referencia, para enfrentar y resolver nuevos problemas de índole similar. </a:t>
            </a:r>
          </a:p>
          <a:p>
            <a:pPr>
              <a:spcAft>
                <a:spcPts val="1200"/>
              </a:spcAft>
            </a:pPr>
            <a:r>
              <a:rPr lang="es-ES" sz="2000" dirty="0"/>
              <a:t>Un </a:t>
            </a:r>
            <a:r>
              <a:rPr lang="es-ES" sz="2000" dirty="0" err="1"/>
              <a:t>framework</a:t>
            </a:r>
            <a:r>
              <a:rPr lang="es-ES" sz="2000" dirty="0"/>
              <a:t> es por tanto un conjunto de herramientas y módulos que pueden ser reutilizados para varios proyectos. Uno de los </a:t>
            </a:r>
            <a:r>
              <a:rPr lang="es-ES" sz="2000" dirty="0" err="1"/>
              <a:t>frameworks</a:t>
            </a:r>
            <a:r>
              <a:rPr lang="es-ES" sz="2000" dirty="0"/>
              <a:t> más conocidos y utilizados es el .NET Framework de Microsoft para webs.</a:t>
            </a:r>
          </a:p>
        </p:txBody>
      </p:sp>
    </p:spTree>
    <p:extLst>
      <p:ext uri="{BB962C8B-B14F-4D97-AF65-F5344CB8AC3E}">
        <p14:creationId xmlns:p14="http://schemas.microsoft.com/office/powerpoint/2010/main" val="408160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2333" y="404664"/>
            <a:ext cx="8229600" cy="1143000"/>
          </a:xfrm>
        </p:spPr>
        <p:txBody>
          <a:bodyPr>
            <a:noAutofit/>
          </a:bodyPr>
          <a:lstStyle/>
          <a:p>
            <a:pPr algn="ctr"/>
            <a:r>
              <a:rPr lang="es-ES" sz="4000" dirty="0"/>
              <a:t>3 – Licencias de Software. Software libre y propietario</a:t>
            </a:r>
          </a:p>
        </p:txBody>
      </p:sp>
      <p:sp>
        <p:nvSpPr>
          <p:cNvPr id="4" name="2 Marcador de contenido">
            <a:extLst>
              <a:ext uri="{FF2B5EF4-FFF2-40B4-BE49-F238E27FC236}">
                <a16:creationId xmlns:a16="http://schemas.microsoft.com/office/drawing/2014/main" id="{17C07822-90FB-E42C-F3F8-572C76E6ECE8}"/>
              </a:ext>
            </a:extLst>
          </p:cNvPr>
          <p:cNvSpPr>
            <a:spLocks noGrp="1"/>
          </p:cNvSpPr>
          <p:nvPr>
            <p:ph idx="1"/>
          </p:nvPr>
        </p:nvSpPr>
        <p:spPr>
          <a:xfrm>
            <a:off x="457200" y="1935480"/>
            <a:ext cx="8229600" cy="3005688"/>
          </a:xfrm>
        </p:spPr>
        <p:txBody>
          <a:bodyPr/>
          <a:lstStyle/>
          <a:p>
            <a:r>
              <a:rPr lang="es-ES" b="1" dirty="0"/>
              <a:t>Completar Mapa conceptual</a:t>
            </a:r>
          </a:p>
        </p:txBody>
      </p:sp>
      <p:pic>
        <p:nvPicPr>
          <p:cNvPr id="5" name="Imagen 4">
            <a:extLst>
              <a:ext uri="{FF2B5EF4-FFF2-40B4-BE49-F238E27FC236}">
                <a16:creationId xmlns:a16="http://schemas.microsoft.com/office/drawing/2014/main" id="{AC75F16F-A324-2626-DC70-C629B66E251D}"/>
              </a:ext>
            </a:extLst>
          </p:cNvPr>
          <p:cNvPicPr>
            <a:picLocks noChangeAspect="1"/>
          </p:cNvPicPr>
          <p:nvPr/>
        </p:nvPicPr>
        <p:blipFill>
          <a:blip r:embed="rId2"/>
          <a:stretch>
            <a:fillRect/>
          </a:stretch>
        </p:blipFill>
        <p:spPr>
          <a:xfrm>
            <a:off x="1109832" y="2708920"/>
            <a:ext cx="6843304" cy="3564826"/>
          </a:xfrm>
          <a:prstGeom prst="rect">
            <a:avLst/>
          </a:prstGeom>
        </p:spPr>
      </p:pic>
    </p:spTree>
    <p:extLst>
      <p:ext uri="{BB962C8B-B14F-4D97-AF65-F5344CB8AC3E}">
        <p14:creationId xmlns:p14="http://schemas.microsoft.com/office/powerpoint/2010/main" val="87238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4 – Ciclo de vida del Software</a:t>
            </a:r>
          </a:p>
        </p:txBody>
      </p:sp>
      <p:sp>
        <p:nvSpPr>
          <p:cNvPr id="3" name="2 Marcador de contenido"/>
          <p:cNvSpPr>
            <a:spLocks noGrp="1"/>
          </p:cNvSpPr>
          <p:nvPr>
            <p:ph idx="1"/>
          </p:nvPr>
        </p:nvSpPr>
        <p:spPr/>
        <p:txBody>
          <a:bodyPr/>
          <a:lstStyle/>
          <a:p>
            <a:endParaRPr lang="es-ES" b="1" dirty="0"/>
          </a:p>
          <a:p>
            <a:r>
              <a:rPr lang="es-ES" b="1" dirty="0"/>
              <a:t>Desarrollo de Software:  </a:t>
            </a:r>
            <a:r>
              <a:rPr lang="es-ES" dirty="0"/>
              <a:t>todo el proceso que ocurre desde que se concibe una idea hasta que un programa está implementado en el ordenador y funcionando.</a:t>
            </a:r>
          </a:p>
          <a:p>
            <a:endParaRPr lang="es-ES" b="1" dirty="0"/>
          </a:p>
          <a:p>
            <a:r>
              <a:rPr lang="es-ES" b="1" dirty="0"/>
              <a:t>Ciclo de Vida del Software:</a:t>
            </a:r>
            <a:r>
              <a:rPr lang="es-ES" dirty="0"/>
              <a:t> conjunto de fases por las que pasa el sistema que se está desarrollando desde que nace la idea inicial hasta que el software es retirado o reemplazado por otro más adecuado.</a:t>
            </a:r>
          </a:p>
        </p:txBody>
      </p:sp>
    </p:spTree>
    <p:extLst>
      <p:ext uri="{BB962C8B-B14F-4D97-AF65-F5344CB8AC3E}">
        <p14:creationId xmlns:p14="http://schemas.microsoft.com/office/powerpoint/2010/main" val="193736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 Ciclo de vida del Software.</a:t>
            </a:r>
            <a:br>
              <a:rPr lang="es-ES" dirty="0"/>
            </a:br>
            <a:r>
              <a:rPr lang="es-ES" dirty="0"/>
              <a:t>	Fases del ciclo de vida</a:t>
            </a:r>
          </a:p>
        </p:txBody>
      </p:sp>
      <p:sp>
        <p:nvSpPr>
          <p:cNvPr id="3" name="2 Marcador de contenido"/>
          <p:cNvSpPr>
            <a:spLocks noGrp="1"/>
          </p:cNvSpPr>
          <p:nvPr>
            <p:ph idx="1"/>
          </p:nvPr>
        </p:nvSpPr>
        <p:spPr/>
        <p:txBody>
          <a:bodyPr>
            <a:normAutofit/>
          </a:bodyPr>
          <a:lstStyle/>
          <a:p>
            <a:endParaRPr lang="es-ES" b="1" dirty="0"/>
          </a:p>
          <a:p>
            <a:pPr marL="514350" indent="-514350">
              <a:spcBef>
                <a:spcPts val="600"/>
              </a:spcBef>
              <a:spcAft>
                <a:spcPts val="600"/>
              </a:spcAft>
              <a:buFont typeface="+mj-lt"/>
              <a:buAutoNum type="arabicPeriod"/>
            </a:pPr>
            <a:r>
              <a:rPr lang="es-ES" b="1" dirty="0">
                <a:latin typeface="Arial" pitchFamily="34" charset="0"/>
                <a:cs typeface="Arial" pitchFamily="34" charset="0"/>
              </a:rPr>
              <a:t>Análisis de requisitos</a:t>
            </a:r>
            <a:r>
              <a:rPr lang="es-ES" dirty="0">
                <a:latin typeface="Arial" pitchFamily="34" charset="0"/>
                <a:cs typeface="Arial" pitchFamily="34" charset="0"/>
              </a:rPr>
              <a:t>: Se especifican los requisitos funcionales y no funcionales del sistema.</a:t>
            </a:r>
          </a:p>
          <a:p>
            <a:pPr marL="514350" indent="-514350">
              <a:spcBef>
                <a:spcPts val="600"/>
              </a:spcBef>
              <a:spcAft>
                <a:spcPts val="600"/>
              </a:spcAft>
              <a:buFont typeface="+mj-lt"/>
              <a:buAutoNum type="arabicPeriod"/>
            </a:pPr>
            <a:r>
              <a:rPr lang="es-ES" b="1" dirty="0">
                <a:latin typeface="Arial" pitchFamily="34" charset="0"/>
                <a:cs typeface="Arial" pitchFamily="34" charset="0"/>
              </a:rPr>
              <a:t>Diseño</a:t>
            </a:r>
            <a:r>
              <a:rPr lang="es-ES" dirty="0">
                <a:latin typeface="Arial" pitchFamily="34" charset="0"/>
                <a:cs typeface="Arial" pitchFamily="34" charset="0"/>
              </a:rPr>
              <a:t>: Se divide el sistema en partes y se determina la función de cada una.</a:t>
            </a:r>
          </a:p>
          <a:p>
            <a:pPr marL="514350" indent="-514350">
              <a:spcBef>
                <a:spcPts val="600"/>
              </a:spcBef>
              <a:spcAft>
                <a:spcPts val="600"/>
              </a:spcAft>
              <a:buFont typeface="+mj-lt"/>
              <a:buAutoNum type="arabicPeriod"/>
            </a:pPr>
            <a:r>
              <a:rPr lang="es-ES" b="1" dirty="0">
                <a:latin typeface="Arial" pitchFamily="34" charset="0"/>
                <a:cs typeface="Arial" pitchFamily="34" charset="0"/>
              </a:rPr>
              <a:t>Codificación</a:t>
            </a:r>
            <a:r>
              <a:rPr lang="es-ES" dirty="0">
                <a:latin typeface="Arial" pitchFamily="34" charset="0"/>
                <a:cs typeface="Arial" pitchFamily="34" charset="0"/>
              </a:rPr>
              <a:t>: Se elige un Lenguajes de Programación y se codifican los programas.</a:t>
            </a:r>
          </a:p>
          <a:p>
            <a:pPr marL="514350" indent="-514350">
              <a:spcBef>
                <a:spcPts val="600"/>
              </a:spcBef>
              <a:spcAft>
                <a:spcPts val="600"/>
              </a:spcAft>
              <a:buFont typeface="+mj-lt"/>
              <a:buAutoNum type="arabicPeriod"/>
            </a:pPr>
            <a:r>
              <a:rPr lang="es-ES" b="1" dirty="0">
                <a:latin typeface="Arial" pitchFamily="34" charset="0"/>
                <a:cs typeface="Arial" pitchFamily="34" charset="0"/>
              </a:rPr>
              <a:t>Pruebas</a:t>
            </a:r>
            <a:r>
              <a:rPr lang="es-ES" dirty="0">
                <a:latin typeface="Arial" pitchFamily="34" charset="0"/>
                <a:cs typeface="Arial" pitchFamily="34" charset="0"/>
              </a:rPr>
              <a:t>: Se prueban los programas para detectar errores y se depuran.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 Ciclo de vida del Software.</a:t>
            </a:r>
            <a:br>
              <a:rPr lang="es-ES" dirty="0"/>
            </a:br>
            <a:r>
              <a:rPr lang="es-ES" dirty="0"/>
              <a:t>	Fases del ciclo de vida</a:t>
            </a:r>
          </a:p>
        </p:txBody>
      </p:sp>
      <p:sp>
        <p:nvSpPr>
          <p:cNvPr id="3" name="2 Marcador de contenido"/>
          <p:cNvSpPr>
            <a:spLocks noGrp="1"/>
          </p:cNvSpPr>
          <p:nvPr>
            <p:ph idx="1"/>
          </p:nvPr>
        </p:nvSpPr>
        <p:spPr/>
        <p:txBody>
          <a:bodyPr>
            <a:normAutofit/>
          </a:bodyPr>
          <a:lstStyle/>
          <a:p>
            <a:endParaRPr lang="es-ES" b="1" dirty="0"/>
          </a:p>
          <a:p>
            <a:pPr marL="514350" indent="-514350">
              <a:spcBef>
                <a:spcPts val="600"/>
              </a:spcBef>
              <a:spcAft>
                <a:spcPts val="1200"/>
              </a:spcAft>
              <a:buFont typeface="+mj-lt"/>
              <a:buAutoNum type="arabicPeriod" startAt="5"/>
            </a:pPr>
            <a:r>
              <a:rPr lang="es-ES" b="1" dirty="0">
                <a:latin typeface="Arial" pitchFamily="34" charset="0"/>
                <a:cs typeface="Arial" pitchFamily="34" charset="0"/>
              </a:rPr>
              <a:t>Documentación</a:t>
            </a:r>
            <a:r>
              <a:rPr lang="es-ES" dirty="0">
                <a:latin typeface="Arial" pitchFamily="34" charset="0"/>
                <a:cs typeface="Arial" pitchFamily="34" charset="0"/>
              </a:rPr>
              <a:t>: De todas las etapas, se documenta y guarda toda la información.</a:t>
            </a:r>
          </a:p>
          <a:p>
            <a:pPr marL="514350" indent="-514350">
              <a:spcBef>
                <a:spcPts val="600"/>
              </a:spcBef>
              <a:spcAft>
                <a:spcPts val="1200"/>
              </a:spcAft>
              <a:buFont typeface="+mj-lt"/>
              <a:buAutoNum type="arabicPeriod" startAt="5"/>
            </a:pPr>
            <a:r>
              <a:rPr lang="es-ES" b="1" dirty="0">
                <a:latin typeface="Arial" pitchFamily="34" charset="0"/>
                <a:cs typeface="Arial" pitchFamily="34" charset="0"/>
              </a:rPr>
              <a:t>Explotación</a:t>
            </a:r>
            <a:r>
              <a:rPr lang="es-ES" dirty="0">
                <a:latin typeface="Arial" pitchFamily="34" charset="0"/>
                <a:cs typeface="Arial" pitchFamily="34" charset="0"/>
              </a:rPr>
              <a:t>: Instalamos, configuramos y probamos la aplicación en los equipos del cliente.</a:t>
            </a:r>
          </a:p>
          <a:p>
            <a:pPr marL="514350" indent="-514350">
              <a:spcBef>
                <a:spcPts val="600"/>
              </a:spcBef>
              <a:spcAft>
                <a:spcPts val="1200"/>
              </a:spcAft>
              <a:buFont typeface="+mj-lt"/>
              <a:buAutoNum type="arabicPeriod" startAt="5"/>
            </a:pPr>
            <a:r>
              <a:rPr lang="es-ES" b="1" dirty="0">
                <a:latin typeface="Arial" pitchFamily="34" charset="0"/>
                <a:cs typeface="Arial" pitchFamily="34" charset="0"/>
              </a:rPr>
              <a:t>Mantenimiento</a:t>
            </a:r>
            <a:r>
              <a:rPr lang="es-ES" dirty="0">
                <a:latin typeface="Arial" pitchFamily="34" charset="0"/>
                <a:cs typeface="Arial" pitchFamily="34" charset="0"/>
              </a:rPr>
              <a:t>: Se mantiene el contacto con el cliente para actualizar y modificar la aplicación el futuro.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 Ciclo de vida del Software.</a:t>
            </a:r>
            <a:br>
              <a:rPr lang="es-ES" dirty="0"/>
            </a:br>
            <a:r>
              <a:rPr lang="es-ES" dirty="0"/>
              <a:t>	Modelos de ciclo de vida</a:t>
            </a:r>
          </a:p>
        </p:txBody>
      </p:sp>
      <p:sp>
        <p:nvSpPr>
          <p:cNvPr id="3" name="2 Marcador de contenido"/>
          <p:cNvSpPr>
            <a:spLocks noGrp="1"/>
          </p:cNvSpPr>
          <p:nvPr>
            <p:ph idx="1"/>
          </p:nvPr>
        </p:nvSpPr>
        <p:spPr>
          <a:xfrm>
            <a:off x="457200" y="2143116"/>
            <a:ext cx="4900618" cy="4181484"/>
          </a:xfrm>
        </p:spPr>
        <p:txBody>
          <a:bodyPr>
            <a:normAutofit/>
          </a:bodyPr>
          <a:lstStyle/>
          <a:p>
            <a:r>
              <a:rPr lang="es-ES" b="1" dirty="0"/>
              <a:t>Modelo en cascada:</a:t>
            </a:r>
          </a:p>
          <a:p>
            <a:pPr lvl="1"/>
            <a:endParaRPr lang="es-ES" dirty="0"/>
          </a:p>
          <a:p>
            <a:pPr lvl="1"/>
            <a:r>
              <a:rPr lang="es-ES" dirty="0"/>
              <a:t>Requiere finalizar una etapa para realizar la siguiente.</a:t>
            </a:r>
          </a:p>
          <a:p>
            <a:pPr lvl="1"/>
            <a:r>
              <a:rPr lang="es-ES" dirty="0"/>
              <a:t>Requiere conocer de antemano todos los requisitos del sistema.</a:t>
            </a:r>
          </a:p>
          <a:p>
            <a:pPr lvl="1"/>
            <a:r>
              <a:rPr lang="es-ES" dirty="0"/>
              <a:t>Sólo es aplicable a pequeños desarrollos.</a:t>
            </a:r>
          </a:p>
          <a:p>
            <a:pPr>
              <a:buNone/>
            </a:pPr>
            <a:endParaRPr lang="es-ES" b="1" dirty="0"/>
          </a:p>
        </p:txBody>
      </p:sp>
      <p:pic>
        <p:nvPicPr>
          <p:cNvPr id="2050" name="Picture 2"/>
          <p:cNvPicPr>
            <a:picLocks noChangeAspect="1" noChangeArrowheads="1"/>
          </p:cNvPicPr>
          <p:nvPr/>
        </p:nvPicPr>
        <p:blipFill>
          <a:blip r:embed="rId2"/>
          <a:srcRect/>
          <a:stretch>
            <a:fillRect/>
          </a:stretch>
        </p:blipFill>
        <p:spPr bwMode="auto">
          <a:xfrm>
            <a:off x="5572132" y="3000372"/>
            <a:ext cx="3114675" cy="24765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 Ciclo de vida del Software.</a:t>
            </a:r>
            <a:br>
              <a:rPr lang="es-ES" dirty="0"/>
            </a:br>
            <a:r>
              <a:rPr lang="es-ES" dirty="0"/>
              <a:t>	Modelos de ciclo de vida</a:t>
            </a:r>
          </a:p>
        </p:txBody>
      </p:sp>
      <p:sp>
        <p:nvSpPr>
          <p:cNvPr id="3" name="2 Marcador de contenido"/>
          <p:cNvSpPr>
            <a:spLocks noGrp="1"/>
          </p:cNvSpPr>
          <p:nvPr>
            <p:ph idx="1"/>
          </p:nvPr>
        </p:nvSpPr>
        <p:spPr>
          <a:xfrm>
            <a:off x="457200" y="2143116"/>
            <a:ext cx="7258072" cy="2357454"/>
          </a:xfrm>
        </p:spPr>
        <p:txBody>
          <a:bodyPr>
            <a:normAutofit lnSpcReduction="10000"/>
          </a:bodyPr>
          <a:lstStyle/>
          <a:p>
            <a:r>
              <a:rPr lang="es-ES" b="1" dirty="0"/>
              <a:t>Modelo en cascada con realimentación:</a:t>
            </a:r>
          </a:p>
          <a:p>
            <a:pPr lvl="1"/>
            <a:endParaRPr lang="es-ES" dirty="0"/>
          </a:p>
          <a:p>
            <a:pPr lvl="1"/>
            <a:r>
              <a:rPr lang="es-ES" dirty="0"/>
              <a:t>Se introduce una realimentación entre etapas.</a:t>
            </a:r>
          </a:p>
          <a:p>
            <a:pPr lvl="1"/>
            <a:r>
              <a:rPr lang="es-ES" dirty="0"/>
              <a:t>Es el m</a:t>
            </a:r>
            <a:r>
              <a:rPr lang="es-ES" sz="2400" dirty="0"/>
              <a:t>odelo perfecto si el proyecto es rígido (pocos cambios, poco evolutivo) y los requisitos están claros.</a:t>
            </a:r>
          </a:p>
          <a:p>
            <a:pPr>
              <a:buNone/>
            </a:pPr>
            <a:endParaRPr lang="es-ES" sz="2400" dirty="0"/>
          </a:p>
        </p:txBody>
      </p:sp>
      <p:pic>
        <p:nvPicPr>
          <p:cNvPr id="1026" name="Picture 2"/>
          <p:cNvPicPr>
            <a:picLocks noChangeAspect="1" noChangeArrowheads="1"/>
          </p:cNvPicPr>
          <p:nvPr/>
        </p:nvPicPr>
        <p:blipFill>
          <a:blip r:embed="rId2"/>
          <a:srcRect/>
          <a:stretch>
            <a:fillRect/>
          </a:stretch>
        </p:blipFill>
        <p:spPr bwMode="auto">
          <a:xfrm>
            <a:off x="2786050" y="4429132"/>
            <a:ext cx="4348154" cy="212940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B03F8FE5987CB4EA789B20AD2476B43" ma:contentTypeVersion="9" ma:contentTypeDescription="Crear nuevo documento." ma:contentTypeScope="" ma:versionID="216ce769c84f20d693aea4874aabc156">
  <xsd:schema xmlns:xsd="http://www.w3.org/2001/XMLSchema" xmlns:xs="http://www.w3.org/2001/XMLSchema" xmlns:p="http://schemas.microsoft.com/office/2006/metadata/properties" xmlns:ns2="d62e857e-94c1-4f0f-87fb-8bd2ee8fb264" xmlns:ns3="50ef88e2-9a0a-401c-af16-8fab2b49b3e5" targetNamespace="http://schemas.microsoft.com/office/2006/metadata/properties" ma:root="true" ma:fieldsID="f17b7898ce9c98c2a7654cd40d5990d7" ns2:_="" ns3:_="">
    <xsd:import namespace="d62e857e-94c1-4f0f-87fb-8bd2ee8fb264"/>
    <xsd:import namespace="50ef88e2-9a0a-401c-af16-8fab2b49b3e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2e857e-94c1-4f0f-87fb-8bd2ee8fb2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Etiquetas de imagen" ma:readOnly="false" ma:fieldId="{5cf76f15-5ced-4ddc-b409-7134ff3c332f}" ma:taxonomyMulti="true" ma:sspId="cdd4a546-8adf-4c52-815a-b7c98147e04e"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ef88e2-9a0a-401c-af16-8fab2b49b3e5"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f2949cc4-351e-4840-ae86-9d224bbe291c}" ma:internalName="TaxCatchAll" ma:showField="CatchAllData" ma:web="50ef88e2-9a0a-401c-af16-8fab2b49b3e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62e857e-94c1-4f0f-87fb-8bd2ee8fb264">
      <Terms xmlns="http://schemas.microsoft.com/office/infopath/2007/PartnerControls"/>
    </lcf76f155ced4ddcb4097134ff3c332f>
    <TaxCatchAll xmlns="50ef88e2-9a0a-401c-af16-8fab2b49b3e5" xsi:nil="true"/>
  </documentManagement>
</p:properties>
</file>

<file path=customXml/itemProps1.xml><?xml version="1.0" encoding="utf-8"?>
<ds:datastoreItem xmlns:ds="http://schemas.openxmlformats.org/officeDocument/2006/customXml" ds:itemID="{91ABA81D-B83E-4317-8A59-673F0C397862}"/>
</file>

<file path=customXml/itemProps2.xml><?xml version="1.0" encoding="utf-8"?>
<ds:datastoreItem xmlns:ds="http://schemas.openxmlformats.org/officeDocument/2006/customXml" ds:itemID="{8153964C-010A-44A3-9C5E-C3A0DBA7AC57}"/>
</file>

<file path=customXml/itemProps3.xml><?xml version="1.0" encoding="utf-8"?>
<ds:datastoreItem xmlns:ds="http://schemas.openxmlformats.org/officeDocument/2006/customXml" ds:itemID="{6B670E95-23BD-4A4B-8DBB-31CD1F499AA8}"/>
</file>

<file path=docProps/app.xml><?xml version="1.0" encoding="utf-8"?>
<Properties xmlns="http://schemas.openxmlformats.org/officeDocument/2006/extended-properties" xmlns:vt="http://schemas.openxmlformats.org/officeDocument/2006/docPropsVTypes">
  <Template>Flow</Template>
  <TotalTime>527</TotalTime>
  <Words>2523</Words>
  <Application>Microsoft Office PowerPoint</Application>
  <PresentationFormat>Presentación en pantalla (4:3)</PresentationFormat>
  <Paragraphs>199</Paragraphs>
  <Slides>38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38</vt:i4>
      </vt:variant>
    </vt:vector>
  </HeadingPairs>
  <TitlesOfParts>
    <vt:vector size="46" baseType="lpstr">
      <vt:lpstr>Arial</vt:lpstr>
      <vt:lpstr>Arial MT</vt:lpstr>
      <vt:lpstr>Calibri</vt:lpstr>
      <vt:lpstr>Constantia</vt:lpstr>
      <vt:lpstr>Symbol</vt:lpstr>
      <vt:lpstr>Wingdings</vt:lpstr>
      <vt:lpstr>Wingdings 2</vt:lpstr>
      <vt:lpstr>Flujo</vt:lpstr>
      <vt:lpstr>UT1. Desarrollo de Software</vt:lpstr>
      <vt:lpstr>1 – Tipos de software</vt:lpstr>
      <vt:lpstr>2 – Relación Hardware-Software</vt:lpstr>
      <vt:lpstr>3 – Licencias de Software. Software libre y propietario</vt:lpstr>
      <vt:lpstr>4 – Ciclo de vida del Software</vt:lpstr>
      <vt:lpstr>4 – Ciclo de vida del Software.  Fases del ciclo de vida</vt:lpstr>
      <vt:lpstr>4 – Ciclo de vida del Software.  Fases del ciclo de vida</vt:lpstr>
      <vt:lpstr>4 – Ciclo de vida del Software.  Modelos de ciclo de vida</vt:lpstr>
      <vt:lpstr>4 – Ciclo de vida del Software.  Modelos de ciclo de vida</vt:lpstr>
      <vt:lpstr>4 – Ciclo de vida del Software.  Modelos de ciclo de vida</vt:lpstr>
      <vt:lpstr>4 – Ciclo de vida del Software.  Modelos de ciclo de vida</vt:lpstr>
      <vt:lpstr>4 – Ciclo de vida del Software.  Modelos de ciclo de vida</vt:lpstr>
      <vt:lpstr>5 – Fases en el desarrollo del software</vt:lpstr>
      <vt:lpstr>5 – Fases en el desarrollo del software</vt:lpstr>
      <vt:lpstr>5 – Fases en el desarrollo del software</vt:lpstr>
      <vt:lpstr>5 – Fases en el desarrollo del software. Análisis</vt:lpstr>
      <vt:lpstr>5 – Fases en el desarrollo del software. Análisis.</vt:lpstr>
      <vt:lpstr>5 – Fases en el desarrollo del software. Análisis</vt:lpstr>
      <vt:lpstr>5 – Fases en el desarrollo del software. Diseño</vt:lpstr>
      <vt:lpstr>5 – Fases en el desarrollo del software. Codificación</vt:lpstr>
      <vt:lpstr>5 – Fases en el desarrollo del software. Codificación.  Código Fuente.</vt:lpstr>
      <vt:lpstr>5 – Fases en el desarrollo del software. Codificación.  Código Objeto.</vt:lpstr>
      <vt:lpstr>5 – Fases en el desarrollo del software. Codificación.  Código Objeto.</vt:lpstr>
      <vt:lpstr>5 – Fases en el desarrollo del software. Codificación.  Código Ejecutable.</vt:lpstr>
      <vt:lpstr>5 – Fases en el desarrollo del software. Codificación.  Proceso obtención ejecutable.</vt:lpstr>
      <vt:lpstr>5 – Fases en el desarrollo del software. Codificación.  Entorno de ejecución</vt:lpstr>
      <vt:lpstr>5 – Fases en el desarrollo del software. Pruebas</vt:lpstr>
      <vt:lpstr>5 – Fases en el desarrollo del software. Documentación</vt:lpstr>
      <vt:lpstr>5 – Fases en el desarrollo del software. Explotación</vt:lpstr>
      <vt:lpstr>5 – Fases en el desarrollo del software. Mantenimiento</vt:lpstr>
      <vt:lpstr>6 – Lenguajes de programación</vt:lpstr>
      <vt:lpstr>6 – Lenguajes de programación.  Lenguaje máquina</vt:lpstr>
      <vt:lpstr>6 – Lenguajes de programación.  Lenguaje ensamblador</vt:lpstr>
      <vt:lpstr>6 – Lenguajes de programación.  Lenguaje de alto nivel</vt:lpstr>
      <vt:lpstr>6 – Lenguajes de programación.  Tipos de lenguajes según la forma de ejecución</vt:lpstr>
      <vt:lpstr>6 – Lenguajes de programación.  Tipos de lenguajes según el paradigma de programación</vt:lpstr>
      <vt:lpstr>7 – Herramientas de apoyo al desarrollo del software</vt:lpstr>
      <vt:lpstr>7 – Herramientas de apoyo al desarrollo del software. Frameworks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UT1. Desarrollo de Software</dc:title>
  <dc:creator>Alvaro</dc:creator>
  <cp:lastModifiedBy>Pablo</cp:lastModifiedBy>
  <cp:revision>17</cp:revision>
  <dcterms:created xsi:type="dcterms:W3CDTF">2021-10-06T15:15:43Z</dcterms:created>
  <dcterms:modified xsi:type="dcterms:W3CDTF">2022-09-20T08:26:24Z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0x010100AB03F8FE5987CB4EA789B20AD2476B43</vt:lpwstr>
  </property>
</Properties>
</file>