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wav" ContentType="audio/wav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48"/>
  </p:notesMasterIdLst>
  <p:sldIdLst>
    <p:sldId id="256" r:id="rId2"/>
    <p:sldId id="257" r:id="rId3"/>
    <p:sldId id="258" r:id="rId4"/>
    <p:sldId id="290" r:id="rId5"/>
    <p:sldId id="261" r:id="rId6"/>
    <p:sldId id="299" r:id="rId7"/>
    <p:sldId id="302" r:id="rId8"/>
    <p:sldId id="317" r:id="rId9"/>
    <p:sldId id="259" r:id="rId10"/>
    <p:sldId id="266" r:id="rId11"/>
    <p:sldId id="267" r:id="rId12"/>
    <p:sldId id="268" r:id="rId13"/>
    <p:sldId id="288" r:id="rId14"/>
    <p:sldId id="318" r:id="rId15"/>
    <p:sldId id="319" r:id="rId16"/>
    <p:sldId id="262" r:id="rId17"/>
    <p:sldId id="269" r:id="rId18"/>
    <p:sldId id="270" r:id="rId19"/>
    <p:sldId id="291" r:id="rId20"/>
    <p:sldId id="280" r:id="rId21"/>
    <p:sldId id="320" r:id="rId22"/>
    <p:sldId id="272" r:id="rId23"/>
    <p:sldId id="273" r:id="rId24"/>
    <p:sldId id="275" r:id="rId25"/>
    <p:sldId id="274" r:id="rId26"/>
    <p:sldId id="276" r:id="rId27"/>
    <p:sldId id="277" r:id="rId28"/>
    <p:sldId id="321" r:id="rId29"/>
    <p:sldId id="322" r:id="rId30"/>
    <p:sldId id="323" r:id="rId31"/>
    <p:sldId id="324" r:id="rId32"/>
    <p:sldId id="306" r:id="rId33"/>
    <p:sldId id="303" r:id="rId34"/>
    <p:sldId id="304" r:id="rId35"/>
    <p:sldId id="313" r:id="rId36"/>
    <p:sldId id="314" r:id="rId37"/>
    <p:sldId id="307" r:id="rId38"/>
    <p:sldId id="308" r:id="rId39"/>
    <p:sldId id="309" r:id="rId40"/>
    <p:sldId id="310" r:id="rId41"/>
    <p:sldId id="311" r:id="rId42"/>
    <p:sldId id="312" r:id="rId43"/>
    <p:sldId id="325" r:id="rId44"/>
    <p:sldId id="326" r:id="rId45"/>
    <p:sldId id="327" r:id="rId46"/>
    <p:sldId id="328" r:id="rId47"/>
  </p:sldIdLst>
  <p:sldSz cx="9144000" cy="6858000" type="screen4x3"/>
  <p:notesSz cx="6858000" cy="9144000"/>
  <p:defaultTextStyle>
    <a:defPPr>
      <a:defRPr lang="es-CO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05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s-CO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s-CO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O"/>
              <a:t>Cliquez pour modifier les styles du texte du masque</a:t>
            </a:r>
          </a:p>
          <a:p>
            <a:pPr lvl="1"/>
            <a:r>
              <a:rPr lang="es-CO"/>
              <a:t>Deuxième niveau</a:t>
            </a:r>
          </a:p>
          <a:p>
            <a:pPr lvl="2"/>
            <a:r>
              <a:rPr lang="es-CO"/>
              <a:t>Troisième niveau</a:t>
            </a:r>
          </a:p>
          <a:p>
            <a:pPr lvl="3"/>
            <a:r>
              <a:rPr lang="es-CO"/>
              <a:t>Quatrième niveau</a:t>
            </a:r>
          </a:p>
          <a:p>
            <a:pPr lvl="4"/>
            <a:r>
              <a:rPr lang="es-CO"/>
              <a:t>Cinquième niveau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s-CO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4582EBF-BE0A-4BB8-95C7-7B8073D6598E}" type="slidenum">
              <a:rPr lang="es-CO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4161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10</a:t>
            </a:fld>
            <a:endParaRPr lang="es-C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11</a:t>
            </a:fld>
            <a:endParaRPr lang="es-C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12</a:t>
            </a:fld>
            <a:endParaRPr lang="es-C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13</a:t>
            </a:fld>
            <a:endParaRPr lang="es-C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14</a:t>
            </a:fld>
            <a:endParaRPr lang="es-C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15</a:t>
            </a:fld>
            <a:endParaRPr lang="es-C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16</a:t>
            </a:fld>
            <a:endParaRPr lang="es-C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17</a:t>
            </a:fld>
            <a:endParaRPr lang="es-C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18</a:t>
            </a:fld>
            <a:endParaRPr lang="es-C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19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20</a:t>
            </a:fld>
            <a:endParaRPr lang="es-C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21</a:t>
            </a:fld>
            <a:endParaRPr lang="es-C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22</a:t>
            </a:fld>
            <a:endParaRPr lang="es-C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24</a:t>
            </a:fld>
            <a:endParaRPr lang="es-CO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25</a:t>
            </a:fld>
            <a:endParaRPr lang="es-CO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26</a:t>
            </a:fld>
            <a:endParaRPr lang="es-CO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27</a:t>
            </a:fld>
            <a:endParaRPr lang="es-CO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</a:t>
            </a:fld>
            <a:endParaRPr lang="es-C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32</a:t>
            </a:fld>
            <a:endParaRPr lang="es-CO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33</a:t>
            </a:fld>
            <a:endParaRPr lang="es-CO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34</a:t>
            </a:fld>
            <a:endParaRPr lang="es-CO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35</a:t>
            </a:fld>
            <a:endParaRPr lang="es-CO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36</a:t>
            </a:fld>
            <a:endParaRPr lang="es-CO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37</a:t>
            </a:fld>
            <a:endParaRPr lang="es-CO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38</a:t>
            </a:fld>
            <a:endParaRPr lang="es-CO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39</a:t>
            </a:fld>
            <a:endParaRPr lang="es-C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C6622-443B-4742-8EAC-A2A9C37742BE}" type="slidenum">
              <a:rPr lang="es-CO"/>
              <a:pPr/>
              <a:t>4</a:t>
            </a:fld>
            <a:endParaRPr lang="es-CO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7C013-E9CD-4166-A827-989132F38157}" type="slidenum">
              <a:rPr lang="es-CO"/>
              <a:pPr/>
              <a:t>40</a:t>
            </a:fld>
            <a:endParaRPr lang="es-CO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41</a:t>
            </a:fld>
            <a:endParaRPr lang="es-CO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B5A63-7B2A-4E35-9543-4E8F95B59C8B}" type="slidenum">
              <a:rPr lang="es-CO"/>
              <a:pPr/>
              <a:t>42</a:t>
            </a:fld>
            <a:endParaRPr lang="es-CO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B5A63-7B2A-4E35-9543-4E8F95B59C8B}" type="slidenum">
              <a:rPr lang="es-CO"/>
              <a:pPr/>
              <a:t>43</a:t>
            </a:fld>
            <a:endParaRPr lang="es-CO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16460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B5A63-7B2A-4E35-9543-4E8F95B59C8B}" type="slidenum">
              <a:rPr lang="es-CO"/>
              <a:pPr/>
              <a:t>44</a:t>
            </a:fld>
            <a:endParaRPr lang="es-CO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48951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B5A63-7B2A-4E35-9543-4E8F95B59C8B}" type="slidenum">
              <a:rPr lang="es-CO"/>
              <a:pPr/>
              <a:t>45</a:t>
            </a:fld>
            <a:endParaRPr lang="es-CO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26040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B5A63-7B2A-4E35-9543-4E8F95B59C8B}" type="slidenum">
              <a:rPr lang="es-CO"/>
              <a:pPr/>
              <a:t>46</a:t>
            </a:fld>
            <a:endParaRPr lang="es-CO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469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5</a:t>
            </a:fld>
            <a:endParaRPr 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6</a:t>
            </a:fld>
            <a:endParaRPr 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7</a:t>
            </a:fld>
            <a:endParaRPr 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8</a:t>
            </a:fld>
            <a:endParaRPr lang="es-C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9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948A-F38D-4FDA-9FAD-203754DFCAC9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A502D0B-1718-498D-90A3-6394F161B85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282-6EB3-41FB-90DC-22CA2A1FF543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861-4B3F-4B5E-9F0C-3A45E44DB7D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26D8-69E6-4239-8F43-177AFF4DA922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84E-725E-4159-996B-A211E24E71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3262-BB8E-4FAB-9FFA-08EBB1FDF00D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CO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5BA9E2A-6A2F-4E9A-B38C-A8E96E2F439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D57E-4E9C-4B81-8718-F303F06FA711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3852-1912-48A2-8E57-2093D73A8696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633D-399A-4306-BB53-B9A4E79F205F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3C2E-8B7F-4781-BD23-5721A6C4A41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CBBD-BBFA-4A44-969D-B7063FBCD1C8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E202B53-8A6D-479C-AB3A-1FBB23206331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1C0-C4B4-4156-94A3-0C56F1141640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49ED-61D0-4667-8E44-A80603E06B29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2156-B7F9-46FD-9FAF-5590BDF41034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8646-5596-4BCE-85A6-8B6670FDBDC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F7C2-F93D-4704-A2CA-03A40C8FE8F6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704E-6D85-4FEF-9DFD-6A5FA5EBDE48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3DECDED-2904-48E4-9D40-2C32F1A62941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2CE41FE-5333-46F7-AAB1-3A9C1304307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4500570"/>
            <a:ext cx="8458200" cy="1222375"/>
          </a:xfrm>
        </p:spPr>
        <p:txBody>
          <a:bodyPr>
            <a:normAutofit/>
          </a:bodyPr>
          <a:lstStyle/>
          <a:p>
            <a:r>
              <a:rPr lang="es-CO" dirty="0"/>
              <a:t>DIAGRAMA DE CLASES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CO" dirty="0"/>
              <a:t>TIPOS DE RELACIONES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96300" cy="1512888"/>
          </a:xfrm>
        </p:spPr>
        <p:txBody>
          <a:bodyPr/>
          <a:lstStyle/>
          <a:p>
            <a:r>
              <a:rPr lang="es-CO" sz="2400" b="1"/>
              <a:t>RELACION DE ASOCIACIÓN </a:t>
            </a:r>
            <a:r>
              <a:rPr lang="es-CO" sz="2400"/>
              <a:t>expresa una conexión semántica bidireccional entre dos clases</a:t>
            </a:r>
          </a:p>
          <a:p>
            <a:endParaRPr lang="es-CO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CA0-7712-4C1F-80A8-9FF6FB02D1EB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0565-8F14-45DC-AD7F-38ADECCDC4DF}" type="slidenum">
              <a:rPr lang="es-CO"/>
              <a:pPr/>
              <a:t>10</a:t>
            </a:fld>
            <a:endParaRPr lang="es-CO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3203575" y="3717925"/>
            <a:ext cx="2376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924300" y="343058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habita</a:t>
            </a: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1785938" y="2998788"/>
            <a:ext cx="1430338" cy="1366837"/>
            <a:chOff x="1533" y="1933"/>
            <a:chExt cx="901" cy="861"/>
          </a:xfrm>
        </p:grpSpPr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1533" y="1933"/>
              <a:ext cx="901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PERSONA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1533" y="2205"/>
              <a:ext cx="901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418" name="Group 10"/>
          <p:cNvGrpSpPr>
            <a:grpSpLocks/>
          </p:cNvGrpSpPr>
          <p:nvPr/>
        </p:nvGrpSpPr>
        <p:grpSpPr bwMode="auto">
          <a:xfrm>
            <a:off x="5580063" y="2998788"/>
            <a:ext cx="1368425" cy="1366837"/>
            <a:chOff x="3515" y="1933"/>
            <a:chExt cx="862" cy="861"/>
          </a:xfrm>
        </p:grpSpPr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CASA</a:t>
              </a: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148263" y="3752850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203575" y="40052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400" b="1"/>
              <a:t>0..*</a:t>
            </a:r>
          </a:p>
        </p:txBody>
      </p:sp>
      <p:grpSp>
        <p:nvGrpSpPr>
          <p:cNvPr id="17424" name="Group 16"/>
          <p:cNvGrpSpPr>
            <a:grpSpLocks/>
          </p:cNvGrpSpPr>
          <p:nvPr/>
        </p:nvGrpSpPr>
        <p:grpSpPr bwMode="auto">
          <a:xfrm>
            <a:off x="3924300" y="5086350"/>
            <a:ext cx="1368425" cy="1366838"/>
            <a:chOff x="3515" y="1933"/>
            <a:chExt cx="862" cy="861"/>
          </a:xfrm>
        </p:grpSpPr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EMPRESA</a:t>
              </a: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7428" name="AutoShape 20"/>
          <p:cNvCxnSpPr>
            <a:cxnSpLocks noChangeShapeType="1"/>
            <a:stCxn id="17416" idx="2"/>
            <a:endCxn id="17426" idx="1"/>
          </p:cNvCxnSpPr>
          <p:nvPr/>
        </p:nvCxnSpPr>
        <p:spPr bwMode="auto">
          <a:xfrm rot="16200000" flipH="1">
            <a:off x="2402676" y="4464045"/>
            <a:ext cx="1620044" cy="142320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476375" y="52562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trabaja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3213100" y="55911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763713" y="4418013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17433" name="AutoShape 25"/>
          <p:cNvSpPr>
            <a:spLocks noChangeArrowheads="1"/>
          </p:cNvSpPr>
          <p:nvPr/>
        </p:nvSpPr>
        <p:spPr bwMode="auto">
          <a:xfrm>
            <a:off x="3492500" y="2997200"/>
            <a:ext cx="2952750" cy="1296988"/>
          </a:xfrm>
          <a:prstGeom prst="wedgeRectCallout">
            <a:avLst>
              <a:gd name="adj1" fmla="val -75324"/>
              <a:gd name="adj2" fmla="val 81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CO" sz="2000"/>
              <a:t>En una empresa  trabaja mínimo PERSONA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CO" dirty="0"/>
              <a:t>TIPOS DE RELACIONES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96300" cy="1512888"/>
          </a:xfrm>
        </p:spPr>
        <p:txBody>
          <a:bodyPr/>
          <a:lstStyle/>
          <a:p>
            <a:r>
              <a:rPr lang="es-CO" sz="2400" b="1"/>
              <a:t>RELACION DE ASOCIACIÓN </a:t>
            </a:r>
            <a:r>
              <a:rPr lang="es-CO" sz="2400"/>
              <a:t>expresa una conexión semántica bidireccional entre dos clases</a:t>
            </a:r>
          </a:p>
          <a:p>
            <a:endParaRPr lang="es-CO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2FB-303A-4FD2-AB71-AB20980B20E7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8673-CF01-4B9D-AF57-0BBB4228354A}" type="slidenum">
              <a:rPr lang="es-CO"/>
              <a:pPr/>
              <a:t>11</a:t>
            </a:fld>
            <a:endParaRPr lang="es-CO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203575" y="3717925"/>
            <a:ext cx="2376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924300" y="343058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habita</a:t>
            </a:r>
          </a:p>
        </p:txBody>
      </p:sp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1835150" y="2998788"/>
            <a:ext cx="1381125" cy="1366837"/>
            <a:chOff x="1564" y="1933"/>
            <a:chExt cx="870" cy="861"/>
          </a:xfrm>
        </p:grpSpPr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PERSONA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5580063" y="2998788"/>
            <a:ext cx="1368425" cy="1366837"/>
            <a:chOff x="3515" y="1933"/>
            <a:chExt cx="862" cy="861"/>
          </a:xfrm>
        </p:grpSpPr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CASA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148263" y="3752850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203575" y="40052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400" b="1"/>
              <a:t>0..*</a:t>
            </a:r>
          </a:p>
        </p:txBody>
      </p:sp>
      <p:grpSp>
        <p:nvGrpSpPr>
          <p:cNvPr id="18448" name="Group 16"/>
          <p:cNvGrpSpPr>
            <a:grpSpLocks/>
          </p:cNvGrpSpPr>
          <p:nvPr/>
        </p:nvGrpSpPr>
        <p:grpSpPr bwMode="auto">
          <a:xfrm>
            <a:off x="3924300" y="5086350"/>
            <a:ext cx="1368425" cy="1366838"/>
            <a:chOff x="3515" y="1933"/>
            <a:chExt cx="862" cy="861"/>
          </a:xfrm>
        </p:grpSpPr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EMPRESA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8452" name="AutoShape 20"/>
          <p:cNvCxnSpPr>
            <a:cxnSpLocks noChangeShapeType="1"/>
            <a:stCxn id="18440" idx="2"/>
            <a:endCxn id="18450" idx="1"/>
          </p:cNvCxnSpPr>
          <p:nvPr/>
        </p:nvCxnSpPr>
        <p:spPr bwMode="auto">
          <a:xfrm rot="16200000" flipH="1">
            <a:off x="2414588" y="4476750"/>
            <a:ext cx="1620838" cy="1398587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476375" y="52562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trabaja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3213100" y="55911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63713" y="4418013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18457" name="AutoShape 25"/>
          <p:cNvSpPr>
            <a:spLocks noChangeArrowheads="1"/>
          </p:cNvSpPr>
          <p:nvPr/>
        </p:nvSpPr>
        <p:spPr bwMode="auto">
          <a:xfrm>
            <a:off x="4067175" y="2060575"/>
            <a:ext cx="2952750" cy="720725"/>
          </a:xfrm>
          <a:prstGeom prst="wedgeRectCallout">
            <a:avLst>
              <a:gd name="adj1" fmla="val -7472"/>
              <a:gd name="adj2" fmla="val 16277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CO" sz="2000"/>
              <a:t>Una persona habita en UNA casa</a:t>
            </a:r>
          </a:p>
          <a:p>
            <a:endParaRPr lang="es-CO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TIPOS DE RELACIONES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96300" cy="1512888"/>
          </a:xfrm>
        </p:spPr>
        <p:txBody>
          <a:bodyPr/>
          <a:lstStyle/>
          <a:p>
            <a:r>
              <a:rPr lang="es-CO" sz="2400" b="1"/>
              <a:t>RELACION DE ASOCIACIÓN </a:t>
            </a:r>
            <a:r>
              <a:rPr lang="es-CO" sz="2400"/>
              <a:t>expresa una conexión semántica bidireccional entre dos clases</a:t>
            </a:r>
          </a:p>
          <a:p>
            <a:endParaRPr lang="es-CO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7127-FC50-414A-B9DF-5C31F1A2F0E3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BA4-944A-4A88-83CE-DF52BB1A2063}" type="slidenum">
              <a:rPr lang="es-CO"/>
              <a:pPr/>
              <a:t>12</a:t>
            </a:fld>
            <a:endParaRPr lang="es-CO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3203575" y="3717925"/>
            <a:ext cx="2376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924300" y="343058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habita</a:t>
            </a:r>
          </a:p>
        </p:txBody>
      </p: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1785938" y="2998788"/>
            <a:ext cx="1430338" cy="1366837"/>
            <a:chOff x="1533" y="1933"/>
            <a:chExt cx="901" cy="861"/>
          </a:xfrm>
        </p:grpSpPr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1533" y="1933"/>
              <a:ext cx="901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 dirty="0"/>
                <a:t>PERSONA</a:t>
              </a: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1533" y="2205"/>
              <a:ext cx="901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466" name="Group 10"/>
          <p:cNvGrpSpPr>
            <a:grpSpLocks/>
          </p:cNvGrpSpPr>
          <p:nvPr/>
        </p:nvGrpSpPr>
        <p:grpSpPr bwMode="auto">
          <a:xfrm>
            <a:off x="5580063" y="2998788"/>
            <a:ext cx="1368425" cy="1366837"/>
            <a:chOff x="3515" y="1933"/>
            <a:chExt cx="862" cy="861"/>
          </a:xfrm>
        </p:grpSpPr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CASA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148263" y="3752850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3203575" y="40052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400" b="1"/>
              <a:t>0..*</a:t>
            </a:r>
          </a:p>
        </p:txBody>
      </p: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3924300" y="5086350"/>
            <a:ext cx="1368425" cy="1366838"/>
            <a:chOff x="3515" y="1933"/>
            <a:chExt cx="862" cy="861"/>
          </a:xfrm>
        </p:grpSpPr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EMPRESA</a:t>
              </a:r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9476" name="AutoShape 20"/>
          <p:cNvCxnSpPr>
            <a:cxnSpLocks noChangeShapeType="1"/>
            <a:stCxn id="19464" idx="2"/>
            <a:endCxn id="19474" idx="1"/>
          </p:cNvCxnSpPr>
          <p:nvPr/>
        </p:nvCxnSpPr>
        <p:spPr bwMode="auto">
          <a:xfrm rot="16200000" flipH="1">
            <a:off x="2402676" y="4464045"/>
            <a:ext cx="1620044" cy="142320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1476375" y="52562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trabaja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3213100" y="55911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763713" y="4418013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3635375" y="1557338"/>
            <a:ext cx="3168650" cy="1081087"/>
          </a:xfrm>
          <a:prstGeom prst="wedgeRectCallout">
            <a:avLst>
              <a:gd name="adj1" fmla="val -52056"/>
              <a:gd name="adj2" fmla="val 17275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CO" sz="2000"/>
              <a:t>Una casa puede estar vacía o habitada por muchas personas</a:t>
            </a:r>
          </a:p>
          <a:p>
            <a:endParaRPr lang="es-CO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CO" dirty="0"/>
              <a:t>Los roles</a:t>
            </a:r>
          </a:p>
        </p:txBody>
      </p:sp>
      <p:pic>
        <p:nvPicPr>
          <p:cNvPr id="44036" name="Picture 4" descr="diagramaImagen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9388" y="1700213"/>
            <a:ext cx="7127875" cy="4776787"/>
          </a:xfrm>
          <a:noFill/>
          <a:ln/>
        </p:spPr>
      </p:pic>
      <p:sp>
        <p:nvSpPr>
          <p:cNvPr id="1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175A-A280-42E8-98E2-F89EC7444846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1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F297-0414-41DE-BF03-DCBD675F6B75}" type="slidenum">
              <a:rPr lang="es-CO"/>
              <a:pPr/>
              <a:t>13</a:t>
            </a:fld>
            <a:endParaRPr lang="es-CO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57818" y="1142984"/>
            <a:ext cx="36734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s-CO" dirty="0"/>
              <a:t>Los roles juegan un papel importante en el </a:t>
            </a:r>
            <a:r>
              <a:rPr lang="es-CO" b="1" dirty="0"/>
              <a:t>proceso de generación de código a partir del diagrama de clases</a:t>
            </a:r>
            <a:r>
              <a:rPr lang="es-CO" dirty="0"/>
              <a:t>. Son la representación de las relaciones entre las clases</a:t>
            </a:r>
          </a:p>
        </p:txBody>
      </p:sp>
      <p:grpSp>
        <p:nvGrpSpPr>
          <p:cNvPr id="44050" name="Group 18"/>
          <p:cNvGrpSpPr>
            <a:grpSpLocks/>
          </p:cNvGrpSpPr>
          <p:nvPr/>
        </p:nvGrpSpPr>
        <p:grpSpPr bwMode="auto">
          <a:xfrm>
            <a:off x="684213" y="2781300"/>
            <a:ext cx="5367337" cy="2847975"/>
            <a:chOff x="431" y="1752"/>
            <a:chExt cx="3381" cy="1794"/>
          </a:xfrm>
        </p:grpSpPr>
        <p:sp>
          <p:nvSpPr>
            <p:cNvPr id="44043" name="Oval 11"/>
            <p:cNvSpPr>
              <a:spLocks noChangeArrowheads="1"/>
            </p:cNvSpPr>
            <p:nvPr/>
          </p:nvSpPr>
          <p:spPr bwMode="auto">
            <a:xfrm>
              <a:off x="431" y="1752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4" name="Oval 12"/>
            <p:cNvSpPr>
              <a:spLocks noChangeArrowheads="1"/>
            </p:cNvSpPr>
            <p:nvPr/>
          </p:nvSpPr>
          <p:spPr bwMode="auto">
            <a:xfrm>
              <a:off x="1519" y="1797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5" name="Oval 13"/>
            <p:cNvSpPr>
              <a:spLocks noChangeArrowheads="1"/>
            </p:cNvSpPr>
            <p:nvPr/>
          </p:nvSpPr>
          <p:spPr bwMode="auto">
            <a:xfrm>
              <a:off x="1882" y="2478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6" name="Oval 14"/>
            <p:cNvSpPr>
              <a:spLocks noChangeArrowheads="1"/>
            </p:cNvSpPr>
            <p:nvPr/>
          </p:nvSpPr>
          <p:spPr bwMode="auto">
            <a:xfrm>
              <a:off x="2486" y="2478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7" name="Oval 15"/>
            <p:cNvSpPr>
              <a:spLocks noChangeArrowheads="1"/>
            </p:cNvSpPr>
            <p:nvPr/>
          </p:nvSpPr>
          <p:spPr bwMode="auto">
            <a:xfrm>
              <a:off x="3198" y="2886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3223" y="3319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1C0-C4B4-4156-94A3-0C56F1141640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49ED-61D0-4667-8E44-A80603E06B29}" type="slidenum">
              <a:rPr lang="es-CO" smtClean="0"/>
              <a:pPr/>
              <a:t>14</a:t>
            </a:fld>
            <a:endParaRPr lang="es-CO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357298"/>
            <a:ext cx="7515461" cy="46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41248"/>
          </a:xfrm>
        </p:spPr>
        <p:txBody>
          <a:bodyPr/>
          <a:lstStyle/>
          <a:p>
            <a:r>
              <a:rPr lang="es-ES" dirty="0"/>
              <a:t>RESTRICCIONES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15</a:t>
            </a:fld>
            <a:endParaRPr lang="es-CO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992" y="1785925"/>
            <a:ext cx="7959536" cy="377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001000" cy="755650"/>
          </a:xfrm>
        </p:spPr>
        <p:txBody>
          <a:bodyPr>
            <a:normAutofit/>
          </a:bodyPr>
          <a:lstStyle/>
          <a:p>
            <a:r>
              <a:rPr lang="es-CO" dirty="0"/>
              <a:t>Relación de Generalización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57298"/>
            <a:ext cx="8532813" cy="5924550"/>
          </a:xfrm>
        </p:spPr>
        <p:txBody>
          <a:bodyPr/>
          <a:lstStyle/>
          <a:p>
            <a:r>
              <a:rPr lang="es-CO" sz="2400" dirty="0"/>
              <a:t>Consiste en capturar las particularidades comunes de un conjunto de objetos provenientes de clases diferentes</a:t>
            </a:r>
          </a:p>
        </p:txBody>
      </p:sp>
      <p:sp>
        <p:nvSpPr>
          <p:cNvPr id="3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A23E-D451-4BA6-A9F9-69AC592A067D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3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64495" y="6008798"/>
            <a:ext cx="758952" cy="246888"/>
          </a:xfrm>
        </p:spPr>
        <p:txBody>
          <a:bodyPr/>
          <a:lstStyle/>
          <a:p>
            <a:fld id="{E7312892-69E4-40EC-9648-3F7C27D96CAB}" type="slidenum">
              <a:rPr lang="es-CO"/>
              <a:pPr/>
              <a:t>16</a:t>
            </a:fld>
            <a:endParaRPr lang="es-CO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714612" y="2243121"/>
            <a:ext cx="1462071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 dirty="0"/>
              <a:t>OBRA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714612" y="2662221"/>
            <a:ext cx="1460483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s-CO" dirty="0"/>
          </a:p>
          <a:p>
            <a:pPr algn="l"/>
            <a:r>
              <a:rPr lang="es-CO" dirty="0"/>
              <a:t>Titulo</a:t>
            </a:r>
          </a:p>
          <a:p>
            <a:pPr algn="l"/>
            <a:r>
              <a:rPr lang="es-CO" dirty="0"/>
              <a:t>Autor</a:t>
            </a:r>
          </a:p>
          <a:p>
            <a:pPr algn="l"/>
            <a:endParaRPr lang="es-CO" dirty="0"/>
          </a:p>
          <a:p>
            <a:pPr algn="l"/>
            <a:endParaRPr lang="es-CO" dirty="0"/>
          </a:p>
        </p:txBody>
      </p: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719108" y="4116371"/>
            <a:ext cx="1511300" cy="792163"/>
            <a:chOff x="1564" y="1933"/>
            <a:chExt cx="870" cy="861"/>
          </a:xfrm>
        </p:grpSpPr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PELICULA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2878108" y="4116371"/>
            <a:ext cx="1296987" cy="1008063"/>
            <a:chOff x="1564" y="1933"/>
            <a:chExt cx="870" cy="861"/>
          </a:xfrm>
        </p:grpSpPr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LIBRO</a:t>
              </a:r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329" name="Group 17"/>
          <p:cNvGrpSpPr>
            <a:grpSpLocks/>
          </p:cNvGrpSpPr>
          <p:nvPr/>
        </p:nvGrpSpPr>
        <p:grpSpPr bwMode="auto">
          <a:xfrm>
            <a:off x="4822795" y="4116371"/>
            <a:ext cx="1296988" cy="1008063"/>
            <a:chOff x="1564" y="1933"/>
            <a:chExt cx="870" cy="861"/>
          </a:xfrm>
        </p:grpSpPr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OPERA</a:t>
              </a:r>
            </a:p>
          </p:txBody>
        </p:sp>
        <p:sp>
          <p:nvSpPr>
            <p:cNvPr id="13331" name="Rectangle 19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4317970" y="2530459"/>
            <a:ext cx="2087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CLASE GENERAL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6262658" y="3756009"/>
            <a:ext cx="288925" cy="1800225"/>
          </a:xfrm>
          <a:prstGeom prst="righ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6694458" y="4259246"/>
            <a:ext cx="220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CLASES </a:t>
            </a:r>
          </a:p>
          <a:p>
            <a:pPr algn="l"/>
            <a:r>
              <a:rPr lang="es-CO"/>
              <a:t>ESPECIALIZADAS</a:t>
            </a: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V="1">
            <a:off x="3670270" y="3395646"/>
            <a:ext cx="28082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23020" y="3035284"/>
            <a:ext cx="217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Símbolo de </a:t>
            </a:r>
          </a:p>
          <a:p>
            <a:pPr algn="l"/>
            <a:r>
              <a:rPr lang="es-CO"/>
              <a:t>La generalización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214283" y="5478446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TERROR</a:t>
            </a: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1928783" y="5484796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COMICA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214283" y="5983271"/>
            <a:ext cx="1584325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1928794" y="6000768"/>
            <a:ext cx="1571636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3353" name="AutoShape 41"/>
          <p:cNvCxnSpPr>
            <a:cxnSpLocks noChangeShapeType="1"/>
            <a:stCxn id="13349" idx="0"/>
          </p:cNvCxnSpPr>
          <p:nvPr/>
        </p:nvCxnSpPr>
        <p:spPr bwMode="auto">
          <a:xfrm rot="16200000">
            <a:off x="955646" y="4959333"/>
            <a:ext cx="569912" cy="468313"/>
          </a:xfrm>
          <a:prstGeom prst="bentConnector3">
            <a:avLst>
              <a:gd name="adj1" fmla="val 50139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3354" name="AutoShape 42"/>
          <p:cNvCxnSpPr>
            <a:cxnSpLocks noChangeShapeType="1"/>
            <a:stCxn id="13350" idx="0"/>
          </p:cNvCxnSpPr>
          <p:nvPr/>
        </p:nvCxnSpPr>
        <p:spPr bwMode="auto">
          <a:xfrm rot="5400000" flipH="1">
            <a:off x="1809721" y="4573571"/>
            <a:ext cx="576262" cy="1246187"/>
          </a:xfrm>
          <a:prstGeom prst="bentConnector3">
            <a:avLst>
              <a:gd name="adj1" fmla="val 50139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3355" name="AutoShape 43"/>
          <p:cNvSpPr>
            <a:spLocks noChangeArrowheads="1"/>
          </p:cNvSpPr>
          <p:nvPr/>
        </p:nvSpPr>
        <p:spPr bwMode="auto">
          <a:xfrm>
            <a:off x="1339820" y="4938696"/>
            <a:ext cx="271463" cy="1444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44" name="AutoShape 19"/>
          <p:cNvCxnSpPr>
            <a:cxnSpLocks noChangeShapeType="1"/>
          </p:cNvCxnSpPr>
          <p:nvPr/>
        </p:nvCxnSpPr>
        <p:spPr bwMode="auto">
          <a:xfrm rot="16200000">
            <a:off x="2380449" y="2983707"/>
            <a:ext cx="460375" cy="1779587"/>
          </a:xfrm>
          <a:prstGeom prst="bentConnector3">
            <a:avLst>
              <a:gd name="adj1" fmla="val 37241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5" name="AutoShape 20"/>
          <p:cNvCxnSpPr>
            <a:cxnSpLocks noChangeShapeType="1"/>
          </p:cNvCxnSpPr>
          <p:nvPr/>
        </p:nvCxnSpPr>
        <p:spPr bwMode="auto">
          <a:xfrm rot="16200000">
            <a:off x="3262306" y="3867150"/>
            <a:ext cx="461962" cy="14287"/>
          </a:xfrm>
          <a:prstGeom prst="bentConnector3">
            <a:avLst>
              <a:gd name="adj1" fmla="val 50171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6" name="AutoShape 21"/>
          <p:cNvCxnSpPr>
            <a:cxnSpLocks noChangeShapeType="1"/>
          </p:cNvCxnSpPr>
          <p:nvPr/>
        </p:nvCxnSpPr>
        <p:spPr bwMode="auto">
          <a:xfrm rot="5400000" flipH="1">
            <a:off x="4274336" y="2869407"/>
            <a:ext cx="460375" cy="2008188"/>
          </a:xfrm>
          <a:prstGeom prst="bentConnector3">
            <a:avLst>
              <a:gd name="adj1" fmla="val 3413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7" name="AutoShape 22"/>
          <p:cNvSpPr>
            <a:spLocks noChangeArrowheads="1"/>
          </p:cNvSpPr>
          <p:nvPr/>
        </p:nvSpPr>
        <p:spPr bwMode="auto">
          <a:xfrm>
            <a:off x="3328980" y="3671888"/>
            <a:ext cx="344488" cy="144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>
            <a:off x="2786050" y="3357562"/>
            <a:ext cx="12835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001000" cy="755650"/>
          </a:xfrm>
        </p:spPr>
        <p:txBody>
          <a:bodyPr>
            <a:normAutofit/>
          </a:bodyPr>
          <a:lstStyle/>
          <a:p>
            <a:r>
              <a:rPr lang="es-CO" dirty="0"/>
              <a:t>Relación de Generalización</a:t>
            </a:r>
          </a:p>
        </p:txBody>
      </p:sp>
      <p:sp>
        <p:nvSpPr>
          <p:cNvPr id="20506" name="Rectangle 26"/>
          <p:cNvSpPr>
            <a:spLocks noGrp="1" noChangeArrowheads="1"/>
          </p:cNvSpPr>
          <p:nvPr>
            <p:ph idx="1"/>
          </p:nvPr>
        </p:nvSpPr>
        <p:spPr>
          <a:xfrm>
            <a:off x="0" y="1285860"/>
            <a:ext cx="9217025" cy="4772025"/>
          </a:xfrm>
          <a:noFill/>
          <a:ln/>
        </p:spPr>
        <p:txBody>
          <a:bodyPr/>
          <a:lstStyle/>
          <a:p>
            <a:r>
              <a:rPr lang="es-CO" sz="1800" dirty="0"/>
              <a:t>Las clases especializadas comparten la estructura y comportamiento </a:t>
            </a:r>
          </a:p>
          <a:p>
            <a:pPr>
              <a:buFont typeface="Wingdings" pitchFamily="2" charset="2"/>
              <a:buNone/>
            </a:pPr>
            <a:r>
              <a:rPr lang="es-CO" sz="1800" dirty="0"/>
              <a:t>	de la clase general. </a:t>
            </a:r>
          </a:p>
          <a:p>
            <a:r>
              <a:rPr lang="es-CO" sz="1800" dirty="0"/>
              <a:t>Las clases especializadas pueden incluir nuevos atributos y operaciones.</a:t>
            </a:r>
            <a:r>
              <a:rPr lang="en-US" sz="1800" dirty="0"/>
              <a:t> </a:t>
            </a:r>
          </a:p>
        </p:txBody>
      </p:sp>
      <p:sp>
        <p:nvSpPr>
          <p:cNvPr id="3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1F0D-C256-429A-995D-70D426CEC174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3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B1F9-69FA-4075-8BB9-E3B8001A984F}" type="slidenum">
              <a:rPr lang="es-CO"/>
              <a:pPr/>
              <a:t>17</a:t>
            </a:fld>
            <a:endParaRPr lang="es-CO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382933" y="2470145"/>
            <a:ext cx="14382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OBRA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382933" y="2903532"/>
            <a:ext cx="1438275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s-CO"/>
          </a:p>
          <a:p>
            <a:pPr algn="l"/>
            <a:r>
              <a:rPr lang="es-CO"/>
              <a:t>Titulo</a:t>
            </a:r>
          </a:p>
          <a:p>
            <a:pPr algn="l"/>
            <a:r>
              <a:rPr lang="es-CO"/>
              <a:t>Autor</a:t>
            </a:r>
          </a:p>
          <a:p>
            <a:pPr algn="l"/>
            <a:endParaRPr lang="es-CO"/>
          </a:p>
          <a:p>
            <a:pPr algn="l"/>
            <a:endParaRPr lang="es-CO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382933" y="3579807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1500531" y="4298945"/>
            <a:ext cx="1606178" cy="935037"/>
            <a:chOff x="1552" y="1933"/>
            <a:chExt cx="882" cy="861"/>
          </a:xfrm>
        </p:grpSpPr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1552" y="1933"/>
              <a:ext cx="88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PELICULA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1552" y="2205"/>
              <a:ext cx="88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/>
                <a:t>Duración</a:t>
              </a:r>
            </a:p>
            <a:p>
              <a:endParaRPr lang="es-CO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3215009" y="4300532"/>
            <a:ext cx="1691923" cy="935038"/>
            <a:chOff x="1545" y="1933"/>
            <a:chExt cx="889" cy="861"/>
          </a:xfrm>
        </p:grpSpPr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1545" y="1933"/>
              <a:ext cx="889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 dirty="0"/>
                <a:t>LIBRO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1545" y="2205"/>
              <a:ext cx="889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/>
                <a:t>NroPáginas</a:t>
              </a:r>
            </a:p>
            <a:p>
              <a:endParaRPr lang="es-CO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5214896" y="4298945"/>
            <a:ext cx="1751023" cy="1006475"/>
            <a:chOff x="1552" y="1933"/>
            <a:chExt cx="882" cy="861"/>
          </a:xfrm>
        </p:grpSpPr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1552" y="1933"/>
              <a:ext cx="88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OPERA</a:t>
              </a:r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1552" y="2205"/>
              <a:ext cx="88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20499" name="AutoShape 19"/>
          <p:cNvCxnSpPr>
            <a:cxnSpLocks noChangeShapeType="1"/>
            <a:endCxn id="20485" idx="2"/>
          </p:cNvCxnSpPr>
          <p:nvPr/>
        </p:nvCxnSpPr>
        <p:spPr bwMode="auto">
          <a:xfrm rot="16200000">
            <a:off x="2982089" y="3178964"/>
            <a:ext cx="460375" cy="1779587"/>
          </a:xfrm>
          <a:prstGeom prst="bentConnector3">
            <a:avLst>
              <a:gd name="adj1" fmla="val 37241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0500" name="AutoShape 20"/>
          <p:cNvCxnSpPr>
            <a:cxnSpLocks noChangeShapeType="1"/>
            <a:endCxn id="20485" idx="2"/>
          </p:cNvCxnSpPr>
          <p:nvPr/>
        </p:nvCxnSpPr>
        <p:spPr bwMode="auto">
          <a:xfrm rot="16200000">
            <a:off x="3863946" y="4062407"/>
            <a:ext cx="461962" cy="14287"/>
          </a:xfrm>
          <a:prstGeom prst="bentConnector3">
            <a:avLst>
              <a:gd name="adj1" fmla="val 50171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0501" name="AutoShape 21"/>
          <p:cNvCxnSpPr>
            <a:cxnSpLocks noChangeShapeType="1"/>
            <a:endCxn id="20485" idx="2"/>
          </p:cNvCxnSpPr>
          <p:nvPr/>
        </p:nvCxnSpPr>
        <p:spPr bwMode="auto">
          <a:xfrm rot="5400000" flipH="1">
            <a:off x="4875976" y="3064664"/>
            <a:ext cx="460375" cy="2008188"/>
          </a:xfrm>
          <a:prstGeom prst="bentConnector3">
            <a:avLst>
              <a:gd name="adj1" fmla="val 3413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3930620" y="3867145"/>
            <a:ext cx="344488" cy="144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4903788" y="2781300"/>
            <a:ext cx="424021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CO" b="1"/>
              <a:t>¿Quién puede remplazar a quien ?</a:t>
            </a:r>
            <a:r>
              <a:rPr lang="es-CO"/>
              <a:t> 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CO" b="1"/>
              <a:t>¿Por qué?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285720" y="2643182"/>
            <a:ext cx="30495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dirty="0"/>
              <a:t>Una PELICULA es una OBRA</a:t>
            </a:r>
          </a:p>
          <a:p>
            <a:pPr algn="l"/>
            <a:r>
              <a:rPr lang="es-CO" sz="1600" dirty="0"/>
              <a:t>Un LIBRO es una OBRA</a:t>
            </a:r>
          </a:p>
          <a:p>
            <a:pPr algn="l"/>
            <a:r>
              <a:rPr lang="es-CO" sz="1600" dirty="0"/>
              <a:t>Una OPERA es una OBRA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214283" y="5589582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TERROR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1928783" y="5595932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COMICA</a:t>
            </a:r>
          </a:p>
        </p:txBody>
      </p:sp>
      <p:sp>
        <p:nvSpPr>
          <p:cNvPr id="20515" name="AutoShape 35"/>
          <p:cNvSpPr>
            <a:spLocks noChangeArrowheads="1"/>
          </p:cNvSpPr>
          <p:nvPr/>
        </p:nvSpPr>
        <p:spPr bwMode="auto">
          <a:xfrm>
            <a:off x="2014508" y="5235570"/>
            <a:ext cx="271462" cy="144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20517" name="AutoShape 37"/>
          <p:cNvCxnSpPr>
            <a:cxnSpLocks noChangeShapeType="1"/>
            <a:stCxn id="20510" idx="0"/>
            <a:endCxn id="20509" idx="0"/>
          </p:cNvCxnSpPr>
          <p:nvPr/>
        </p:nvCxnSpPr>
        <p:spPr bwMode="auto">
          <a:xfrm rot="5400000" flipH="1">
            <a:off x="1860520" y="4735507"/>
            <a:ext cx="6350" cy="1714500"/>
          </a:xfrm>
          <a:prstGeom prst="bentConnector3">
            <a:avLst>
              <a:gd name="adj1" fmla="val 21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0519" name="Line 39"/>
          <p:cNvSpPr>
            <a:spLocks noChangeShapeType="1"/>
          </p:cNvSpPr>
          <p:nvPr/>
        </p:nvSpPr>
        <p:spPr bwMode="auto">
          <a:xfrm flipV="1">
            <a:off x="2158970" y="5380032"/>
            <a:ext cx="0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57166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Generalización</a:t>
            </a:r>
          </a:p>
        </p:txBody>
      </p:sp>
      <p:sp>
        <p:nvSpPr>
          <p:cNvPr id="21528" name="Text Box 24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Esta relación también es conocida como </a:t>
            </a:r>
            <a:r>
              <a:rPr lang="es-CO" sz="2400" b="1"/>
              <a:t>HERENCIA. </a:t>
            </a:r>
            <a:endParaRPr lang="es-CO" sz="2400"/>
          </a:p>
        </p:txBody>
      </p:sp>
      <p:sp>
        <p:nvSpPr>
          <p:cNvPr id="36" name="3 Marcador de fecha"/>
          <p:cNvSpPr>
            <a:spLocks noGrp="1"/>
          </p:cNvSpPr>
          <p:nvPr>
            <p:ph type="dt" sz="half" idx="10"/>
          </p:nvPr>
        </p:nvSpPr>
        <p:spPr>
          <a:xfrm>
            <a:off x="6440487" y="-258784"/>
            <a:ext cx="2514600" cy="288925"/>
          </a:xfrm>
        </p:spPr>
        <p:txBody>
          <a:bodyPr/>
          <a:lstStyle/>
          <a:p>
            <a:fld id="{3E9A4B23-96B5-41B9-B8DE-44F08744EF1F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3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93087" y="6138968"/>
            <a:ext cx="758952" cy="246888"/>
          </a:xfrm>
        </p:spPr>
        <p:txBody>
          <a:bodyPr/>
          <a:lstStyle/>
          <a:p>
            <a:fld id="{99A0B274-6066-4D4C-957B-096692AB6EEF}" type="slidenum">
              <a:rPr lang="es-CO"/>
              <a:pPr/>
              <a:t>18</a:t>
            </a:fld>
            <a:endParaRPr lang="es-CO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981325" y="1870054"/>
            <a:ext cx="14382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OBRA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981325" y="2303441"/>
            <a:ext cx="1438275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s-CO"/>
          </a:p>
          <a:p>
            <a:pPr algn="l"/>
            <a:r>
              <a:rPr lang="es-CO"/>
              <a:t>Titulo</a:t>
            </a:r>
          </a:p>
          <a:p>
            <a:pPr algn="l"/>
            <a:r>
              <a:rPr lang="es-CO"/>
              <a:t>Autor</a:t>
            </a:r>
          </a:p>
          <a:p>
            <a:pPr algn="l"/>
            <a:endParaRPr lang="es-CO"/>
          </a:p>
          <a:p>
            <a:pPr algn="l"/>
            <a:endParaRPr lang="es-CO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981325" y="2936854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1079500" y="3873479"/>
            <a:ext cx="1439862" cy="1092200"/>
            <a:chOff x="1564" y="1933"/>
            <a:chExt cx="870" cy="861"/>
          </a:xfrm>
        </p:grpSpPr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PELICULA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/>
                <a:t>Duración</a:t>
              </a:r>
            </a:p>
            <a:p>
              <a:endParaRPr lang="es-CO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514" name="Group 10"/>
          <p:cNvGrpSpPr>
            <a:grpSpLocks/>
          </p:cNvGrpSpPr>
          <p:nvPr/>
        </p:nvGrpSpPr>
        <p:grpSpPr bwMode="auto">
          <a:xfrm>
            <a:off x="3009900" y="3873479"/>
            <a:ext cx="1525587" cy="1020762"/>
            <a:chOff x="1564" y="1933"/>
            <a:chExt cx="870" cy="861"/>
          </a:xfrm>
        </p:grpSpPr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LIBRO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/>
                <a:t>NroPáginas</a:t>
              </a:r>
            </a:p>
            <a:p>
              <a:endParaRPr lang="es-CO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518" name="Group 14"/>
          <p:cNvGrpSpPr>
            <a:grpSpLocks/>
          </p:cNvGrpSpPr>
          <p:nvPr/>
        </p:nvGrpSpPr>
        <p:grpSpPr bwMode="auto">
          <a:xfrm>
            <a:off x="4967287" y="3873479"/>
            <a:ext cx="1368425" cy="1020762"/>
            <a:chOff x="1564" y="1933"/>
            <a:chExt cx="870" cy="861"/>
          </a:xfrm>
        </p:grpSpPr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OPERA</a:t>
              </a:r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21522" name="AutoShape 18"/>
          <p:cNvCxnSpPr>
            <a:cxnSpLocks noChangeShapeType="1"/>
            <a:endCxn id="21508" idx="2"/>
          </p:cNvCxnSpPr>
          <p:nvPr/>
        </p:nvCxnSpPr>
        <p:spPr bwMode="auto">
          <a:xfrm rot="16200000">
            <a:off x="2436019" y="2609035"/>
            <a:ext cx="635000" cy="189388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1523" name="AutoShape 19"/>
          <p:cNvCxnSpPr>
            <a:cxnSpLocks noChangeShapeType="1"/>
            <a:endCxn id="21508" idx="2"/>
          </p:cNvCxnSpPr>
          <p:nvPr/>
        </p:nvCxnSpPr>
        <p:spPr bwMode="auto">
          <a:xfrm rot="5400000" flipH="1">
            <a:off x="3422650" y="3516291"/>
            <a:ext cx="635000" cy="793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1524" name="AutoShape 20"/>
          <p:cNvCxnSpPr>
            <a:cxnSpLocks noChangeShapeType="1"/>
            <a:endCxn id="21508" idx="2"/>
          </p:cNvCxnSpPr>
          <p:nvPr/>
        </p:nvCxnSpPr>
        <p:spPr bwMode="auto">
          <a:xfrm rot="5400000" flipH="1">
            <a:off x="4361656" y="2577285"/>
            <a:ext cx="635000" cy="19573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1525" name="AutoShape 21"/>
          <p:cNvSpPr>
            <a:spLocks noChangeArrowheads="1"/>
          </p:cNvSpPr>
          <p:nvPr/>
        </p:nvSpPr>
        <p:spPr bwMode="auto">
          <a:xfrm>
            <a:off x="3543300" y="3224191"/>
            <a:ext cx="3603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6408737" y="3957616"/>
            <a:ext cx="2735263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CO" b="1"/>
              <a:t>PELICULA, LIBRO y OPERA </a:t>
            </a:r>
            <a:r>
              <a:rPr lang="es-CO" b="1" i="1"/>
              <a:t>heredan </a:t>
            </a:r>
            <a:r>
              <a:rPr lang="es-CO" b="1"/>
              <a:t>los atributos y operaciones de OBRA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5327650" y="2085954"/>
            <a:ext cx="3527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La clase </a:t>
            </a:r>
            <a:r>
              <a:rPr lang="en-US" b="1"/>
              <a:t>OBRA</a:t>
            </a:r>
            <a:r>
              <a:rPr lang="en-US"/>
              <a:t> es la </a:t>
            </a:r>
            <a:r>
              <a:rPr lang="en-US" b="1"/>
              <a:t>superclase </a:t>
            </a:r>
            <a:r>
              <a:rPr lang="en-US"/>
              <a:t>de</a:t>
            </a:r>
          </a:p>
          <a:p>
            <a:pPr algn="l"/>
            <a:r>
              <a:rPr lang="es-CO" b="1"/>
              <a:t>PELICULA, LIBRO y OPERA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1006475" y="5608616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TERROR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2720975" y="5614966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COMICA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1006475" y="6113441"/>
            <a:ext cx="1584325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2735262" y="6118204"/>
            <a:ext cx="1584325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21535" name="AutoShape 31"/>
          <p:cNvCxnSpPr>
            <a:cxnSpLocks noChangeShapeType="1"/>
            <a:stCxn id="21531" idx="0"/>
          </p:cNvCxnSpPr>
          <p:nvPr/>
        </p:nvCxnSpPr>
        <p:spPr bwMode="auto">
          <a:xfrm rot="16200000">
            <a:off x="1477962" y="5286354"/>
            <a:ext cx="642937" cy="1588"/>
          </a:xfrm>
          <a:prstGeom prst="bentConnector3">
            <a:avLst>
              <a:gd name="adj1" fmla="val 5012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1536" name="AutoShape 32"/>
          <p:cNvCxnSpPr>
            <a:cxnSpLocks noChangeShapeType="1"/>
            <a:stCxn id="21532" idx="0"/>
          </p:cNvCxnSpPr>
          <p:nvPr/>
        </p:nvCxnSpPr>
        <p:spPr bwMode="auto">
          <a:xfrm rot="5400000" flipH="1">
            <a:off x="2332037" y="4433867"/>
            <a:ext cx="649287" cy="1712912"/>
          </a:xfrm>
          <a:prstGeom prst="bentConnector3">
            <a:avLst>
              <a:gd name="adj1" fmla="val 2322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1537" name="AutoShape 33"/>
          <p:cNvSpPr>
            <a:spLocks noChangeArrowheads="1"/>
          </p:cNvSpPr>
          <p:nvPr/>
        </p:nvSpPr>
        <p:spPr bwMode="auto">
          <a:xfrm>
            <a:off x="1655762" y="4965679"/>
            <a:ext cx="271463" cy="144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 rot="16200000">
            <a:off x="-94456" y="5517335"/>
            <a:ext cx="1674812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/>
              <a:t>Generalización</a:t>
            </a:r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V="1">
            <a:off x="790575" y="2157391"/>
            <a:ext cx="0" cy="27368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 rot="16200000">
            <a:off x="-661988" y="2962254"/>
            <a:ext cx="1976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Especialización </a:t>
            </a: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358775" y="410207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 sz="3400"/>
              <a:t>Herencia y modificadores de acceso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752600"/>
            <a:ext cx="8567738" cy="4267200"/>
          </a:xfrm>
        </p:spPr>
        <p:txBody>
          <a:bodyPr/>
          <a:lstStyle/>
          <a:p>
            <a:r>
              <a:rPr lang="es-ES"/>
              <a:t>En una relación de generalización sólo se comparten los atributos y operaciones protegidos (protected) y públicos (public)</a:t>
            </a:r>
          </a:p>
          <a:p>
            <a:r>
              <a:rPr lang="es-ES"/>
              <a:t>Ejemplo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AF15-E554-430D-B0E4-220429C19E38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1A2A-E27D-46FE-912C-8C819C4B9213}" type="slidenum">
              <a:rPr lang="es-CO"/>
              <a:pPr/>
              <a:t>19</a:t>
            </a:fld>
            <a:endParaRPr lang="es-CO"/>
          </a:p>
        </p:txBody>
      </p:sp>
      <p:pic>
        <p:nvPicPr>
          <p:cNvPr id="49156" name="Picture 4" descr="claseCuen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3924300"/>
            <a:ext cx="2971800" cy="2097088"/>
          </a:xfrm>
          <a:prstGeom prst="rect">
            <a:avLst/>
          </a:prstGeom>
          <a:noFill/>
        </p:spPr>
      </p:pic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323850" y="4365625"/>
            <a:ext cx="54721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" sz="2000"/>
              <a:t>una clase que especialice a la clase Cuenta compartirá con ésta el atributo </a:t>
            </a:r>
            <a:r>
              <a:rPr lang="es-ES" sz="2000" b="1" i="1"/>
              <a:t>numero</a:t>
            </a:r>
            <a:r>
              <a:rPr lang="es-ES" sz="2000" i="1"/>
              <a:t> </a:t>
            </a:r>
            <a:r>
              <a:rPr lang="es-ES" sz="2000"/>
              <a:t>y las operaciones </a:t>
            </a:r>
            <a:r>
              <a:rPr lang="es-ES" sz="2000" b="1" i="1"/>
              <a:t>activarCuenta()</a:t>
            </a:r>
            <a:r>
              <a:rPr lang="es-ES" sz="2000" i="1"/>
              <a:t> </a:t>
            </a:r>
            <a:r>
              <a:rPr lang="es-ES" sz="2000"/>
              <a:t>y </a:t>
            </a:r>
            <a:r>
              <a:rPr lang="es-ES" sz="2000" b="1" i="1"/>
              <a:t>bloquearCuenta()</a:t>
            </a:r>
            <a:r>
              <a:rPr lang="es-ES" sz="2000" i="1"/>
              <a:t>  </a:t>
            </a:r>
            <a:r>
              <a:rPr lang="es-ES" sz="2000"/>
              <a:t>El atributo </a:t>
            </a:r>
            <a:r>
              <a:rPr lang="es-ES" sz="2000" i="1"/>
              <a:t>fechaActivacion</a:t>
            </a:r>
            <a:r>
              <a:rPr lang="es-ES" sz="2000"/>
              <a:t> es privado</a:t>
            </a:r>
            <a:r>
              <a:rPr lang="en-US" sz="2000"/>
              <a:t>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686800" cy="838200"/>
          </a:xfrm>
        </p:spPr>
        <p:txBody>
          <a:bodyPr>
            <a:normAutofit/>
          </a:bodyPr>
          <a:lstStyle/>
          <a:p>
            <a:r>
              <a:rPr lang="es-CO" sz="3400" dirty="0"/>
              <a:t>diagrama de clases: conceptos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CLASES</a:t>
            </a:r>
          </a:p>
          <a:p>
            <a:r>
              <a:rPr lang="es-CO" dirty="0"/>
              <a:t>MULTIPLICIDAD</a:t>
            </a:r>
          </a:p>
          <a:p>
            <a:r>
              <a:rPr lang="es-CO" dirty="0"/>
              <a:t>RELACIONES</a:t>
            </a:r>
          </a:p>
          <a:p>
            <a:pPr lvl="2"/>
            <a:r>
              <a:rPr lang="es-CO" dirty="0"/>
              <a:t>Asociación</a:t>
            </a:r>
          </a:p>
          <a:p>
            <a:pPr lvl="3"/>
            <a:r>
              <a:rPr lang="es-CO" dirty="0"/>
              <a:t>Agregación</a:t>
            </a:r>
          </a:p>
          <a:p>
            <a:pPr lvl="3"/>
            <a:r>
              <a:rPr lang="es-CO" dirty="0"/>
              <a:t>Composición</a:t>
            </a:r>
          </a:p>
          <a:p>
            <a:pPr lvl="2"/>
            <a:r>
              <a:rPr lang="es-CO" dirty="0"/>
              <a:t>Generalización (Herencia)</a:t>
            </a:r>
          </a:p>
          <a:p>
            <a:pPr lvl="2"/>
            <a:r>
              <a:rPr lang="es-CO" dirty="0"/>
              <a:t>Dependencia</a:t>
            </a:r>
          </a:p>
          <a:p>
            <a:pPr lvl="2"/>
            <a:r>
              <a:rPr lang="es-CO" dirty="0"/>
              <a:t>Realización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23D-DFC3-45C6-BDC6-045C3110858F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197B-F8E5-4FD3-A4A1-7C6AD1C44C2E}" type="slidenum">
              <a:rPr lang="es-CO"/>
              <a:pPr/>
              <a:t>2</a:t>
            </a:fld>
            <a:endParaRPr lang="es-CO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Generalización</a:t>
            </a:r>
          </a:p>
        </p:txBody>
      </p:sp>
      <p:sp>
        <p:nvSpPr>
          <p:cNvPr id="33829" name="Rectangle 37"/>
          <p:cNvSpPr>
            <a:spLocks noGrp="1" noChangeArrowheads="1"/>
          </p:cNvSpPr>
          <p:nvPr>
            <p:ph idx="1"/>
          </p:nvPr>
        </p:nvSpPr>
        <p:spPr>
          <a:xfrm>
            <a:off x="2843213" y="1989138"/>
            <a:ext cx="6300787" cy="187166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OBRA es una clase abstracta. </a:t>
            </a:r>
          </a:p>
          <a:p>
            <a:pPr>
              <a:lnSpc>
                <a:spcPct val="90000"/>
              </a:lnSpc>
            </a:pPr>
            <a:r>
              <a:rPr lang="en-US" sz="2000"/>
              <a:t>¿Qué significa esto?</a:t>
            </a:r>
          </a:p>
          <a:p>
            <a:pPr>
              <a:lnSpc>
                <a:spcPct val="90000"/>
              </a:lnSpc>
            </a:pPr>
            <a:r>
              <a:rPr lang="en-US" sz="2000"/>
              <a:t>¿Cuál es la utilidad de las clases abstractas?</a:t>
            </a:r>
          </a:p>
          <a:p>
            <a:pPr>
              <a:lnSpc>
                <a:spcPct val="90000"/>
              </a:lnSpc>
            </a:pPr>
            <a:r>
              <a:rPr lang="en-US" sz="2000"/>
              <a:t>¿En qué casos se recomienda utilizarlas?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A0BD-24CD-4911-997F-B8E72567A675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9AF0-6A49-4729-A911-C7A541451732}" type="slidenum">
              <a:rPr lang="es-CO"/>
              <a:pPr/>
              <a:t>20</a:t>
            </a:fld>
            <a:endParaRPr lang="es-CO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31834" y="1939904"/>
            <a:ext cx="14382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 i="1"/>
              <a:t>OBRA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31834" y="2373292"/>
            <a:ext cx="1438275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s-CO"/>
          </a:p>
          <a:p>
            <a:pPr algn="l"/>
            <a:r>
              <a:rPr lang="es-CO"/>
              <a:t>Titulo</a:t>
            </a:r>
          </a:p>
          <a:p>
            <a:pPr algn="l"/>
            <a:r>
              <a:rPr lang="es-CO"/>
              <a:t>Autor</a:t>
            </a:r>
          </a:p>
          <a:p>
            <a:pPr algn="l"/>
            <a:endParaRPr lang="es-CO"/>
          </a:p>
          <a:p>
            <a:pPr algn="l"/>
            <a:endParaRPr lang="es-CO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931834" y="3006704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4964084" y="3452792"/>
            <a:ext cx="1911350" cy="914400"/>
          </a:xfrm>
          <a:prstGeom prst="upArrowCallout">
            <a:avLst>
              <a:gd name="adj1" fmla="val 52257"/>
              <a:gd name="adj2" fmla="val 52257"/>
              <a:gd name="adj3" fmla="val 16667"/>
              <a:gd name="adj4" fmla="val 6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  <a:latin typeface="Tahoma" pitchFamily="34" charset="0"/>
              </a:rPr>
              <a:t>Consultar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38200"/>
          </a:xfrm>
        </p:spPr>
        <p:txBody>
          <a:bodyPr/>
          <a:lstStyle/>
          <a:p>
            <a:r>
              <a:rPr lang="es-ES" dirty="0"/>
              <a:t>MECANISMOS DE EXTENSIÓN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3262-BB8E-4FAB-9FFA-08EBB1FDF00D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E2A-6A2F-4E9A-B38C-A8E96E2F4397}" type="slidenum">
              <a:rPr lang="es-CO" smtClean="0"/>
              <a:pPr/>
              <a:t>21</a:t>
            </a:fld>
            <a:endParaRPr lang="es-CO"/>
          </a:p>
        </p:txBody>
      </p:sp>
      <p:pic>
        <p:nvPicPr>
          <p:cNvPr id="142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142984"/>
            <a:ext cx="6929486" cy="545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14290"/>
            <a:ext cx="8001000" cy="755650"/>
          </a:xfrm>
        </p:spPr>
        <p:txBody>
          <a:bodyPr>
            <a:normAutofit/>
          </a:bodyPr>
          <a:lstStyle/>
          <a:p>
            <a:r>
              <a:rPr lang="es-CO" dirty="0"/>
              <a:t>Relación de Agregación </a:t>
            </a:r>
          </a:p>
        </p:txBody>
      </p:sp>
      <p:sp>
        <p:nvSpPr>
          <p:cNvPr id="23574" name="Text Box 22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CBBE-BF06-4FA7-9F92-B26A2F49FC23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809-BC9B-4560-AE3C-A1F7B634A8ED}" type="slidenum">
              <a:rPr lang="es-CO"/>
              <a:pPr/>
              <a:t>22</a:t>
            </a:fld>
            <a:endParaRPr lang="es-CO"/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611188" y="1773238"/>
            <a:ext cx="81375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Tipo especial de asociación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Relación entre “el todo” y “las partes”. 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Una clase representa una cosa grande (el “todo”), que consta de elementos más pequeños (las “partes”). 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También está asociada con la relación “tiene”. 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Su símbolo es </a:t>
            </a:r>
          </a:p>
        </p:txBody>
      </p:sp>
      <p:sp>
        <p:nvSpPr>
          <p:cNvPr id="23589" name="AutoShape 37"/>
          <p:cNvSpPr>
            <a:spLocks noChangeArrowheads="1"/>
          </p:cNvSpPr>
          <p:nvPr/>
        </p:nvSpPr>
        <p:spPr bwMode="auto">
          <a:xfrm>
            <a:off x="4140200" y="5445125"/>
            <a:ext cx="566738" cy="35083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57166"/>
            <a:ext cx="8001000" cy="755650"/>
          </a:xfrm>
        </p:spPr>
        <p:txBody>
          <a:bodyPr/>
          <a:lstStyle/>
          <a:p>
            <a:r>
              <a:rPr lang="es-CO" sz="3400"/>
              <a:t>Ejemplo de Relación de Agregación </a:t>
            </a:r>
          </a:p>
        </p:txBody>
      </p:sp>
      <p:sp>
        <p:nvSpPr>
          <p:cNvPr id="24579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-36513" y="1628775"/>
            <a:ext cx="9217026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2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CF91-40C5-46D4-82C9-1EA60AF619E2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3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6A10-D077-417F-A061-39BFFF441124}" type="slidenum">
              <a:rPr lang="es-CO"/>
              <a:pPr/>
              <a:t>23</a:t>
            </a:fld>
            <a:endParaRPr lang="es-CO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214678" y="1571612"/>
            <a:ext cx="19859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CORREO </a:t>
            </a:r>
          </a:p>
          <a:p>
            <a:r>
              <a:rPr lang="es-CO" b="1"/>
              <a:t>ELECTRONICO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213090" y="2219312"/>
            <a:ext cx="19875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3213090" y="2697150"/>
            <a:ext cx="198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3976678" y="3011475"/>
            <a:ext cx="566737" cy="35083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5200640" y="2147875"/>
            <a:ext cx="566738" cy="35083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2651115" y="2147875"/>
            <a:ext cx="566738" cy="35083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354878" y="2003412"/>
            <a:ext cx="166211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ARCHIVO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7353290" y="2651112"/>
            <a:ext cx="166370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7353290" y="3128950"/>
            <a:ext cx="16637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24593" name="AutoShape 17"/>
          <p:cNvCxnSpPr>
            <a:cxnSpLocks noChangeShapeType="1"/>
            <a:stCxn id="24587" idx="3"/>
            <a:endCxn id="24589" idx="1"/>
          </p:cNvCxnSpPr>
          <p:nvPr/>
        </p:nvCxnSpPr>
        <p:spPr bwMode="auto">
          <a:xfrm>
            <a:off x="5767378" y="2324087"/>
            <a:ext cx="15875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992803" y="2003412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adjunto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683365" y="2271700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0..*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416540" y="1787512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0..*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196840" y="2003412"/>
            <a:ext cx="19859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DESTINATARIO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95253" y="2651112"/>
            <a:ext cx="19875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196840" y="3084500"/>
            <a:ext cx="1979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24601" name="AutoShape 25"/>
          <p:cNvCxnSpPr>
            <a:cxnSpLocks noChangeShapeType="1"/>
            <a:stCxn id="24588" idx="1"/>
            <a:endCxn id="24598" idx="3"/>
          </p:cNvCxnSpPr>
          <p:nvPr/>
        </p:nvCxnSpPr>
        <p:spPr bwMode="auto">
          <a:xfrm flipH="1">
            <a:off x="2182803" y="2324087"/>
            <a:ext cx="46831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3430578" y="3876662"/>
            <a:ext cx="16986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TEXTO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3428990" y="4524362"/>
            <a:ext cx="170021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3428990" y="4740262"/>
            <a:ext cx="1700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4264015" y="3371837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4221153" y="35448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4552940" y="3011475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105015" y="23637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503238" y="5380038"/>
            <a:ext cx="8640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CO"/>
              <a:t>La clase “todo” seria </a:t>
            </a:r>
            <a:r>
              <a:rPr lang="es-CO" b="1"/>
              <a:t>CORREOELECTRONICO</a:t>
            </a:r>
            <a:r>
              <a:rPr lang="es-CO"/>
              <a:t> y “las partes” serian </a:t>
            </a:r>
            <a:r>
              <a:rPr lang="es-CO" b="1"/>
              <a:t>ARCHIVO, TEXTO</a:t>
            </a:r>
            <a:r>
              <a:rPr lang="es-CO"/>
              <a:t> y </a:t>
            </a:r>
            <a:r>
              <a:rPr lang="es-CO" b="1"/>
              <a:t>DESTINATARIO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Agregación </a:t>
            </a:r>
          </a:p>
        </p:txBody>
      </p:sp>
      <p:sp>
        <p:nvSpPr>
          <p:cNvPr id="26627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6437284" y="-258784"/>
            <a:ext cx="2514600" cy="288925"/>
          </a:xfrm>
        </p:spPr>
        <p:txBody>
          <a:bodyPr/>
          <a:lstStyle/>
          <a:p>
            <a:fld id="{136AE07A-9C2B-4576-BA25-A7AB256A6254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CDEB-D88F-4A0D-93BC-9578FBCAC4EA}" type="slidenum">
              <a:rPr lang="es-CO"/>
              <a:pPr/>
              <a:t>24</a:t>
            </a:fld>
            <a:endParaRPr lang="es-CO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28597" y="1293791"/>
            <a:ext cx="8567737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CO" sz="2800"/>
              <a:t>Una relación de agregación puede principalmente (pero no necesariamente) expresar: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Que una clase (“parte”) hace parte de otra (“todo”)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Que un cambio de estado de une clase conduce a un cambio de estado de otra clase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Que una acción sobre una clase conduce a una acción sobre otra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28604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Agregación </a:t>
            </a:r>
          </a:p>
        </p:txBody>
      </p:sp>
      <p:sp>
        <p:nvSpPr>
          <p:cNvPr id="25603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3E98-2F3D-4F24-80D6-CABEC8756F57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B581-3BA0-44F6-908D-3466C1F923E2}" type="slidenum">
              <a:rPr lang="es-CO"/>
              <a:pPr/>
              <a:t>25</a:t>
            </a:fld>
            <a:endParaRPr lang="es-CO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11188" y="1509692"/>
            <a:ext cx="853281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400"/>
              <a:t>En un instante dado una instancia de una clase “parte” puede estar ligada a instancias de otras clases 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400"/>
              <a:t>Es decir las partes pueden ser compartidas por otras clases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400"/>
              <a:t>Una instancia de las clases “parte” puede existir sin que exista el “todo”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400"/>
              <a:t>Es decir que el ciclo de vida del todo y las partes puede ser independiente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57166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Composición  </a:t>
            </a:r>
          </a:p>
        </p:txBody>
      </p:sp>
      <p:sp>
        <p:nvSpPr>
          <p:cNvPr id="29699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483-73EF-4078-A217-C1211B3E1CB7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138968"/>
            <a:ext cx="758952" cy="246888"/>
          </a:xfrm>
        </p:spPr>
        <p:txBody>
          <a:bodyPr/>
          <a:lstStyle/>
          <a:p>
            <a:fld id="{E23E613C-B330-4591-A157-AC250E41C015}" type="slidenum">
              <a:rPr lang="es-CO"/>
              <a:pPr/>
              <a:t>26</a:t>
            </a:fld>
            <a:endParaRPr lang="es-CO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1188" y="1438254"/>
            <a:ext cx="853281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Se representa con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Es una agregación “fuerte” o agregación por valor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Los ciclos de vida del “todo” y “las partes” están ligados. Las partes no pueden existir sin el todo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Si el “todo” es destruido o copiado sus componentes también lo son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4643438" y="1509691"/>
            <a:ext cx="566737" cy="350838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57166"/>
            <a:ext cx="8280400" cy="755650"/>
          </a:xfrm>
        </p:spPr>
        <p:txBody>
          <a:bodyPr/>
          <a:lstStyle/>
          <a:p>
            <a:r>
              <a:rPr lang="es-CO" sz="3400"/>
              <a:t>Ejemplo de Relación de Composición  </a:t>
            </a:r>
          </a:p>
        </p:txBody>
      </p:sp>
      <p:sp>
        <p:nvSpPr>
          <p:cNvPr id="30723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2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47008" y="6138968"/>
            <a:ext cx="758952" cy="246888"/>
          </a:xfrm>
        </p:spPr>
        <p:txBody>
          <a:bodyPr/>
          <a:lstStyle/>
          <a:p>
            <a:fld id="{61A8578F-B763-4FD2-84FF-F2429E023CAD}" type="slidenum">
              <a:rPr lang="es-CO"/>
              <a:pPr/>
              <a:t>27</a:t>
            </a:fld>
            <a:endParaRPr lang="es-CO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006446" y="1582716"/>
            <a:ext cx="19859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LIBRO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004858" y="2230416"/>
            <a:ext cx="19875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004858" y="2708254"/>
            <a:ext cx="198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3020983" y="1725591"/>
            <a:ext cx="566738" cy="350838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468908" y="1581129"/>
            <a:ext cx="19859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PAGINA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5467321" y="2228829"/>
            <a:ext cx="1987550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467321" y="2706666"/>
            <a:ext cx="198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30732" name="AutoShape 12"/>
          <p:cNvCxnSpPr>
            <a:cxnSpLocks noChangeShapeType="1"/>
            <a:stCxn id="30728" idx="3"/>
            <a:endCxn id="30729" idx="1"/>
          </p:cNvCxnSpPr>
          <p:nvPr/>
        </p:nvCxnSpPr>
        <p:spPr bwMode="auto">
          <a:xfrm>
            <a:off x="3587721" y="1901804"/>
            <a:ext cx="188118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4811683" y="1581129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165446" y="2085954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30736" name="AutoShape 16"/>
          <p:cNvSpPr>
            <a:spLocks noChangeArrowheads="1"/>
          </p:cNvSpPr>
          <p:nvPr/>
        </p:nvSpPr>
        <p:spPr bwMode="auto">
          <a:xfrm>
            <a:off x="1806546" y="3059091"/>
            <a:ext cx="566737" cy="35083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092171" y="4102079"/>
            <a:ext cx="19859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CUBIERTA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1090583" y="4749779"/>
            <a:ext cx="1987550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1090583" y="5227616"/>
            <a:ext cx="198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30740" name="AutoShape 20"/>
          <p:cNvCxnSpPr>
            <a:cxnSpLocks noChangeShapeType="1"/>
            <a:stCxn id="30736" idx="2"/>
            <a:endCxn id="30737" idx="0"/>
          </p:cNvCxnSpPr>
          <p:nvPr/>
        </p:nvCxnSpPr>
        <p:spPr bwMode="auto">
          <a:xfrm flipH="1">
            <a:off x="2085946" y="3409929"/>
            <a:ext cx="4762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2012921" y="3741716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509683" y="3022579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3165446" y="3309916"/>
            <a:ext cx="5795962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CO"/>
              <a:t>Sea </a:t>
            </a:r>
            <a:r>
              <a:rPr lang="es-CO" b="1"/>
              <a:t>L</a:t>
            </a:r>
            <a:r>
              <a:rPr lang="es-CO"/>
              <a:t> es una instancia de la clase </a:t>
            </a:r>
            <a:r>
              <a:rPr lang="es-CO" b="1"/>
              <a:t>LIBRO</a:t>
            </a:r>
            <a:r>
              <a:rPr lang="es-CO"/>
              <a:t> que esta ligada con un conjunto de elementos de la clase </a:t>
            </a:r>
            <a:r>
              <a:rPr lang="es-CO" b="1"/>
              <a:t>PAGINA</a:t>
            </a:r>
            <a:r>
              <a:rPr lang="es-CO"/>
              <a:t> y con un elemento de la clase </a:t>
            </a:r>
            <a:r>
              <a:rPr lang="es-CO" b="1"/>
              <a:t>CUBIERTA</a:t>
            </a:r>
            <a:r>
              <a:rPr lang="es-CO"/>
              <a:t>.</a:t>
            </a:r>
          </a:p>
          <a:p>
            <a:pPr algn="l"/>
            <a:r>
              <a:rPr lang="es-CO"/>
              <a:t>Entonces si L es eliminado los elementos de la clase </a:t>
            </a:r>
            <a:r>
              <a:rPr lang="es-CO" b="1"/>
              <a:t>PAGINA</a:t>
            </a:r>
            <a:r>
              <a:rPr lang="es-CO"/>
              <a:t> asociados, también son eliminados. Pero el elemento de la clase </a:t>
            </a:r>
            <a:r>
              <a:rPr lang="es-CO" b="1"/>
              <a:t>CUBIERTA</a:t>
            </a:r>
            <a:r>
              <a:rPr lang="es-CO"/>
              <a:t> permanece.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s-ES" sz="4000"/>
              <a:t>… Ejemplos (Asociación)</a:t>
            </a:r>
          </a:p>
        </p:txBody>
      </p:sp>
      <p:pic>
        <p:nvPicPr>
          <p:cNvPr id="7639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143248"/>
            <a:ext cx="7015162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s-ES" sz="4000"/>
              <a:t>… Ejemplos (Clase Asociación)</a:t>
            </a:r>
          </a:p>
        </p:txBody>
      </p:sp>
      <p:sp>
        <p:nvSpPr>
          <p:cNvPr id="765958" name="Rectangle 2054"/>
          <p:cNvSpPr>
            <a:spLocks noChangeArrowheads="1"/>
          </p:cNvSpPr>
          <p:nvPr/>
        </p:nvSpPr>
        <p:spPr bwMode="auto">
          <a:xfrm>
            <a:off x="2671763" y="2452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765961" name="Rectangle 2057"/>
          <p:cNvSpPr>
            <a:spLocks noChangeArrowheads="1"/>
          </p:cNvSpPr>
          <p:nvPr/>
        </p:nvSpPr>
        <p:spPr bwMode="auto">
          <a:xfrm>
            <a:off x="2566988" y="2176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65960" name="Picture 20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1958975"/>
            <a:ext cx="6688138" cy="417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400" dirty="0"/>
              <a:t>diagrama de clases: conceptos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001000" cy="4267200"/>
          </a:xfrm>
        </p:spPr>
        <p:txBody>
          <a:bodyPr/>
          <a:lstStyle/>
          <a:p>
            <a:r>
              <a:rPr lang="es-CO"/>
              <a:t>CLASE 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E54-5E7C-4C7F-8ED5-5EC606F929F5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A30F-E868-4570-9724-AB9D8ADAACC0}" type="slidenum">
              <a:rPr lang="es-CO"/>
              <a:pPr/>
              <a:t>3</a:t>
            </a:fld>
            <a:endParaRPr lang="es-CO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4284663" y="291465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580063" y="2697163"/>
            <a:ext cx="1203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b="1"/>
              <a:t>Nombre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932363" y="3357563"/>
            <a:ext cx="1379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b="1"/>
              <a:t>Atributos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918075" y="4229100"/>
            <a:ext cx="177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b="1"/>
              <a:t>Operaciones</a:t>
            </a:r>
          </a:p>
        </p:txBody>
      </p:sp>
      <p:sp>
        <p:nvSpPr>
          <p:cNvPr id="9232" name="AutoShape 16"/>
          <p:cNvSpPr>
            <a:spLocks/>
          </p:cNvSpPr>
          <p:nvPr/>
        </p:nvSpPr>
        <p:spPr bwMode="auto">
          <a:xfrm>
            <a:off x="4427538" y="3141663"/>
            <a:ext cx="288925" cy="803275"/>
          </a:xfrm>
          <a:prstGeom prst="rightBrace">
            <a:avLst>
              <a:gd name="adj1" fmla="val 2316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9233" name="Picture 17" descr="claseCuen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2781300"/>
            <a:ext cx="2971800" cy="2097088"/>
          </a:xfrm>
          <a:prstGeom prst="rect">
            <a:avLst/>
          </a:prstGeom>
          <a:noFill/>
        </p:spPr>
      </p:pic>
      <p:sp>
        <p:nvSpPr>
          <p:cNvPr id="9234" name="AutoShape 18"/>
          <p:cNvSpPr>
            <a:spLocks/>
          </p:cNvSpPr>
          <p:nvPr/>
        </p:nvSpPr>
        <p:spPr bwMode="auto">
          <a:xfrm>
            <a:off x="4427538" y="4005263"/>
            <a:ext cx="215900" cy="863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s-ES" sz="4000"/>
              <a:t>… Ejemplos (Generalización)</a:t>
            </a:r>
          </a:p>
        </p:txBody>
      </p:sp>
      <p:sp>
        <p:nvSpPr>
          <p:cNvPr id="768007" name="Rectangle 7"/>
          <p:cNvSpPr>
            <a:spLocks noChangeArrowheads="1"/>
          </p:cNvSpPr>
          <p:nvPr/>
        </p:nvSpPr>
        <p:spPr bwMode="auto">
          <a:xfrm>
            <a:off x="2833688" y="2614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768010" name="Rectangle 10"/>
          <p:cNvSpPr>
            <a:spLocks noChangeArrowheads="1"/>
          </p:cNvSpPr>
          <p:nvPr/>
        </p:nvSpPr>
        <p:spPr bwMode="auto">
          <a:xfrm>
            <a:off x="2676525" y="2362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680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785926"/>
            <a:ext cx="6264275" cy="3525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s-ES" sz="4000"/>
              <a:t>… Ejemplos </a:t>
            </a:r>
          </a:p>
        </p:txBody>
      </p:sp>
      <p:sp>
        <p:nvSpPr>
          <p:cNvPr id="770055" name="Rectangle 7"/>
          <p:cNvSpPr>
            <a:spLocks noChangeArrowheads="1"/>
          </p:cNvSpPr>
          <p:nvPr/>
        </p:nvSpPr>
        <p:spPr bwMode="auto">
          <a:xfrm>
            <a:off x="1938338" y="1319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70059" name="Picture 11" descr="rose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12175" y="6022975"/>
            <a:ext cx="295275" cy="257175"/>
          </a:xfrm>
          <a:prstGeom prst="rect">
            <a:avLst/>
          </a:prstGeom>
          <a:noFill/>
        </p:spPr>
      </p:pic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7664450" y="6018213"/>
            <a:ext cx="80962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000" i="0">
                <a:latin typeface="Arial" charset="0"/>
              </a:rPr>
              <a:t>Prácticas 4</a:t>
            </a:r>
          </a:p>
        </p:txBody>
      </p:sp>
      <p:pic>
        <p:nvPicPr>
          <p:cNvPr id="770064" name="Picture 16" descr="dart02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1963" y="5954713"/>
            <a:ext cx="822325" cy="414337"/>
          </a:xfrm>
          <a:prstGeom prst="rect">
            <a:avLst/>
          </a:prstGeom>
          <a:noFill/>
        </p:spPr>
      </p:pic>
      <p:sp>
        <p:nvSpPr>
          <p:cNvPr id="770067" name="Rectangle 19"/>
          <p:cNvSpPr>
            <a:spLocks noChangeArrowheads="1"/>
          </p:cNvSpPr>
          <p:nvPr/>
        </p:nvSpPr>
        <p:spPr bwMode="auto">
          <a:xfrm>
            <a:off x="1876425" y="14525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70066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3738" y="1508125"/>
            <a:ext cx="7296150" cy="5349875"/>
          </a:xfrm>
          <a:prstGeom prst="rect">
            <a:avLst/>
          </a:prstGeom>
          <a:noFill/>
        </p:spPr>
      </p:pic>
      <p:pic>
        <p:nvPicPr>
          <p:cNvPr id="770068" name="Picture 2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62963" y="5692775"/>
            <a:ext cx="4413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Código: generalización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32</a:t>
            </a:fld>
            <a:endParaRPr lang="es-CO"/>
          </a:p>
        </p:txBody>
      </p:sp>
      <p:pic>
        <p:nvPicPr>
          <p:cNvPr id="138242" name="Picture 2" descr="http://joanpaon.files.wordpress.com/2013/06/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85926"/>
            <a:ext cx="3438525" cy="962025"/>
          </a:xfrm>
          <a:prstGeom prst="rect">
            <a:avLst/>
          </a:prstGeom>
          <a:noFill/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785926"/>
            <a:ext cx="30003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Código: La agregación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33</a:t>
            </a:fld>
            <a:endParaRPr lang="es-CO"/>
          </a:p>
        </p:txBody>
      </p:sp>
      <p:pic>
        <p:nvPicPr>
          <p:cNvPr id="2108" name="Picture 60" descr="http://joanpaon.files.wordpress.com/2013/06/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428736"/>
            <a:ext cx="3781425" cy="1028701"/>
          </a:xfrm>
          <a:prstGeom prst="rect">
            <a:avLst/>
          </a:prstGeom>
          <a:noFill/>
        </p:spPr>
      </p:pic>
      <p:sp>
        <p:nvSpPr>
          <p:cNvPr id="65" name="64 Rectángulo"/>
          <p:cNvSpPr/>
          <p:nvPr/>
        </p:nvSpPr>
        <p:spPr>
          <a:xfrm>
            <a:off x="1142976" y="4500570"/>
            <a:ext cx="6858000" cy="1815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s-ES" sz="1600" dirty="0"/>
              <a:t>La clase [TODO] se identifica con un rombo en blanco.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/>
              <a:t>La clase [PARTE] se identifica con una flecha de navegación.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/>
              <a:t>La relación se identifica por su rol situado en la clase [PARTE].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/>
              <a:t>La clase [TODO] no tiene un atributo para expresar el rol.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/>
              <a:t>La multiplicidad de la clase [TODO] es diferente de la unidad.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/>
              <a:t>El constructor de la clase [TODO] no instancia la clase [PARTE].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/>
              <a:t>El destructor de la clase [TODO], cuando existe, no altera la clase [PARTE].</a:t>
            </a:r>
          </a:p>
        </p:txBody>
      </p:sp>
      <p:pic>
        <p:nvPicPr>
          <p:cNvPr id="2109" name="Picture 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571744"/>
            <a:ext cx="6325004" cy="150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357166"/>
            <a:ext cx="8686800" cy="841248"/>
          </a:xfrm>
        </p:spPr>
        <p:txBody>
          <a:bodyPr/>
          <a:lstStyle/>
          <a:p>
            <a:r>
              <a:rPr lang="es-ES" dirty="0"/>
              <a:t>Código: La composición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34</a:t>
            </a:fld>
            <a:endParaRPr lang="es-CO"/>
          </a:p>
        </p:txBody>
      </p:sp>
      <p:pic>
        <p:nvPicPr>
          <p:cNvPr id="134146" name="Picture 2" descr="http://joanpaon.files.wordpress.com/2013/06/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3819525" cy="1028701"/>
          </a:xfrm>
          <a:prstGeom prst="rect">
            <a:avLst/>
          </a:prstGeom>
          <a:noFill/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571612"/>
            <a:ext cx="37242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"/>
          <p:cNvSpPr/>
          <p:nvPr/>
        </p:nvSpPr>
        <p:spPr>
          <a:xfrm>
            <a:off x="1071538" y="4429132"/>
            <a:ext cx="7000924" cy="20717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s-ES" sz="1600" dirty="0"/>
              <a:t>La clase [TODO] se identifica con un rombo en negro.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/>
              <a:t>La clase [PARTE] se identifica con una flecha de navegación.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/>
              <a:t>La relación se identifica por su rol situado en la clase [PARTE].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/>
              <a:t>La clase [TODO] no tiene un atributo para expresar el rol.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/>
              <a:t>La multiplicidad de la clase [TODO] es siempre la unidad.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/>
              <a:t>El constructor de la clase [TODO] suele instanciar la clase [PARTE].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/>
              <a:t>El destructor de la clase [TODO], cuando existe, destruye también la clase [PARTE].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Código: generalización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35</a:t>
            </a:fld>
            <a:endParaRPr lang="es-CO"/>
          </a:p>
        </p:txBody>
      </p:sp>
      <p:pic>
        <p:nvPicPr>
          <p:cNvPr id="138242" name="Picture 2" descr="http://joanpaon.files.wordpress.com/2013/06/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85926"/>
            <a:ext cx="3438525" cy="962025"/>
          </a:xfrm>
          <a:prstGeom prst="rect">
            <a:avLst/>
          </a:prstGeom>
          <a:noFill/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785926"/>
            <a:ext cx="30003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245" name="Picture 5" descr="http://joanpaon.files.wordpress.com/2013/06/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3429000"/>
            <a:ext cx="3248025" cy="962025"/>
          </a:xfrm>
          <a:prstGeom prst="rect">
            <a:avLst/>
          </a:prstGeom>
          <a:noFill/>
        </p:spPr>
      </p:pic>
      <p:pic>
        <p:nvPicPr>
          <p:cNvPr id="13824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3429000"/>
            <a:ext cx="43243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Código: interfaces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36</a:t>
            </a:fld>
            <a:endParaRPr lang="es-CO"/>
          </a:p>
        </p:txBody>
      </p:sp>
      <p:pic>
        <p:nvPicPr>
          <p:cNvPr id="136194" name="Picture 2" descr="http://joanpaon.files.wordpress.com/2013/06/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214422"/>
            <a:ext cx="3438525" cy="962025"/>
          </a:xfrm>
          <a:prstGeom prst="rect">
            <a:avLst/>
          </a:prstGeom>
          <a:noFill/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285992"/>
            <a:ext cx="41148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6197" name="Picture 5" descr="http://joanpaon.files.wordpress.com/2013/05/coch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929066"/>
            <a:ext cx="2847975" cy="2466975"/>
          </a:xfrm>
          <a:prstGeom prst="rect">
            <a:avLst/>
          </a:prstGeom>
          <a:noFill/>
        </p:spPr>
      </p:pic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06" y="4143380"/>
            <a:ext cx="43148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ctángulo"/>
          <p:cNvSpPr/>
          <p:nvPr/>
        </p:nvSpPr>
        <p:spPr>
          <a:xfrm>
            <a:off x="0" y="1500174"/>
            <a:ext cx="4643438" cy="18466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s-ES" sz="2400" b="1" dirty="0"/>
              <a:t>REALIZACIÓN</a:t>
            </a:r>
            <a:r>
              <a:rPr lang="es-ES" dirty="0"/>
              <a:t>  </a:t>
            </a:r>
            <a:r>
              <a:rPr lang="es-ES" b="1" dirty="0"/>
              <a:t>implementación de un interfaz por parte de una clase</a:t>
            </a:r>
            <a:r>
              <a:rPr lang="es-ES" dirty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s-ES" b="1" dirty="0"/>
              <a:t>  La clase debe declarar la implementación del interfaz</a:t>
            </a:r>
            <a:r>
              <a:rPr lang="es-ES" dirty="0"/>
              <a:t>. </a:t>
            </a:r>
          </a:p>
          <a:p>
            <a:pPr algn="l">
              <a:buFont typeface="Arial" pitchFamily="34" charset="0"/>
              <a:buChar char="•"/>
            </a:pPr>
            <a:r>
              <a:rPr lang="es-ES" b="1" dirty="0"/>
              <a:t>  La clase debe definir el cuerpo de los métodos impuestos por el interfaz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400"/>
              <a:t>Generación de código a partir del Diagrama de Clases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4AF8-5D8D-41F0-A424-80600944B2AC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754C-7687-434D-8B5C-A95DB8F46664}" type="slidenum">
              <a:rPr lang="es-CO"/>
              <a:pPr/>
              <a:t>37</a:t>
            </a:fld>
            <a:endParaRPr lang="es-CO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2019300"/>
            <a:ext cx="7921625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2" name="Picture 6" descr="ClaseRobo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4786322"/>
            <a:ext cx="4876800" cy="1647825"/>
          </a:xfrm>
          <a:prstGeom prst="rect">
            <a:avLst/>
          </a:prstGeom>
          <a:noFill/>
        </p:spPr>
      </p:pic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61975" y="1612900"/>
            <a:ext cx="566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400"/>
              <a:t>Consideremos la siguiente plantilla: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400"/>
              <a:t>Generación de código a partir del Diagrama de Clases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D82-94C7-42CE-B4F4-585568230B59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1131-29F6-4C0C-B611-D0B2B447586C}" type="slidenum">
              <a:rPr lang="es-CO"/>
              <a:pPr/>
              <a:t>38</a:t>
            </a:fld>
            <a:endParaRPr lang="es-CO"/>
          </a:p>
        </p:txBody>
      </p:sp>
      <p:pic>
        <p:nvPicPr>
          <p:cNvPr id="51204" name="Picture 4" descr="ClaseRob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3350" y="1773238"/>
            <a:ext cx="4876800" cy="1647825"/>
          </a:xfrm>
          <a:prstGeom prst="rect">
            <a:avLst/>
          </a:prstGeom>
          <a:noFill/>
        </p:spPr>
      </p:pic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20700" y="1890713"/>
            <a:ext cx="202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/>
              <a:t>Es de la forma</a:t>
            </a:r>
          </a:p>
        </p:txBody>
      </p:sp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5513" y="3068638"/>
            <a:ext cx="51181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1211" name="AutoShape 11"/>
          <p:cNvCxnSpPr>
            <a:cxnSpLocks noChangeShapeType="1"/>
            <a:stCxn id="51212" idx="2"/>
            <a:endCxn id="51206" idx="3"/>
          </p:cNvCxnSpPr>
          <p:nvPr/>
        </p:nvCxnSpPr>
        <p:spPr bwMode="auto">
          <a:xfrm flipH="1" flipV="1">
            <a:off x="2546350" y="2089150"/>
            <a:ext cx="1795463" cy="331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4356100" y="2060575"/>
            <a:ext cx="3360738" cy="720725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473075" y="2251075"/>
            <a:ext cx="2938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/>
              <a:t>Atributo:Tipo=“valor”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400"/>
              <a:t>Generación de código a partir del Diagrama de Clases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7BE3-944E-499C-A7F8-D0944106AF32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6870-B8EA-4261-BC9D-8FFD6FAAEA51}" type="slidenum">
              <a:rPr lang="es-CO"/>
              <a:pPr/>
              <a:t>39</a:t>
            </a:fld>
            <a:endParaRPr lang="es-CO"/>
          </a:p>
        </p:txBody>
      </p:sp>
      <p:pic>
        <p:nvPicPr>
          <p:cNvPr id="52227" name="Picture 3" descr="ClaseRob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3350" y="1773238"/>
            <a:ext cx="4876800" cy="1647825"/>
          </a:xfrm>
          <a:prstGeom prst="rect">
            <a:avLst/>
          </a:prstGeom>
          <a:noFill/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5513" y="3068638"/>
            <a:ext cx="51181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58888" y="2133600"/>
            <a:ext cx="3168650" cy="2519363"/>
            <a:chOff x="793" y="1344"/>
            <a:chExt cx="1996" cy="1587"/>
          </a:xfrm>
        </p:grpSpPr>
        <p:sp>
          <p:nvSpPr>
            <p:cNvPr id="52233" name="Freeform 9"/>
            <p:cNvSpPr>
              <a:spLocks/>
            </p:cNvSpPr>
            <p:nvPr/>
          </p:nvSpPr>
          <p:spPr bwMode="auto">
            <a:xfrm>
              <a:off x="793" y="1570"/>
              <a:ext cx="1633" cy="1361"/>
            </a:xfrm>
            <a:custGeom>
              <a:avLst/>
              <a:gdLst/>
              <a:ahLst/>
              <a:cxnLst>
                <a:cxn ang="0">
                  <a:pos x="1677" y="0"/>
                </a:cxn>
                <a:cxn ang="0">
                  <a:pos x="326" y="289"/>
                </a:cxn>
                <a:cxn ang="0">
                  <a:pos x="66" y="1038"/>
                </a:cxn>
                <a:cxn ang="0">
                  <a:pos x="724" y="1361"/>
                </a:cxn>
              </a:cxnLst>
              <a:rect l="0" t="0" r="r" b="b"/>
              <a:pathLst>
                <a:path w="1677" h="1361">
                  <a:moveTo>
                    <a:pt x="1677" y="0"/>
                  </a:moveTo>
                  <a:cubicBezTo>
                    <a:pt x="1452" y="48"/>
                    <a:pt x="594" y="116"/>
                    <a:pt x="326" y="289"/>
                  </a:cubicBezTo>
                  <a:cubicBezTo>
                    <a:pt x="58" y="462"/>
                    <a:pt x="0" y="859"/>
                    <a:pt x="66" y="1038"/>
                  </a:cubicBezTo>
                  <a:cubicBezTo>
                    <a:pt x="132" y="1217"/>
                    <a:pt x="587" y="1294"/>
                    <a:pt x="724" y="1361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2234" name="Oval 10"/>
            <p:cNvSpPr>
              <a:spLocks noChangeArrowheads="1"/>
            </p:cNvSpPr>
            <p:nvPr/>
          </p:nvSpPr>
          <p:spPr bwMode="auto">
            <a:xfrm>
              <a:off x="2426" y="1344"/>
              <a:ext cx="363" cy="36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87675" y="2836863"/>
            <a:ext cx="1560513" cy="2608262"/>
            <a:chOff x="1882" y="1787"/>
            <a:chExt cx="983" cy="1643"/>
          </a:xfrm>
        </p:grpSpPr>
        <p:sp>
          <p:nvSpPr>
            <p:cNvPr id="52236" name="Oval 12"/>
            <p:cNvSpPr>
              <a:spLocks noChangeArrowheads="1"/>
            </p:cNvSpPr>
            <p:nvPr/>
          </p:nvSpPr>
          <p:spPr bwMode="auto">
            <a:xfrm>
              <a:off x="2547" y="1787"/>
              <a:ext cx="318" cy="27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 flipH="1">
              <a:off x="1882" y="2024"/>
              <a:ext cx="726" cy="14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7793038" cy="641350"/>
          </a:xfrm>
        </p:spPr>
        <p:txBody>
          <a:bodyPr>
            <a:normAutofit fontScale="90000"/>
          </a:bodyPr>
          <a:lstStyle/>
          <a:p>
            <a:r>
              <a:rPr lang="es-ES" sz="3200"/>
              <a:t>Modificadores de Acceso de los atributos y operaciones de las Clases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2600"/>
              <a:t>Los atributos y operaciones tienen unos  modificadores de acceso. Ellos son:</a:t>
            </a:r>
          </a:p>
          <a:p>
            <a:pPr>
              <a:buFont typeface="Wingdings" pitchFamily="2" charset="2"/>
              <a:buNone/>
            </a:pPr>
            <a:endParaRPr lang="es-ES" sz="2600"/>
          </a:p>
          <a:p>
            <a:pPr lvl="1"/>
            <a:r>
              <a:rPr lang="en-US" sz="2200"/>
              <a:t>Protected # </a:t>
            </a:r>
          </a:p>
          <a:p>
            <a:pPr lvl="1"/>
            <a:r>
              <a:rPr lang="en-US" sz="2200"/>
              <a:t>Private –</a:t>
            </a:r>
          </a:p>
          <a:p>
            <a:pPr lvl="1"/>
            <a:r>
              <a:rPr lang="en-US" sz="2200"/>
              <a:t>Public +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37CE-EFA7-4CAA-A264-3BAC60731C52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CE0E-768F-4143-9EE3-231D68B83679}" type="slidenum">
              <a:rPr lang="es-CO"/>
              <a:pPr/>
              <a:t>4</a:t>
            </a:fld>
            <a:endParaRPr lang="es-CO"/>
          </a:p>
        </p:txBody>
      </p:sp>
      <p:pic>
        <p:nvPicPr>
          <p:cNvPr id="47108" name="Picture 4" descr="claseCuen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9925" y="2708275"/>
            <a:ext cx="2971800" cy="2097088"/>
          </a:xfrm>
          <a:prstGeom prst="rect">
            <a:avLst/>
          </a:prstGeom>
          <a:noFill/>
        </p:spPr>
      </p:pic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3260725" y="335756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3203575" y="3706813"/>
            <a:ext cx="1271588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2916238" y="4149725"/>
            <a:ext cx="155416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34963" y="5157788"/>
            <a:ext cx="8629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 sz="2000" b="1"/>
              <a:t>Son muy importantes cuando hay relaciones de herencia, ¡¡¡ lo veremos más adelante !!!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Text Box 8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CO" sz="3400"/>
              <a:t>¿Cómo se llevan los roles a código?</a:t>
            </a:r>
          </a:p>
        </p:txBody>
      </p:sp>
      <p:pic>
        <p:nvPicPr>
          <p:cNvPr id="54276" name="Picture 4" descr="roles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3312" y="2817019"/>
            <a:ext cx="2009775" cy="2000250"/>
          </a:xfrm>
          <a:noFill/>
          <a:ln/>
        </p:spPr>
      </p:pic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B62-A0C6-4EF0-90C1-78F030F56C95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C964-0131-474D-ADDD-85E89F9AAC84}" type="slidenum">
              <a:rPr lang="es-CO"/>
              <a:pPr/>
              <a:t>40</a:t>
            </a:fld>
            <a:endParaRPr lang="es-CO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14282" y="3071810"/>
            <a:ext cx="4427538" cy="396875"/>
          </a:xfrm>
          <a:prstGeom prst="rect">
            <a:avLst/>
          </a:prstGeom>
          <a:solidFill>
            <a:schemeClr val="accent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err="1">
                <a:latin typeface="Tahoma" pitchFamily="34" charset="0"/>
              </a:rPr>
              <a:t>Propiedad</a:t>
            </a:r>
            <a:r>
              <a:rPr lang="en-US" sz="2000" dirty="0">
                <a:latin typeface="Tahoma" pitchFamily="34" charset="0"/>
              </a:rPr>
              <a:t> de la </a:t>
            </a:r>
            <a:r>
              <a:rPr lang="en-US" sz="2000" dirty="0" err="1">
                <a:latin typeface="Tahoma" pitchFamily="34" charset="0"/>
              </a:rPr>
              <a:t>clase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ReciboDeCaja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2571736" y="3571876"/>
            <a:ext cx="1206500" cy="79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14282" y="3929066"/>
            <a:ext cx="3581400" cy="396875"/>
          </a:xfrm>
          <a:prstGeom prst="rect">
            <a:avLst/>
          </a:prstGeom>
          <a:solidFill>
            <a:schemeClr val="accent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err="1">
                <a:latin typeface="Tahoma" pitchFamily="34" charset="0"/>
              </a:rPr>
              <a:t>Propiedad</a:t>
            </a:r>
            <a:r>
              <a:rPr lang="en-US" sz="2000" dirty="0">
                <a:latin typeface="Tahoma" pitchFamily="34" charset="0"/>
              </a:rPr>
              <a:t> de la </a:t>
            </a:r>
            <a:r>
              <a:rPr lang="en-US" sz="2000" dirty="0" err="1">
                <a:latin typeface="Tahoma" pitchFamily="34" charset="0"/>
              </a:rPr>
              <a:t>clase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Factura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2500298" y="4000504"/>
            <a:ext cx="1676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84213" y="1773238"/>
            <a:ext cx="6943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/>
              <a:t>Los roles se convierten en propiedades de las clases.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Text Box 7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CO" sz="3400"/>
              <a:t>¿Cómo se llevan los roles a código?</a:t>
            </a:r>
          </a:p>
        </p:txBody>
      </p:sp>
      <p:sp>
        <p:nvSpPr>
          <p:cNvPr id="56324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323850" y="1844675"/>
            <a:ext cx="8001000" cy="3405188"/>
          </a:xfrm>
          <a:solidFill>
            <a:schemeClr val="accent1">
              <a:alpha val="14999"/>
            </a:schemeClr>
          </a:solidFill>
          <a:ln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Clase ReciboDeCaja </a:t>
            </a:r>
          </a:p>
          <a:p>
            <a:pPr>
              <a:buFont typeface="Wingdings" pitchFamily="2" charset="2"/>
              <a:buNone/>
            </a:pPr>
            <a:r>
              <a:rPr lang="en-US"/>
              <a:t>{</a:t>
            </a:r>
          </a:p>
          <a:p>
            <a:pPr>
              <a:buFont typeface="Wingdings" pitchFamily="2" charset="2"/>
              <a:buNone/>
            </a:pPr>
            <a:r>
              <a:rPr lang="en-US"/>
              <a:t>  //atributos</a:t>
            </a:r>
          </a:p>
          <a:p>
            <a:pPr>
              <a:buFont typeface="Wingdings" pitchFamily="2" charset="2"/>
              <a:buNone/>
            </a:pPr>
            <a:r>
              <a:rPr lang="en-US"/>
              <a:t>  </a:t>
            </a:r>
            <a:r>
              <a:rPr lang="en-US" b="1"/>
              <a:t>private </a:t>
            </a:r>
            <a:r>
              <a:rPr lang="en-US"/>
              <a:t>factura 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b="1"/>
              <a:t>Factura</a:t>
            </a:r>
            <a:r>
              <a:rPr lang="en-US"/>
              <a:t>; </a:t>
            </a:r>
          </a:p>
          <a:p>
            <a:pPr>
              <a:buFont typeface="Wingdings" pitchFamily="2" charset="2"/>
              <a:buNone/>
            </a:pPr>
            <a:r>
              <a:rPr lang="en-US"/>
              <a:t>  </a:t>
            </a:r>
            <a:r>
              <a:rPr lang="en-US" b="1"/>
              <a:t>…</a:t>
            </a:r>
          </a:p>
          <a:p>
            <a:pPr>
              <a:buFont typeface="Wingdings" pitchFamily="2" charset="2"/>
              <a:buNone/>
            </a:pPr>
            <a:r>
              <a:rPr lang="en-US"/>
              <a:t>}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0990-1B8E-4808-A96B-28F8F2E6BE25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1457-D8A8-4C7C-9970-6AFA70CC468A}" type="slidenum">
              <a:rPr lang="es-CO"/>
              <a:pPr/>
              <a:t>41</a:t>
            </a:fld>
            <a:endParaRPr lang="es-CO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50825" y="5084763"/>
            <a:ext cx="8610600" cy="152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>
                <a:latin typeface="Tahoma" pitchFamily="34" charset="0"/>
              </a:rPr>
              <a:t>Note que la Multiplicidad de Factura es 1.</a:t>
            </a:r>
          </a:p>
          <a:p>
            <a:pPr algn="l"/>
            <a:r>
              <a:rPr lang="en-US" sz="2000">
                <a:latin typeface="Tahoma" pitchFamily="34" charset="0"/>
              </a:rPr>
              <a:t>¿Cómo mapear al código el rol recibo, cuya multiplicidad asociada es 1..n?</a:t>
            </a:r>
          </a:p>
          <a:p>
            <a:pPr algn="l"/>
            <a:r>
              <a:rPr lang="en-US" sz="2000">
                <a:latin typeface="Tahoma" pitchFamily="34" charset="0"/>
              </a:rPr>
              <a:t>¿Cómo mapear atributos cuya multiplicidad asociada es *?</a:t>
            </a:r>
          </a:p>
          <a:p>
            <a:pPr algn="l"/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Text Box 7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CO" sz="3400"/>
              <a:t>¿Cómo se llevan los roles a código?</a:t>
            </a:r>
          </a:p>
        </p:txBody>
      </p:sp>
      <p:pic>
        <p:nvPicPr>
          <p:cNvPr id="57347" name="Picture 3" descr="rolesMulti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1916113"/>
            <a:ext cx="2889250" cy="3886200"/>
          </a:xfrm>
          <a:noFill/>
          <a:ln/>
        </p:spPr>
      </p:pic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60A0-D50E-4E9B-8F22-6ADB125E17E5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F44-928D-40EA-89E9-0B31791326FA}" type="slidenum">
              <a:rPr lang="es-CO"/>
              <a:pPr/>
              <a:t>42</a:t>
            </a:fld>
            <a:endParaRPr lang="es-CO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733800" y="3352800"/>
            <a:ext cx="5029200" cy="2474913"/>
          </a:xfrm>
          <a:prstGeom prst="rect">
            <a:avLst/>
          </a:prstGeom>
          <a:solidFill>
            <a:schemeClr val="accent1">
              <a:alpha val="14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</a:rPr>
              <a:t>Clase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Remision</a:t>
            </a:r>
            <a:r>
              <a:rPr lang="en-US" dirty="0">
                <a:latin typeface="Tahoma" pitchFamily="34" charset="0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//</a:t>
            </a:r>
            <a:r>
              <a:rPr lang="en-US" dirty="0" err="1">
                <a:latin typeface="Tahoma" pitchFamily="34" charset="0"/>
              </a:rPr>
              <a:t>atributos</a:t>
            </a:r>
            <a:endParaRPr lang="en-US" dirty="0">
              <a:latin typeface="Tahoma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</a:t>
            </a:r>
            <a:r>
              <a:rPr lang="en-US" b="1" dirty="0">
                <a:latin typeface="Tahoma" pitchFamily="34" charset="0"/>
              </a:rPr>
              <a:t>private </a:t>
            </a:r>
            <a:r>
              <a:rPr lang="en-US" dirty="0" err="1">
                <a:latin typeface="Tahoma" pitchFamily="34" charset="0"/>
              </a:rPr>
              <a:t>producto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b="1" dirty="0">
                <a:latin typeface="Tahoma" pitchFamily="34" charset="0"/>
              </a:rPr>
              <a:t>: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b="1" dirty="0">
                <a:latin typeface="Tahoma" pitchFamily="34" charset="0"/>
              </a:rPr>
              <a:t>Vector&lt;&lt;</a:t>
            </a:r>
            <a:r>
              <a:rPr lang="en-US" b="1" dirty="0" err="1">
                <a:latin typeface="Tahoma" pitchFamily="34" charset="0"/>
              </a:rPr>
              <a:t>Producto</a:t>
            </a:r>
            <a:r>
              <a:rPr lang="en-US" b="1" dirty="0">
                <a:latin typeface="Tahoma" pitchFamily="34" charset="0"/>
              </a:rPr>
              <a:t>&gt;&gt;</a:t>
            </a:r>
            <a:r>
              <a:rPr lang="en-US" dirty="0">
                <a:latin typeface="Tahoma" pitchFamily="34" charset="0"/>
              </a:rPr>
              <a:t> ; 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</a:t>
            </a:r>
            <a:r>
              <a:rPr lang="en-US" sz="2000" b="1" dirty="0">
                <a:latin typeface="Tahoma" pitchFamily="34" charset="0"/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}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029200" y="29718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b="1">
                <a:latin typeface="Tahoma" pitchFamily="34" charset="0"/>
              </a:rPr>
              <a:t>Posible solución</a:t>
            </a:r>
            <a:endParaRPr lang="es-ES_tradnl" b="1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Text Box 7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CO" sz="3400" dirty="0"/>
              <a:t>Herencia Total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60A0-D50E-4E9B-8F22-6ADB125E17E5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F44-928D-40EA-89E9-0B31791326FA}" type="slidenum">
              <a:rPr lang="es-CO"/>
              <a:pPr/>
              <a:t>43</a:t>
            </a:fld>
            <a:endParaRPr lang="es-CO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733800" y="3352800"/>
            <a:ext cx="5029200" cy="1200329"/>
          </a:xfrm>
          <a:prstGeom prst="rect">
            <a:avLst/>
          </a:prstGeom>
          <a:solidFill>
            <a:schemeClr val="accent1">
              <a:alpha val="14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abstract class Persona</a:t>
            </a:r>
            <a:endParaRPr lang="en-US" dirty="0">
              <a:latin typeface="Tahoma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}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029200" y="29718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b="1">
                <a:latin typeface="Tahoma" pitchFamily="34" charset="0"/>
              </a:rPr>
              <a:t>Posible solución</a:t>
            </a:r>
            <a:endParaRPr lang="es-ES_tradnl" b="1">
              <a:latin typeface="Tahoma" pitchFamily="34" charset="0"/>
            </a:endParaRP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B6DA98B4-0FCC-1391-8E2C-86726CCCD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2" y="2375896"/>
            <a:ext cx="3170282" cy="2106208"/>
          </a:xfr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840F400-357D-1D71-1BAD-7AED3D207AE7}"/>
              </a:ext>
            </a:extLst>
          </p:cNvPr>
          <p:cNvSpPr txBox="1"/>
          <p:nvPr/>
        </p:nvSpPr>
        <p:spPr>
          <a:xfrm>
            <a:off x="971600" y="5157192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todas las personas o son Hombre o Mujer no necesitamos crear objetos de la clase Persona y podemos declararla como abstracta</a:t>
            </a:r>
          </a:p>
        </p:txBody>
      </p:sp>
    </p:spTree>
    <p:extLst>
      <p:ext uri="{BB962C8B-B14F-4D97-AF65-F5344CB8AC3E}">
        <p14:creationId xmlns:p14="http://schemas.microsoft.com/office/powerpoint/2010/main" val="3298975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Text Box 7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CO" sz="3400" dirty="0"/>
              <a:t>Herencia Total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60A0-D50E-4E9B-8F22-6ADB125E17E5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F44-928D-40EA-89E9-0B31791326FA}" type="slidenum">
              <a:rPr lang="es-CO"/>
              <a:pPr/>
              <a:t>44</a:t>
            </a:fld>
            <a:endParaRPr lang="es-CO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851920" y="2684346"/>
            <a:ext cx="5029200" cy="1200329"/>
          </a:xfrm>
          <a:prstGeom prst="rect">
            <a:avLst/>
          </a:prstGeom>
          <a:solidFill>
            <a:schemeClr val="accent1">
              <a:alpha val="14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class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</a:rPr>
              <a:t>Empleado</a:t>
            </a:r>
            <a:endParaRPr lang="en-US" dirty="0">
              <a:latin typeface="Tahoma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}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187459" y="2038711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b="1" dirty="0">
                <a:latin typeface="Tahoma" pitchFamily="34" charset="0"/>
              </a:rPr>
              <a:t>Posible solución</a:t>
            </a:r>
            <a:endParaRPr lang="es-ES_tradnl" b="1" dirty="0">
              <a:latin typeface="Tahoma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840F400-357D-1D71-1BAD-7AED3D207AE7}"/>
              </a:ext>
            </a:extLst>
          </p:cNvPr>
          <p:cNvSpPr txBox="1"/>
          <p:nvPr/>
        </p:nvSpPr>
        <p:spPr>
          <a:xfrm>
            <a:off x="822974" y="4542687"/>
            <a:ext cx="7406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/>
              <a:t>Al ser parcial existen empleados que no son ni analistas ni vendedores. Posibles soluciones: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dirty="0"/>
              <a:t>Crear los empleados que no son ni Analistas ni Vendedores como objetos Empleado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dirty="0"/>
              <a:t>Refinar el análisis y ver si necesitamos añadir alguna subclase más de Empleado convirtiendo de esta forma la herencia Parcial en Total.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48238D-7228-6E3E-EAA2-76D8E7F71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17736"/>
            <a:ext cx="3241644" cy="2159336"/>
          </a:xfrm>
        </p:spPr>
      </p:pic>
    </p:spTree>
    <p:extLst>
      <p:ext uri="{BB962C8B-B14F-4D97-AF65-F5344CB8AC3E}">
        <p14:creationId xmlns:p14="http://schemas.microsoft.com/office/powerpoint/2010/main" val="2417816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Text Box 7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CO" sz="3400" dirty="0"/>
              <a:t>Herencia Solapada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60A0-D50E-4E9B-8F22-6ADB125E17E5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F44-928D-40EA-89E9-0B31791326FA}" type="slidenum">
              <a:rPr lang="es-CO"/>
              <a:pPr/>
              <a:t>45</a:t>
            </a:fld>
            <a:endParaRPr lang="es-CO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4572000" y="1392360"/>
            <a:ext cx="43204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CO" b="1" dirty="0">
                <a:latin typeface="Tahoma" pitchFamily="34" charset="0"/>
              </a:rPr>
              <a:t>Posible solución 1</a:t>
            </a:r>
          </a:p>
          <a:p>
            <a:pPr>
              <a:spcBef>
                <a:spcPct val="50000"/>
              </a:spcBef>
            </a:pPr>
            <a:r>
              <a:rPr lang="es-CO" dirty="0">
                <a:latin typeface="Tahoma" pitchFamily="34" charset="0"/>
              </a:rPr>
              <a:t>Si el lenguaje soporta herencia múltiple</a:t>
            </a:r>
          </a:p>
          <a:p>
            <a:pPr>
              <a:spcBef>
                <a:spcPct val="50000"/>
              </a:spcBef>
            </a:pPr>
            <a:endParaRPr lang="es-ES_tradnl" b="1" dirty="0">
              <a:latin typeface="Tahoma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840F400-357D-1D71-1BAD-7AED3D207AE7}"/>
              </a:ext>
            </a:extLst>
          </p:cNvPr>
          <p:cNvSpPr txBox="1"/>
          <p:nvPr/>
        </p:nvSpPr>
        <p:spPr>
          <a:xfrm>
            <a:off x="683568" y="5560133"/>
            <a:ext cx="740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/>
              <a:t>Permitir que haya Analistas y Vendedores con el mismo valor del atributo </a:t>
            </a:r>
            <a:r>
              <a:rPr lang="es-ES" dirty="0" err="1"/>
              <a:t>idEmpleado</a:t>
            </a:r>
            <a:endParaRPr lang="es-ES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82A2D417-A2FE-92C7-3C15-0100A3847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02892"/>
            <a:ext cx="2944500" cy="1915402"/>
          </a:xfr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BA193CB-97C2-2F34-18DF-574EA90700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669" y="2413618"/>
            <a:ext cx="2656544" cy="2668900"/>
          </a:xfrm>
          <a:prstGeom prst="rect">
            <a:avLst/>
          </a:prstGeom>
        </p:spPr>
      </p:pic>
      <p:sp>
        <p:nvSpPr>
          <p:cNvPr id="16" name="Text Box 5">
            <a:extLst>
              <a:ext uri="{FF2B5EF4-FFF2-40B4-BE49-F238E27FC236}">
                <a16:creationId xmlns:a16="http://schemas.microsoft.com/office/drawing/2014/main" id="{BAD8DDA8-DC11-D2FA-4778-4ED96232E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19342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b="1" dirty="0">
                <a:latin typeface="Tahoma" pitchFamily="34" charset="0"/>
              </a:rPr>
              <a:t>Posible solución 2</a:t>
            </a:r>
            <a:endParaRPr lang="es-ES_tradnl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89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Text Box 7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CO" sz="3400" dirty="0"/>
              <a:t>Herencia Exclusiva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60A0-D50E-4E9B-8F22-6ADB125E17E5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F44-928D-40EA-89E9-0B31791326FA}" type="slidenum">
              <a:rPr lang="es-CO"/>
              <a:pPr/>
              <a:t>46</a:t>
            </a:fld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840F400-357D-1D71-1BAD-7AED3D207AE7}"/>
              </a:ext>
            </a:extLst>
          </p:cNvPr>
          <p:cNvSpPr txBox="1"/>
          <p:nvPr/>
        </p:nvSpPr>
        <p:spPr>
          <a:xfrm>
            <a:off x="1043608" y="5013176"/>
            <a:ext cx="7406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/>
              <a:t>No permitir que un Analista y un Vendedor tengan el mismo valor del atributo </a:t>
            </a:r>
            <a:r>
              <a:rPr lang="es-ES" dirty="0" err="1"/>
              <a:t>idEmpleado</a:t>
            </a:r>
            <a:r>
              <a:rPr lang="es-ES" dirty="0"/>
              <a:t>. Habrá que comprobar al crear un Analista que no existe un Vendedor con el mismo </a:t>
            </a:r>
            <a:r>
              <a:rPr lang="es-ES" dirty="0" err="1"/>
              <a:t>idEmpleado</a:t>
            </a:r>
            <a:r>
              <a:rPr lang="es-ES" dirty="0"/>
              <a:t> y viceversa.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BAD8DDA8-DC11-D2FA-4778-4ED96232E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37" y="4345387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b="1" dirty="0">
                <a:latin typeface="Tahoma" pitchFamily="34" charset="0"/>
              </a:rPr>
              <a:t>Posible solución</a:t>
            </a:r>
            <a:endParaRPr lang="es-ES_tradnl" b="1" dirty="0">
              <a:latin typeface="Tahoma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ED819B-8B3C-3C87-27FE-5509F8188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662113"/>
            <a:ext cx="3429001" cy="2201956"/>
          </a:xfrm>
        </p:spPr>
      </p:pic>
    </p:spTree>
    <p:extLst>
      <p:ext uri="{BB962C8B-B14F-4D97-AF65-F5344CB8AC3E}">
        <p14:creationId xmlns:p14="http://schemas.microsoft.com/office/powerpoint/2010/main" val="339722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8686800" cy="838200"/>
          </a:xfrm>
        </p:spPr>
        <p:txBody>
          <a:bodyPr>
            <a:normAutofit/>
          </a:bodyPr>
          <a:lstStyle/>
          <a:p>
            <a:r>
              <a:rPr lang="es-CO" sz="3400" dirty="0"/>
              <a:t>diagrama de clases: conceptos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xfrm>
            <a:off x="539750" y="1773238"/>
            <a:ext cx="8604250" cy="10080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CO" sz="2400"/>
              <a:t>MULTIPLICIDAD o CARDINALIDAD DE LAS RELACIONES</a:t>
            </a:r>
            <a:r>
              <a:rPr lang="es-CO" sz="2600"/>
              <a:t>: </a:t>
            </a:r>
            <a:r>
              <a:rPr lang="es-CO" sz="1800"/>
              <a:t>indica el número de instancias de las clases que participan en una relación   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5E9-3175-4E29-9E00-56F04E1E01F9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F0B-51F0-4A0D-BC48-71A1DF3C855B}" type="slidenum">
              <a:rPr lang="es-CO"/>
              <a:pPr/>
              <a:t>5</a:t>
            </a:fld>
            <a:endParaRPr lang="es-CO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2916238" y="2708275"/>
            <a:ext cx="3600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s-CO" sz="2000" b="1"/>
              <a:t>1:</a:t>
            </a:r>
            <a:r>
              <a:rPr lang="es-CO"/>
              <a:t> 	</a:t>
            </a:r>
            <a:r>
              <a:rPr lang="es-CO" b="1"/>
              <a:t>exactamente 1 </a:t>
            </a:r>
          </a:p>
          <a:p>
            <a:pPr algn="l"/>
            <a:r>
              <a:rPr lang="es-CO" sz="2000" b="1"/>
              <a:t>0..1:</a:t>
            </a:r>
            <a:r>
              <a:rPr lang="es-CO"/>
              <a:t> 	</a:t>
            </a:r>
            <a:r>
              <a:rPr lang="es-CO" b="1"/>
              <a:t>cero o una </a:t>
            </a:r>
          </a:p>
          <a:p>
            <a:pPr algn="l"/>
            <a:r>
              <a:rPr lang="es-CO" sz="2000" b="1"/>
              <a:t>1..*:   </a:t>
            </a:r>
            <a:r>
              <a:rPr lang="es-CO" b="1"/>
              <a:t>uno o más</a:t>
            </a:r>
          </a:p>
          <a:p>
            <a:pPr algn="l"/>
            <a:r>
              <a:rPr lang="es-CO" sz="2000" b="1"/>
              <a:t>*:</a:t>
            </a:r>
            <a:r>
              <a:rPr lang="es-CO" sz="2000"/>
              <a:t> </a:t>
            </a:r>
            <a:r>
              <a:rPr lang="es-CO"/>
              <a:t>	</a:t>
            </a:r>
            <a:r>
              <a:rPr lang="es-CO" b="1"/>
              <a:t>cero o más 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84213" y="3979863"/>
            <a:ext cx="8299450" cy="2530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/>
              <a:t>Existen otras notaciones:</a:t>
            </a:r>
          </a:p>
          <a:p>
            <a:pPr algn="l"/>
            <a:r>
              <a:rPr lang="es-CO" sz="2000" b="1"/>
              <a:t>n :</a:t>
            </a:r>
            <a:r>
              <a:rPr lang="es-CO" sz="2000"/>
              <a:t> exactamente "n" (n, entero natural &gt; 0) ejemplos: "1", "7" </a:t>
            </a:r>
          </a:p>
          <a:p>
            <a:pPr algn="l"/>
            <a:r>
              <a:rPr lang="es-CO" sz="2000" b="1"/>
              <a:t>n..m :</a:t>
            </a:r>
            <a:r>
              <a:rPr lang="es-CO" sz="2000"/>
              <a:t> de "n" a "m" (enteros naturales o variables, m </a:t>
            </a:r>
            <a:r>
              <a:rPr lang="es-CO" sz="2000" u="sng"/>
              <a:t>&gt;</a:t>
            </a:r>
            <a:r>
              <a:rPr lang="es-CO" sz="2000"/>
              <a:t> n)</a:t>
            </a:r>
            <a:br>
              <a:rPr lang="es-CO" sz="2000"/>
            </a:br>
            <a:r>
              <a:rPr lang="es-CO" sz="2000"/>
              <a:t>     	Ejemplo : "0..1", "3..n", "1..31" </a:t>
            </a:r>
          </a:p>
          <a:p>
            <a:pPr algn="l"/>
            <a:r>
              <a:rPr lang="es-CO" sz="2000" b="1"/>
              <a:t>* :</a:t>
            </a:r>
            <a:r>
              <a:rPr lang="es-CO" sz="2000"/>
              <a:t> varios (equivalente a "0..n" et "0..*") </a:t>
            </a:r>
            <a:endParaRPr lang="es-CO" sz="2000" b="1"/>
          </a:p>
          <a:p>
            <a:pPr algn="l"/>
            <a:r>
              <a:rPr lang="es-CO" sz="2000" b="1"/>
              <a:t>n..* :</a:t>
            </a:r>
            <a:r>
              <a:rPr lang="es-CO" sz="2000"/>
              <a:t> "n" o más (n, entero natural o variable) </a:t>
            </a:r>
          </a:p>
          <a:p>
            <a:pPr algn="l"/>
            <a:r>
              <a:rPr lang="es-CO" sz="2000"/>
              <a:t>	Ejemplo : "0..*", "5..*"</a:t>
            </a:r>
            <a:br>
              <a:rPr lang="es-CO" sz="2000"/>
            </a:br>
            <a:endParaRPr lang="es-CO" sz="2000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763588" y="6165850"/>
            <a:ext cx="7121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/>
              <a:t>Si no se especifica la multiplicidad se asume que es 1.</a:t>
            </a:r>
            <a:endParaRPr lang="es-CO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Notación atributos y ejemplos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686800" cy="484030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3262-BB8E-4FAB-9FFA-08EBB1FDF00D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E2A-6A2F-4E9A-B38C-A8E96E2F4397}" type="slidenum">
              <a:rPr lang="es-CO" smtClean="0"/>
              <a:pPr/>
              <a:t>6</a:t>
            </a:fld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8736"/>
            <a:ext cx="825043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85728"/>
            <a:ext cx="8686800" cy="841248"/>
          </a:xfrm>
        </p:spPr>
        <p:txBody>
          <a:bodyPr/>
          <a:lstStyle/>
          <a:p>
            <a:r>
              <a:rPr lang="es-ES" dirty="0"/>
              <a:t>CLASES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7</a:t>
            </a:fld>
            <a:endParaRPr lang="es-C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8"/>
            <a:ext cx="75819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ES" dirty="0"/>
              <a:t>TIPOS DE RELACIONES: ASOCIACIÓN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3262-BB8E-4FAB-9FFA-08EBB1FDF00D}" type="datetime1">
              <a:rPr lang="es-CO" smtClean="0"/>
              <a:pPr/>
              <a:t>15/02/2023</a:t>
            </a:fld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E2A-6A2F-4E9A-B38C-A8E96E2F4397}" type="slidenum">
              <a:rPr lang="es-CO" smtClean="0"/>
              <a:pPr/>
              <a:t>8</a:t>
            </a:fld>
            <a:endParaRPr lang="es-CO"/>
          </a:p>
        </p:txBody>
      </p:sp>
      <p:pic>
        <p:nvPicPr>
          <p:cNvPr id="139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79530" y="1428736"/>
            <a:ext cx="8397374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CO" dirty="0"/>
              <a:t>TIPOS DE RELACIONES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96300" cy="1512888"/>
          </a:xfrm>
        </p:spPr>
        <p:txBody>
          <a:bodyPr/>
          <a:lstStyle/>
          <a:p>
            <a:r>
              <a:rPr lang="es-CO" sz="2400" b="1"/>
              <a:t>RELACION DE ASOCIACIÓN </a:t>
            </a:r>
            <a:r>
              <a:rPr lang="es-CO" sz="2400"/>
              <a:t>expresa una conexión semántica bidireccional entre dos clases</a:t>
            </a:r>
          </a:p>
          <a:p>
            <a:endParaRPr lang="es-CO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1FCC-D55B-402E-9266-0DD9533839A7}" type="datetime1">
              <a:rPr lang="es-CO"/>
              <a:pPr/>
              <a:t>15/02/2023</a:t>
            </a:fld>
            <a:endParaRPr lang="es-CO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2641-50A8-42DA-8323-0BAB1F0940C4}" type="slidenum">
              <a:rPr lang="es-CO"/>
              <a:pPr/>
              <a:t>9</a:t>
            </a:fld>
            <a:endParaRPr lang="es-CO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V="1">
            <a:off x="3203575" y="3717925"/>
            <a:ext cx="2376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3924300" y="343058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habita</a:t>
            </a:r>
          </a:p>
        </p:txBody>
      </p:sp>
      <p:grpSp>
        <p:nvGrpSpPr>
          <p:cNvPr id="10273" name="Group 33"/>
          <p:cNvGrpSpPr>
            <a:grpSpLocks/>
          </p:cNvGrpSpPr>
          <p:nvPr/>
        </p:nvGrpSpPr>
        <p:grpSpPr bwMode="auto">
          <a:xfrm>
            <a:off x="1835150" y="2998788"/>
            <a:ext cx="1381125" cy="1366837"/>
            <a:chOff x="1564" y="1933"/>
            <a:chExt cx="870" cy="861"/>
          </a:xfrm>
        </p:grpSpPr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PERSONA</a:t>
              </a: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272" name="Group 32"/>
          <p:cNvGrpSpPr>
            <a:grpSpLocks/>
          </p:cNvGrpSpPr>
          <p:nvPr/>
        </p:nvGrpSpPr>
        <p:grpSpPr bwMode="auto">
          <a:xfrm>
            <a:off x="5580063" y="2998788"/>
            <a:ext cx="1368425" cy="1366837"/>
            <a:chOff x="3515" y="1933"/>
            <a:chExt cx="862" cy="861"/>
          </a:xfrm>
        </p:grpSpPr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CASA</a:t>
              </a: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5148263" y="3752850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3203575" y="40052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400" b="1"/>
              <a:t>0..*</a:t>
            </a:r>
          </a:p>
        </p:txBody>
      </p:sp>
      <p:grpSp>
        <p:nvGrpSpPr>
          <p:cNvPr id="10281" name="Group 41"/>
          <p:cNvGrpSpPr>
            <a:grpSpLocks/>
          </p:cNvGrpSpPr>
          <p:nvPr/>
        </p:nvGrpSpPr>
        <p:grpSpPr bwMode="auto">
          <a:xfrm>
            <a:off x="3924300" y="5086350"/>
            <a:ext cx="1368425" cy="1366838"/>
            <a:chOff x="3515" y="1933"/>
            <a:chExt cx="862" cy="861"/>
          </a:xfrm>
        </p:grpSpPr>
        <p:sp>
          <p:nvSpPr>
            <p:cNvPr id="10282" name="Rectangle 42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EMPRESA</a:t>
              </a:r>
            </a:p>
          </p:txBody>
        </p:sp>
        <p:sp>
          <p:nvSpPr>
            <p:cNvPr id="10283" name="Rectangle 43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0285" name="AutoShape 45"/>
          <p:cNvCxnSpPr>
            <a:cxnSpLocks noChangeShapeType="1"/>
            <a:stCxn id="10256" idx="2"/>
            <a:endCxn id="10283" idx="1"/>
          </p:cNvCxnSpPr>
          <p:nvPr/>
        </p:nvCxnSpPr>
        <p:spPr bwMode="auto">
          <a:xfrm rot="16200000" flipH="1">
            <a:off x="2414588" y="4476750"/>
            <a:ext cx="1620838" cy="1398587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1476375" y="52562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trabaja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3213100" y="55911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1763713" y="4418013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10290" name="AutoShape 50"/>
          <p:cNvSpPr>
            <a:spLocks noChangeArrowheads="1"/>
          </p:cNvSpPr>
          <p:nvPr/>
        </p:nvSpPr>
        <p:spPr bwMode="auto">
          <a:xfrm>
            <a:off x="3492500" y="3213100"/>
            <a:ext cx="2952750" cy="1079500"/>
          </a:xfrm>
          <a:prstGeom prst="wedgeRectCallout">
            <a:avLst>
              <a:gd name="adj1" fmla="val -49787"/>
              <a:gd name="adj2" fmla="val 16926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CO" sz="2000"/>
              <a:t>Una persona trabaja en UNA empresa o en NINGUNA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03F8FE5987CB4EA789B20AD2476B43" ma:contentTypeVersion="9" ma:contentTypeDescription="Crear nuevo documento." ma:contentTypeScope="" ma:versionID="216ce769c84f20d693aea4874aabc156">
  <xsd:schema xmlns:xsd="http://www.w3.org/2001/XMLSchema" xmlns:xs="http://www.w3.org/2001/XMLSchema" xmlns:p="http://schemas.microsoft.com/office/2006/metadata/properties" xmlns:ns2="d62e857e-94c1-4f0f-87fb-8bd2ee8fb264" xmlns:ns3="50ef88e2-9a0a-401c-af16-8fab2b49b3e5" targetNamespace="http://schemas.microsoft.com/office/2006/metadata/properties" ma:root="true" ma:fieldsID="f17b7898ce9c98c2a7654cd40d5990d7" ns2:_="" ns3:_="">
    <xsd:import namespace="d62e857e-94c1-4f0f-87fb-8bd2ee8fb264"/>
    <xsd:import namespace="50ef88e2-9a0a-401c-af16-8fab2b49b3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e857e-94c1-4f0f-87fb-8bd2ee8fb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cdd4a546-8adf-4c52-815a-b7c98147e0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ef88e2-9a0a-401c-af16-8fab2b49b3e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2949cc4-351e-4840-ae86-9d224bbe291c}" ma:internalName="TaxCatchAll" ma:showField="CatchAllData" ma:web="50ef88e2-9a0a-401c-af16-8fab2b49b3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2e857e-94c1-4f0f-87fb-8bd2ee8fb264">
      <Terms xmlns="http://schemas.microsoft.com/office/infopath/2007/PartnerControls"/>
    </lcf76f155ced4ddcb4097134ff3c332f>
    <TaxCatchAll xmlns="50ef88e2-9a0a-401c-af16-8fab2b49b3e5" xsi:nil="true"/>
  </documentManagement>
</p:properties>
</file>

<file path=customXml/itemProps1.xml><?xml version="1.0" encoding="utf-8"?>
<ds:datastoreItem xmlns:ds="http://schemas.openxmlformats.org/officeDocument/2006/customXml" ds:itemID="{1F7707ED-97A4-4D18-A288-A82D1E1F0471}"/>
</file>

<file path=customXml/itemProps2.xml><?xml version="1.0" encoding="utf-8"?>
<ds:datastoreItem xmlns:ds="http://schemas.openxmlformats.org/officeDocument/2006/customXml" ds:itemID="{231F5F34-FCAF-48C7-886F-55E94D29B4C8}"/>
</file>

<file path=customXml/itemProps3.xml><?xml version="1.0" encoding="utf-8"?>
<ds:datastoreItem xmlns:ds="http://schemas.openxmlformats.org/officeDocument/2006/customXml" ds:itemID="{6295EFE0-4F97-43A0-8A13-0DCDDC266C95}"/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1110</TotalTime>
  <Words>1731</Words>
  <Application>Microsoft Office PowerPoint</Application>
  <PresentationFormat>Presentación en pantalla (4:3)</PresentationFormat>
  <Paragraphs>409</Paragraphs>
  <Slides>46</Slides>
  <Notes>46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4" baseType="lpstr">
      <vt:lpstr>Arial</vt:lpstr>
      <vt:lpstr>Franklin Gothic Book</vt:lpstr>
      <vt:lpstr>Franklin Gothic Medium</vt:lpstr>
      <vt:lpstr>Tahoma</vt:lpstr>
      <vt:lpstr>Verdana</vt:lpstr>
      <vt:lpstr>Wingdings</vt:lpstr>
      <vt:lpstr>Wingdings 2</vt:lpstr>
      <vt:lpstr>Viajes</vt:lpstr>
      <vt:lpstr>DIAGRAMA DE CLASES</vt:lpstr>
      <vt:lpstr>diagrama de clases: conceptos</vt:lpstr>
      <vt:lpstr>diagrama de clases: conceptos</vt:lpstr>
      <vt:lpstr>Modificadores de Acceso de los atributos y operaciones de las Clases</vt:lpstr>
      <vt:lpstr>diagrama de clases: conceptos</vt:lpstr>
      <vt:lpstr>Notación atributos y ejemplos</vt:lpstr>
      <vt:lpstr>CLASES</vt:lpstr>
      <vt:lpstr>TIPOS DE RELACIONES: ASOCIACIÓN</vt:lpstr>
      <vt:lpstr>TIPOS DE RELACIONES</vt:lpstr>
      <vt:lpstr>TIPOS DE RELACIONES</vt:lpstr>
      <vt:lpstr>TIPOS DE RELACIONES</vt:lpstr>
      <vt:lpstr>TIPOS DE RELACIONES</vt:lpstr>
      <vt:lpstr>Los roles</vt:lpstr>
      <vt:lpstr>Presentación de PowerPoint</vt:lpstr>
      <vt:lpstr>RESTRICCIONES</vt:lpstr>
      <vt:lpstr>Relación de Generalización</vt:lpstr>
      <vt:lpstr>Relación de Generalización</vt:lpstr>
      <vt:lpstr>Relación de Generalización</vt:lpstr>
      <vt:lpstr>Herencia y modificadores de acceso</vt:lpstr>
      <vt:lpstr>Relación de Generalización</vt:lpstr>
      <vt:lpstr>MECANISMOS DE EXTENSIÓN</vt:lpstr>
      <vt:lpstr>Relación de Agregación </vt:lpstr>
      <vt:lpstr>Ejemplo de Relación de Agregación </vt:lpstr>
      <vt:lpstr>Relación de Agregación </vt:lpstr>
      <vt:lpstr>Relación de Agregación </vt:lpstr>
      <vt:lpstr>Relación de Composición  </vt:lpstr>
      <vt:lpstr>Ejemplo de Relación de Composición  </vt:lpstr>
      <vt:lpstr>… Ejemplos (Asociación)</vt:lpstr>
      <vt:lpstr>… Ejemplos (Clase Asociación)</vt:lpstr>
      <vt:lpstr>… Ejemplos (Generalización)</vt:lpstr>
      <vt:lpstr>… Ejemplos </vt:lpstr>
      <vt:lpstr>Código: generalización</vt:lpstr>
      <vt:lpstr>Código: La agregación</vt:lpstr>
      <vt:lpstr>Código: La composición</vt:lpstr>
      <vt:lpstr>Código: generalización</vt:lpstr>
      <vt:lpstr>Código: interfaces</vt:lpstr>
      <vt:lpstr>Generación de código a partir del Diagrama de Clases</vt:lpstr>
      <vt:lpstr>Generación de código a partir del Diagrama de Clases</vt:lpstr>
      <vt:lpstr>Generación de código a partir del Diagrama de Clases</vt:lpstr>
      <vt:lpstr>¿Cómo se llevan los roles a código?</vt:lpstr>
      <vt:lpstr>¿Cómo se llevan los roles a código?</vt:lpstr>
      <vt:lpstr>¿Cómo se llevan los roles a código?</vt:lpstr>
      <vt:lpstr>Herencia Total</vt:lpstr>
      <vt:lpstr>Herencia Total</vt:lpstr>
      <vt:lpstr>Herencia Solapada</vt:lpstr>
      <vt:lpstr>Herencia Exclusiva</vt:lpstr>
    </vt:vector>
  </TitlesOfParts>
  <Company>Familia Urrego Giraldo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CLASES – Parte II</dc:title>
  <dc:creator>German Urrego</dc:creator>
  <cp:lastModifiedBy>Pablo</cp:lastModifiedBy>
  <cp:revision>76</cp:revision>
  <dcterms:created xsi:type="dcterms:W3CDTF">2007-03-18T18:46:14Z</dcterms:created>
  <dcterms:modified xsi:type="dcterms:W3CDTF">2023-02-15T10:05:32Z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0x010100AB03F8FE5987CB4EA789B20AD2476B43</vt:lpwstr>
  </property>
</Properties>
</file>