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Время генерации изображения с различными эффектами,</a:t>
            </a:r>
            <a:r>
              <a:rPr lang="ru-RU" baseline="0"/>
              <a:t> мс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Сфера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2264</c:v>
                </c:pt>
                <c:pt idx="1">
                  <c:v>2299.5</c:v>
                </c:pt>
                <c:pt idx="2">
                  <c:v>2587.5</c:v>
                </c:pt>
                <c:pt idx="3">
                  <c:v>2800.6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D8-49D6-8A83-30756F662AD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Куб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11102.5</c:v>
                </c:pt>
                <c:pt idx="1">
                  <c:v>11817.8</c:v>
                </c:pt>
                <c:pt idx="2">
                  <c:v>11891.3</c:v>
                </c:pt>
                <c:pt idx="3">
                  <c:v>12144.6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D8-49D6-8A83-30756F662AD0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Цилиндр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2042</c:v>
                </c:pt>
                <c:pt idx="1">
                  <c:v>2094.4</c:v>
                </c:pt>
                <c:pt idx="2">
                  <c:v>2211.5</c:v>
                </c:pt>
                <c:pt idx="3">
                  <c:v>2587.5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D8-49D6-8A83-30756F662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7903352"/>
        <c:axId val="677902712"/>
      </c:barChart>
      <c:catAx>
        <c:axId val="677903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77902712"/>
        <c:crosses val="autoZero"/>
        <c:auto val="1"/>
        <c:lblAlgn val="ctr"/>
        <c:lblOffset val="100"/>
        <c:noMultiLvlLbl val="0"/>
      </c:catAx>
      <c:valAx>
        <c:axId val="677902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77903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B4391-A0FF-4978-B0FB-194AB4644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C5BFC6-854E-4FB0-8D15-1E62E4504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C00211-803E-4D43-9BED-6DD2A3DA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1892-8386-4FF6-80C7-798EB6C2F0D3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58335C-8470-42D7-880C-7E6B68EF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E0F079-6B73-47AD-914D-4707222F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4651-3513-4F93-997A-476B6E9782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66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DFF5B-DFB8-4E6A-9F86-310AAD75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912797-F94F-47B1-B0D1-7FEC8A7F5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7313B1-BE48-4B38-92E2-4D62493F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1892-8386-4FF6-80C7-798EB6C2F0D3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76C62C-9CBC-4508-87D0-49C0EEEB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B2586D-94CB-44EE-B829-061D2962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4651-3513-4F93-997A-476B6E9782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06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5DBBEA-F830-43FD-810F-A8F22E7C7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A176D1-1EB8-473C-81D3-65D1E682A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A1E15F-1E10-4FCF-80C7-439DE993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1892-8386-4FF6-80C7-798EB6C2F0D3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A12D57-C3EF-4DF1-ADBE-1B49480F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490060-D5D5-40DE-92CC-4E001FFE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4651-3513-4F93-997A-476B6E9782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52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292FE-2488-4BA6-96EB-0E5AD8699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4CB45D-8999-462E-B741-DE9C23D62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67BFA9-D96D-400A-928D-37E39B1E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1892-8386-4FF6-80C7-798EB6C2F0D3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39304A-992D-43FA-BE3D-3890537E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D6A099-8FB9-451D-B2E2-B778888A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4651-3513-4F93-997A-476B6E9782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41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A2DE0-0D9D-44F4-97CD-634928BB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8240E8-6E50-49BC-92F7-B988B4331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DE5DB4-7813-43FC-84F5-F5372060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1892-8386-4FF6-80C7-798EB6C2F0D3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C01EBA-E6FA-445C-979D-CBD441D9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3008F5-9735-4B07-9EF7-AEB0C3CD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4651-3513-4F93-997A-476B6E9782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48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D6CF4-1C6F-4EED-A65B-4314D397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D59D1C-83E8-4D81-AE8E-52F020D1F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FABFFD-4F01-4B9D-93D7-03C574A18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C6A197-C8A8-47CB-B1D8-71C3DAA3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1892-8386-4FF6-80C7-798EB6C2F0D3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C5C9C1-C72F-4366-94CA-17E0CC74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C9AF5F-76B0-4513-AAFB-F2FAAA46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4651-3513-4F93-997A-476B6E9782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61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DEBE3-FC1A-4315-BFD6-7441AEE75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30101A-09C7-4FF5-834E-3DFEB53FA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F349F5-5599-413A-9C65-43223E164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C8735E0-51D5-4549-B583-0CFB8D7AF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13ED20-5F42-4BF4-9437-832A70127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283C0ED-0123-451C-ADFE-62217458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1892-8386-4FF6-80C7-798EB6C2F0D3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ED461F-5927-45FE-BECA-321A052A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6B951B-4752-444E-983A-F80B8E0B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4651-3513-4F93-997A-476B6E9782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46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5259C-A2FE-4F80-8C97-0FF4766C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38AC561-3673-469A-BA6B-EF4D6EE2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1892-8386-4FF6-80C7-798EB6C2F0D3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5E3300-111D-4407-B130-0C93C530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BBC19D-A2DC-481B-B71D-70A7B967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4651-3513-4F93-997A-476B6E9782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24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66DAADD-9219-4104-8EBC-5CC6B45D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1892-8386-4FF6-80C7-798EB6C2F0D3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09650B-DCFF-4FEB-8880-F30C16B3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CB3010-D84F-464B-B71E-072B18C9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4651-3513-4F93-997A-476B6E9782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45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946A8-B50B-4C7E-AA52-D4A41F63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349FD5-E8C6-4513-8FAD-48129D0C7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27725D-8ADD-4575-B4DB-1B3B8FE1C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BACAEF-13A9-4121-B37B-2051E18E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1892-8386-4FF6-80C7-798EB6C2F0D3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2C9F8F-27B0-4EE2-86C5-5065090F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D016FF-A027-410F-AA6D-CBEBD216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4651-3513-4F93-997A-476B6E9782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01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F56A9-F847-428C-8A56-70090EDED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44B0A7D-1238-4A2F-A346-31FBBE561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0335CC-8449-4BA8-B080-F401B3918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62D534-6ECC-403E-B5D8-FC7B8DFE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1892-8386-4FF6-80C7-798EB6C2F0D3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207E1E-00C6-4D91-A6D7-F33611D3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724AEA-8280-4984-B0E0-A32A4A61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4651-3513-4F93-997A-476B6E9782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11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852898-E0E6-4042-985A-729177FE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F9FB2A-2B9F-4837-960D-6542C2776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0FA74A-FB31-42CC-B3D3-F35DCD207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41892-8386-4FF6-80C7-798EB6C2F0D3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15F99B-F9A8-4A97-BC2B-71E311772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D9F27D-4A45-4CCC-A51F-B41F9CDF3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4651-3513-4F93-997A-476B6E9782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67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Рисунок 1" descr="Gerb-BMSTU_01">
            <a:extLst>
              <a:ext uri="{FF2B5EF4-FFF2-40B4-BE49-F238E27FC236}">
                <a16:creationId xmlns:a16="http://schemas.microsoft.com/office/drawing/2014/main" id="{BEB77F4E-D62E-4C98-BBB1-0851F3BCE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33" y="92333"/>
            <a:ext cx="950441" cy="108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3135BF8-8219-4263-B8C6-16700D803F3A}"/>
              </a:ext>
            </a:extLst>
          </p:cNvPr>
          <p:cNvSpPr/>
          <p:nvPr/>
        </p:nvSpPr>
        <p:spPr>
          <a:xfrm>
            <a:off x="2238375" y="0"/>
            <a:ext cx="908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000"/>
              </a:spcBef>
              <a:spcAft>
                <a:spcPts val="1000"/>
              </a:spcAft>
            </a:pP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Государственное образовательное учреждение высшего профессионального образования</a:t>
            </a:r>
            <a:endParaRPr lang="ru-RU" sz="20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9945C8-D60B-40E5-9DCF-A9EAF50EA4C9}"/>
              </a:ext>
            </a:extLst>
          </p:cNvPr>
          <p:cNvSpPr/>
          <p:nvPr/>
        </p:nvSpPr>
        <p:spPr>
          <a:xfrm>
            <a:off x="2238376" y="451734"/>
            <a:ext cx="920115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«Московский государственный технический университет имени Н.Э. Баумана»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(МГТУ им. Н.Э. Баумана)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C91AD4D-FE34-4DDE-AAB9-BB08CED590B9}"/>
              </a:ext>
            </a:extLst>
          </p:cNvPr>
          <p:cNvSpPr/>
          <p:nvPr/>
        </p:nvSpPr>
        <p:spPr>
          <a:xfrm>
            <a:off x="228599" y="1590786"/>
            <a:ext cx="8505825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ФАКУЛЬТЕТ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Информатика и системы управления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КАФЕДРА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Программное обеспечение ЭВМ и информационные технологии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6FBD8B8-4136-407B-938C-2B8F53555255}"/>
              </a:ext>
            </a:extLst>
          </p:cNvPr>
          <p:cNvSpPr/>
          <p:nvPr/>
        </p:nvSpPr>
        <p:spPr>
          <a:xfrm>
            <a:off x="1243012" y="2926903"/>
            <a:ext cx="9705975" cy="165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36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Построение реалистичного изображения методом трассировки лучей</a:t>
            </a:r>
            <a:endParaRPr lang="ru-RU" sz="36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A1EDFD1-7C3F-42A9-9A36-F370EA604945}"/>
              </a:ext>
            </a:extLst>
          </p:cNvPr>
          <p:cNvSpPr/>
          <p:nvPr/>
        </p:nvSpPr>
        <p:spPr>
          <a:xfrm>
            <a:off x="3048000" y="2992214"/>
            <a:ext cx="6096000" cy="3158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176569D-ABE6-4F1F-BC50-7981A66DD46D}"/>
              </a:ext>
            </a:extLst>
          </p:cNvPr>
          <p:cNvSpPr/>
          <p:nvPr/>
        </p:nvSpPr>
        <p:spPr>
          <a:xfrm>
            <a:off x="5867399" y="5532694"/>
            <a:ext cx="6096000" cy="8735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Головнева М. И.</a:t>
            </a: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чный руководитель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Волкова Л. Л.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30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4DA4E-B24C-4652-996C-C9B36784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49" y="0"/>
            <a:ext cx="10515600" cy="1325563"/>
          </a:xfrm>
        </p:spPr>
        <p:txBody>
          <a:bodyPr/>
          <a:lstStyle/>
          <a:p>
            <a:r>
              <a:rPr lang="ru-RU" b="1" i="1" dirty="0"/>
              <a:t>Сравнение прямой и обратной трассировки лучей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3C07813-C247-4BA5-AF30-1790F2CC266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6354" t="-1" r="14750" b="5590"/>
          <a:stretch/>
        </p:blipFill>
        <p:spPr bwMode="auto">
          <a:xfrm>
            <a:off x="677249" y="2519860"/>
            <a:ext cx="4922520" cy="39801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6562F7-4617-4CEB-8315-E9E3873EF0B5}"/>
              </a:ext>
            </a:extLst>
          </p:cNvPr>
          <p:cNvSpPr txBox="1"/>
          <p:nvPr/>
        </p:nvSpPr>
        <p:spPr>
          <a:xfrm>
            <a:off x="677249" y="1458030"/>
            <a:ext cx="5195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1000000 световых лучей</a:t>
            </a:r>
            <a:r>
              <a:rPr lang="en-US" dirty="0"/>
              <a:t>;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время построения – 20 секунд</a:t>
            </a:r>
            <a:r>
              <a:rPr lang="en-US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 учитывается реалистичность изображения.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70423B-9658-4150-9A07-92D3575D9E48}"/>
              </a:ext>
            </a:extLst>
          </p:cNvPr>
          <p:cNvPicPr/>
          <p:nvPr/>
        </p:nvPicPr>
        <p:blipFill rotWithShape="1">
          <a:blip r:embed="rId3"/>
          <a:srcRect l="14919" r="16339" b="10231"/>
          <a:stretch/>
        </p:blipFill>
        <p:spPr bwMode="auto">
          <a:xfrm>
            <a:off x="6446062" y="2519860"/>
            <a:ext cx="5413671" cy="39801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85DB91-1891-4CAA-AEED-3AA90E642156}"/>
              </a:ext>
            </a:extLst>
          </p:cNvPr>
          <p:cNvSpPr txBox="1"/>
          <p:nvPr/>
        </p:nvSpPr>
        <p:spPr>
          <a:xfrm>
            <a:off x="6448602" y="1458030"/>
            <a:ext cx="4744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360000 световых лучей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время построения – 18,194 секунды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учитывается реалистичность изображения.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38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62AB9-017C-474A-91B5-9B4DDDAF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50"/>
            <a:ext cx="10515600" cy="1372393"/>
          </a:xfrm>
        </p:spPr>
        <p:txBody>
          <a:bodyPr>
            <a:normAutofit/>
          </a:bodyPr>
          <a:lstStyle/>
          <a:p>
            <a:r>
              <a:rPr lang="ru-RU" b="1" i="1" dirty="0"/>
              <a:t>Генерация изображения с различными эффектами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E145F89-21E7-4212-BFFC-06345B497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162504"/>
              </p:ext>
            </p:extLst>
          </p:nvPr>
        </p:nvGraphicFramePr>
        <p:xfrm>
          <a:off x="381000" y="2182973"/>
          <a:ext cx="5105400" cy="3627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114951351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982922324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859241675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3770259194"/>
                    </a:ext>
                  </a:extLst>
                </a:gridCol>
              </a:tblGrid>
              <a:tr h="9883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Время построения сферы, мс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построения куба, </a:t>
                      </a:r>
                      <a:r>
                        <a:rPr lang="ru-RU" sz="1400" dirty="0" err="1">
                          <a:effectLst/>
                        </a:rPr>
                        <a:t>мс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построения цилиндра, </a:t>
                      </a:r>
                      <a:r>
                        <a:rPr lang="ru-RU" sz="1400" dirty="0" err="1">
                          <a:effectLst/>
                        </a:rPr>
                        <a:t>мс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5908004"/>
                  </a:ext>
                </a:extLst>
              </a:tr>
              <a:tr h="3700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Без эффектов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2264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11102,5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2042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0258794"/>
                  </a:ext>
                </a:extLst>
              </a:tr>
              <a:tr h="642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Эффект отражения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2299,5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11817,8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2094,4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2881655"/>
                  </a:ext>
                </a:extLst>
              </a:tr>
              <a:tr h="642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Эффект преломления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2587,5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11891,3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2211,5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2805164"/>
                  </a:ext>
                </a:extLst>
              </a:tr>
              <a:tr h="9840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Эффект отражения и преломления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2800,6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12144,6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2587,5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2119344"/>
                  </a:ext>
                </a:extLst>
              </a:tr>
            </a:tbl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BA897DDF-6034-4259-B1A2-D64A11DC61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1984774"/>
              </p:ext>
            </p:extLst>
          </p:nvPr>
        </p:nvGraphicFramePr>
        <p:xfrm>
          <a:off x="5791201" y="2182974"/>
          <a:ext cx="6400799" cy="3627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4992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66F1A-7AFA-4388-911B-32DC6B59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C825CC-4BEE-4A2A-891B-9ABCE77DC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	На сегодняшний день в реальном времени алгоритм обратной трассировки лучей используют лишь в исследовательских целях на сверхмощных компьютерах. Так же считается, что алгоритм трассировки лучей актуален только для изображений искусственных объектов с геометрически простыми формами. Однако алгоритм является интуитивно понятным, так как работает по законам реального мира - по законам физики. </a:t>
            </a:r>
          </a:p>
          <a:p>
            <a:pPr marL="0" indent="0" algn="just">
              <a:buNone/>
            </a:pPr>
            <a:r>
              <a:rPr lang="ru-RU" dirty="0"/>
              <a:t>	Трассировка лучей является универсальным методом и позволяет строить изображение высокого качества. Именно из-за этих качеств алгоритм достаточно популярен и методы его оптимизации совершенствуются постоянно.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694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22AF0-4AD5-4EC6-9345-B499DC91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/>
              <a:t>Цели работы</a:t>
            </a:r>
            <a:r>
              <a:rPr lang="en-US" b="1" i="1" dirty="0"/>
              <a:t>:</a:t>
            </a:r>
            <a:endParaRPr lang="ru-RU" b="1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57A006-6964-49A7-94D7-48462CD55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4725"/>
            <a:ext cx="10515600" cy="4351338"/>
          </a:xfrm>
        </p:spPr>
        <p:txBody>
          <a:bodyPr/>
          <a:lstStyle/>
          <a:p>
            <a:pPr lvl="0" algn="just"/>
            <a:r>
              <a:rPr lang="ru-RU" dirty="0"/>
              <a:t>провести обзор методов построения реалистичного изображения трехмерной сцены;</a:t>
            </a:r>
          </a:p>
          <a:p>
            <a:pPr lvl="0" algn="just"/>
            <a:r>
              <a:rPr lang="ru-RU" dirty="0"/>
              <a:t>разработать программное обеспечение для моделирования трехмерной сцены, включающей геометрические тела – сферы, кубы, цилиндры;</a:t>
            </a:r>
          </a:p>
          <a:p>
            <a:pPr lvl="0" algn="just"/>
            <a:r>
              <a:rPr lang="ru-RU" dirty="0"/>
              <a:t>разработать пользовательский интерфейс, предоставляющий возможность изменять положение камеры в пространстве сцены.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37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6E308-9EA3-40F6-86CF-BD364D948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21"/>
            <a:ext cx="10515600" cy="1325563"/>
          </a:xfrm>
        </p:spPr>
        <p:txBody>
          <a:bodyPr/>
          <a:lstStyle/>
          <a:p>
            <a:r>
              <a:rPr lang="ru-RU" b="1" i="1" dirty="0"/>
              <a:t>Алгоритм прямой трассировки лучей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399B010-D229-4A94-B091-9D40B06448B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0" t="17288" r="14619" b="16696"/>
          <a:stretch>
            <a:fillRect/>
          </a:stretch>
        </p:blipFill>
        <p:spPr bwMode="auto">
          <a:xfrm>
            <a:off x="2610167" y="1429384"/>
            <a:ext cx="6971666" cy="4798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383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F8889-E8FC-4B60-B14D-92DDDF91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501"/>
            <a:ext cx="10515600" cy="1325563"/>
          </a:xfrm>
        </p:spPr>
        <p:txBody>
          <a:bodyPr/>
          <a:lstStyle/>
          <a:p>
            <a:r>
              <a:rPr lang="ru-RU" b="1" i="1" dirty="0"/>
              <a:t>Алгоритм обратной трассировки лучей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CC4446C-7E4C-4D48-B0B3-F47EA1AE21C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2" t="21472" r="23598" b="13745"/>
          <a:stretch>
            <a:fillRect/>
          </a:stretch>
        </p:blipFill>
        <p:spPr bwMode="auto">
          <a:xfrm>
            <a:off x="2785900" y="1348739"/>
            <a:ext cx="6620200" cy="5144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3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3DBC6-9DB1-467E-9348-F6B96624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/>
              <a:t>Почему был выбран алгоритм обратной трассировки лучей?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FC114C-E0AA-4C78-9FA6-3F1A6026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5287"/>
            <a:ext cx="10515600" cy="4351338"/>
          </a:xfrm>
        </p:spPr>
        <p:txBody>
          <a:bodyPr/>
          <a:lstStyle/>
          <a:p>
            <a:r>
              <a:rPr lang="ru-RU" dirty="0"/>
              <a:t>Сокращается количество лучей.</a:t>
            </a:r>
          </a:p>
          <a:p>
            <a:r>
              <a:rPr lang="ru-RU" dirty="0"/>
              <a:t>Каждый луч участвует в построении сцены.</a:t>
            </a:r>
          </a:p>
          <a:p>
            <a:r>
              <a:rPr lang="ru-RU" dirty="0"/>
              <a:t>Нет лишних вычислений.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349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4F7E7-4D67-4FF1-9983-87FBC015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927100"/>
            <a:ext cx="4305300" cy="4711700"/>
          </a:xfrm>
        </p:spPr>
        <p:txBody>
          <a:bodyPr/>
          <a:lstStyle/>
          <a:p>
            <a:r>
              <a:rPr lang="ru-RU" b="1" i="1" dirty="0"/>
              <a:t>Схема алгоритма обратной трассировки лучей</a:t>
            </a:r>
            <a:r>
              <a:rPr lang="en-US" b="1" i="1" dirty="0"/>
              <a:t>:</a:t>
            </a:r>
            <a:endParaRPr lang="ru-RU" b="1" i="1" dirty="0"/>
          </a:p>
        </p:txBody>
      </p:sp>
      <p:pic>
        <p:nvPicPr>
          <p:cNvPr id="4" name="Объект 3" descr="unnamed0">
            <a:extLst>
              <a:ext uri="{FF2B5EF4-FFF2-40B4-BE49-F238E27FC236}">
                <a16:creationId xmlns:a16="http://schemas.microsoft.com/office/drawing/2014/main" id="{FF4ADE2A-452D-4244-8190-3765BB1631F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873" y="0"/>
            <a:ext cx="4449052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719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D30A9-FCC9-4F33-904B-E46C2B24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1325563"/>
          </a:xfrm>
        </p:spPr>
        <p:txBody>
          <a:bodyPr/>
          <a:lstStyle/>
          <a:p>
            <a:r>
              <a:rPr lang="ru-RU" b="1" i="1" dirty="0"/>
              <a:t>Объекты сцены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2EFC82-8C0A-42CB-8F46-A86AE550C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1" y="2341562"/>
            <a:ext cx="3657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Геометрические тела</a:t>
            </a:r>
            <a:r>
              <a:rPr lang="en-US" dirty="0"/>
              <a:t>:</a:t>
            </a:r>
          </a:p>
          <a:p>
            <a:pPr lvl="0"/>
            <a:r>
              <a:rPr lang="ru-RU" dirty="0"/>
              <a:t>сфера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куб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цилиндр.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EA480A1-68F5-44E2-8785-4F3892316365}"/>
              </a:ext>
            </a:extLst>
          </p:cNvPr>
          <p:cNvSpPr/>
          <p:nvPr/>
        </p:nvSpPr>
        <p:spPr>
          <a:xfrm>
            <a:off x="6629400" y="2123578"/>
            <a:ext cx="4724400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/>
              <a:t>Источники света</a:t>
            </a:r>
            <a:r>
              <a:rPr lang="en-US" sz="2800" dirty="0"/>
              <a:t>: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точечный источник</a:t>
            </a:r>
            <a:r>
              <a:rPr lang="en-US" sz="2800" dirty="0"/>
              <a:t>;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направленный источник</a:t>
            </a:r>
            <a:r>
              <a:rPr lang="en-US" sz="2800" dirty="0"/>
              <a:t>;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окружающее освещение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931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ACA03-55BA-46CE-9F13-205824F0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61"/>
            <a:ext cx="10515600" cy="1325563"/>
          </a:xfrm>
        </p:spPr>
        <p:txBody>
          <a:bodyPr/>
          <a:lstStyle/>
          <a:p>
            <a:r>
              <a:rPr lang="ru-RU" b="1" i="1" dirty="0"/>
              <a:t>Интерфейс программы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9A6EA9B-5147-4781-96BD-DD73372405D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6025" r="15073" b="9723"/>
          <a:stretch/>
        </p:blipFill>
        <p:spPr bwMode="auto">
          <a:xfrm>
            <a:off x="2496827" y="1311274"/>
            <a:ext cx="7198346" cy="52324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98493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DBF3F-9EC8-4E36-BA3A-F5BB83DB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/>
              <a:t>Примеры работы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375CA0B-1849-4086-8B50-BE91A88B4C1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6027" t="1075" r="15229" b="9156"/>
          <a:stretch/>
        </p:blipFill>
        <p:spPr bwMode="auto">
          <a:xfrm>
            <a:off x="522923" y="2005170"/>
            <a:ext cx="5663247" cy="40713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FD7497-5DC1-481F-B6A4-B8C71F6FA01C}"/>
              </a:ext>
            </a:extLst>
          </p:cNvPr>
          <p:cNvPicPr/>
          <p:nvPr/>
        </p:nvPicPr>
        <p:blipFill rotWithShape="1">
          <a:blip r:embed="rId3"/>
          <a:srcRect l="15422" t="1077" r="15835" b="9154"/>
          <a:stretch/>
        </p:blipFill>
        <p:spPr bwMode="auto">
          <a:xfrm>
            <a:off x="6186170" y="2004536"/>
            <a:ext cx="5663247" cy="40719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003061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Широкоэкранный</PresentationFormat>
  <Paragraphs>61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Цели работы:</vt:lpstr>
      <vt:lpstr>Алгоритм прямой трассировки лучей</vt:lpstr>
      <vt:lpstr>Алгоритм обратной трассировки лучей</vt:lpstr>
      <vt:lpstr>Почему был выбран алгоритм обратной трассировки лучей?</vt:lpstr>
      <vt:lpstr>Схема алгоритма обратной трассировки лучей:</vt:lpstr>
      <vt:lpstr>Объекты сцены</vt:lpstr>
      <vt:lpstr>Интерфейс программы</vt:lpstr>
      <vt:lpstr>Примеры работы</vt:lpstr>
      <vt:lpstr>Сравнение прямой и обратной трассировки лучей</vt:lpstr>
      <vt:lpstr>Генерация изображения с различными эффектами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Мария Головнёва</dc:creator>
  <cp:lastModifiedBy>Мария Головнёва</cp:lastModifiedBy>
  <cp:revision>11</cp:revision>
  <dcterms:created xsi:type="dcterms:W3CDTF">2019-03-17T22:30:17Z</dcterms:created>
  <dcterms:modified xsi:type="dcterms:W3CDTF">2019-03-18T00:24:05Z</dcterms:modified>
</cp:coreProperties>
</file>