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5" autoAdjust="0"/>
    <p:restoredTop sz="99514" autoAdjust="0"/>
  </p:normalViewPr>
  <p:slideViewPr>
    <p:cSldViewPr>
      <p:cViewPr>
        <p:scale>
          <a:sx n="100" d="100"/>
          <a:sy n="100" d="100"/>
        </p:scale>
        <p:origin x="-1218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99A8-3795-44E5-892F-CBC450932490}" type="datetimeFigureOut">
              <a:rPr lang="fr-BE" smtClean="0"/>
              <a:t>3/12/2017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8B17-C5BD-4AB7-9A41-4D7F889DD47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8948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99A8-3795-44E5-892F-CBC450932490}" type="datetimeFigureOut">
              <a:rPr lang="fr-BE" smtClean="0"/>
              <a:t>3/12/2017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8B17-C5BD-4AB7-9A41-4D7F889DD47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5668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99A8-3795-44E5-892F-CBC450932490}" type="datetimeFigureOut">
              <a:rPr lang="fr-BE" smtClean="0"/>
              <a:t>3/12/2017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8B17-C5BD-4AB7-9A41-4D7F889DD47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0461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99A8-3795-44E5-892F-CBC450932490}" type="datetimeFigureOut">
              <a:rPr lang="fr-BE" smtClean="0"/>
              <a:t>3/12/2017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8B17-C5BD-4AB7-9A41-4D7F889DD47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04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99A8-3795-44E5-892F-CBC450932490}" type="datetimeFigureOut">
              <a:rPr lang="fr-BE" smtClean="0"/>
              <a:t>3/12/2017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8B17-C5BD-4AB7-9A41-4D7F889DD47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184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99A8-3795-44E5-892F-CBC450932490}" type="datetimeFigureOut">
              <a:rPr lang="fr-BE" smtClean="0"/>
              <a:t>3/12/2017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8B17-C5BD-4AB7-9A41-4D7F889DD47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6356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99A8-3795-44E5-892F-CBC450932490}" type="datetimeFigureOut">
              <a:rPr lang="fr-BE" smtClean="0"/>
              <a:t>3/12/2017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8B17-C5BD-4AB7-9A41-4D7F889DD47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1245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99A8-3795-44E5-892F-CBC450932490}" type="datetimeFigureOut">
              <a:rPr lang="fr-BE" smtClean="0"/>
              <a:t>3/12/2017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8B17-C5BD-4AB7-9A41-4D7F889DD47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7311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99A8-3795-44E5-892F-CBC450932490}" type="datetimeFigureOut">
              <a:rPr lang="fr-BE" smtClean="0"/>
              <a:t>3/12/2017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8B17-C5BD-4AB7-9A41-4D7F889DD47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1248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99A8-3795-44E5-892F-CBC450932490}" type="datetimeFigureOut">
              <a:rPr lang="fr-BE" smtClean="0"/>
              <a:t>3/12/2017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8B17-C5BD-4AB7-9A41-4D7F889DD47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6280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99A8-3795-44E5-892F-CBC450932490}" type="datetimeFigureOut">
              <a:rPr lang="fr-BE" smtClean="0"/>
              <a:t>3/12/2017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8B17-C5BD-4AB7-9A41-4D7F889DD47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0582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C99A8-3795-44E5-892F-CBC450932490}" type="datetimeFigureOut">
              <a:rPr lang="fr-BE" smtClean="0"/>
              <a:t>3/12/2017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A8B17-C5BD-4AB7-9A41-4D7F889DD47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4736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Date Communication </a:t>
            </a:r>
            <a:r>
              <a:rPr lang="fr-BE" dirty="0" err="1" smtClean="0"/>
              <a:t>using</a:t>
            </a:r>
            <a:r>
              <a:rPr lang="fr-BE" dirty="0" smtClean="0"/>
              <a:t> Jackson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4083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1196752"/>
            <a:ext cx="1368152" cy="460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5" name="Rectangle 4"/>
          <p:cNvSpPr/>
          <p:nvPr/>
        </p:nvSpPr>
        <p:spPr>
          <a:xfrm>
            <a:off x="6804248" y="1196752"/>
            <a:ext cx="1368152" cy="460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3419872" y="1988840"/>
            <a:ext cx="216024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1513206000000</a:t>
            </a:r>
            <a:endParaRPr lang="fr-BE" dirty="0"/>
          </a:p>
        </p:txBody>
      </p:sp>
      <p:sp>
        <p:nvSpPr>
          <p:cNvPr id="9" name="Rectangle 8"/>
          <p:cNvSpPr/>
          <p:nvPr/>
        </p:nvSpPr>
        <p:spPr>
          <a:xfrm>
            <a:off x="3419872" y="3717032"/>
            <a:ext cx="216024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"2017-12-14"</a:t>
            </a:r>
            <a:endParaRPr lang="fr-BE" dirty="0"/>
          </a:p>
        </p:txBody>
      </p:sp>
      <p:sp>
        <p:nvSpPr>
          <p:cNvPr id="10" name="Rectangle 9"/>
          <p:cNvSpPr/>
          <p:nvPr/>
        </p:nvSpPr>
        <p:spPr>
          <a:xfrm>
            <a:off x="3422861" y="4725144"/>
            <a:ext cx="216024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"2017-12-14 UTC"</a:t>
            </a:r>
            <a:endParaRPr lang="fr-BE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548680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smtClean="0"/>
              <a:t>Jackson – Communication format </a:t>
            </a:r>
            <a:r>
              <a:rPr lang="fr-BE" sz="3200" dirty="0" err="1" smtClean="0"/>
              <a:t>possibilities</a:t>
            </a:r>
            <a:endParaRPr lang="fr-BE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827584" y="119675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 smtClean="0"/>
              <a:t>Serializer</a:t>
            </a:r>
            <a:endParaRPr lang="fr-BE" dirty="0"/>
          </a:p>
        </p:txBody>
      </p:sp>
      <p:sp>
        <p:nvSpPr>
          <p:cNvPr id="13" name="TextBox 12"/>
          <p:cNvSpPr txBox="1"/>
          <p:nvPr/>
        </p:nvSpPr>
        <p:spPr>
          <a:xfrm>
            <a:off x="6804248" y="119675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 smtClean="0"/>
              <a:t>Deserializer</a:t>
            </a:r>
            <a:endParaRPr lang="fr-BE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95736" y="2276872"/>
            <a:ext cx="1224136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83101" y="2289191"/>
            <a:ext cx="122114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83768" y="156608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BE" dirty="0" smtClean="0"/>
              <a:t>As </a:t>
            </a:r>
            <a:r>
              <a:rPr lang="fr-BE" dirty="0" err="1" smtClean="0"/>
              <a:t>timestamp</a:t>
            </a:r>
            <a:r>
              <a:rPr lang="fr-BE" dirty="0" smtClean="0"/>
              <a:t> (</a:t>
            </a:r>
            <a:r>
              <a:rPr lang="fr-BE" dirty="0" err="1" smtClean="0"/>
              <a:t>number</a:t>
            </a:r>
            <a:r>
              <a:rPr lang="fr-BE" dirty="0" smtClean="0"/>
              <a:t>):</a:t>
            </a:r>
            <a:endParaRPr lang="fr-BE" dirty="0"/>
          </a:p>
        </p:txBody>
      </p:sp>
      <p:sp>
        <p:nvSpPr>
          <p:cNvPr id="18" name="TextBox 17"/>
          <p:cNvSpPr txBox="1"/>
          <p:nvPr/>
        </p:nvSpPr>
        <p:spPr>
          <a:xfrm>
            <a:off x="2483768" y="298766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BE" dirty="0" smtClean="0"/>
              <a:t>As string:</a:t>
            </a:r>
            <a:endParaRPr lang="fr-BE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195736" y="4004645"/>
            <a:ext cx="1224136" cy="361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95736" y="5013176"/>
            <a:ext cx="122413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583101" y="4008255"/>
            <a:ext cx="122114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80112" y="5013176"/>
            <a:ext cx="122413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4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1916832"/>
            <a:ext cx="136815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5" name="Rectangle 4"/>
          <p:cNvSpPr/>
          <p:nvPr/>
        </p:nvSpPr>
        <p:spPr>
          <a:xfrm>
            <a:off x="6804248" y="1916832"/>
            <a:ext cx="136815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3419872" y="1988840"/>
            <a:ext cx="216024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1513206000000</a:t>
            </a:r>
            <a:endParaRPr lang="fr-BE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548680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smtClean="0"/>
              <a:t>Jackson – Communication format </a:t>
            </a:r>
            <a:r>
              <a:rPr lang="fr-BE" sz="3200" dirty="0" err="1" smtClean="0"/>
              <a:t>possibilities</a:t>
            </a:r>
            <a:r>
              <a:rPr lang="fr-BE" sz="3200" dirty="0" smtClean="0"/>
              <a:t> (1)</a:t>
            </a:r>
            <a:endParaRPr lang="fr-BE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827584" y="205155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 smtClean="0"/>
              <a:t>Serializer</a:t>
            </a:r>
            <a:endParaRPr lang="fr-BE" dirty="0"/>
          </a:p>
        </p:txBody>
      </p:sp>
      <p:sp>
        <p:nvSpPr>
          <p:cNvPr id="13" name="TextBox 12"/>
          <p:cNvSpPr txBox="1"/>
          <p:nvPr/>
        </p:nvSpPr>
        <p:spPr>
          <a:xfrm>
            <a:off x="6804248" y="205155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 smtClean="0"/>
              <a:t>Deserializer</a:t>
            </a:r>
            <a:endParaRPr lang="fr-BE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95736" y="2276872"/>
            <a:ext cx="1224136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83101" y="2289191"/>
            <a:ext cx="122114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1560" y="126876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BE" dirty="0" smtClean="0"/>
              <a:t>As </a:t>
            </a:r>
            <a:r>
              <a:rPr lang="fr-BE" dirty="0" err="1" smtClean="0"/>
              <a:t>timestamp</a:t>
            </a:r>
            <a:r>
              <a:rPr lang="fr-BE" dirty="0" smtClean="0"/>
              <a:t> (</a:t>
            </a:r>
            <a:r>
              <a:rPr lang="fr-BE" dirty="0" err="1" smtClean="0"/>
              <a:t>number</a:t>
            </a:r>
            <a:r>
              <a:rPr lang="fr-BE" dirty="0" smtClean="0"/>
              <a:t>):</a:t>
            </a:r>
            <a:endParaRPr lang="fr-BE" dirty="0"/>
          </a:p>
        </p:txBody>
      </p:sp>
      <p:sp>
        <p:nvSpPr>
          <p:cNvPr id="23" name="TextBox 22"/>
          <p:cNvSpPr txBox="1"/>
          <p:nvPr/>
        </p:nvSpPr>
        <p:spPr>
          <a:xfrm>
            <a:off x="611560" y="3043155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BE" dirty="0" smtClean="0"/>
              <a:t>Jackson default communication format for Date and </a:t>
            </a:r>
            <a:r>
              <a:rPr lang="fr-BE" dirty="0" err="1" smtClean="0"/>
              <a:t>Calendar</a:t>
            </a:r>
            <a:endParaRPr lang="fr-B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BE" dirty="0" smtClean="0"/>
              <a:t>No time zone </a:t>
            </a:r>
            <a:r>
              <a:rPr lang="fr-BE" dirty="0" err="1" smtClean="0"/>
              <a:t>provided</a:t>
            </a:r>
            <a:r>
              <a:rPr lang="fr-BE" dirty="0" smtClean="0"/>
              <a:t> (but </a:t>
            </a:r>
            <a:r>
              <a:rPr lang="fr-BE" dirty="0" err="1" smtClean="0"/>
              <a:t>this</a:t>
            </a:r>
            <a:r>
              <a:rPr lang="fr-BE" dirty="0" smtClean="0"/>
              <a:t> </a:t>
            </a:r>
            <a:r>
              <a:rPr lang="fr-BE" dirty="0" err="1" smtClean="0"/>
              <a:t>is</a:t>
            </a:r>
            <a:r>
              <a:rPr lang="fr-BE" dirty="0" smtClean="0"/>
              <a:t> not </a:t>
            </a:r>
            <a:r>
              <a:rPr lang="fr-BE" dirty="0" err="1" smtClean="0"/>
              <a:t>necessary</a:t>
            </a:r>
            <a:r>
              <a:rPr lang="fr-BE" dirty="0" smtClean="0"/>
              <a:t> </a:t>
            </a:r>
            <a:r>
              <a:rPr lang="fr-BE" dirty="0" err="1" smtClean="0"/>
              <a:t>since</a:t>
            </a:r>
            <a:r>
              <a:rPr lang="fr-BE" dirty="0" smtClean="0"/>
              <a:t> </a:t>
            </a:r>
            <a:r>
              <a:rPr lang="fr-BE" dirty="0" err="1" smtClean="0"/>
              <a:t>epoch</a:t>
            </a:r>
            <a:r>
              <a:rPr lang="fr-BE" dirty="0" smtClean="0"/>
              <a:t> </a:t>
            </a:r>
            <a:r>
              <a:rPr lang="fr-BE" dirty="0" err="1" smtClean="0"/>
              <a:t>is</a:t>
            </a:r>
            <a:r>
              <a:rPr lang="fr-BE" dirty="0" smtClean="0"/>
              <a:t> in GMT)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BE" dirty="0" smtClean="0"/>
              <a:t>The </a:t>
            </a:r>
            <a:r>
              <a:rPr lang="fr-BE" dirty="0" err="1" smtClean="0"/>
              <a:t>serializer</a:t>
            </a:r>
            <a:r>
              <a:rPr lang="fr-BE" dirty="0" smtClean="0"/>
              <a:t> and </a:t>
            </a:r>
            <a:r>
              <a:rPr lang="fr-BE" dirty="0" err="1" smtClean="0"/>
              <a:t>deserializer</a:t>
            </a:r>
            <a:r>
              <a:rPr lang="fr-BE" dirty="0" smtClean="0"/>
              <a:t> applications </a:t>
            </a:r>
            <a:r>
              <a:rPr lang="fr-BE" dirty="0" err="1" smtClean="0"/>
              <a:t>may</a:t>
            </a:r>
            <a:r>
              <a:rPr lang="fr-BE" dirty="0" smtClean="0"/>
              <a:t>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configured</a:t>
            </a:r>
            <a:r>
              <a:rPr lang="fr-BE" dirty="0" smtClean="0"/>
              <a:t> </a:t>
            </a:r>
            <a:r>
              <a:rPr lang="fr-BE" dirty="0" err="1" smtClean="0"/>
              <a:t>with</a:t>
            </a:r>
            <a:r>
              <a:rPr lang="fr-BE" dirty="0" smtClean="0"/>
              <a:t> </a:t>
            </a:r>
            <a:r>
              <a:rPr lang="fr-BE" dirty="0" err="1" smtClean="0"/>
              <a:t>different</a:t>
            </a:r>
            <a:r>
              <a:rPr lang="fr-BE" dirty="0" smtClean="0"/>
              <a:t> default time zones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67395" y="1301859"/>
            <a:ext cx="612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800" dirty="0" smtClean="0">
                <a:solidFill>
                  <a:srgbClr val="00B050"/>
                </a:solidFill>
                <a:sym typeface="Wingdings"/>
              </a:rPr>
              <a:t></a:t>
            </a:r>
            <a:endParaRPr lang="fr-BE" sz="4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78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1916832"/>
            <a:ext cx="136815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5" name="Rectangle 4"/>
          <p:cNvSpPr/>
          <p:nvPr/>
        </p:nvSpPr>
        <p:spPr>
          <a:xfrm>
            <a:off x="6804248" y="1916832"/>
            <a:ext cx="136815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TextBox 10"/>
          <p:cNvSpPr txBox="1"/>
          <p:nvPr/>
        </p:nvSpPr>
        <p:spPr>
          <a:xfrm>
            <a:off x="539552" y="548680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smtClean="0"/>
              <a:t>Jackson – Communication format </a:t>
            </a:r>
            <a:r>
              <a:rPr lang="fr-BE" sz="3200" dirty="0" err="1" smtClean="0"/>
              <a:t>possibilities</a:t>
            </a:r>
            <a:r>
              <a:rPr lang="fr-BE" sz="3200" dirty="0" smtClean="0"/>
              <a:t> (2)</a:t>
            </a:r>
            <a:endParaRPr lang="fr-BE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827584" y="205155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 smtClean="0"/>
              <a:t>Serializer</a:t>
            </a:r>
            <a:endParaRPr lang="fr-BE" dirty="0"/>
          </a:p>
        </p:txBody>
      </p:sp>
      <p:sp>
        <p:nvSpPr>
          <p:cNvPr id="13" name="TextBox 12"/>
          <p:cNvSpPr txBox="1"/>
          <p:nvPr/>
        </p:nvSpPr>
        <p:spPr>
          <a:xfrm>
            <a:off x="6804248" y="205155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 smtClean="0"/>
              <a:t>Deserializer</a:t>
            </a:r>
            <a:endParaRPr lang="fr-BE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95736" y="2276872"/>
            <a:ext cx="1224136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83101" y="2289191"/>
            <a:ext cx="122114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1560" y="126876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BE" dirty="0" smtClean="0"/>
              <a:t>As string but </a:t>
            </a:r>
            <a:r>
              <a:rPr lang="fr-BE" dirty="0" err="1" smtClean="0"/>
              <a:t>without</a:t>
            </a:r>
            <a:r>
              <a:rPr lang="fr-BE" dirty="0" smtClean="0"/>
              <a:t> time zone:</a:t>
            </a:r>
            <a:endParaRPr lang="fr-BE" dirty="0"/>
          </a:p>
        </p:txBody>
      </p:sp>
      <p:sp>
        <p:nvSpPr>
          <p:cNvPr id="23" name="TextBox 22"/>
          <p:cNvSpPr txBox="1"/>
          <p:nvPr/>
        </p:nvSpPr>
        <p:spPr>
          <a:xfrm>
            <a:off x="611560" y="3043155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BE" dirty="0" smtClean="0"/>
              <a:t>Time zone information </a:t>
            </a:r>
            <a:r>
              <a:rPr lang="fr-BE" dirty="0" err="1" smtClean="0"/>
              <a:t>is</a:t>
            </a:r>
            <a:r>
              <a:rPr lang="fr-BE" dirty="0" smtClean="0"/>
              <a:t> not </a:t>
            </a:r>
            <a:r>
              <a:rPr lang="fr-BE" dirty="0" err="1" smtClean="0"/>
              <a:t>exchanged</a:t>
            </a:r>
            <a:endParaRPr lang="fr-B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BE" dirty="0" smtClean="0"/>
              <a:t>This force </a:t>
            </a:r>
            <a:r>
              <a:rPr lang="fr-BE" dirty="0" err="1" smtClean="0"/>
              <a:t>serializer</a:t>
            </a:r>
            <a:r>
              <a:rPr lang="fr-BE" dirty="0" smtClean="0"/>
              <a:t> and </a:t>
            </a:r>
            <a:r>
              <a:rPr lang="fr-BE" dirty="0" err="1" smtClean="0"/>
              <a:t>deserializer</a:t>
            </a:r>
            <a:r>
              <a:rPr lang="fr-BE" dirty="0" smtClean="0"/>
              <a:t> to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configured</a:t>
            </a:r>
            <a:r>
              <a:rPr lang="fr-BE" dirty="0" smtClean="0"/>
              <a:t> </a:t>
            </a:r>
            <a:r>
              <a:rPr lang="fr-BE" dirty="0" err="1" smtClean="0"/>
              <a:t>with</a:t>
            </a:r>
            <a:r>
              <a:rPr lang="fr-BE" dirty="0" smtClean="0"/>
              <a:t> the </a:t>
            </a:r>
            <a:r>
              <a:rPr lang="fr-BE" dirty="0" err="1" smtClean="0"/>
              <a:t>same</a:t>
            </a:r>
            <a:r>
              <a:rPr lang="fr-BE" dirty="0" smtClean="0"/>
              <a:t> time zone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19872" y="2001159"/>
            <a:ext cx="216024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"2017-12-14"</a:t>
            </a:r>
            <a:endParaRPr lang="fr-BE" dirty="0"/>
          </a:p>
        </p:txBody>
      </p:sp>
      <p:sp>
        <p:nvSpPr>
          <p:cNvPr id="18" name="TextBox 17"/>
          <p:cNvSpPr txBox="1"/>
          <p:nvPr/>
        </p:nvSpPr>
        <p:spPr>
          <a:xfrm>
            <a:off x="4967395" y="1301859"/>
            <a:ext cx="612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800" dirty="0" smtClean="0">
                <a:solidFill>
                  <a:srgbClr val="FF0000"/>
                </a:solidFill>
                <a:sym typeface="Wingdings"/>
              </a:rPr>
              <a:t></a:t>
            </a:r>
            <a:endParaRPr lang="fr-BE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48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1916832"/>
            <a:ext cx="136815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5" name="Rectangle 4"/>
          <p:cNvSpPr/>
          <p:nvPr/>
        </p:nvSpPr>
        <p:spPr>
          <a:xfrm>
            <a:off x="6804248" y="1916832"/>
            <a:ext cx="136815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TextBox 10"/>
          <p:cNvSpPr txBox="1"/>
          <p:nvPr/>
        </p:nvSpPr>
        <p:spPr>
          <a:xfrm>
            <a:off x="539552" y="548680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smtClean="0"/>
              <a:t>Jackson – Communication format </a:t>
            </a:r>
            <a:r>
              <a:rPr lang="fr-BE" sz="3200" dirty="0" err="1" smtClean="0"/>
              <a:t>possibilities</a:t>
            </a:r>
            <a:r>
              <a:rPr lang="fr-BE" sz="3200" dirty="0" smtClean="0"/>
              <a:t> (2)</a:t>
            </a:r>
            <a:endParaRPr lang="fr-BE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827584" y="205155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 smtClean="0"/>
              <a:t>Serializer</a:t>
            </a:r>
            <a:endParaRPr lang="fr-BE" dirty="0"/>
          </a:p>
        </p:txBody>
      </p:sp>
      <p:sp>
        <p:nvSpPr>
          <p:cNvPr id="13" name="TextBox 12"/>
          <p:cNvSpPr txBox="1"/>
          <p:nvPr/>
        </p:nvSpPr>
        <p:spPr>
          <a:xfrm>
            <a:off x="6804248" y="205155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 smtClean="0"/>
              <a:t>Deserializer</a:t>
            </a:r>
            <a:endParaRPr lang="fr-BE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95736" y="2276872"/>
            <a:ext cx="1224136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83101" y="2289191"/>
            <a:ext cx="122114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1560" y="126876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BE" dirty="0" smtClean="0"/>
              <a:t>As string but </a:t>
            </a:r>
            <a:r>
              <a:rPr lang="fr-BE" dirty="0" err="1" smtClean="0"/>
              <a:t>with</a:t>
            </a:r>
            <a:r>
              <a:rPr lang="fr-BE" dirty="0" smtClean="0"/>
              <a:t> time zone:</a:t>
            </a:r>
            <a:endParaRPr lang="fr-BE" dirty="0"/>
          </a:p>
        </p:txBody>
      </p:sp>
      <p:sp>
        <p:nvSpPr>
          <p:cNvPr id="23" name="TextBox 22"/>
          <p:cNvSpPr txBox="1"/>
          <p:nvPr/>
        </p:nvSpPr>
        <p:spPr>
          <a:xfrm>
            <a:off x="611560" y="3043155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BE" dirty="0" smtClean="0"/>
              <a:t>Time zone information </a:t>
            </a:r>
            <a:r>
              <a:rPr lang="fr-BE" dirty="0" err="1" smtClean="0"/>
              <a:t>is</a:t>
            </a:r>
            <a:r>
              <a:rPr lang="fr-BE" dirty="0" smtClean="0"/>
              <a:t> </a:t>
            </a:r>
            <a:r>
              <a:rPr lang="fr-BE" dirty="0" err="1" smtClean="0"/>
              <a:t>specified</a:t>
            </a:r>
            <a:r>
              <a:rPr lang="fr-BE" dirty="0" smtClean="0"/>
              <a:t> in the communication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BE" dirty="0" err="1"/>
              <a:t>S</a:t>
            </a:r>
            <a:r>
              <a:rPr lang="fr-BE" dirty="0" err="1" smtClean="0"/>
              <a:t>erializer</a:t>
            </a:r>
            <a:r>
              <a:rPr lang="fr-BE" dirty="0" smtClean="0"/>
              <a:t> and </a:t>
            </a:r>
            <a:r>
              <a:rPr lang="fr-BE" dirty="0" err="1" smtClean="0"/>
              <a:t>deserializer</a:t>
            </a:r>
            <a:r>
              <a:rPr lang="fr-BE" dirty="0" smtClean="0"/>
              <a:t> </a:t>
            </a:r>
            <a:r>
              <a:rPr lang="fr-BE" dirty="0" err="1" smtClean="0"/>
              <a:t>can</a:t>
            </a:r>
            <a:r>
              <a:rPr lang="fr-BE" dirty="0" smtClean="0"/>
              <a:t>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configured</a:t>
            </a:r>
            <a:r>
              <a:rPr lang="fr-BE" dirty="0" smtClean="0"/>
              <a:t> </a:t>
            </a:r>
            <a:r>
              <a:rPr lang="fr-BE" dirty="0" err="1" smtClean="0"/>
              <a:t>with</a:t>
            </a:r>
            <a:r>
              <a:rPr lang="fr-BE" dirty="0" smtClean="0"/>
              <a:t> </a:t>
            </a:r>
            <a:r>
              <a:rPr lang="fr-BE" dirty="0" err="1" smtClean="0"/>
              <a:t>different</a:t>
            </a:r>
            <a:r>
              <a:rPr lang="fr-BE" dirty="0" smtClean="0"/>
              <a:t> time </a:t>
            </a:r>
            <a:r>
              <a:rPr lang="fr-BE" dirty="0" smtClean="0"/>
              <a:t>zones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BE" dirty="0" err="1" smtClean="0"/>
              <a:t>Problem</a:t>
            </a:r>
            <a:r>
              <a:rPr lang="fr-BE" dirty="0" smtClean="0"/>
              <a:t> </a:t>
            </a:r>
            <a:r>
              <a:rPr lang="fr-BE" dirty="0" err="1" smtClean="0"/>
              <a:t>is</a:t>
            </a:r>
            <a:r>
              <a:rPr lang="fr-BE" dirty="0" smtClean="0"/>
              <a:t> </a:t>
            </a:r>
            <a:r>
              <a:rPr lang="fr-BE" dirty="0" err="1" smtClean="0"/>
              <a:t>that</a:t>
            </a:r>
            <a:r>
              <a:rPr lang="fr-BE" dirty="0" smtClean="0"/>
              <a:t> the time part </a:t>
            </a:r>
            <a:r>
              <a:rPr lang="fr-BE" dirty="0" err="1" smtClean="0"/>
              <a:t>is</a:t>
            </a:r>
            <a:r>
              <a:rPr lang="fr-BE" dirty="0" smtClean="0"/>
              <a:t> </a:t>
            </a:r>
            <a:r>
              <a:rPr lang="fr-BE" dirty="0" err="1" smtClean="0"/>
              <a:t>missing</a:t>
            </a:r>
            <a:r>
              <a:rPr lang="fr-BE" dirty="0" smtClean="0"/>
              <a:t> </a:t>
            </a:r>
            <a:r>
              <a:rPr lang="fr-BE" dirty="0" err="1" smtClean="0"/>
              <a:t>so</a:t>
            </a:r>
            <a:r>
              <a:rPr lang="fr-BE" dirty="0" smtClean="0"/>
              <a:t> </a:t>
            </a:r>
            <a:r>
              <a:rPr lang="fr-BE" dirty="0" err="1" smtClean="0"/>
              <a:t>that</a:t>
            </a:r>
            <a:r>
              <a:rPr lang="fr-BE" dirty="0" smtClean="0"/>
              <a:t> conversion in </a:t>
            </a:r>
            <a:r>
              <a:rPr lang="fr-BE" dirty="0" err="1" smtClean="0"/>
              <a:t>another</a:t>
            </a:r>
            <a:r>
              <a:rPr lang="fr-BE" dirty="0" smtClean="0"/>
              <a:t> time zone </a:t>
            </a:r>
            <a:r>
              <a:rPr lang="fr-BE" dirty="0" err="1" smtClean="0"/>
              <a:t>will</a:t>
            </a:r>
            <a:r>
              <a:rPr lang="fr-BE" dirty="0" smtClean="0"/>
              <a:t> </a:t>
            </a:r>
            <a:r>
              <a:rPr lang="fr-BE" dirty="0" err="1" smtClean="0"/>
              <a:t>be</a:t>
            </a:r>
            <a:r>
              <a:rPr lang="fr-BE" dirty="0" smtClean="0"/>
              <a:t> incorrect. </a:t>
            </a:r>
            <a:r>
              <a:rPr lang="fr-BE" dirty="0" err="1" smtClean="0"/>
              <a:t>Advice</a:t>
            </a:r>
            <a:r>
              <a:rPr lang="fr-BE" dirty="0" smtClean="0"/>
              <a:t> </a:t>
            </a:r>
            <a:r>
              <a:rPr lang="fr-BE" dirty="0" err="1" smtClean="0"/>
              <a:t>is</a:t>
            </a:r>
            <a:r>
              <a:rPr lang="fr-BE" dirty="0" smtClean="0"/>
              <a:t>:</a:t>
            </a:r>
            <a:endParaRPr lang="fr-BE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3419872" y="2001159"/>
            <a:ext cx="216024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"2017-12-14 UTC"</a:t>
            </a:r>
            <a:endParaRPr lang="fr-BE" dirty="0"/>
          </a:p>
        </p:txBody>
      </p:sp>
      <p:sp>
        <p:nvSpPr>
          <p:cNvPr id="19" name="TextBox 18"/>
          <p:cNvSpPr txBox="1"/>
          <p:nvPr/>
        </p:nvSpPr>
        <p:spPr>
          <a:xfrm>
            <a:off x="4967395" y="4221088"/>
            <a:ext cx="612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800" dirty="0" smtClean="0">
                <a:solidFill>
                  <a:srgbClr val="00B050"/>
                </a:solidFill>
                <a:sym typeface="Wingdings"/>
              </a:rPr>
              <a:t></a:t>
            </a:r>
            <a:endParaRPr lang="fr-BE" sz="4800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67395" y="1268760"/>
            <a:ext cx="612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800" dirty="0" smtClean="0">
                <a:solidFill>
                  <a:srgbClr val="FF0000"/>
                </a:solidFill>
                <a:sym typeface="Wingdings"/>
              </a:rPr>
              <a:t></a:t>
            </a:r>
            <a:endParaRPr lang="fr-BE" sz="4800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7584" y="4856841"/>
            <a:ext cx="136815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1" name="Rectangle 20"/>
          <p:cNvSpPr/>
          <p:nvPr/>
        </p:nvSpPr>
        <p:spPr>
          <a:xfrm>
            <a:off x="6804248" y="4856841"/>
            <a:ext cx="136815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" name="TextBox 21"/>
          <p:cNvSpPr txBox="1"/>
          <p:nvPr/>
        </p:nvSpPr>
        <p:spPr>
          <a:xfrm>
            <a:off x="827584" y="499156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 smtClean="0"/>
              <a:t>Serializer</a:t>
            </a:r>
            <a:endParaRPr lang="fr-BE" dirty="0"/>
          </a:p>
        </p:txBody>
      </p:sp>
      <p:sp>
        <p:nvSpPr>
          <p:cNvPr id="24" name="TextBox 23"/>
          <p:cNvSpPr txBox="1"/>
          <p:nvPr/>
        </p:nvSpPr>
        <p:spPr>
          <a:xfrm>
            <a:off x="6804248" y="499156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 smtClean="0"/>
              <a:t>Deserializer</a:t>
            </a:r>
            <a:endParaRPr lang="fr-BE" dirty="0"/>
          </a:p>
        </p:txBody>
      </p:sp>
      <p:cxnSp>
        <p:nvCxnSpPr>
          <p:cNvPr id="25" name="Straight Arrow Connector 24"/>
          <p:cNvCxnSpPr>
            <a:endCxn id="27" idx="1"/>
          </p:cNvCxnSpPr>
          <p:nvPr/>
        </p:nvCxnSpPr>
        <p:spPr>
          <a:xfrm>
            <a:off x="2195736" y="5216881"/>
            <a:ext cx="864096" cy="1231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7" idx="3"/>
          </p:cNvCxnSpPr>
          <p:nvPr/>
        </p:nvCxnSpPr>
        <p:spPr>
          <a:xfrm>
            <a:off x="5868144" y="5229200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059832" y="4941168"/>
            <a:ext cx="28083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"2017-12-14 </a:t>
            </a:r>
            <a:r>
              <a:rPr lang="fr-BE" dirty="0" smtClean="0"/>
              <a:t>00:00:00 UTC</a:t>
            </a:r>
            <a:r>
              <a:rPr lang="fr-BE" dirty="0" smtClean="0"/>
              <a:t>"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9183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972" y="2348880"/>
            <a:ext cx="80214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 err="1" smtClean="0"/>
              <a:t>ObjectMapper</a:t>
            </a:r>
            <a:r>
              <a:rPr lang="fr-BE" sz="1600" dirty="0" smtClean="0"/>
              <a:t> mapper = new </a:t>
            </a:r>
            <a:r>
              <a:rPr lang="fr-BE" sz="1600" dirty="0" err="1" smtClean="0"/>
              <a:t>ObjectMapper</a:t>
            </a:r>
            <a:r>
              <a:rPr lang="fr-BE" sz="1600" dirty="0" smtClean="0"/>
              <a:t>();</a:t>
            </a:r>
          </a:p>
          <a:p>
            <a:r>
              <a:rPr lang="fr-BE" sz="1600" dirty="0" smtClean="0">
                <a:solidFill>
                  <a:schemeClr val="tx2"/>
                </a:solidFill>
              </a:rPr>
              <a:t>→ 1513206000000</a:t>
            </a:r>
          </a:p>
          <a:p>
            <a:r>
              <a:rPr lang="fr-BE" sz="1600" dirty="0" smtClean="0">
                <a:solidFill>
                  <a:schemeClr val="tx2"/>
                </a:solidFill>
              </a:rPr>
              <a:t>     </a:t>
            </a:r>
            <a:r>
              <a:rPr lang="fr-BE" sz="1600" dirty="0" err="1" smtClean="0">
                <a:solidFill>
                  <a:schemeClr val="tx2"/>
                </a:solidFill>
              </a:rPr>
              <a:t>Timestamp</a:t>
            </a:r>
            <a:r>
              <a:rPr lang="fr-BE" sz="1600" dirty="0" smtClean="0">
                <a:solidFill>
                  <a:schemeClr val="tx2"/>
                </a:solidFill>
              </a:rPr>
              <a:t> </a:t>
            </a:r>
            <a:r>
              <a:rPr lang="fr-BE" sz="1600" dirty="0" err="1" smtClean="0">
                <a:solidFill>
                  <a:schemeClr val="tx2"/>
                </a:solidFill>
              </a:rPr>
              <a:t>is</a:t>
            </a:r>
            <a:r>
              <a:rPr lang="fr-BE" sz="1600" dirty="0" smtClean="0">
                <a:solidFill>
                  <a:schemeClr val="tx2"/>
                </a:solidFill>
              </a:rPr>
              <a:t> the default </a:t>
            </a:r>
            <a:r>
              <a:rPr lang="fr-BE" sz="1600" dirty="0" smtClean="0">
                <a:solidFill>
                  <a:schemeClr val="tx2"/>
                </a:solidFill>
              </a:rPr>
              <a:t>Jackson format for </a:t>
            </a:r>
            <a:r>
              <a:rPr lang="fr-BE" sz="1600" dirty="0">
                <a:solidFill>
                  <a:schemeClr val="tx2"/>
                </a:solidFill>
              </a:rPr>
              <a:t>D</a:t>
            </a:r>
            <a:r>
              <a:rPr lang="fr-BE" sz="1600" dirty="0" smtClean="0">
                <a:solidFill>
                  <a:schemeClr val="tx2"/>
                </a:solidFill>
              </a:rPr>
              <a:t>ate and </a:t>
            </a:r>
            <a:r>
              <a:rPr lang="fr-BE" sz="1600" dirty="0" err="1" smtClean="0">
                <a:solidFill>
                  <a:schemeClr val="tx2"/>
                </a:solidFill>
              </a:rPr>
              <a:t>Calendar</a:t>
            </a:r>
            <a:r>
              <a:rPr lang="fr-BE" sz="1600" dirty="0" smtClean="0">
                <a:solidFill>
                  <a:schemeClr val="tx2"/>
                </a:solidFill>
              </a:rPr>
              <a:t> communication</a:t>
            </a:r>
            <a:endParaRPr lang="fr-BE" sz="1600" dirty="0" smtClean="0">
              <a:solidFill>
                <a:schemeClr val="tx2"/>
              </a:solidFill>
            </a:endParaRPr>
          </a:p>
          <a:p>
            <a:endParaRPr lang="fr-BE" sz="1600" dirty="0"/>
          </a:p>
          <a:p>
            <a:r>
              <a:rPr lang="fr-BE" sz="1600" dirty="0" err="1" smtClean="0"/>
              <a:t>mapper.disable</a:t>
            </a:r>
            <a:r>
              <a:rPr lang="fr-BE" sz="1600" dirty="0" smtClean="0"/>
              <a:t>(</a:t>
            </a:r>
            <a:r>
              <a:rPr lang="fr-BE" sz="1600" dirty="0" err="1" smtClean="0"/>
              <a:t>SerializationFeature.WRITE_DATES_AS_TIMESTAMPS</a:t>
            </a:r>
            <a:r>
              <a:rPr lang="fr-BE" sz="1600" dirty="0" smtClean="0"/>
              <a:t>);</a:t>
            </a:r>
          </a:p>
          <a:p>
            <a:r>
              <a:rPr lang="fr-BE" sz="1600" dirty="0" smtClean="0">
                <a:solidFill>
                  <a:schemeClr val="tx2"/>
                </a:solidFill>
              </a:rPr>
              <a:t>→ 2017-12-14T00:00:00.000+0000</a:t>
            </a:r>
          </a:p>
          <a:p>
            <a:r>
              <a:rPr lang="fr-BE" sz="1600" dirty="0">
                <a:solidFill>
                  <a:schemeClr val="tx2"/>
                </a:solidFill>
              </a:rPr>
              <a:t> </a:t>
            </a:r>
            <a:r>
              <a:rPr lang="fr-BE" sz="1600" dirty="0" smtClean="0">
                <a:solidFill>
                  <a:schemeClr val="tx2"/>
                </a:solidFill>
              </a:rPr>
              <a:t>    </a:t>
            </a:r>
            <a:r>
              <a:rPr lang="fr-BE" sz="1600" dirty="0" smtClean="0">
                <a:solidFill>
                  <a:schemeClr val="tx2"/>
                </a:solidFill>
              </a:rPr>
              <a:t>UTC </a:t>
            </a:r>
            <a:r>
              <a:rPr lang="fr-BE" sz="1600" dirty="0" err="1" smtClean="0">
                <a:solidFill>
                  <a:schemeClr val="tx2"/>
                </a:solidFill>
              </a:rPr>
              <a:t>is</a:t>
            </a:r>
            <a:r>
              <a:rPr lang="fr-BE" sz="1600" dirty="0" smtClean="0">
                <a:solidFill>
                  <a:schemeClr val="tx2"/>
                </a:solidFill>
              </a:rPr>
              <a:t> </a:t>
            </a:r>
            <a:r>
              <a:rPr lang="fr-BE" sz="1600" dirty="0" err="1" smtClean="0">
                <a:solidFill>
                  <a:schemeClr val="tx2"/>
                </a:solidFill>
              </a:rPr>
              <a:t>used</a:t>
            </a:r>
            <a:r>
              <a:rPr lang="fr-BE" sz="1600" dirty="0" smtClean="0">
                <a:solidFill>
                  <a:schemeClr val="tx2"/>
                </a:solidFill>
              </a:rPr>
              <a:t> </a:t>
            </a:r>
            <a:r>
              <a:rPr lang="fr-BE" sz="1600" dirty="0" err="1" smtClean="0">
                <a:solidFill>
                  <a:schemeClr val="tx2"/>
                </a:solidFill>
              </a:rPr>
              <a:t>because</a:t>
            </a:r>
            <a:r>
              <a:rPr lang="fr-BE" sz="1600" dirty="0" smtClean="0">
                <a:solidFill>
                  <a:schemeClr val="tx2"/>
                </a:solidFill>
              </a:rPr>
              <a:t> </a:t>
            </a:r>
            <a:r>
              <a:rPr lang="fr-BE" sz="1600" dirty="0" err="1" smtClean="0">
                <a:solidFill>
                  <a:schemeClr val="tx2"/>
                </a:solidFill>
              </a:rPr>
              <a:t>it’s</a:t>
            </a:r>
            <a:r>
              <a:rPr lang="fr-BE" sz="1600" dirty="0" smtClean="0">
                <a:solidFill>
                  <a:schemeClr val="tx2"/>
                </a:solidFill>
              </a:rPr>
              <a:t> </a:t>
            </a:r>
            <a:r>
              <a:rPr lang="fr-BE" sz="1600" dirty="0" err="1" smtClean="0">
                <a:solidFill>
                  <a:schemeClr val="tx2"/>
                </a:solidFill>
              </a:rPr>
              <a:t>Jackson’s</a:t>
            </a:r>
            <a:r>
              <a:rPr lang="fr-BE" sz="1600" dirty="0" smtClean="0">
                <a:solidFill>
                  <a:schemeClr val="tx2"/>
                </a:solidFill>
              </a:rPr>
              <a:t> default time zone. Note </a:t>
            </a:r>
            <a:r>
              <a:rPr lang="fr-BE" sz="1600" dirty="0" err="1" smtClean="0">
                <a:solidFill>
                  <a:schemeClr val="tx2"/>
                </a:solidFill>
              </a:rPr>
              <a:t>that</a:t>
            </a:r>
            <a:r>
              <a:rPr lang="fr-BE" sz="1600" dirty="0" smtClean="0">
                <a:solidFill>
                  <a:schemeClr val="tx2"/>
                </a:solidFill>
              </a:rPr>
              <a:t> the </a:t>
            </a:r>
            <a:r>
              <a:rPr lang="fr-BE" sz="1600" dirty="0" smtClean="0">
                <a:solidFill>
                  <a:schemeClr val="tx2"/>
                </a:solidFill>
              </a:rPr>
              <a:t>JVM </a:t>
            </a:r>
            <a:r>
              <a:rPr lang="fr-BE" sz="1600" dirty="0" smtClean="0">
                <a:solidFill>
                  <a:schemeClr val="tx2"/>
                </a:solidFill>
              </a:rPr>
              <a:t>time zone </a:t>
            </a:r>
            <a:r>
              <a:rPr lang="fr-BE" sz="1600" dirty="0" err="1" smtClean="0">
                <a:solidFill>
                  <a:schemeClr val="tx2"/>
                </a:solidFill>
              </a:rPr>
              <a:t>is</a:t>
            </a:r>
            <a:r>
              <a:rPr lang="fr-BE" sz="1600" dirty="0" smtClean="0">
                <a:solidFill>
                  <a:schemeClr val="tx2"/>
                </a:solidFill>
              </a:rPr>
              <a:t> </a:t>
            </a:r>
            <a:r>
              <a:rPr lang="fr-BE" sz="1600" dirty="0" err="1" smtClean="0">
                <a:solidFill>
                  <a:schemeClr val="tx2"/>
                </a:solidFill>
              </a:rPr>
              <a:t>ignored</a:t>
            </a:r>
            <a:endParaRPr lang="fr-BE" sz="1600" dirty="0" smtClean="0">
              <a:solidFill>
                <a:schemeClr val="tx2"/>
              </a:solidFill>
            </a:endParaRPr>
          </a:p>
          <a:p>
            <a:endParaRPr lang="fr-BE" sz="1600" dirty="0" smtClean="0">
              <a:solidFill>
                <a:schemeClr val="tx2"/>
              </a:solidFill>
            </a:endParaRPr>
          </a:p>
          <a:p>
            <a:r>
              <a:rPr lang="fr-BE" sz="1600" dirty="0" err="1" smtClean="0"/>
              <a:t>mapper.setTimeZone</a:t>
            </a:r>
            <a:r>
              <a:rPr lang="fr-BE" sz="1600" dirty="0" smtClean="0"/>
              <a:t>("GMT-6")</a:t>
            </a:r>
          </a:p>
          <a:p>
            <a:r>
              <a:rPr lang="fr-BE" sz="1600" dirty="0" smtClean="0">
                <a:solidFill>
                  <a:schemeClr val="tx2"/>
                </a:solidFill>
              </a:rPr>
              <a:t>→ </a:t>
            </a:r>
            <a:r>
              <a:rPr lang="fr-BE" sz="1600" dirty="0" smtClean="0">
                <a:solidFill>
                  <a:schemeClr val="tx2"/>
                </a:solidFill>
              </a:rPr>
              <a:t>2017-12-13T18:00:00.000-0600</a:t>
            </a:r>
            <a:endParaRPr lang="fr-BE" sz="1600" dirty="0" smtClean="0">
              <a:solidFill>
                <a:schemeClr val="tx2"/>
              </a:solidFill>
            </a:endParaRPr>
          </a:p>
          <a:p>
            <a:endParaRPr lang="fr-BE" sz="1600" dirty="0"/>
          </a:p>
          <a:p>
            <a:r>
              <a:rPr lang="fr-BE" sz="1600" dirty="0" err="1" smtClean="0"/>
              <a:t>SimpleDateFormat</a:t>
            </a:r>
            <a:r>
              <a:rPr lang="fr-BE" sz="1600" dirty="0"/>
              <a:t> </a:t>
            </a:r>
            <a:r>
              <a:rPr lang="fr-BE" sz="1600" dirty="0" err="1" smtClean="0"/>
              <a:t>df</a:t>
            </a:r>
            <a:r>
              <a:rPr lang="fr-BE" sz="1600" dirty="0" smtClean="0"/>
              <a:t> = new </a:t>
            </a:r>
            <a:r>
              <a:rPr lang="fr-BE" sz="1600" dirty="0" err="1" smtClean="0"/>
              <a:t>SimpleDateFormat</a:t>
            </a:r>
            <a:r>
              <a:rPr lang="fr-BE" sz="1600" dirty="0" smtClean="0"/>
              <a:t>("</a:t>
            </a:r>
            <a:r>
              <a:rPr lang="fr-BE" sz="1600" dirty="0" err="1" smtClean="0"/>
              <a:t>yyyy</a:t>
            </a:r>
            <a:r>
              <a:rPr lang="fr-BE" sz="1600" dirty="0" smtClean="0"/>
              <a:t>/MM/dd z");</a:t>
            </a:r>
          </a:p>
          <a:p>
            <a:r>
              <a:rPr lang="fr-BE" sz="1600" dirty="0" err="1" smtClean="0"/>
              <a:t>df.setTimeZone</a:t>
            </a:r>
            <a:r>
              <a:rPr lang="fr-BE" sz="1600" dirty="0" smtClean="0"/>
              <a:t>(</a:t>
            </a:r>
            <a:r>
              <a:rPr lang="fr-BE" sz="1600" dirty="0" err="1" smtClean="0"/>
              <a:t>TimeZone.getTimeZone</a:t>
            </a:r>
            <a:r>
              <a:rPr lang="fr-BE" sz="1600" dirty="0" smtClean="0"/>
              <a:t>("GMT-8");</a:t>
            </a:r>
          </a:p>
          <a:p>
            <a:r>
              <a:rPr lang="fr-BE" sz="1600" dirty="0" err="1" smtClean="0"/>
              <a:t>mapper.setDateFormat</a:t>
            </a:r>
            <a:r>
              <a:rPr lang="fr-BE" sz="1600" dirty="0" smtClean="0"/>
              <a:t>(</a:t>
            </a:r>
            <a:r>
              <a:rPr lang="fr-BE" sz="1600" dirty="0" err="1" smtClean="0"/>
              <a:t>df</a:t>
            </a:r>
            <a:r>
              <a:rPr lang="fr-BE" sz="1600" dirty="0" smtClean="0"/>
              <a:t>);</a:t>
            </a:r>
          </a:p>
          <a:p>
            <a:r>
              <a:rPr lang="fr-BE" sz="1600" dirty="0" smtClean="0">
                <a:solidFill>
                  <a:schemeClr val="tx2"/>
                </a:solidFill>
              </a:rPr>
              <a:t>→ 2017/12/13 </a:t>
            </a:r>
            <a:r>
              <a:rPr lang="fr-BE" sz="1600" dirty="0" smtClean="0">
                <a:solidFill>
                  <a:schemeClr val="tx2"/>
                </a:solidFill>
              </a:rPr>
              <a:t>GMT-08:00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smtClean="0"/>
              <a:t>Jackson </a:t>
            </a:r>
            <a:r>
              <a:rPr lang="fr-BE" sz="3200" dirty="0" err="1" smtClean="0"/>
              <a:t>Serialization</a:t>
            </a:r>
            <a:r>
              <a:rPr lang="fr-BE" sz="3200" dirty="0"/>
              <a:t> - </a:t>
            </a:r>
            <a:r>
              <a:rPr lang="fr-BE" sz="2200" dirty="0" err="1"/>
              <a:t>Customization</a:t>
            </a:r>
            <a:r>
              <a:rPr lang="fr-BE" sz="2200" dirty="0"/>
              <a:t> </a:t>
            </a:r>
            <a:r>
              <a:rPr lang="fr-BE" sz="2200" dirty="0" err="1"/>
              <a:t>at</a:t>
            </a:r>
            <a:r>
              <a:rPr lang="fr-BE" sz="2200" dirty="0"/>
              <a:t> </a:t>
            </a:r>
            <a:r>
              <a:rPr lang="fr-BE" sz="2200" dirty="0" err="1"/>
              <a:t>ObjectMapper</a:t>
            </a:r>
            <a:r>
              <a:rPr lang="fr-BE" sz="2200" dirty="0"/>
              <a:t> </a:t>
            </a:r>
            <a:r>
              <a:rPr lang="fr-BE" sz="2200" dirty="0" err="1"/>
              <a:t>level</a:t>
            </a:r>
            <a:endParaRPr lang="fr-BE" sz="2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83568" y="1278565"/>
            <a:ext cx="2376264" cy="544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TextBox 6"/>
          <p:cNvSpPr txBox="1"/>
          <p:nvPr/>
        </p:nvSpPr>
        <p:spPr>
          <a:xfrm>
            <a:off x="683568" y="1236821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 smtClean="0"/>
              <a:t>Date</a:t>
            </a:r>
            <a:endParaRPr lang="fr-BE" sz="1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3568" y="1515561"/>
            <a:ext cx="2376264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3568" y="1515561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smtClean="0"/>
              <a:t>epoch:1513209600000*</a:t>
            </a:r>
            <a:endParaRPr lang="fr-BE" sz="1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347864" y="1278564"/>
            <a:ext cx="2376264" cy="7410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TextBox 10"/>
          <p:cNvSpPr txBox="1"/>
          <p:nvPr/>
        </p:nvSpPr>
        <p:spPr>
          <a:xfrm>
            <a:off x="3347864" y="1236821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 err="1" smtClean="0"/>
              <a:t>Calendar</a:t>
            </a:r>
            <a:endParaRPr lang="fr-BE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347864" y="1528845"/>
            <a:ext cx="2376264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47864" y="1515561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smtClean="0"/>
              <a:t>epoch:1513209600000*</a:t>
            </a:r>
            <a:endParaRPr lang="fr-BE" sz="1400" dirty="0" smtClean="0"/>
          </a:p>
          <a:p>
            <a:r>
              <a:rPr lang="fr-BE" sz="1400" dirty="0" err="1" smtClean="0"/>
              <a:t>timeZone</a:t>
            </a:r>
            <a:r>
              <a:rPr lang="fr-BE" sz="1400" dirty="0" smtClean="0"/>
              <a:t>: </a:t>
            </a:r>
            <a:r>
              <a:rPr lang="fr-BE" sz="1400" dirty="0" smtClean="0"/>
              <a:t>"GMT-8"</a:t>
            </a:r>
            <a:endParaRPr lang="fr-BE" sz="1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5903640" y="1322772"/>
            <a:ext cx="2340768" cy="3460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TextBox 14"/>
          <p:cNvSpPr txBox="1"/>
          <p:nvPr/>
        </p:nvSpPr>
        <p:spPr>
          <a:xfrm>
            <a:off x="5903640" y="1351800"/>
            <a:ext cx="234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 smtClean="0"/>
              <a:t>JVM time zone GMT-6</a:t>
            </a:r>
            <a:endParaRPr lang="fr-BE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868144" y="1731585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smtClean="0"/>
              <a:t>* = 2017/12/14 00:00:00 GMT</a:t>
            </a:r>
            <a:endParaRPr lang="fr-BE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39552" y="908720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 smtClean="0"/>
              <a:t>Input :</a:t>
            </a:r>
            <a:endParaRPr lang="fr-BE" sz="1600" dirty="0"/>
          </a:p>
        </p:txBody>
      </p:sp>
    </p:spTree>
    <p:extLst>
      <p:ext uri="{BB962C8B-B14F-4D97-AF65-F5344CB8AC3E}">
        <p14:creationId xmlns:p14="http://schemas.microsoft.com/office/powerpoint/2010/main" val="10601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132856"/>
            <a:ext cx="820891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 smtClean="0"/>
              <a:t>The annotation </a:t>
            </a:r>
            <a:r>
              <a:rPr lang="fr-BE" sz="1600" dirty="0" err="1" smtClean="0"/>
              <a:t>is</a:t>
            </a:r>
            <a:r>
              <a:rPr lang="fr-BE" sz="1600" dirty="0" smtClean="0"/>
              <a:t> </a:t>
            </a:r>
            <a:r>
              <a:rPr lang="fr-BE" sz="1600" dirty="0" err="1" smtClean="0"/>
              <a:t>placed</a:t>
            </a:r>
            <a:r>
              <a:rPr lang="fr-BE" sz="1600" dirty="0" smtClean="0"/>
              <a:t> </a:t>
            </a:r>
            <a:r>
              <a:rPr lang="fr-BE" sz="1600" dirty="0" smtClean="0"/>
              <a:t>on the </a:t>
            </a:r>
            <a:r>
              <a:rPr lang="fr-BE" sz="1600" dirty="0" err="1" smtClean="0"/>
              <a:t>property</a:t>
            </a:r>
            <a:r>
              <a:rPr lang="fr-BE" sz="1600" dirty="0" smtClean="0"/>
              <a:t> </a:t>
            </a:r>
            <a:r>
              <a:rPr lang="fr-BE" sz="1600" dirty="0" smtClean="0"/>
              <a:t>setter </a:t>
            </a:r>
            <a:r>
              <a:rPr lang="fr-BE" sz="1600" dirty="0" err="1" smtClean="0"/>
              <a:t>method</a:t>
            </a:r>
            <a:endParaRPr lang="fr-BE" sz="1600" dirty="0" smtClean="0"/>
          </a:p>
          <a:p>
            <a:r>
              <a:rPr lang="fr-BE" sz="1600" dirty="0" smtClean="0"/>
              <a:t>The annotation </a:t>
            </a:r>
            <a:r>
              <a:rPr lang="fr-BE" sz="1600" dirty="0" smtClean="0"/>
              <a:t>content </a:t>
            </a:r>
            <a:r>
              <a:rPr lang="fr-BE" sz="1600" dirty="0" err="1" smtClean="0"/>
              <a:t>overrides</a:t>
            </a:r>
            <a:r>
              <a:rPr lang="fr-BE" sz="1600" dirty="0" smtClean="0"/>
              <a:t> the </a:t>
            </a:r>
            <a:r>
              <a:rPr lang="fr-BE" sz="1600" dirty="0" err="1" smtClean="0"/>
              <a:t>customization</a:t>
            </a:r>
            <a:r>
              <a:rPr lang="fr-BE" sz="1600" dirty="0" smtClean="0"/>
              <a:t> </a:t>
            </a:r>
            <a:r>
              <a:rPr lang="fr-BE" sz="1600" dirty="0" err="1" smtClean="0"/>
              <a:t>at</a:t>
            </a:r>
            <a:r>
              <a:rPr lang="fr-BE" sz="1600" dirty="0" smtClean="0"/>
              <a:t> </a:t>
            </a:r>
            <a:r>
              <a:rPr lang="fr-BE" sz="1600" dirty="0" err="1" smtClean="0"/>
              <a:t>ObjectMapper</a:t>
            </a:r>
            <a:r>
              <a:rPr lang="fr-BE" sz="1600" dirty="0" smtClean="0"/>
              <a:t> </a:t>
            </a:r>
            <a:r>
              <a:rPr lang="fr-BE" sz="1600" dirty="0" err="1" smtClean="0"/>
              <a:t>level</a:t>
            </a:r>
            <a:r>
              <a:rPr lang="fr-BE" sz="1600" dirty="0" smtClean="0"/>
              <a:t> </a:t>
            </a:r>
          </a:p>
          <a:p>
            <a:endParaRPr lang="fr-BE" sz="1600" dirty="0" smtClean="0"/>
          </a:p>
          <a:p>
            <a:r>
              <a:rPr lang="fr-BE" sz="1600" dirty="0" smtClean="0"/>
              <a:t>@</a:t>
            </a:r>
            <a:r>
              <a:rPr lang="fr-BE" sz="1600" dirty="0" err="1" smtClean="0"/>
              <a:t>JSonFormat</a:t>
            </a:r>
            <a:r>
              <a:rPr lang="fr-BE" sz="1600" dirty="0" smtClean="0"/>
              <a:t>(</a:t>
            </a:r>
            <a:r>
              <a:rPr lang="fr-BE" sz="1600" dirty="0" err="1" smtClean="0"/>
              <a:t>shape</a:t>
            </a:r>
            <a:r>
              <a:rPr lang="fr-BE" sz="1600" dirty="0" smtClean="0"/>
              <a:t>=</a:t>
            </a:r>
            <a:r>
              <a:rPr lang="fr-BE" sz="1600" dirty="0" err="1" smtClean="0"/>
              <a:t>JSonFormat.Shape.NUMBER</a:t>
            </a:r>
            <a:r>
              <a:rPr lang="fr-BE" sz="1600" dirty="0" smtClean="0"/>
              <a:t>)</a:t>
            </a:r>
          </a:p>
          <a:p>
            <a:r>
              <a:rPr lang="fr-BE" sz="1600" dirty="0" smtClean="0">
                <a:solidFill>
                  <a:schemeClr val="tx2"/>
                </a:solidFill>
              </a:rPr>
              <a:t>→ 1513209600000</a:t>
            </a:r>
          </a:p>
          <a:p>
            <a:endParaRPr lang="fr-BE" sz="1600" dirty="0" smtClean="0"/>
          </a:p>
          <a:p>
            <a:r>
              <a:rPr lang="fr-BE" sz="1600" dirty="0" smtClean="0"/>
              <a:t>@</a:t>
            </a:r>
            <a:r>
              <a:rPr lang="fr-BE" sz="1600" dirty="0" err="1" smtClean="0"/>
              <a:t>JSonFormat</a:t>
            </a:r>
            <a:r>
              <a:rPr lang="fr-BE" sz="1600" dirty="0" smtClean="0"/>
              <a:t>(</a:t>
            </a:r>
            <a:r>
              <a:rPr lang="fr-BE" sz="1600" dirty="0" err="1" smtClean="0"/>
              <a:t>shape</a:t>
            </a:r>
            <a:r>
              <a:rPr lang="fr-BE" sz="1600" dirty="0" smtClean="0"/>
              <a:t>=</a:t>
            </a:r>
            <a:r>
              <a:rPr lang="fr-BE" sz="1600" dirty="0" err="1" smtClean="0"/>
              <a:t>JSonFormat.Shape.STRING</a:t>
            </a:r>
            <a:r>
              <a:rPr lang="fr-BE" sz="1600" dirty="0" smtClean="0"/>
              <a:t>, pattern="</a:t>
            </a:r>
            <a:r>
              <a:rPr lang="fr-BE" sz="1600" dirty="0" err="1" smtClean="0"/>
              <a:t>yyyy</a:t>
            </a:r>
            <a:r>
              <a:rPr lang="fr-BE" sz="1600" dirty="0" smtClean="0"/>
              <a:t>/MM/dd z")</a:t>
            </a:r>
          </a:p>
          <a:p>
            <a:r>
              <a:rPr lang="fr-BE" sz="1600" dirty="0" smtClean="0">
                <a:solidFill>
                  <a:schemeClr val="tx2"/>
                </a:solidFill>
              </a:rPr>
              <a:t>→ 2017/12/14 UTC</a:t>
            </a:r>
          </a:p>
          <a:p>
            <a:r>
              <a:rPr lang="fr-BE" sz="1600" dirty="0">
                <a:solidFill>
                  <a:schemeClr val="tx2"/>
                </a:solidFill>
              </a:rPr>
              <a:t> </a:t>
            </a:r>
            <a:r>
              <a:rPr lang="fr-BE" sz="1600" dirty="0" smtClean="0">
                <a:solidFill>
                  <a:schemeClr val="tx2"/>
                </a:solidFill>
              </a:rPr>
              <a:t>    </a:t>
            </a:r>
            <a:r>
              <a:rPr lang="fr-BE" sz="1600" dirty="0" smtClean="0">
                <a:solidFill>
                  <a:schemeClr val="tx2"/>
                </a:solidFill>
              </a:rPr>
              <a:t>UTC </a:t>
            </a:r>
            <a:r>
              <a:rPr lang="fr-BE" sz="1600" dirty="0" err="1" smtClean="0">
                <a:solidFill>
                  <a:schemeClr val="tx2"/>
                </a:solidFill>
              </a:rPr>
              <a:t>is</a:t>
            </a:r>
            <a:r>
              <a:rPr lang="fr-BE" sz="1600" dirty="0" smtClean="0">
                <a:solidFill>
                  <a:schemeClr val="tx2"/>
                </a:solidFill>
              </a:rPr>
              <a:t> </a:t>
            </a:r>
            <a:r>
              <a:rPr lang="fr-BE" sz="1600" dirty="0" err="1" smtClean="0">
                <a:solidFill>
                  <a:schemeClr val="tx2"/>
                </a:solidFill>
              </a:rPr>
              <a:t>used</a:t>
            </a:r>
            <a:r>
              <a:rPr lang="fr-BE" sz="1600" dirty="0" smtClean="0">
                <a:solidFill>
                  <a:schemeClr val="tx2"/>
                </a:solidFill>
              </a:rPr>
              <a:t> </a:t>
            </a:r>
            <a:r>
              <a:rPr lang="fr-BE" sz="1600" dirty="0" err="1" smtClean="0">
                <a:solidFill>
                  <a:schemeClr val="tx2"/>
                </a:solidFill>
              </a:rPr>
              <a:t>because</a:t>
            </a:r>
            <a:r>
              <a:rPr lang="fr-BE" sz="1600" dirty="0" smtClean="0">
                <a:solidFill>
                  <a:schemeClr val="tx2"/>
                </a:solidFill>
              </a:rPr>
              <a:t> </a:t>
            </a:r>
            <a:r>
              <a:rPr lang="fr-BE" sz="1600" dirty="0" err="1" smtClean="0">
                <a:solidFill>
                  <a:schemeClr val="tx2"/>
                </a:solidFill>
              </a:rPr>
              <a:t>it’s</a:t>
            </a:r>
            <a:r>
              <a:rPr lang="fr-BE" sz="1600" dirty="0" smtClean="0">
                <a:solidFill>
                  <a:schemeClr val="tx2"/>
                </a:solidFill>
              </a:rPr>
              <a:t> </a:t>
            </a:r>
            <a:r>
              <a:rPr lang="fr-BE" sz="1600" dirty="0" err="1" smtClean="0">
                <a:solidFill>
                  <a:schemeClr val="tx2"/>
                </a:solidFill>
              </a:rPr>
              <a:t>Jackson’s</a:t>
            </a:r>
            <a:r>
              <a:rPr lang="fr-BE" sz="1600" dirty="0" smtClean="0">
                <a:solidFill>
                  <a:schemeClr val="tx2"/>
                </a:solidFill>
              </a:rPr>
              <a:t> default time zone. Note </a:t>
            </a:r>
            <a:r>
              <a:rPr lang="fr-BE" sz="1600" dirty="0" err="1" smtClean="0">
                <a:solidFill>
                  <a:schemeClr val="tx2"/>
                </a:solidFill>
              </a:rPr>
              <a:t>that</a:t>
            </a:r>
            <a:r>
              <a:rPr lang="fr-BE" sz="1600" dirty="0" smtClean="0">
                <a:solidFill>
                  <a:schemeClr val="tx2"/>
                </a:solidFill>
              </a:rPr>
              <a:t> JVM </a:t>
            </a:r>
            <a:r>
              <a:rPr lang="fr-BE" sz="1600" dirty="0" smtClean="0">
                <a:solidFill>
                  <a:schemeClr val="tx2"/>
                </a:solidFill>
              </a:rPr>
              <a:t>time zone </a:t>
            </a:r>
            <a:r>
              <a:rPr lang="fr-BE" sz="1600" dirty="0" err="1" smtClean="0">
                <a:solidFill>
                  <a:schemeClr val="tx2"/>
                </a:solidFill>
              </a:rPr>
              <a:t>is</a:t>
            </a:r>
            <a:r>
              <a:rPr lang="fr-BE" sz="1600" dirty="0" smtClean="0">
                <a:solidFill>
                  <a:schemeClr val="tx2"/>
                </a:solidFill>
              </a:rPr>
              <a:t> </a:t>
            </a:r>
            <a:r>
              <a:rPr lang="fr-BE" sz="1600" dirty="0" err="1" smtClean="0">
                <a:solidFill>
                  <a:schemeClr val="tx2"/>
                </a:solidFill>
              </a:rPr>
              <a:t>ignored</a:t>
            </a:r>
            <a:endParaRPr lang="fr-BE" sz="1600" dirty="0" smtClean="0">
              <a:solidFill>
                <a:schemeClr val="tx2"/>
              </a:solidFill>
            </a:endParaRPr>
          </a:p>
          <a:p>
            <a:endParaRPr lang="fr-BE" sz="1600" dirty="0" smtClean="0">
              <a:solidFill>
                <a:schemeClr val="tx2"/>
              </a:solidFill>
            </a:endParaRPr>
          </a:p>
          <a:p>
            <a:r>
              <a:rPr lang="fr-BE" sz="1600" dirty="0" err="1" smtClean="0"/>
              <a:t>ObjectMapper.setTimeZone</a:t>
            </a:r>
            <a:r>
              <a:rPr lang="fr-BE" sz="1600" dirty="0" smtClean="0"/>
              <a:t>("GMT-6")</a:t>
            </a:r>
            <a:endParaRPr lang="fr-BE" sz="1600" dirty="0"/>
          </a:p>
          <a:p>
            <a:r>
              <a:rPr lang="fr-BE" sz="1600" dirty="0" smtClean="0">
                <a:solidFill>
                  <a:schemeClr val="tx2"/>
                </a:solidFill>
              </a:rPr>
              <a:t>→ 2017/12/13 GMT-06:00</a:t>
            </a:r>
          </a:p>
          <a:p>
            <a:endParaRPr lang="fr-BE" sz="1600" dirty="0" smtClean="0">
              <a:solidFill>
                <a:schemeClr val="tx2"/>
              </a:solidFill>
            </a:endParaRPr>
          </a:p>
          <a:p>
            <a:r>
              <a:rPr lang="fr-BE" sz="1600" dirty="0" smtClean="0"/>
              <a:t>@</a:t>
            </a:r>
            <a:r>
              <a:rPr lang="fr-BE" sz="1600" dirty="0" err="1" smtClean="0"/>
              <a:t>JSonFormat</a:t>
            </a:r>
            <a:r>
              <a:rPr lang="fr-BE" sz="1600" dirty="0" smtClean="0"/>
              <a:t>(</a:t>
            </a:r>
            <a:r>
              <a:rPr lang="fr-BE" sz="1600" dirty="0" err="1" smtClean="0"/>
              <a:t>shape</a:t>
            </a:r>
            <a:r>
              <a:rPr lang="fr-BE" sz="1600" dirty="0" smtClean="0"/>
              <a:t>=</a:t>
            </a:r>
            <a:r>
              <a:rPr lang="fr-BE" sz="1600" dirty="0" err="1" smtClean="0"/>
              <a:t>JSonFormat.Shape.STRING</a:t>
            </a:r>
            <a:r>
              <a:rPr lang="fr-BE" sz="1600" dirty="0" smtClean="0"/>
              <a:t>, pattern="</a:t>
            </a:r>
            <a:r>
              <a:rPr lang="fr-BE" sz="1600" dirty="0" err="1" smtClean="0"/>
              <a:t>yyyy</a:t>
            </a:r>
            <a:r>
              <a:rPr lang="fr-BE" sz="1600" dirty="0" smtClean="0"/>
              <a:t>/MM/dd z", </a:t>
            </a:r>
            <a:r>
              <a:rPr lang="fr-BE" sz="1600" dirty="0" err="1" smtClean="0"/>
              <a:t>timezone</a:t>
            </a:r>
            <a:r>
              <a:rPr lang="fr-BE" sz="1600" dirty="0" smtClean="0"/>
              <a:t>="GMT-8")</a:t>
            </a:r>
          </a:p>
          <a:p>
            <a:r>
              <a:rPr lang="fr-BE" sz="1600" dirty="0" smtClean="0">
                <a:solidFill>
                  <a:schemeClr val="tx2"/>
                </a:solidFill>
              </a:rPr>
              <a:t>→ 2017/12/13 GMT-08:00</a:t>
            </a:r>
          </a:p>
          <a:p>
            <a:endParaRPr lang="fr-BE" dirty="0" smtClean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332656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smtClean="0"/>
              <a:t>Jackson </a:t>
            </a:r>
            <a:r>
              <a:rPr lang="fr-BE" sz="3200" dirty="0" err="1" smtClean="0"/>
              <a:t>Serialization</a:t>
            </a:r>
            <a:r>
              <a:rPr lang="fr-BE" sz="3200" dirty="0" smtClean="0"/>
              <a:t> - </a:t>
            </a:r>
            <a:r>
              <a:rPr lang="fr-BE" sz="2200" dirty="0" err="1" smtClean="0"/>
              <a:t>Customization</a:t>
            </a:r>
            <a:r>
              <a:rPr lang="fr-BE" sz="2200" dirty="0" smtClean="0"/>
              <a:t> </a:t>
            </a:r>
            <a:r>
              <a:rPr lang="fr-BE" sz="2200" dirty="0" err="1" smtClean="0"/>
              <a:t>at</a:t>
            </a:r>
            <a:r>
              <a:rPr lang="fr-BE" sz="2200" dirty="0" smtClean="0"/>
              <a:t> </a:t>
            </a:r>
            <a:r>
              <a:rPr lang="fr-BE" sz="2200" dirty="0" err="1" smtClean="0"/>
              <a:t>property</a:t>
            </a:r>
            <a:r>
              <a:rPr lang="fr-BE" sz="2200" dirty="0" smtClean="0"/>
              <a:t> </a:t>
            </a:r>
            <a:r>
              <a:rPr lang="fr-BE" sz="2200" dirty="0" err="1" smtClean="0"/>
              <a:t>level</a:t>
            </a:r>
            <a:endParaRPr lang="fr-BE" sz="2200" dirty="0"/>
          </a:p>
        </p:txBody>
      </p:sp>
      <p:sp>
        <p:nvSpPr>
          <p:cNvPr id="6" name="Rectangle 5"/>
          <p:cNvSpPr/>
          <p:nvPr/>
        </p:nvSpPr>
        <p:spPr>
          <a:xfrm>
            <a:off x="683568" y="1238496"/>
            <a:ext cx="2376264" cy="544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TextBox 6"/>
          <p:cNvSpPr txBox="1"/>
          <p:nvPr/>
        </p:nvSpPr>
        <p:spPr>
          <a:xfrm>
            <a:off x="647676" y="1196752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 smtClean="0"/>
              <a:t>Date</a:t>
            </a:r>
            <a:endParaRPr lang="fr-BE" sz="1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3568" y="1475492"/>
            <a:ext cx="2376264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3568" y="1475492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smtClean="0"/>
              <a:t>epoch:1513209600000*</a:t>
            </a:r>
            <a:endParaRPr lang="fr-BE" sz="1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347864" y="1238495"/>
            <a:ext cx="2376264" cy="7410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TextBox 10"/>
          <p:cNvSpPr txBox="1"/>
          <p:nvPr/>
        </p:nvSpPr>
        <p:spPr>
          <a:xfrm>
            <a:off x="3347864" y="1196752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 err="1" smtClean="0"/>
              <a:t>Calendar</a:t>
            </a:r>
            <a:endParaRPr lang="fr-BE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347864" y="1488776"/>
            <a:ext cx="2376264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47864" y="1475492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smtClean="0"/>
              <a:t>epoch:1513209600000*</a:t>
            </a:r>
            <a:endParaRPr lang="fr-BE" sz="1400" dirty="0" smtClean="0"/>
          </a:p>
          <a:p>
            <a:r>
              <a:rPr lang="fr-BE" sz="1400" dirty="0" err="1" smtClean="0"/>
              <a:t>timeZone</a:t>
            </a:r>
            <a:r>
              <a:rPr lang="fr-BE" sz="1400" dirty="0" smtClean="0"/>
              <a:t>: </a:t>
            </a:r>
            <a:r>
              <a:rPr lang="fr-BE" sz="1400" dirty="0" smtClean="0"/>
              <a:t>"GMT-8"</a:t>
            </a:r>
            <a:endParaRPr lang="fr-BE" sz="1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5903640" y="1282703"/>
            <a:ext cx="2340768" cy="3460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TextBox 14"/>
          <p:cNvSpPr txBox="1"/>
          <p:nvPr/>
        </p:nvSpPr>
        <p:spPr>
          <a:xfrm>
            <a:off x="5903640" y="1311731"/>
            <a:ext cx="234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 smtClean="0"/>
              <a:t>JVM time zone GMT-6</a:t>
            </a:r>
            <a:endParaRPr lang="fr-BE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868144" y="1691516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smtClean="0"/>
              <a:t>* = 2017/12/14 00:00:00 GMT</a:t>
            </a:r>
            <a:endParaRPr lang="fr-BE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39552" y="908720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 smtClean="0"/>
              <a:t>Input :</a:t>
            </a:r>
            <a:endParaRPr lang="fr-BE" sz="1600" dirty="0"/>
          </a:p>
        </p:txBody>
      </p:sp>
    </p:spTree>
    <p:extLst>
      <p:ext uri="{BB962C8B-B14F-4D97-AF65-F5344CB8AC3E}">
        <p14:creationId xmlns:p14="http://schemas.microsoft.com/office/powerpoint/2010/main" val="263079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973" y="2416820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 err="1" smtClean="0"/>
              <a:t>ObjectMapper</a:t>
            </a:r>
            <a:r>
              <a:rPr lang="fr-BE" sz="1600" dirty="0" smtClean="0"/>
              <a:t> mapper = new </a:t>
            </a:r>
            <a:r>
              <a:rPr lang="fr-BE" sz="1600" dirty="0" err="1" smtClean="0"/>
              <a:t>ObjectMapper</a:t>
            </a:r>
            <a:r>
              <a:rPr lang="fr-BE" sz="1600" dirty="0" smtClean="0"/>
              <a:t>();</a:t>
            </a:r>
          </a:p>
          <a:p>
            <a:r>
              <a:rPr lang="fr-BE" sz="1600" dirty="0" smtClean="0">
                <a:solidFill>
                  <a:schemeClr val="tx2"/>
                </a:solidFill>
              </a:rPr>
              <a:t>→ </a:t>
            </a:r>
            <a:r>
              <a:rPr lang="fr-BE" sz="1600" dirty="0" err="1" smtClean="0">
                <a:solidFill>
                  <a:schemeClr val="tx2"/>
                </a:solidFill>
              </a:rPr>
              <a:t>Rs.priceDate</a:t>
            </a:r>
            <a:r>
              <a:rPr lang="fr-BE" sz="1600" dirty="0" smtClean="0">
                <a:solidFill>
                  <a:schemeClr val="tx2"/>
                </a:solidFill>
              </a:rPr>
              <a:t> = Date(</a:t>
            </a:r>
            <a:r>
              <a:rPr lang="fr-BE" sz="1600" dirty="0" err="1" smtClean="0">
                <a:solidFill>
                  <a:schemeClr val="tx2"/>
                </a:solidFill>
              </a:rPr>
              <a:t>epoch</a:t>
            </a:r>
            <a:r>
              <a:rPr lang="fr-BE" sz="1600" dirty="0" smtClean="0">
                <a:solidFill>
                  <a:schemeClr val="tx2"/>
                </a:solidFill>
              </a:rPr>
              <a:t>=1513209600000)</a:t>
            </a:r>
          </a:p>
          <a:p>
            <a:r>
              <a:rPr lang="fr-BE" sz="1600" dirty="0" smtClean="0">
                <a:solidFill>
                  <a:schemeClr val="tx2"/>
                </a:solidFill>
              </a:rPr>
              <a:t>→ </a:t>
            </a:r>
            <a:r>
              <a:rPr lang="fr-BE" sz="1600" dirty="0" err="1" smtClean="0">
                <a:solidFill>
                  <a:schemeClr val="tx2"/>
                </a:solidFill>
              </a:rPr>
              <a:t>Rs.priceCalendar</a:t>
            </a:r>
            <a:r>
              <a:rPr lang="fr-BE" sz="1600" dirty="0" smtClean="0">
                <a:solidFill>
                  <a:schemeClr val="tx2"/>
                </a:solidFill>
              </a:rPr>
              <a:t> = </a:t>
            </a:r>
            <a:r>
              <a:rPr lang="fr-BE" sz="1600" dirty="0" err="1" smtClean="0">
                <a:solidFill>
                  <a:schemeClr val="tx2"/>
                </a:solidFill>
              </a:rPr>
              <a:t>Calendar</a:t>
            </a:r>
            <a:r>
              <a:rPr lang="fr-BE" sz="1600" dirty="0" smtClean="0">
                <a:solidFill>
                  <a:schemeClr val="tx2"/>
                </a:solidFill>
              </a:rPr>
              <a:t>(</a:t>
            </a:r>
            <a:r>
              <a:rPr lang="fr-BE" sz="1600" dirty="0" err="1" smtClean="0">
                <a:solidFill>
                  <a:schemeClr val="tx2"/>
                </a:solidFill>
              </a:rPr>
              <a:t>epoch</a:t>
            </a:r>
            <a:r>
              <a:rPr lang="fr-BE" sz="1600" dirty="0" smtClean="0">
                <a:solidFill>
                  <a:schemeClr val="tx2"/>
                </a:solidFill>
              </a:rPr>
              <a:t>=1513209600000, </a:t>
            </a:r>
            <a:r>
              <a:rPr lang="fr-BE" sz="1600" dirty="0" err="1" smtClean="0">
                <a:solidFill>
                  <a:schemeClr val="tx2"/>
                </a:solidFill>
              </a:rPr>
              <a:t>timeZone</a:t>
            </a:r>
            <a:r>
              <a:rPr lang="fr-BE" sz="1600" dirty="0" smtClean="0">
                <a:solidFill>
                  <a:schemeClr val="tx2"/>
                </a:solidFill>
              </a:rPr>
              <a:t>=UTC)</a:t>
            </a:r>
            <a:endParaRPr lang="fr-BE" sz="1600" dirty="0" smtClean="0">
              <a:solidFill>
                <a:schemeClr val="tx2"/>
              </a:solidFill>
            </a:endParaRPr>
          </a:p>
          <a:p>
            <a:r>
              <a:rPr lang="fr-BE" sz="1600" dirty="0" smtClean="0">
                <a:solidFill>
                  <a:schemeClr val="tx2"/>
                </a:solidFill>
              </a:rPr>
              <a:t>     UTC </a:t>
            </a:r>
            <a:r>
              <a:rPr lang="fr-BE" sz="1600" dirty="0" err="1" smtClean="0">
                <a:solidFill>
                  <a:schemeClr val="tx2"/>
                </a:solidFill>
              </a:rPr>
              <a:t>because</a:t>
            </a:r>
            <a:r>
              <a:rPr lang="fr-BE" sz="1600" dirty="0" smtClean="0">
                <a:solidFill>
                  <a:schemeClr val="tx2"/>
                </a:solidFill>
              </a:rPr>
              <a:t> </a:t>
            </a:r>
            <a:r>
              <a:rPr lang="fr-BE" sz="1600" dirty="0" err="1" smtClean="0">
                <a:solidFill>
                  <a:schemeClr val="tx2"/>
                </a:solidFill>
              </a:rPr>
              <a:t>it’s</a:t>
            </a:r>
            <a:r>
              <a:rPr lang="fr-BE" sz="1600" dirty="0" smtClean="0">
                <a:solidFill>
                  <a:schemeClr val="tx2"/>
                </a:solidFill>
              </a:rPr>
              <a:t> </a:t>
            </a:r>
            <a:r>
              <a:rPr lang="fr-BE" sz="1600" dirty="0" err="1" smtClean="0">
                <a:solidFill>
                  <a:schemeClr val="tx2"/>
                </a:solidFill>
              </a:rPr>
              <a:t>Jackson’s</a:t>
            </a:r>
            <a:r>
              <a:rPr lang="fr-BE" sz="1600" dirty="0" smtClean="0">
                <a:solidFill>
                  <a:schemeClr val="tx2"/>
                </a:solidFill>
              </a:rPr>
              <a:t> default time zone. Note </a:t>
            </a:r>
            <a:r>
              <a:rPr lang="fr-BE" sz="1600" dirty="0" err="1" smtClean="0">
                <a:solidFill>
                  <a:schemeClr val="tx2"/>
                </a:solidFill>
              </a:rPr>
              <a:t>that</a:t>
            </a:r>
            <a:r>
              <a:rPr lang="fr-BE" sz="1600" dirty="0" smtClean="0">
                <a:solidFill>
                  <a:schemeClr val="tx2"/>
                </a:solidFill>
              </a:rPr>
              <a:t> </a:t>
            </a:r>
            <a:r>
              <a:rPr lang="fr-BE" sz="1600" dirty="0" smtClean="0">
                <a:solidFill>
                  <a:schemeClr val="tx2"/>
                </a:solidFill>
              </a:rPr>
              <a:t>JVM </a:t>
            </a:r>
            <a:r>
              <a:rPr lang="fr-BE" sz="1600" dirty="0" smtClean="0">
                <a:solidFill>
                  <a:schemeClr val="tx2"/>
                </a:solidFill>
              </a:rPr>
              <a:t>time zone </a:t>
            </a:r>
            <a:r>
              <a:rPr lang="fr-BE" sz="1600" dirty="0" err="1" smtClean="0">
                <a:solidFill>
                  <a:schemeClr val="tx2"/>
                </a:solidFill>
              </a:rPr>
              <a:t>is</a:t>
            </a:r>
            <a:r>
              <a:rPr lang="fr-BE" sz="1600" dirty="0" smtClean="0">
                <a:solidFill>
                  <a:schemeClr val="tx2"/>
                </a:solidFill>
              </a:rPr>
              <a:t> </a:t>
            </a:r>
            <a:r>
              <a:rPr lang="fr-BE" sz="1600" dirty="0" err="1" smtClean="0">
                <a:solidFill>
                  <a:schemeClr val="tx2"/>
                </a:solidFill>
              </a:rPr>
              <a:t>ignored</a:t>
            </a:r>
            <a:r>
              <a:rPr lang="fr-BE" sz="1600" dirty="0" smtClean="0">
                <a:solidFill>
                  <a:schemeClr val="tx2"/>
                </a:solidFill>
              </a:rPr>
              <a:t> </a:t>
            </a:r>
            <a:endParaRPr lang="fr-BE" sz="1600" dirty="0" smtClean="0">
              <a:solidFill>
                <a:schemeClr val="tx2"/>
              </a:solidFill>
            </a:endParaRPr>
          </a:p>
          <a:p>
            <a:endParaRPr lang="fr-BE" sz="1600" dirty="0" smtClean="0">
              <a:solidFill>
                <a:schemeClr val="tx2"/>
              </a:solidFill>
            </a:endParaRPr>
          </a:p>
          <a:p>
            <a:r>
              <a:rPr lang="fr-BE" sz="1600" dirty="0" err="1" smtClean="0"/>
              <a:t>mapper.setTimeZone</a:t>
            </a:r>
            <a:r>
              <a:rPr lang="fr-BE" sz="1600" dirty="0" smtClean="0"/>
              <a:t>("GMT-8");</a:t>
            </a:r>
          </a:p>
          <a:p>
            <a:r>
              <a:rPr lang="fr-BE" sz="1600" dirty="0">
                <a:solidFill>
                  <a:schemeClr val="tx2"/>
                </a:solidFill>
              </a:rPr>
              <a:t>→ </a:t>
            </a:r>
            <a:r>
              <a:rPr lang="fr-BE" sz="1600" dirty="0" err="1">
                <a:solidFill>
                  <a:schemeClr val="tx2"/>
                </a:solidFill>
              </a:rPr>
              <a:t>Rs.priceDate</a:t>
            </a:r>
            <a:r>
              <a:rPr lang="fr-BE" sz="1600" dirty="0">
                <a:solidFill>
                  <a:schemeClr val="tx2"/>
                </a:solidFill>
              </a:rPr>
              <a:t> = Date(</a:t>
            </a:r>
            <a:r>
              <a:rPr lang="fr-BE" sz="1600" dirty="0" err="1">
                <a:solidFill>
                  <a:schemeClr val="tx2"/>
                </a:solidFill>
              </a:rPr>
              <a:t>epoch</a:t>
            </a:r>
            <a:r>
              <a:rPr lang="fr-BE" sz="1600" dirty="0">
                <a:solidFill>
                  <a:schemeClr val="tx2"/>
                </a:solidFill>
              </a:rPr>
              <a:t>=1513209600000)</a:t>
            </a:r>
          </a:p>
          <a:p>
            <a:r>
              <a:rPr lang="fr-BE" sz="1600" dirty="0" smtClean="0">
                <a:solidFill>
                  <a:schemeClr val="tx2"/>
                </a:solidFill>
              </a:rPr>
              <a:t>→ </a:t>
            </a:r>
            <a:r>
              <a:rPr lang="fr-BE" sz="1600" dirty="0" err="1">
                <a:solidFill>
                  <a:schemeClr val="tx2"/>
                </a:solidFill>
              </a:rPr>
              <a:t>Rs.priceCalendar</a:t>
            </a:r>
            <a:r>
              <a:rPr lang="fr-BE" sz="1600" dirty="0">
                <a:solidFill>
                  <a:schemeClr val="tx2"/>
                </a:solidFill>
              </a:rPr>
              <a:t> = </a:t>
            </a:r>
            <a:r>
              <a:rPr lang="fr-BE" sz="1600" dirty="0" err="1">
                <a:solidFill>
                  <a:schemeClr val="tx2"/>
                </a:solidFill>
              </a:rPr>
              <a:t>Calendar</a:t>
            </a:r>
            <a:r>
              <a:rPr lang="fr-BE" sz="1600" dirty="0">
                <a:solidFill>
                  <a:schemeClr val="tx2"/>
                </a:solidFill>
              </a:rPr>
              <a:t>(</a:t>
            </a:r>
            <a:r>
              <a:rPr lang="fr-BE" sz="1600" dirty="0" err="1">
                <a:solidFill>
                  <a:schemeClr val="tx2"/>
                </a:solidFill>
              </a:rPr>
              <a:t>epoch</a:t>
            </a:r>
            <a:r>
              <a:rPr lang="fr-BE" sz="1600" dirty="0">
                <a:solidFill>
                  <a:schemeClr val="tx2"/>
                </a:solidFill>
              </a:rPr>
              <a:t>=1513209600000, </a:t>
            </a:r>
            <a:r>
              <a:rPr lang="fr-BE" sz="1600" dirty="0" err="1" smtClean="0">
                <a:solidFill>
                  <a:schemeClr val="tx2"/>
                </a:solidFill>
              </a:rPr>
              <a:t>timeZone</a:t>
            </a:r>
            <a:r>
              <a:rPr lang="fr-BE" sz="1600" dirty="0" smtClean="0">
                <a:solidFill>
                  <a:schemeClr val="tx2"/>
                </a:solidFill>
              </a:rPr>
              <a:t>=GMT-8)</a:t>
            </a:r>
          </a:p>
          <a:p>
            <a:r>
              <a:rPr lang="fr-BE" sz="1600" dirty="0">
                <a:solidFill>
                  <a:schemeClr val="tx2"/>
                </a:solidFill>
              </a:rPr>
              <a:t> </a:t>
            </a:r>
            <a:r>
              <a:rPr lang="fr-BE" sz="1600" dirty="0" smtClean="0">
                <a:solidFill>
                  <a:schemeClr val="tx2"/>
                </a:solidFill>
              </a:rPr>
              <a:t>    This shows </a:t>
            </a:r>
            <a:r>
              <a:rPr lang="fr-BE" sz="1600" dirty="0" err="1" smtClean="0">
                <a:solidFill>
                  <a:schemeClr val="tx2"/>
                </a:solidFill>
              </a:rPr>
              <a:t>that</a:t>
            </a:r>
            <a:r>
              <a:rPr lang="fr-BE" sz="1600" dirty="0" smtClean="0">
                <a:solidFill>
                  <a:schemeClr val="tx2"/>
                </a:solidFill>
              </a:rPr>
              <a:t> the </a:t>
            </a:r>
            <a:r>
              <a:rPr lang="fr-BE" sz="1600" dirty="0" err="1" smtClean="0">
                <a:solidFill>
                  <a:schemeClr val="tx2"/>
                </a:solidFill>
              </a:rPr>
              <a:t>Calendar’s</a:t>
            </a:r>
            <a:r>
              <a:rPr lang="fr-BE" sz="1600" dirty="0" smtClean="0">
                <a:solidFill>
                  <a:schemeClr val="tx2"/>
                </a:solidFill>
              </a:rPr>
              <a:t> time zone has a pure informative </a:t>
            </a:r>
            <a:r>
              <a:rPr lang="fr-BE" sz="1600" dirty="0" err="1" smtClean="0">
                <a:solidFill>
                  <a:schemeClr val="tx2"/>
                </a:solidFill>
              </a:rPr>
              <a:t>role</a:t>
            </a:r>
            <a:endParaRPr lang="fr-BE" sz="1600" dirty="0" smtClean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60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smtClean="0"/>
              <a:t>Jackson </a:t>
            </a:r>
            <a:r>
              <a:rPr lang="fr-BE" sz="3200" dirty="0" err="1" smtClean="0"/>
              <a:t>Deserialization</a:t>
            </a:r>
            <a:r>
              <a:rPr lang="fr-BE" sz="3200" dirty="0" smtClean="0"/>
              <a:t> - </a:t>
            </a:r>
            <a:r>
              <a:rPr lang="fr-BE" sz="2200" dirty="0" err="1" smtClean="0"/>
              <a:t>Customization</a:t>
            </a:r>
            <a:r>
              <a:rPr lang="fr-BE" sz="2200" dirty="0" smtClean="0"/>
              <a:t> </a:t>
            </a:r>
            <a:r>
              <a:rPr lang="fr-BE" sz="2200" dirty="0" err="1" smtClean="0"/>
              <a:t>at</a:t>
            </a:r>
            <a:r>
              <a:rPr lang="fr-BE" sz="2200" dirty="0" smtClean="0"/>
              <a:t> </a:t>
            </a:r>
            <a:r>
              <a:rPr lang="fr-BE" sz="2200" dirty="0" err="1" smtClean="0"/>
              <a:t>ObjectMapper</a:t>
            </a:r>
            <a:r>
              <a:rPr lang="fr-BE" sz="2200" dirty="0" smtClean="0"/>
              <a:t> </a:t>
            </a:r>
            <a:r>
              <a:rPr lang="fr-BE" sz="2200" dirty="0" err="1" smtClean="0"/>
              <a:t>level</a:t>
            </a:r>
            <a:endParaRPr lang="fr-BE" sz="2200" dirty="0"/>
          </a:p>
        </p:txBody>
      </p:sp>
      <p:sp>
        <p:nvSpPr>
          <p:cNvPr id="5" name="Rectangle 4"/>
          <p:cNvSpPr/>
          <p:nvPr/>
        </p:nvSpPr>
        <p:spPr>
          <a:xfrm>
            <a:off x="683568" y="1238496"/>
            <a:ext cx="2808312" cy="7695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TextBox 6"/>
          <p:cNvSpPr txBox="1"/>
          <p:nvPr/>
        </p:nvSpPr>
        <p:spPr>
          <a:xfrm>
            <a:off x="647676" y="1196752"/>
            <a:ext cx="2844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 smtClean="0"/>
              <a:t>JSON</a:t>
            </a:r>
            <a:endParaRPr lang="fr-BE" sz="1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3568" y="1475493"/>
            <a:ext cx="280831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3568" y="148478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smtClean="0"/>
              <a:t>{"</a:t>
            </a:r>
            <a:r>
              <a:rPr lang="fr-BE" sz="1400" dirty="0" err="1" smtClean="0"/>
              <a:t>priceDate</a:t>
            </a:r>
            <a:r>
              <a:rPr lang="fr-BE" sz="1400" dirty="0"/>
              <a:t>": 1513209600000</a:t>
            </a:r>
            <a:r>
              <a:rPr lang="fr-BE" sz="1400" dirty="0" smtClean="0"/>
              <a:t>*,</a:t>
            </a:r>
          </a:p>
          <a:p>
            <a:r>
              <a:rPr lang="fr-BE" sz="1400" dirty="0" smtClean="0"/>
              <a:t> "</a:t>
            </a:r>
            <a:r>
              <a:rPr lang="fr-BE" sz="1400" dirty="0" err="1" smtClean="0"/>
              <a:t>priceCalendar</a:t>
            </a:r>
            <a:r>
              <a:rPr lang="fr-BE" sz="1400" dirty="0" smtClean="0"/>
              <a:t>": </a:t>
            </a:r>
            <a:r>
              <a:rPr lang="fr-BE" sz="1400" dirty="0"/>
              <a:t>1513209600000</a:t>
            </a:r>
            <a:r>
              <a:rPr lang="fr-BE" sz="1400" dirty="0" smtClean="0"/>
              <a:t>*}</a:t>
            </a:r>
            <a:endParaRPr lang="fr-BE" sz="1400" dirty="0"/>
          </a:p>
        </p:txBody>
      </p:sp>
      <p:sp>
        <p:nvSpPr>
          <p:cNvPr id="14" name="Rectangle 13"/>
          <p:cNvSpPr/>
          <p:nvPr/>
        </p:nvSpPr>
        <p:spPr>
          <a:xfrm>
            <a:off x="5940152" y="1253086"/>
            <a:ext cx="2340768" cy="3460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TextBox 14"/>
          <p:cNvSpPr txBox="1"/>
          <p:nvPr/>
        </p:nvSpPr>
        <p:spPr>
          <a:xfrm>
            <a:off x="5940152" y="1282114"/>
            <a:ext cx="234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 smtClean="0"/>
              <a:t>JVM time zone GMT-6</a:t>
            </a:r>
            <a:endParaRPr lang="fr-BE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940152" y="1681063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smtClean="0"/>
              <a:t>* = 2017/12/14 00:00:00 GMT</a:t>
            </a:r>
            <a:endParaRPr lang="fr-BE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39552" y="908720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 smtClean="0"/>
              <a:t>Input :</a:t>
            </a:r>
            <a:endParaRPr lang="fr-BE" sz="1600" dirty="0"/>
          </a:p>
        </p:txBody>
      </p:sp>
      <p:sp>
        <p:nvSpPr>
          <p:cNvPr id="20" name="Rectangle 19"/>
          <p:cNvSpPr/>
          <p:nvPr/>
        </p:nvSpPr>
        <p:spPr>
          <a:xfrm>
            <a:off x="3707904" y="1238496"/>
            <a:ext cx="2016224" cy="7695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" name="TextBox 20"/>
          <p:cNvSpPr txBox="1"/>
          <p:nvPr/>
        </p:nvSpPr>
        <p:spPr>
          <a:xfrm>
            <a:off x="3527996" y="1196752"/>
            <a:ext cx="2052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 err="1" smtClean="0"/>
              <a:t>Rs</a:t>
            </a:r>
            <a:endParaRPr lang="fr-BE" sz="14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707904" y="1475493"/>
            <a:ext cx="2016224" cy="929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07904" y="148478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err="1" smtClean="0"/>
              <a:t>priceDate</a:t>
            </a:r>
            <a:r>
              <a:rPr lang="fr-BE" sz="1400" dirty="0" smtClean="0"/>
              <a:t> : Date;</a:t>
            </a:r>
          </a:p>
          <a:p>
            <a:r>
              <a:rPr lang="fr-BE" sz="1400" dirty="0" err="1" smtClean="0"/>
              <a:t>priceCalendar</a:t>
            </a:r>
            <a:r>
              <a:rPr lang="fr-BE" sz="1400" dirty="0" smtClean="0"/>
              <a:t>: </a:t>
            </a:r>
            <a:r>
              <a:rPr lang="fr-BE" sz="1400" dirty="0" err="1" smtClean="0"/>
              <a:t>Calendar</a:t>
            </a:r>
            <a:r>
              <a:rPr lang="fr-BE" sz="1400" dirty="0" smtClean="0"/>
              <a:t>;</a:t>
            </a:r>
            <a:endParaRPr lang="fr-BE" sz="1400" dirty="0"/>
          </a:p>
        </p:txBody>
      </p:sp>
    </p:spTree>
    <p:extLst>
      <p:ext uri="{BB962C8B-B14F-4D97-AF65-F5344CB8AC3E}">
        <p14:creationId xmlns:p14="http://schemas.microsoft.com/office/powerpoint/2010/main" val="214587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973" y="2564904"/>
            <a:ext cx="72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 err="1" smtClean="0"/>
              <a:t>ObjectMapper</a:t>
            </a:r>
            <a:r>
              <a:rPr lang="fr-BE" sz="1600" dirty="0" smtClean="0"/>
              <a:t> mapper = new </a:t>
            </a:r>
            <a:r>
              <a:rPr lang="fr-BE" sz="1600" dirty="0" err="1" smtClean="0"/>
              <a:t>ObjectMapper</a:t>
            </a:r>
            <a:r>
              <a:rPr lang="fr-BE" sz="1600" dirty="0" smtClean="0"/>
              <a:t>();</a:t>
            </a:r>
          </a:p>
          <a:p>
            <a:r>
              <a:rPr lang="fr-BE" sz="1600" dirty="0" smtClean="0">
                <a:solidFill>
                  <a:schemeClr val="tx2"/>
                </a:solidFill>
              </a:rPr>
              <a:t>→ </a:t>
            </a:r>
            <a:r>
              <a:rPr lang="fr-BE" sz="1600" dirty="0" err="1" smtClean="0">
                <a:solidFill>
                  <a:schemeClr val="tx2"/>
                </a:solidFill>
              </a:rPr>
              <a:t>Rs.priceDate</a:t>
            </a:r>
            <a:r>
              <a:rPr lang="fr-BE" sz="1600" dirty="0" smtClean="0">
                <a:solidFill>
                  <a:schemeClr val="tx2"/>
                </a:solidFill>
              </a:rPr>
              <a:t> = Date(</a:t>
            </a:r>
            <a:r>
              <a:rPr lang="fr-BE" sz="1600" dirty="0" err="1" smtClean="0">
                <a:solidFill>
                  <a:schemeClr val="tx2"/>
                </a:solidFill>
              </a:rPr>
              <a:t>epoch</a:t>
            </a:r>
            <a:r>
              <a:rPr lang="fr-BE" sz="1600" dirty="0" smtClean="0">
                <a:solidFill>
                  <a:schemeClr val="tx2"/>
                </a:solidFill>
              </a:rPr>
              <a:t>=1513209600000)</a:t>
            </a:r>
          </a:p>
          <a:p>
            <a:r>
              <a:rPr lang="fr-BE" sz="1600" dirty="0" smtClean="0">
                <a:solidFill>
                  <a:schemeClr val="tx2"/>
                </a:solidFill>
              </a:rPr>
              <a:t>→ </a:t>
            </a:r>
            <a:r>
              <a:rPr lang="fr-BE" sz="1600" dirty="0" err="1" smtClean="0">
                <a:solidFill>
                  <a:schemeClr val="tx2"/>
                </a:solidFill>
              </a:rPr>
              <a:t>Rs.priceCalendar</a:t>
            </a:r>
            <a:r>
              <a:rPr lang="fr-BE" sz="1600" dirty="0" smtClean="0">
                <a:solidFill>
                  <a:schemeClr val="tx2"/>
                </a:solidFill>
              </a:rPr>
              <a:t> = </a:t>
            </a:r>
            <a:r>
              <a:rPr lang="fr-BE" sz="1600" dirty="0" err="1" smtClean="0">
                <a:solidFill>
                  <a:schemeClr val="tx2"/>
                </a:solidFill>
              </a:rPr>
              <a:t>Calendar</a:t>
            </a:r>
            <a:r>
              <a:rPr lang="fr-BE" sz="1600" dirty="0" smtClean="0">
                <a:solidFill>
                  <a:schemeClr val="tx2"/>
                </a:solidFill>
              </a:rPr>
              <a:t>(</a:t>
            </a:r>
            <a:r>
              <a:rPr lang="fr-BE" sz="1600" dirty="0" err="1" smtClean="0">
                <a:solidFill>
                  <a:schemeClr val="tx2"/>
                </a:solidFill>
              </a:rPr>
              <a:t>epoch</a:t>
            </a:r>
            <a:r>
              <a:rPr lang="fr-BE" sz="1600" dirty="0" smtClean="0">
                <a:solidFill>
                  <a:schemeClr val="tx2"/>
                </a:solidFill>
              </a:rPr>
              <a:t>=1513209600000, </a:t>
            </a:r>
            <a:r>
              <a:rPr lang="fr-BE" sz="1600" dirty="0" err="1" smtClean="0">
                <a:solidFill>
                  <a:schemeClr val="tx2"/>
                </a:solidFill>
              </a:rPr>
              <a:t>timeZone</a:t>
            </a:r>
            <a:r>
              <a:rPr lang="fr-BE" sz="1600" dirty="0" smtClean="0">
                <a:solidFill>
                  <a:schemeClr val="tx2"/>
                </a:solidFill>
              </a:rPr>
              <a:t>=UTC)</a:t>
            </a:r>
            <a:endParaRPr lang="fr-BE" sz="1600" dirty="0" smtClean="0">
              <a:solidFill>
                <a:schemeClr val="tx2"/>
              </a:solidFill>
            </a:endParaRPr>
          </a:p>
          <a:p>
            <a:r>
              <a:rPr lang="fr-BE" sz="1600" dirty="0" smtClean="0">
                <a:solidFill>
                  <a:schemeClr val="tx2"/>
                </a:solidFill>
              </a:rPr>
              <a:t>     UTC </a:t>
            </a:r>
            <a:r>
              <a:rPr lang="fr-BE" sz="1600" dirty="0" err="1" smtClean="0">
                <a:solidFill>
                  <a:schemeClr val="tx2"/>
                </a:solidFill>
              </a:rPr>
              <a:t>because</a:t>
            </a:r>
            <a:r>
              <a:rPr lang="fr-BE" sz="1600" dirty="0" smtClean="0">
                <a:solidFill>
                  <a:schemeClr val="tx2"/>
                </a:solidFill>
              </a:rPr>
              <a:t> </a:t>
            </a:r>
            <a:r>
              <a:rPr lang="fr-BE" sz="1600" dirty="0" err="1" smtClean="0">
                <a:solidFill>
                  <a:schemeClr val="tx2"/>
                </a:solidFill>
              </a:rPr>
              <a:t>it’s</a:t>
            </a:r>
            <a:r>
              <a:rPr lang="fr-BE" sz="1600" dirty="0" smtClean="0">
                <a:solidFill>
                  <a:schemeClr val="tx2"/>
                </a:solidFill>
              </a:rPr>
              <a:t> </a:t>
            </a:r>
            <a:r>
              <a:rPr lang="fr-BE" sz="1600" dirty="0" err="1" smtClean="0">
                <a:solidFill>
                  <a:schemeClr val="tx2"/>
                </a:solidFill>
              </a:rPr>
              <a:t>Jackson’s</a:t>
            </a:r>
            <a:r>
              <a:rPr lang="fr-BE" sz="1600" dirty="0" smtClean="0">
                <a:solidFill>
                  <a:schemeClr val="tx2"/>
                </a:solidFill>
              </a:rPr>
              <a:t> default time zone. Note </a:t>
            </a:r>
            <a:r>
              <a:rPr lang="fr-BE" sz="1600" dirty="0" err="1" smtClean="0">
                <a:solidFill>
                  <a:schemeClr val="tx2"/>
                </a:solidFill>
              </a:rPr>
              <a:t>that</a:t>
            </a:r>
            <a:r>
              <a:rPr lang="fr-BE" sz="1600" dirty="0" smtClean="0">
                <a:solidFill>
                  <a:schemeClr val="tx2"/>
                </a:solidFill>
              </a:rPr>
              <a:t> </a:t>
            </a:r>
            <a:r>
              <a:rPr lang="fr-BE" sz="1600" dirty="0" smtClean="0">
                <a:solidFill>
                  <a:schemeClr val="tx2"/>
                </a:solidFill>
              </a:rPr>
              <a:t>JVM </a:t>
            </a:r>
            <a:r>
              <a:rPr lang="fr-BE" sz="1600" dirty="0" smtClean="0">
                <a:solidFill>
                  <a:schemeClr val="tx2"/>
                </a:solidFill>
              </a:rPr>
              <a:t>time zone </a:t>
            </a:r>
            <a:r>
              <a:rPr lang="fr-BE" sz="1600" dirty="0" err="1" smtClean="0">
                <a:solidFill>
                  <a:schemeClr val="tx2"/>
                </a:solidFill>
              </a:rPr>
              <a:t>is</a:t>
            </a:r>
            <a:r>
              <a:rPr lang="fr-BE" sz="1600" dirty="0" smtClean="0">
                <a:solidFill>
                  <a:schemeClr val="tx2"/>
                </a:solidFill>
              </a:rPr>
              <a:t> </a:t>
            </a:r>
            <a:r>
              <a:rPr lang="fr-BE" sz="1600" dirty="0" err="1" smtClean="0">
                <a:solidFill>
                  <a:schemeClr val="tx2"/>
                </a:solidFill>
              </a:rPr>
              <a:t>ignored</a:t>
            </a:r>
            <a:r>
              <a:rPr lang="fr-BE" sz="1600" dirty="0" smtClean="0">
                <a:solidFill>
                  <a:schemeClr val="tx2"/>
                </a:solidFill>
              </a:rPr>
              <a:t> </a:t>
            </a:r>
            <a:endParaRPr lang="fr-BE" sz="1600" dirty="0" smtClean="0">
              <a:solidFill>
                <a:schemeClr val="tx2"/>
              </a:solidFill>
            </a:endParaRPr>
          </a:p>
          <a:p>
            <a:endParaRPr lang="fr-BE" sz="1600" dirty="0" smtClean="0">
              <a:solidFill>
                <a:schemeClr val="tx2"/>
              </a:solidFill>
            </a:endParaRPr>
          </a:p>
          <a:p>
            <a:r>
              <a:rPr lang="fr-BE" sz="1600" dirty="0" err="1" smtClean="0"/>
              <a:t>mapper.setTimeZone</a:t>
            </a:r>
            <a:r>
              <a:rPr lang="fr-BE" sz="1600" dirty="0" smtClean="0"/>
              <a:t>("GMT-8");</a:t>
            </a:r>
          </a:p>
          <a:p>
            <a:r>
              <a:rPr lang="fr-BE" sz="1600" dirty="0">
                <a:solidFill>
                  <a:schemeClr val="tx2"/>
                </a:solidFill>
              </a:rPr>
              <a:t>→ </a:t>
            </a:r>
            <a:r>
              <a:rPr lang="fr-BE" sz="1600" dirty="0" err="1">
                <a:solidFill>
                  <a:schemeClr val="tx2"/>
                </a:solidFill>
              </a:rPr>
              <a:t>Rs.priceDate</a:t>
            </a:r>
            <a:r>
              <a:rPr lang="fr-BE" sz="1600" dirty="0">
                <a:solidFill>
                  <a:schemeClr val="tx2"/>
                </a:solidFill>
              </a:rPr>
              <a:t> = Date(</a:t>
            </a:r>
            <a:r>
              <a:rPr lang="fr-BE" sz="1600" dirty="0" err="1">
                <a:solidFill>
                  <a:schemeClr val="tx2"/>
                </a:solidFill>
              </a:rPr>
              <a:t>epoch</a:t>
            </a:r>
            <a:r>
              <a:rPr lang="fr-BE" sz="1600" dirty="0">
                <a:solidFill>
                  <a:schemeClr val="tx2"/>
                </a:solidFill>
              </a:rPr>
              <a:t>=1513209600000)</a:t>
            </a:r>
          </a:p>
          <a:p>
            <a:r>
              <a:rPr lang="fr-BE" sz="1600" dirty="0" smtClean="0">
                <a:solidFill>
                  <a:schemeClr val="tx2"/>
                </a:solidFill>
              </a:rPr>
              <a:t>→ </a:t>
            </a:r>
            <a:r>
              <a:rPr lang="fr-BE" sz="1600" dirty="0" err="1">
                <a:solidFill>
                  <a:schemeClr val="tx2"/>
                </a:solidFill>
              </a:rPr>
              <a:t>Rs.priceCalendar</a:t>
            </a:r>
            <a:r>
              <a:rPr lang="fr-BE" sz="1600" dirty="0">
                <a:solidFill>
                  <a:schemeClr val="tx2"/>
                </a:solidFill>
              </a:rPr>
              <a:t> = </a:t>
            </a:r>
            <a:r>
              <a:rPr lang="fr-BE" sz="1600" dirty="0" err="1">
                <a:solidFill>
                  <a:schemeClr val="tx2"/>
                </a:solidFill>
              </a:rPr>
              <a:t>Calendar</a:t>
            </a:r>
            <a:r>
              <a:rPr lang="fr-BE" sz="1600" dirty="0">
                <a:solidFill>
                  <a:schemeClr val="tx2"/>
                </a:solidFill>
              </a:rPr>
              <a:t>(</a:t>
            </a:r>
            <a:r>
              <a:rPr lang="fr-BE" sz="1600" dirty="0" err="1">
                <a:solidFill>
                  <a:schemeClr val="tx2"/>
                </a:solidFill>
              </a:rPr>
              <a:t>epoch</a:t>
            </a:r>
            <a:r>
              <a:rPr lang="fr-BE" sz="1600" dirty="0">
                <a:solidFill>
                  <a:schemeClr val="tx2"/>
                </a:solidFill>
              </a:rPr>
              <a:t>=1513209600000, </a:t>
            </a:r>
            <a:r>
              <a:rPr lang="fr-BE" sz="1600" dirty="0" err="1" smtClean="0">
                <a:solidFill>
                  <a:schemeClr val="tx2"/>
                </a:solidFill>
              </a:rPr>
              <a:t>timeZone</a:t>
            </a:r>
            <a:r>
              <a:rPr lang="fr-BE" sz="1600" dirty="0" smtClean="0">
                <a:solidFill>
                  <a:schemeClr val="tx2"/>
                </a:solidFill>
              </a:rPr>
              <a:t>=GMT-8)</a:t>
            </a:r>
          </a:p>
          <a:p>
            <a:r>
              <a:rPr lang="fr-BE" sz="1600" dirty="0">
                <a:solidFill>
                  <a:schemeClr val="tx2"/>
                </a:solidFill>
              </a:rPr>
              <a:t> </a:t>
            </a:r>
            <a:r>
              <a:rPr lang="fr-BE" sz="1600" dirty="0" smtClean="0">
                <a:solidFill>
                  <a:schemeClr val="tx2"/>
                </a:solidFill>
              </a:rPr>
              <a:t>    </a:t>
            </a:r>
            <a:r>
              <a:rPr lang="fr-BE" sz="1600" dirty="0" err="1" smtClean="0">
                <a:solidFill>
                  <a:schemeClr val="tx2"/>
                </a:solidFill>
              </a:rPr>
              <a:t>Jackson’s</a:t>
            </a:r>
            <a:r>
              <a:rPr lang="fr-BE" sz="1600" dirty="0" smtClean="0">
                <a:solidFill>
                  <a:schemeClr val="tx2"/>
                </a:solidFill>
              </a:rPr>
              <a:t> default time zone </a:t>
            </a:r>
            <a:r>
              <a:rPr lang="fr-BE" sz="1600" dirty="0" err="1" smtClean="0">
                <a:solidFill>
                  <a:schemeClr val="tx2"/>
                </a:solidFill>
              </a:rPr>
              <a:t>is</a:t>
            </a:r>
            <a:r>
              <a:rPr lang="fr-BE" sz="1600" dirty="0" smtClean="0">
                <a:solidFill>
                  <a:schemeClr val="tx2"/>
                </a:solidFill>
              </a:rPr>
              <a:t> set as </a:t>
            </a:r>
            <a:r>
              <a:rPr lang="fr-BE" sz="1600" dirty="0" err="1" smtClean="0">
                <a:solidFill>
                  <a:schemeClr val="tx2"/>
                </a:solidFill>
              </a:rPr>
              <a:t>Calendar’s</a:t>
            </a:r>
            <a:r>
              <a:rPr lang="fr-BE" sz="1600" dirty="0" smtClean="0">
                <a:solidFill>
                  <a:schemeClr val="tx2"/>
                </a:solidFill>
              </a:rPr>
              <a:t> time zone</a:t>
            </a:r>
          </a:p>
          <a:p>
            <a:r>
              <a:rPr lang="fr-BE" sz="1600" dirty="0">
                <a:solidFill>
                  <a:schemeClr val="tx2"/>
                </a:solidFill>
              </a:rPr>
              <a:t> </a:t>
            </a:r>
            <a:r>
              <a:rPr lang="fr-BE" sz="1600" dirty="0" smtClean="0">
                <a:solidFill>
                  <a:schemeClr val="tx2"/>
                </a:solidFill>
              </a:rPr>
              <a:t>    The </a:t>
            </a:r>
            <a:r>
              <a:rPr lang="fr-BE" sz="1600" dirty="0" err="1" smtClean="0">
                <a:solidFill>
                  <a:schemeClr val="tx2"/>
                </a:solidFill>
              </a:rPr>
              <a:t>Calendar’s</a:t>
            </a:r>
            <a:r>
              <a:rPr lang="fr-BE" sz="1600" dirty="0" smtClean="0">
                <a:solidFill>
                  <a:schemeClr val="tx2"/>
                </a:solidFill>
              </a:rPr>
              <a:t> time zone </a:t>
            </a:r>
            <a:r>
              <a:rPr lang="fr-BE" sz="1600" dirty="0" err="1" smtClean="0">
                <a:solidFill>
                  <a:schemeClr val="tx2"/>
                </a:solidFill>
              </a:rPr>
              <a:t>is</a:t>
            </a:r>
            <a:r>
              <a:rPr lang="fr-BE" sz="1600" dirty="0" smtClean="0">
                <a:solidFill>
                  <a:schemeClr val="tx2"/>
                </a:solidFill>
              </a:rPr>
              <a:t> not set to the one </a:t>
            </a:r>
            <a:r>
              <a:rPr lang="fr-BE" sz="1600" dirty="0" err="1" smtClean="0">
                <a:solidFill>
                  <a:schemeClr val="tx2"/>
                </a:solidFill>
              </a:rPr>
              <a:t>specified</a:t>
            </a:r>
            <a:r>
              <a:rPr lang="fr-BE" sz="1600" dirty="0" smtClean="0">
                <a:solidFill>
                  <a:schemeClr val="tx2"/>
                </a:solidFill>
              </a:rPr>
              <a:t> in JSON string</a:t>
            </a:r>
            <a:endParaRPr lang="fr-BE" sz="1600" dirty="0" smtClean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60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smtClean="0"/>
              <a:t>Jackson </a:t>
            </a:r>
            <a:r>
              <a:rPr lang="fr-BE" sz="3200" dirty="0" err="1" smtClean="0"/>
              <a:t>Deserialization</a:t>
            </a:r>
            <a:r>
              <a:rPr lang="fr-BE" sz="3200" dirty="0" smtClean="0"/>
              <a:t> - </a:t>
            </a:r>
            <a:r>
              <a:rPr lang="fr-BE" sz="2200" dirty="0" err="1" smtClean="0"/>
              <a:t>Customization</a:t>
            </a:r>
            <a:r>
              <a:rPr lang="fr-BE" sz="2200" dirty="0" smtClean="0"/>
              <a:t> </a:t>
            </a:r>
            <a:r>
              <a:rPr lang="fr-BE" sz="2200" dirty="0" err="1" smtClean="0"/>
              <a:t>at</a:t>
            </a:r>
            <a:r>
              <a:rPr lang="fr-BE" sz="2200" dirty="0" smtClean="0"/>
              <a:t> </a:t>
            </a:r>
            <a:r>
              <a:rPr lang="fr-BE" sz="2200" dirty="0" err="1" smtClean="0"/>
              <a:t>ObjectMapper</a:t>
            </a:r>
            <a:r>
              <a:rPr lang="fr-BE" sz="2200" dirty="0" smtClean="0"/>
              <a:t> </a:t>
            </a:r>
            <a:r>
              <a:rPr lang="fr-BE" sz="2200" dirty="0" err="1" smtClean="0"/>
              <a:t>level</a:t>
            </a:r>
            <a:endParaRPr lang="fr-BE" sz="2200" dirty="0"/>
          </a:p>
        </p:txBody>
      </p:sp>
      <p:sp>
        <p:nvSpPr>
          <p:cNvPr id="5" name="Rectangle 4"/>
          <p:cNvSpPr/>
          <p:nvPr/>
        </p:nvSpPr>
        <p:spPr>
          <a:xfrm>
            <a:off x="683568" y="1238496"/>
            <a:ext cx="4032448" cy="7695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TextBox 6"/>
          <p:cNvSpPr txBox="1"/>
          <p:nvPr/>
        </p:nvSpPr>
        <p:spPr>
          <a:xfrm>
            <a:off x="647676" y="1196752"/>
            <a:ext cx="4068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 smtClean="0"/>
              <a:t>JSON</a:t>
            </a:r>
            <a:endParaRPr lang="fr-BE" sz="1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3568" y="1475493"/>
            <a:ext cx="403244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3568" y="1484784"/>
            <a:ext cx="4140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smtClean="0"/>
              <a:t>{"</a:t>
            </a:r>
            <a:r>
              <a:rPr lang="fr-BE" sz="1400" dirty="0" err="1" smtClean="0"/>
              <a:t>priceDate</a:t>
            </a:r>
            <a:r>
              <a:rPr lang="fr-BE" sz="1400" dirty="0"/>
              <a:t>": "</a:t>
            </a:r>
            <a:r>
              <a:rPr lang="fr-BE" sz="1400" dirty="0" smtClean="0"/>
              <a:t>2017-12-13T16:00:00.000-0800"*,</a:t>
            </a:r>
          </a:p>
          <a:p>
            <a:r>
              <a:rPr lang="fr-BE" sz="1400" dirty="0" smtClean="0"/>
              <a:t> "</a:t>
            </a:r>
            <a:r>
              <a:rPr lang="fr-BE" sz="1400" dirty="0" err="1" smtClean="0"/>
              <a:t>priceCalendar</a:t>
            </a:r>
            <a:r>
              <a:rPr lang="fr-BE" sz="1400" dirty="0" smtClean="0"/>
              <a:t>": </a:t>
            </a:r>
            <a:r>
              <a:rPr lang="fr-BE" sz="1400" dirty="0"/>
              <a:t>"</a:t>
            </a:r>
            <a:r>
              <a:rPr lang="fr-BE" sz="1400" dirty="0" smtClean="0"/>
              <a:t>2017-12-13T16:00:00.000-0800"*}</a:t>
            </a:r>
            <a:endParaRPr lang="fr-BE" sz="1400" dirty="0"/>
          </a:p>
        </p:txBody>
      </p:sp>
      <p:sp>
        <p:nvSpPr>
          <p:cNvPr id="14" name="Rectangle 13"/>
          <p:cNvSpPr/>
          <p:nvPr/>
        </p:nvSpPr>
        <p:spPr>
          <a:xfrm>
            <a:off x="6911752" y="1253086"/>
            <a:ext cx="1908720" cy="3460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TextBox 14"/>
          <p:cNvSpPr txBox="1"/>
          <p:nvPr/>
        </p:nvSpPr>
        <p:spPr>
          <a:xfrm>
            <a:off x="6876256" y="1282114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 smtClean="0"/>
              <a:t>JVM time zone GMT-6</a:t>
            </a:r>
            <a:endParaRPr lang="fr-BE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39552" y="908720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 smtClean="0"/>
              <a:t>Input :</a:t>
            </a:r>
            <a:endParaRPr lang="fr-BE" sz="1600" dirty="0"/>
          </a:p>
        </p:txBody>
      </p:sp>
      <p:sp>
        <p:nvSpPr>
          <p:cNvPr id="20" name="Rectangle 19"/>
          <p:cNvSpPr/>
          <p:nvPr/>
        </p:nvSpPr>
        <p:spPr>
          <a:xfrm>
            <a:off x="4823916" y="1238496"/>
            <a:ext cx="2016224" cy="7695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" name="TextBox 20"/>
          <p:cNvSpPr txBox="1"/>
          <p:nvPr/>
        </p:nvSpPr>
        <p:spPr>
          <a:xfrm>
            <a:off x="4788024" y="1196752"/>
            <a:ext cx="2052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 err="1" smtClean="0"/>
              <a:t>Rs</a:t>
            </a:r>
            <a:endParaRPr lang="fr-BE" sz="14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823916" y="1475493"/>
            <a:ext cx="2016224" cy="929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23916" y="148478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err="1" smtClean="0"/>
              <a:t>priceDate</a:t>
            </a:r>
            <a:r>
              <a:rPr lang="fr-BE" sz="1400" dirty="0" smtClean="0"/>
              <a:t> : Date;</a:t>
            </a:r>
          </a:p>
          <a:p>
            <a:r>
              <a:rPr lang="fr-BE" sz="1400" dirty="0" err="1" smtClean="0"/>
              <a:t>priceCalendar</a:t>
            </a:r>
            <a:r>
              <a:rPr lang="fr-BE" sz="1400" dirty="0" smtClean="0"/>
              <a:t>: </a:t>
            </a:r>
            <a:r>
              <a:rPr lang="fr-BE" sz="1400" dirty="0" err="1" smtClean="0"/>
              <a:t>Calendar</a:t>
            </a:r>
            <a:r>
              <a:rPr lang="fr-BE" sz="1400" dirty="0" smtClean="0"/>
              <a:t>;</a:t>
            </a:r>
            <a:endParaRPr lang="fr-BE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860032" y="2060848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smtClean="0"/>
              <a:t>* = 2017/12/14 00:00:00 UTC  = </a:t>
            </a:r>
            <a:r>
              <a:rPr lang="fr-BE" sz="1400" dirty="0"/>
              <a:t>1513209600000</a:t>
            </a:r>
          </a:p>
        </p:txBody>
      </p:sp>
    </p:spTree>
    <p:extLst>
      <p:ext uri="{BB962C8B-B14F-4D97-AF65-F5344CB8AC3E}">
        <p14:creationId xmlns:p14="http://schemas.microsoft.com/office/powerpoint/2010/main" val="29811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973" y="2416820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 smtClean="0"/>
              <a:t>@</a:t>
            </a:r>
            <a:r>
              <a:rPr lang="fr-BE" sz="1600" dirty="0" err="1" smtClean="0"/>
              <a:t>JsonFormat</a:t>
            </a:r>
            <a:r>
              <a:rPr lang="fr-BE" sz="1600" dirty="0" smtClean="0"/>
              <a:t>(</a:t>
            </a:r>
            <a:r>
              <a:rPr lang="fr-BE" sz="1600" dirty="0" err="1" smtClean="0"/>
              <a:t>shape</a:t>
            </a:r>
            <a:r>
              <a:rPr lang="fr-BE" sz="1600" dirty="0" smtClean="0"/>
              <a:t>=</a:t>
            </a:r>
            <a:r>
              <a:rPr lang="fr-BE" sz="1600" dirty="0" err="1" smtClean="0"/>
              <a:t>JsonFormat.Shape.NUMBER</a:t>
            </a:r>
            <a:r>
              <a:rPr lang="fr-BE" sz="1600" dirty="0"/>
              <a:t>, </a:t>
            </a:r>
            <a:r>
              <a:rPr lang="fr-BE" sz="1600" dirty="0" err="1"/>
              <a:t>timezone</a:t>
            </a:r>
            <a:r>
              <a:rPr lang="fr-BE" sz="1600" dirty="0"/>
              <a:t>="GMT-8</a:t>
            </a:r>
            <a:r>
              <a:rPr lang="fr-BE" sz="1600" dirty="0" smtClean="0"/>
              <a:t>")</a:t>
            </a:r>
            <a:endParaRPr lang="fr-BE" sz="1600" dirty="0" smtClean="0"/>
          </a:p>
          <a:p>
            <a:r>
              <a:rPr lang="fr-BE" sz="1600" dirty="0" smtClean="0">
                <a:solidFill>
                  <a:schemeClr val="tx2"/>
                </a:solidFill>
              </a:rPr>
              <a:t>→ </a:t>
            </a:r>
            <a:r>
              <a:rPr lang="fr-BE" sz="1600" dirty="0" err="1" smtClean="0">
                <a:solidFill>
                  <a:schemeClr val="tx2"/>
                </a:solidFill>
              </a:rPr>
              <a:t>Rs.priceDate</a:t>
            </a:r>
            <a:r>
              <a:rPr lang="fr-BE" sz="1600" dirty="0" smtClean="0">
                <a:solidFill>
                  <a:schemeClr val="tx2"/>
                </a:solidFill>
              </a:rPr>
              <a:t> = Date(</a:t>
            </a:r>
            <a:r>
              <a:rPr lang="fr-BE" sz="1600" dirty="0" err="1" smtClean="0">
                <a:solidFill>
                  <a:schemeClr val="tx2"/>
                </a:solidFill>
              </a:rPr>
              <a:t>epoch</a:t>
            </a:r>
            <a:r>
              <a:rPr lang="fr-BE" sz="1600" dirty="0" smtClean="0">
                <a:solidFill>
                  <a:schemeClr val="tx2"/>
                </a:solidFill>
              </a:rPr>
              <a:t>=1513209600000)</a:t>
            </a:r>
          </a:p>
          <a:p>
            <a:r>
              <a:rPr lang="fr-BE" sz="1600" dirty="0" smtClean="0">
                <a:solidFill>
                  <a:schemeClr val="tx2"/>
                </a:solidFill>
              </a:rPr>
              <a:t>→ </a:t>
            </a:r>
            <a:r>
              <a:rPr lang="fr-BE" sz="1600" dirty="0" err="1" smtClean="0">
                <a:solidFill>
                  <a:schemeClr val="tx2"/>
                </a:solidFill>
              </a:rPr>
              <a:t>Rs.priceCalendar</a:t>
            </a:r>
            <a:r>
              <a:rPr lang="fr-BE" sz="1600" dirty="0" smtClean="0">
                <a:solidFill>
                  <a:schemeClr val="tx2"/>
                </a:solidFill>
              </a:rPr>
              <a:t> = </a:t>
            </a:r>
            <a:r>
              <a:rPr lang="fr-BE" sz="1600" dirty="0" err="1" smtClean="0">
                <a:solidFill>
                  <a:schemeClr val="tx2"/>
                </a:solidFill>
              </a:rPr>
              <a:t>Calendar</a:t>
            </a:r>
            <a:r>
              <a:rPr lang="fr-BE" sz="1600" dirty="0" smtClean="0">
                <a:solidFill>
                  <a:schemeClr val="tx2"/>
                </a:solidFill>
              </a:rPr>
              <a:t>(</a:t>
            </a:r>
            <a:r>
              <a:rPr lang="fr-BE" sz="1600" dirty="0" err="1" smtClean="0">
                <a:solidFill>
                  <a:schemeClr val="tx2"/>
                </a:solidFill>
              </a:rPr>
              <a:t>epoch</a:t>
            </a:r>
            <a:r>
              <a:rPr lang="fr-BE" sz="1600" dirty="0" smtClean="0">
                <a:solidFill>
                  <a:schemeClr val="tx2"/>
                </a:solidFill>
              </a:rPr>
              <a:t>=1513209600000, </a:t>
            </a:r>
            <a:r>
              <a:rPr lang="fr-BE" sz="1600" dirty="0" err="1" smtClean="0">
                <a:solidFill>
                  <a:schemeClr val="tx2"/>
                </a:solidFill>
              </a:rPr>
              <a:t>timeZone</a:t>
            </a:r>
            <a:r>
              <a:rPr lang="fr-BE" sz="1600" dirty="0" smtClean="0">
                <a:solidFill>
                  <a:schemeClr val="tx2"/>
                </a:solidFill>
              </a:rPr>
              <a:t>=UTC)</a:t>
            </a:r>
            <a:endParaRPr lang="fr-BE" sz="1600" dirty="0" smtClean="0">
              <a:solidFill>
                <a:schemeClr val="tx2"/>
              </a:solidFill>
            </a:endParaRPr>
          </a:p>
          <a:p>
            <a:r>
              <a:rPr lang="fr-BE" sz="1600" dirty="0" smtClean="0">
                <a:solidFill>
                  <a:schemeClr val="tx2"/>
                </a:solidFill>
              </a:rPr>
              <a:t>     UTC </a:t>
            </a:r>
            <a:r>
              <a:rPr lang="fr-BE" sz="1600" dirty="0" err="1" smtClean="0">
                <a:solidFill>
                  <a:schemeClr val="tx2"/>
                </a:solidFill>
              </a:rPr>
              <a:t>because</a:t>
            </a:r>
            <a:r>
              <a:rPr lang="fr-BE" sz="1600" dirty="0" smtClean="0">
                <a:solidFill>
                  <a:schemeClr val="tx2"/>
                </a:solidFill>
              </a:rPr>
              <a:t> </a:t>
            </a:r>
            <a:r>
              <a:rPr lang="fr-BE" sz="1600" dirty="0" err="1" smtClean="0">
                <a:solidFill>
                  <a:schemeClr val="tx2"/>
                </a:solidFill>
              </a:rPr>
              <a:t>it’s</a:t>
            </a:r>
            <a:r>
              <a:rPr lang="fr-BE" sz="1600" dirty="0" smtClean="0">
                <a:solidFill>
                  <a:schemeClr val="tx2"/>
                </a:solidFill>
              </a:rPr>
              <a:t> </a:t>
            </a:r>
            <a:r>
              <a:rPr lang="fr-BE" sz="1600" dirty="0" err="1" smtClean="0">
                <a:solidFill>
                  <a:schemeClr val="tx2"/>
                </a:solidFill>
              </a:rPr>
              <a:t>Jackson’s</a:t>
            </a:r>
            <a:r>
              <a:rPr lang="fr-BE" sz="1600" dirty="0" smtClean="0">
                <a:solidFill>
                  <a:schemeClr val="tx2"/>
                </a:solidFill>
              </a:rPr>
              <a:t> default time zone. Note </a:t>
            </a:r>
            <a:r>
              <a:rPr lang="fr-BE" sz="1600" dirty="0" err="1" smtClean="0">
                <a:solidFill>
                  <a:schemeClr val="tx2"/>
                </a:solidFill>
              </a:rPr>
              <a:t>that</a:t>
            </a:r>
            <a:r>
              <a:rPr lang="fr-BE" sz="1600" dirty="0" smtClean="0">
                <a:solidFill>
                  <a:schemeClr val="tx2"/>
                </a:solidFill>
              </a:rPr>
              <a:t> </a:t>
            </a:r>
            <a:r>
              <a:rPr lang="fr-BE" sz="1600" dirty="0" smtClean="0">
                <a:solidFill>
                  <a:schemeClr val="tx2"/>
                </a:solidFill>
              </a:rPr>
              <a:t>JVM </a:t>
            </a:r>
            <a:r>
              <a:rPr lang="fr-BE" sz="1600" dirty="0" smtClean="0">
                <a:solidFill>
                  <a:schemeClr val="tx2"/>
                </a:solidFill>
              </a:rPr>
              <a:t>time </a:t>
            </a:r>
            <a:r>
              <a:rPr lang="fr-BE" sz="1600" dirty="0" smtClean="0">
                <a:solidFill>
                  <a:schemeClr val="tx2"/>
                </a:solidFill>
              </a:rPr>
              <a:t>zone and </a:t>
            </a:r>
            <a:r>
              <a:rPr lang="fr-BE" sz="1600" dirty="0" err="1" smtClean="0">
                <a:solidFill>
                  <a:schemeClr val="tx2"/>
                </a:solidFill>
              </a:rPr>
              <a:t>that</a:t>
            </a:r>
            <a:endParaRPr lang="fr-BE" sz="1600" dirty="0" smtClean="0">
              <a:solidFill>
                <a:schemeClr val="tx2"/>
              </a:solidFill>
            </a:endParaRPr>
          </a:p>
          <a:p>
            <a:r>
              <a:rPr lang="fr-BE" sz="1600" dirty="0" smtClean="0">
                <a:solidFill>
                  <a:schemeClr val="tx2"/>
                </a:solidFill>
              </a:rPr>
              <a:t>     @</a:t>
            </a:r>
            <a:r>
              <a:rPr lang="fr-BE" sz="1600" dirty="0" err="1" smtClean="0">
                <a:solidFill>
                  <a:schemeClr val="tx2"/>
                </a:solidFill>
              </a:rPr>
              <a:t>JsonFormat</a:t>
            </a:r>
            <a:r>
              <a:rPr lang="fr-BE" sz="1600" dirty="0" smtClean="0">
                <a:solidFill>
                  <a:schemeClr val="tx2"/>
                </a:solidFill>
              </a:rPr>
              <a:t> time zone are </a:t>
            </a:r>
            <a:r>
              <a:rPr lang="fr-BE" sz="1600" dirty="0" err="1" smtClean="0">
                <a:solidFill>
                  <a:schemeClr val="tx2"/>
                </a:solidFill>
              </a:rPr>
              <a:t>ignored</a:t>
            </a:r>
            <a:endParaRPr lang="fr-BE" sz="1600" dirty="0" smtClean="0">
              <a:solidFill>
                <a:schemeClr val="tx2"/>
              </a:solidFill>
            </a:endParaRPr>
          </a:p>
          <a:p>
            <a:endParaRPr lang="fr-BE" sz="1600" dirty="0" smtClean="0">
              <a:solidFill>
                <a:schemeClr val="tx2"/>
              </a:solidFill>
            </a:endParaRPr>
          </a:p>
          <a:p>
            <a:r>
              <a:rPr lang="fr-BE" sz="1600" dirty="0" err="1" smtClean="0"/>
              <a:t>mapper.setTimeZone</a:t>
            </a:r>
            <a:r>
              <a:rPr lang="fr-BE" sz="1600" dirty="0" smtClean="0"/>
              <a:t>("GMT-8");</a:t>
            </a:r>
          </a:p>
          <a:p>
            <a:r>
              <a:rPr lang="fr-BE" sz="1600" dirty="0">
                <a:solidFill>
                  <a:schemeClr val="tx2"/>
                </a:solidFill>
              </a:rPr>
              <a:t>→ </a:t>
            </a:r>
            <a:r>
              <a:rPr lang="fr-BE" sz="1600" dirty="0" err="1">
                <a:solidFill>
                  <a:schemeClr val="tx2"/>
                </a:solidFill>
              </a:rPr>
              <a:t>Rs.priceDate</a:t>
            </a:r>
            <a:r>
              <a:rPr lang="fr-BE" sz="1600" dirty="0">
                <a:solidFill>
                  <a:schemeClr val="tx2"/>
                </a:solidFill>
              </a:rPr>
              <a:t> = Date(</a:t>
            </a:r>
            <a:r>
              <a:rPr lang="fr-BE" sz="1600" dirty="0" err="1">
                <a:solidFill>
                  <a:schemeClr val="tx2"/>
                </a:solidFill>
              </a:rPr>
              <a:t>epoch</a:t>
            </a:r>
            <a:r>
              <a:rPr lang="fr-BE" sz="1600" dirty="0">
                <a:solidFill>
                  <a:schemeClr val="tx2"/>
                </a:solidFill>
              </a:rPr>
              <a:t>=1513209600000)</a:t>
            </a:r>
          </a:p>
          <a:p>
            <a:r>
              <a:rPr lang="fr-BE" sz="1600" dirty="0" smtClean="0">
                <a:solidFill>
                  <a:schemeClr val="tx2"/>
                </a:solidFill>
              </a:rPr>
              <a:t>→ </a:t>
            </a:r>
            <a:r>
              <a:rPr lang="fr-BE" sz="1600" dirty="0" err="1">
                <a:solidFill>
                  <a:schemeClr val="tx2"/>
                </a:solidFill>
              </a:rPr>
              <a:t>Rs.priceCalendar</a:t>
            </a:r>
            <a:r>
              <a:rPr lang="fr-BE" sz="1600" dirty="0">
                <a:solidFill>
                  <a:schemeClr val="tx2"/>
                </a:solidFill>
              </a:rPr>
              <a:t> = </a:t>
            </a:r>
            <a:r>
              <a:rPr lang="fr-BE" sz="1600" dirty="0" err="1">
                <a:solidFill>
                  <a:schemeClr val="tx2"/>
                </a:solidFill>
              </a:rPr>
              <a:t>Calendar</a:t>
            </a:r>
            <a:r>
              <a:rPr lang="fr-BE" sz="1600" dirty="0">
                <a:solidFill>
                  <a:schemeClr val="tx2"/>
                </a:solidFill>
              </a:rPr>
              <a:t>(</a:t>
            </a:r>
            <a:r>
              <a:rPr lang="fr-BE" sz="1600" dirty="0" err="1">
                <a:solidFill>
                  <a:schemeClr val="tx2"/>
                </a:solidFill>
              </a:rPr>
              <a:t>epoch</a:t>
            </a:r>
            <a:r>
              <a:rPr lang="fr-BE" sz="1600" dirty="0">
                <a:solidFill>
                  <a:schemeClr val="tx2"/>
                </a:solidFill>
              </a:rPr>
              <a:t>=1513209600000, </a:t>
            </a:r>
            <a:r>
              <a:rPr lang="fr-BE" sz="1600" dirty="0" err="1" smtClean="0">
                <a:solidFill>
                  <a:schemeClr val="tx2"/>
                </a:solidFill>
              </a:rPr>
              <a:t>timeZone</a:t>
            </a:r>
            <a:r>
              <a:rPr lang="fr-BE" sz="1600" dirty="0" smtClean="0">
                <a:solidFill>
                  <a:schemeClr val="tx2"/>
                </a:solidFill>
              </a:rPr>
              <a:t>=GMT-8)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60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smtClean="0"/>
              <a:t>Jackson </a:t>
            </a:r>
            <a:r>
              <a:rPr lang="fr-BE" sz="3200" dirty="0" err="1" smtClean="0"/>
              <a:t>Deserialization</a:t>
            </a:r>
            <a:r>
              <a:rPr lang="fr-BE" sz="3200" dirty="0" smtClean="0"/>
              <a:t> - </a:t>
            </a:r>
            <a:r>
              <a:rPr lang="fr-BE" sz="2200" dirty="0" err="1"/>
              <a:t>Customization</a:t>
            </a:r>
            <a:r>
              <a:rPr lang="fr-BE" sz="2200" dirty="0"/>
              <a:t> </a:t>
            </a:r>
            <a:r>
              <a:rPr lang="fr-BE" sz="2200" dirty="0" err="1"/>
              <a:t>at</a:t>
            </a:r>
            <a:r>
              <a:rPr lang="fr-BE" sz="2200" dirty="0"/>
              <a:t> </a:t>
            </a:r>
            <a:r>
              <a:rPr lang="fr-BE" sz="2200" dirty="0" err="1"/>
              <a:t>property</a:t>
            </a:r>
            <a:r>
              <a:rPr lang="fr-BE" sz="2200" dirty="0"/>
              <a:t> </a:t>
            </a:r>
            <a:r>
              <a:rPr lang="fr-BE" sz="2200" dirty="0" err="1"/>
              <a:t>level</a:t>
            </a:r>
            <a:endParaRPr lang="fr-BE" sz="2200" dirty="0"/>
          </a:p>
        </p:txBody>
      </p:sp>
      <p:sp>
        <p:nvSpPr>
          <p:cNvPr id="5" name="Rectangle 4"/>
          <p:cNvSpPr/>
          <p:nvPr/>
        </p:nvSpPr>
        <p:spPr>
          <a:xfrm>
            <a:off x="683568" y="1238496"/>
            <a:ext cx="2808312" cy="7695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TextBox 6"/>
          <p:cNvSpPr txBox="1"/>
          <p:nvPr/>
        </p:nvSpPr>
        <p:spPr>
          <a:xfrm>
            <a:off x="647676" y="1196752"/>
            <a:ext cx="2844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 smtClean="0"/>
              <a:t>JSON</a:t>
            </a:r>
            <a:endParaRPr lang="fr-BE" sz="1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3568" y="1475493"/>
            <a:ext cx="280831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3568" y="148478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smtClean="0"/>
              <a:t>{"</a:t>
            </a:r>
            <a:r>
              <a:rPr lang="fr-BE" sz="1400" dirty="0" err="1" smtClean="0"/>
              <a:t>priceDate</a:t>
            </a:r>
            <a:r>
              <a:rPr lang="fr-BE" sz="1400" dirty="0"/>
              <a:t>": 1513209600000</a:t>
            </a:r>
            <a:r>
              <a:rPr lang="fr-BE" sz="1400" dirty="0" smtClean="0"/>
              <a:t>*,</a:t>
            </a:r>
          </a:p>
          <a:p>
            <a:r>
              <a:rPr lang="fr-BE" sz="1400" dirty="0" smtClean="0"/>
              <a:t> "</a:t>
            </a:r>
            <a:r>
              <a:rPr lang="fr-BE" sz="1400" dirty="0" err="1" smtClean="0"/>
              <a:t>priceCalendar</a:t>
            </a:r>
            <a:r>
              <a:rPr lang="fr-BE" sz="1400" dirty="0" smtClean="0"/>
              <a:t>": </a:t>
            </a:r>
            <a:r>
              <a:rPr lang="fr-BE" sz="1400" dirty="0"/>
              <a:t>1513209600000</a:t>
            </a:r>
            <a:r>
              <a:rPr lang="fr-BE" sz="1400" dirty="0" smtClean="0"/>
              <a:t>*}</a:t>
            </a:r>
            <a:endParaRPr lang="fr-BE" sz="1400" dirty="0"/>
          </a:p>
        </p:txBody>
      </p:sp>
      <p:sp>
        <p:nvSpPr>
          <p:cNvPr id="14" name="Rectangle 13"/>
          <p:cNvSpPr/>
          <p:nvPr/>
        </p:nvSpPr>
        <p:spPr>
          <a:xfrm>
            <a:off x="5940152" y="1253086"/>
            <a:ext cx="2340768" cy="3460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TextBox 14"/>
          <p:cNvSpPr txBox="1"/>
          <p:nvPr/>
        </p:nvSpPr>
        <p:spPr>
          <a:xfrm>
            <a:off x="5940152" y="1282114"/>
            <a:ext cx="2340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 smtClean="0"/>
              <a:t>JVM time zone GMT-6</a:t>
            </a:r>
            <a:endParaRPr lang="fr-BE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940152" y="1681063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smtClean="0"/>
              <a:t>* = 2017/12/14 00:00:00 GMT</a:t>
            </a:r>
            <a:endParaRPr lang="fr-BE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39552" y="908720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 smtClean="0"/>
              <a:t>Input :</a:t>
            </a:r>
            <a:endParaRPr lang="fr-BE" sz="1600" dirty="0"/>
          </a:p>
        </p:txBody>
      </p:sp>
      <p:sp>
        <p:nvSpPr>
          <p:cNvPr id="20" name="Rectangle 19"/>
          <p:cNvSpPr/>
          <p:nvPr/>
        </p:nvSpPr>
        <p:spPr>
          <a:xfrm>
            <a:off x="3707904" y="1238496"/>
            <a:ext cx="2016224" cy="7695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" name="TextBox 20"/>
          <p:cNvSpPr txBox="1"/>
          <p:nvPr/>
        </p:nvSpPr>
        <p:spPr>
          <a:xfrm>
            <a:off x="3527996" y="1196752"/>
            <a:ext cx="2052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 err="1" smtClean="0"/>
              <a:t>Rs</a:t>
            </a:r>
            <a:endParaRPr lang="fr-BE" sz="14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707904" y="1475493"/>
            <a:ext cx="2016224" cy="929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07904" y="148478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err="1" smtClean="0"/>
              <a:t>priceDate</a:t>
            </a:r>
            <a:r>
              <a:rPr lang="fr-BE" sz="1400" dirty="0" smtClean="0"/>
              <a:t> : Date;</a:t>
            </a:r>
          </a:p>
          <a:p>
            <a:r>
              <a:rPr lang="fr-BE" sz="1400" dirty="0" err="1" smtClean="0"/>
              <a:t>priceCalendar</a:t>
            </a:r>
            <a:r>
              <a:rPr lang="fr-BE" sz="1400" dirty="0" smtClean="0"/>
              <a:t>: </a:t>
            </a:r>
            <a:r>
              <a:rPr lang="fr-BE" sz="1400" dirty="0" err="1" smtClean="0"/>
              <a:t>Calendar</a:t>
            </a:r>
            <a:r>
              <a:rPr lang="fr-BE" sz="1400" dirty="0" smtClean="0"/>
              <a:t>;</a:t>
            </a:r>
            <a:endParaRPr lang="fr-BE" sz="1400" dirty="0"/>
          </a:p>
        </p:txBody>
      </p:sp>
    </p:spTree>
    <p:extLst>
      <p:ext uri="{BB962C8B-B14F-4D97-AF65-F5344CB8AC3E}">
        <p14:creationId xmlns:p14="http://schemas.microsoft.com/office/powerpoint/2010/main" val="68471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972" y="2564904"/>
            <a:ext cx="845352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/>
              <a:t>@</a:t>
            </a:r>
            <a:r>
              <a:rPr lang="fr-BE" sz="1600" dirty="0" err="1"/>
              <a:t>JsonFormat</a:t>
            </a:r>
            <a:r>
              <a:rPr lang="fr-BE" sz="1600" dirty="0"/>
              <a:t>(</a:t>
            </a:r>
            <a:r>
              <a:rPr lang="fr-BE" sz="1600" dirty="0" err="1"/>
              <a:t>shape</a:t>
            </a:r>
            <a:r>
              <a:rPr lang="fr-BE" sz="1600" dirty="0"/>
              <a:t>=</a:t>
            </a:r>
            <a:r>
              <a:rPr lang="fr-BE" sz="1600" dirty="0" err="1"/>
              <a:t>JsonFormat.Shape.STRING</a:t>
            </a:r>
            <a:r>
              <a:rPr lang="fr-BE" sz="1600" dirty="0"/>
              <a:t>, pattern="</a:t>
            </a:r>
            <a:r>
              <a:rPr lang="fr-BE" sz="1600" dirty="0" err="1"/>
              <a:t>yyyy-MM-dd'T'HH:mm:ss.SSSZ</a:t>
            </a:r>
            <a:r>
              <a:rPr lang="fr-BE" sz="1600" dirty="0"/>
              <a:t>") </a:t>
            </a:r>
            <a:endParaRPr lang="fr-BE" sz="1600" dirty="0" smtClean="0"/>
          </a:p>
          <a:p>
            <a:r>
              <a:rPr lang="fr-BE" sz="1600" dirty="0" smtClean="0">
                <a:solidFill>
                  <a:schemeClr val="tx2"/>
                </a:solidFill>
              </a:rPr>
              <a:t>→ </a:t>
            </a:r>
            <a:r>
              <a:rPr lang="fr-BE" sz="1600" dirty="0" err="1" smtClean="0">
                <a:solidFill>
                  <a:schemeClr val="tx2"/>
                </a:solidFill>
              </a:rPr>
              <a:t>Rs.priceDate</a:t>
            </a:r>
            <a:r>
              <a:rPr lang="fr-BE" sz="1600" dirty="0" smtClean="0">
                <a:solidFill>
                  <a:schemeClr val="tx2"/>
                </a:solidFill>
              </a:rPr>
              <a:t> = Date(</a:t>
            </a:r>
            <a:r>
              <a:rPr lang="fr-BE" sz="1600" dirty="0" err="1" smtClean="0">
                <a:solidFill>
                  <a:schemeClr val="tx2"/>
                </a:solidFill>
              </a:rPr>
              <a:t>epoch</a:t>
            </a:r>
            <a:r>
              <a:rPr lang="fr-BE" sz="1600" dirty="0" smtClean="0">
                <a:solidFill>
                  <a:schemeClr val="tx2"/>
                </a:solidFill>
              </a:rPr>
              <a:t>=1513209600000)</a:t>
            </a:r>
          </a:p>
          <a:p>
            <a:r>
              <a:rPr lang="fr-BE" sz="1600" dirty="0" smtClean="0">
                <a:solidFill>
                  <a:schemeClr val="tx2"/>
                </a:solidFill>
              </a:rPr>
              <a:t>→ </a:t>
            </a:r>
            <a:r>
              <a:rPr lang="fr-BE" sz="1600" dirty="0" err="1" smtClean="0">
                <a:solidFill>
                  <a:schemeClr val="tx2"/>
                </a:solidFill>
              </a:rPr>
              <a:t>Rs.priceCalendar</a:t>
            </a:r>
            <a:r>
              <a:rPr lang="fr-BE" sz="1600" dirty="0" smtClean="0">
                <a:solidFill>
                  <a:schemeClr val="tx2"/>
                </a:solidFill>
              </a:rPr>
              <a:t> = </a:t>
            </a:r>
            <a:r>
              <a:rPr lang="fr-BE" sz="1600" dirty="0" err="1" smtClean="0">
                <a:solidFill>
                  <a:schemeClr val="tx2"/>
                </a:solidFill>
              </a:rPr>
              <a:t>Calendar</a:t>
            </a:r>
            <a:r>
              <a:rPr lang="fr-BE" sz="1600" dirty="0" smtClean="0">
                <a:solidFill>
                  <a:schemeClr val="tx2"/>
                </a:solidFill>
              </a:rPr>
              <a:t>(</a:t>
            </a:r>
            <a:r>
              <a:rPr lang="fr-BE" sz="1600" dirty="0" err="1" smtClean="0">
                <a:solidFill>
                  <a:schemeClr val="tx2"/>
                </a:solidFill>
              </a:rPr>
              <a:t>epoch</a:t>
            </a:r>
            <a:r>
              <a:rPr lang="fr-BE" sz="1600" dirty="0" smtClean="0">
                <a:solidFill>
                  <a:schemeClr val="tx2"/>
                </a:solidFill>
              </a:rPr>
              <a:t>=1513209600000, </a:t>
            </a:r>
            <a:r>
              <a:rPr lang="fr-BE" sz="1600" dirty="0" err="1" smtClean="0">
                <a:solidFill>
                  <a:schemeClr val="tx2"/>
                </a:solidFill>
              </a:rPr>
              <a:t>timeZone</a:t>
            </a:r>
            <a:r>
              <a:rPr lang="fr-BE" sz="1600" dirty="0" smtClean="0">
                <a:solidFill>
                  <a:schemeClr val="tx2"/>
                </a:solidFill>
              </a:rPr>
              <a:t>=UTC)</a:t>
            </a:r>
            <a:endParaRPr lang="fr-BE" sz="1600" dirty="0" smtClean="0">
              <a:solidFill>
                <a:schemeClr val="tx2"/>
              </a:solidFill>
            </a:endParaRPr>
          </a:p>
          <a:p>
            <a:r>
              <a:rPr lang="fr-BE" sz="1600" dirty="0" smtClean="0">
                <a:solidFill>
                  <a:schemeClr val="tx2"/>
                </a:solidFill>
              </a:rPr>
              <a:t>     UTC </a:t>
            </a:r>
            <a:r>
              <a:rPr lang="fr-BE" sz="1600" dirty="0" err="1" smtClean="0">
                <a:solidFill>
                  <a:schemeClr val="tx2"/>
                </a:solidFill>
              </a:rPr>
              <a:t>because</a:t>
            </a:r>
            <a:r>
              <a:rPr lang="fr-BE" sz="1600" dirty="0" smtClean="0">
                <a:solidFill>
                  <a:schemeClr val="tx2"/>
                </a:solidFill>
              </a:rPr>
              <a:t> </a:t>
            </a:r>
            <a:r>
              <a:rPr lang="fr-BE" sz="1600" dirty="0" err="1" smtClean="0">
                <a:solidFill>
                  <a:schemeClr val="tx2"/>
                </a:solidFill>
              </a:rPr>
              <a:t>it’s</a:t>
            </a:r>
            <a:r>
              <a:rPr lang="fr-BE" sz="1600" dirty="0" smtClean="0">
                <a:solidFill>
                  <a:schemeClr val="tx2"/>
                </a:solidFill>
              </a:rPr>
              <a:t> </a:t>
            </a:r>
            <a:r>
              <a:rPr lang="fr-BE" sz="1600" dirty="0" err="1" smtClean="0">
                <a:solidFill>
                  <a:schemeClr val="tx2"/>
                </a:solidFill>
              </a:rPr>
              <a:t>Jackson’s</a:t>
            </a:r>
            <a:r>
              <a:rPr lang="fr-BE" sz="1600" dirty="0" smtClean="0">
                <a:solidFill>
                  <a:schemeClr val="tx2"/>
                </a:solidFill>
              </a:rPr>
              <a:t> default time zone. Note </a:t>
            </a:r>
            <a:r>
              <a:rPr lang="fr-BE" sz="1600" dirty="0" err="1" smtClean="0">
                <a:solidFill>
                  <a:schemeClr val="tx2"/>
                </a:solidFill>
              </a:rPr>
              <a:t>that</a:t>
            </a:r>
            <a:r>
              <a:rPr lang="fr-BE" sz="1600" dirty="0" smtClean="0">
                <a:solidFill>
                  <a:schemeClr val="tx2"/>
                </a:solidFill>
              </a:rPr>
              <a:t> </a:t>
            </a:r>
            <a:r>
              <a:rPr lang="fr-BE" sz="1600" dirty="0" smtClean="0">
                <a:solidFill>
                  <a:schemeClr val="tx2"/>
                </a:solidFill>
              </a:rPr>
              <a:t>JVM </a:t>
            </a:r>
            <a:r>
              <a:rPr lang="fr-BE" sz="1600" dirty="0" smtClean="0">
                <a:solidFill>
                  <a:schemeClr val="tx2"/>
                </a:solidFill>
              </a:rPr>
              <a:t>time zone </a:t>
            </a:r>
            <a:r>
              <a:rPr lang="fr-BE" sz="1600" dirty="0" err="1" smtClean="0">
                <a:solidFill>
                  <a:schemeClr val="tx2"/>
                </a:solidFill>
              </a:rPr>
              <a:t>is</a:t>
            </a:r>
            <a:r>
              <a:rPr lang="fr-BE" sz="1600" dirty="0" smtClean="0">
                <a:solidFill>
                  <a:schemeClr val="tx2"/>
                </a:solidFill>
              </a:rPr>
              <a:t> </a:t>
            </a:r>
            <a:r>
              <a:rPr lang="fr-BE" sz="1600" dirty="0" err="1" smtClean="0">
                <a:solidFill>
                  <a:schemeClr val="tx2"/>
                </a:solidFill>
              </a:rPr>
              <a:t>ignored</a:t>
            </a:r>
            <a:r>
              <a:rPr lang="fr-BE" sz="1600" dirty="0" smtClean="0">
                <a:solidFill>
                  <a:schemeClr val="tx2"/>
                </a:solidFill>
              </a:rPr>
              <a:t> </a:t>
            </a:r>
            <a:endParaRPr lang="fr-BE" sz="1600" dirty="0" smtClean="0">
              <a:solidFill>
                <a:schemeClr val="tx2"/>
              </a:solidFill>
            </a:endParaRPr>
          </a:p>
          <a:p>
            <a:endParaRPr lang="fr-BE" sz="1600" dirty="0" smtClean="0">
              <a:solidFill>
                <a:schemeClr val="tx2"/>
              </a:solidFill>
            </a:endParaRPr>
          </a:p>
          <a:p>
            <a:r>
              <a:rPr lang="fr-BE" sz="1600" dirty="0" err="1" smtClean="0"/>
              <a:t>mapper.setTimeZone</a:t>
            </a:r>
            <a:r>
              <a:rPr lang="fr-BE" sz="1600" dirty="0" smtClean="0"/>
              <a:t>("</a:t>
            </a:r>
            <a:r>
              <a:rPr lang="fr-BE" sz="1600" dirty="0" smtClean="0"/>
              <a:t>GMT-7");</a:t>
            </a:r>
            <a:endParaRPr lang="fr-BE" sz="1600" dirty="0" smtClean="0"/>
          </a:p>
          <a:p>
            <a:r>
              <a:rPr lang="fr-BE" sz="1600" dirty="0">
                <a:solidFill>
                  <a:schemeClr val="tx2"/>
                </a:solidFill>
              </a:rPr>
              <a:t>→ </a:t>
            </a:r>
            <a:r>
              <a:rPr lang="fr-BE" sz="1600" dirty="0" err="1">
                <a:solidFill>
                  <a:schemeClr val="tx2"/>
                </a:solidFill>
              </a:rPr>
              <a:t>Rs.priceDate</a:t>
            </a:r>
            <a:r>
              <a:rPr lang="fr-BE" sz="1600" dirty="0">
                <a:solidFill>
                  <a:schemeClr val="tx2"/>
                </a:solidFill>
              </a:rPr>
              <a:t> = Date(</a:t>
            </a:r>
            <a:r>
              <a:rPr lang="fr-BE" sz="1600" dirty="0" err="1">
                <a:solidFill>
                  <a:schemeClr val="tx2"/>
                </a:solidFill>
              </a:rPr>
              <a:t>epoch</a:t>
            </a:r>
            <a:r>
              <a:rPr lang="fr-BE" sz="1600" dirty="0">
                <a:solidFill>
                  <a:schemeClr val="tx2"/>
                </a:solidFill>
              </a:rPr>
              <a:t>=1513209600000)</a:t>
            </a:r>
          </a:p>
          <a:p>
            <a:r>
              <a:rPr lang="fr-BE" sz="1600" dirty="0" smtClean="0">
                <a:solidFill>
                  <a:schemeClr val="tx2"/>
                </a:solidFill>
              </a:rPr>
              <a:t>→ </a:t>
            </a:r>
            <a:r>
              <a:rPr lang="fr-BE" sz="1600" dirty="0" err="1">
                <a:solidFill>
                  <a:schemeClr val="tx2"/>
                </a:solidFill>
              </a:rPr>
              <a:t>Rs.priceCalendar</a:t>
            </a:r>
            <a:r>
              <a:rPr lang="fr-BE" sz="1600" dirty="0">
                <a:solidFill>
                  <a:schemeClr val="tx2"/>
                </a:solidFill>
              </a:rPr>
              <a:t> = </a:t>
            </a:r>
            <a:r>
              <a:rPr lang="fr-BE" sz="1600" dirty="0" err="1">
                <a:solidFill>
                  <a:schemeClr val="tx2"/>
                </a:solidFill>
              </a:rPr>
              <a:t>Calendar</a:t>
            </a:r>
            <a:r>
              <a:rPr lang="fr-BE" sz="1600" dirty="0">
                <a:solidFill>
                  <a:schemeClr val="tx2"/>
                </a:solidFill>
              </a:rPr>
              <a:t>(</a:t>
            </a:r>
            <a:r>
              <a:rPr lang="fr-BE" sz="1600" dirty="0" err="1">
                <a:solidFill>
                  <a:schemeClr val="tx2"/>
                </a:solidFill>
              </a:rPr>
              <a:t>epoch</a:t>
            </a:r>
            <a:r>
              <a:rPr lang="fr-BE" sz="1600" dirty="0">
                <a:solidFill>
                  <a:schemeClr val="tx2"/>
                </a:solidFill>
              </a:rPr>
              <a:t>=1513209600000, </a:t>
            </a:r>
            <a:r>
              <a:rPr lang="fr-BE" sz="1600" dirty="0" err="1" smtClean="0">
                <a:solidFill>
                  <a:schemeClr val="tx2"/>
                </a:solidFill>
              </a:rPr>
              <a:t>timeZone</a:t>
            </a:r>
            <a:r>
              <a:rPr lang="fr-BE" sz="1600" dirty="0" smtClean="0">
                <a:solidFill>
                  <a:schemeClr val="tx2"/>
                </a:solidFill>
              </a:rPr>
              <a:t>=GMT-7)</a:t>
            </a:r>
          </a:p>
          <a:p>
            <a:r>
              <a:rPr lang="fr-BE" sz="1600" dirty="0">
                <a:solidFill>
                  <a:schemeClr val="tx2"/>
                </a:solidFill>
              </a:rPr>
              <a:t> </a:t>
            </a:r>
            <a:r>
              <a:rPr lang="fr-BE" sz="1600" dirty="0" smtClean="0">
                <a:solidFill>
                  <a:schemeClr val="tx2"/>
                </a:solidFill>
              </a:rPr>
              <a:t>    </a:t>
            </a:r>
            <a:r>
              <a:rPr lang="fr-BE" sz="1600" dirty="0" err="1" smtClean="0">
                <a:solidFill>
                  <a:schemeClr val="tx2"/>
                </a:solidFill>
              </a:rPr>
              <a:t>Jackson’s</a:t>
            </a:r>
            <a:r>
              <a:rPr lang="fr-BE" sz="1600" dirty="0" smtClean="0">
                <a:solidFill>
                  <a:schemeClr val="tx2"/>
                </a:solidFill>
              </a:rPr>
              <a:t> default time zone </a:t>
            </a:r>
            <a:r>
              <a:rPr lang="fr-BE" sz="1600" dirty="0" err="1" smtClean="0">
                <a:solidFill>
                  <a:schemeClr val="tx2"/>
                </a:solidFill>
              </a:rPr>
              <a:t>is</a:t>
            </a:r>
            <a:r>
              <a:rPr lang="fr-BE" sz="1600" dirty="0" smtClean="0">
                <a:solidFill>
                  <a:schemeClr val="tx2"/>
                </a:solidFill>
              </a:rPr>
              <a:t> set as </a:t>
            </a:r>
            <a:r>
              <a:rPr lang="fr-BE" sz="1600" dirty="0" err="1" smtClean="0">
                <a:solidFill>
                  <a:schemeClr val="tx2"/>
                </a:solidFill>
              </a:rPr>
              <a:t>Calendar’s</a:t>
            </a:r>
            <a:r>
              <a:rPr lang="fr-BE" sz="1600" dirty="0" smtClean="0">
                <a:solidFill>
                  <a:schemeClr val="tx2"/>
                </a:solidFill>
              </a:rPr>
              <a:t> time zone</a:t>
            </a:r>
          </a:p>
          <a:p>
            <a:r>
              <a:rPr lang="fr-BE" sz="1600" dirty="0">
                <a:solidFill>
                  <a:schemeClr val="tx2"/>
                </a:solidFill>
              </a:rPr>
              <a:t> </a:t>
            </a:r>
            <a:r>
              <a:rPr lang="fr-BE" sz="1600" dirty="0" smtClean="0">
                <a:solidFill>
                  <a:schemeClr val="tx2"/>
                </a:solidFill>
              </a:rPr>
              <a:t>    The </a:t>
            </a:r>
            <a:r>
              <a:rPr lang="fr-BE" sz="1600" dirty="0" err="1" smtClean="0">
                <a:solidFill>
                  <a:schemeClr val="tx2"/>
                </a:solidFill>
              </a:rPr>
              <a:t>Calendar’s</a:t>
            </a:r>
            <a:r>
              <a:rPr lang="fr-BE" sz="1600" dirty="0" smtClean="0">
                <a:solidFill>
                  <a:schemeClr val="tx2"/>
                </a:solidFill>
              </a:rPr>
              <a:t> time zone </a:t>
            </a:r>
            <a:r>
              <a:rPr lang="fr-BE" sz="1600" dirty="0" err="1" smtClean="0">
                <a:solidFill>
                  <a:schemeClr val="tx2"/>
                </a:solidFill>
              </a:rPr>
              <a:t>is</a:t>
            </a:r>
            <a:r>
              <a:rPr lang="fr-BE" sz="1600" dirty="0" smtClean="0">
                <a:solidFill>
                  <a:schemeClr val="tx2"/>
                </a:solidFill>
              </a:rPr>
              <a:t> not set to the one </a:t>
            </a:r>
            <a:r>
              <a:rPr lang="fr-BE" sz="1600" dirty="0" err="1" smtClean="0">
                <a:solidFill>
                  <a:schemeClr val="tx2"/>
                </a:solidFill>
              </a:rPr>
              <a:t>specified</a:t>
            </a:r>
            <a:r>
              <a:rPr lang="fr-BE" sz="1600" dirty="0" smtClean="0">
                <a:solidFill>
                  <a:schemeClr val="tx2"/>
                </a:solidFill>
              </a:rPr>
              <a:t> in JSON string</a:t>
            </a:r>
          </a:p>
          <a:p>
            <a:endParaRPr lang="fr-BE" sz="1600" dirty="0">
              <a:solidFill>
                <a:schemeClr val="tx2"/>
              </a:solidFill>
            </a:endParaRPr>
          </a:p>
          <a:p>
            <a:r>
              <a:rPr lang="fr-BE" sz="1600" dirty="0"/>
              <a:t>@</a:t>
            </a:r>
            <a:r>
              <a:rPr lang="fr-BE" sz="1600" dirty="0" err="1"/>
              <a:t>JsonFormat</a:t>
            </a:r>
            <a:r>
              <a:rPr lang="fr-BE" sz="1600" dirty="0"/>
              <a:t>(</a:t>
            </a:r>
            <a:r>
              <a:rPr lang="fr-BE" sz="1600" dirty="0" err="1"/>
              <a:t>shape</a:t>
            </a:r>
            <a:r>
              <a:rPr lang="fr-BE" sz="1600" dirty="0"/>
              <a:t>=</a:t>
            </a:r>
            <a:r>
              <a:rPr lang="fr-BE" sz="1600" dirty="0" err="1"/>
              <a:t>JsonFormat.Shape.STRING</a:t>
            </a:r>
            <a:r>
              <a:rPr lang="fr-BE" sz="1600" dirty="0"/>
              <a:t>, pattern="</a:t>
            </a:r>
            <a:r>
              <a:rPr lang="fr-BE" sz="1600" dirty="0" err="1" smtClean="0"/>
              <a:t>yyyy-MM-dd'T'HH:mm:ss.SSSZ</a:t>
            </a:r>
            <a:r>
              <a:rPr lang="fr-BE" sz="1600" dirty="0" smtClean="0"/>
              <a:t>", </a:t>
            </a:r>
            <a:r>
              <a:rPr lang="fr-BE" sz="1600" dirty="0" err="1" smtClean="0"/>
              <a:t>timezone</a:t>
            </a:r>
            <a:r>
              <a:rPr lang="fr-BE" sz="1600" dirty="0" smtClean="0"/>
              <a:t>="GMT+3") </a:t>
            </a:r>
            <a:endParaRPr lang="fr-BE" sz="1600" dirty="0"/>
          </a:p>
          <a:p>
            <a:r>
              <a:rPr lang="fr-BE" sz="1600" dirty="0">
                <a:solidFill>
                  <a:schemeClr val="tx2"/>
                </a:solidFill>
              </a:rPr>
              <a:t>→ </a:t>
            </a:r>
            <a:r>
              <a:rPr lang="fr-BE" sz="1600" dirty="0" err="1">
                <a:solidFill>
                  <a:schemeClr val="tx2"/>
                </a:solidFill>
              </a:rPr>
              <a:t>Rs.priceDate</a:t>
            </a:r>
            <a:r>
              <a:rPr lang="fr-BE" sz="1600" dirty="0">
                <a:solidFill>
                  <a:schemeClr val="tx2"/>
                </a:solidFill>
              </a:rPr>
              <a:t> = Date(</a:t>
            </a:r>
            <a:r>
              <a:rPr lang="fr-BE" sz="1600" dirty="0" err="1">
                <a:solidFill>
                  <a:schemeClr val="tx2"/>
                </a:solidFill>
              </a:rPr>
              <a:t>epoch</a:t>
            </a:r>
            <a:r>
              <a:rPr lang="fr-BE" sz="1600" dirty="0">
                <a:solidFill>
                  <a:schemeClr val="tx2"/>
                </a:solidFill>
              </a:rPr>
              <a:t>=1513209600000)</a:t>
            </a:r>
          </a:p>
          <a:p>
            <a:r>
              <a:rPr lang="fr-BE" sz="1600" dirty="0">
                <a:solidFill>
                  <a:schemeClr val="tx2"/>
                </a:solidFill>
              </a:rPr>
              <a:t>→ </a:t>
            </a:r>
            <a:r>
              <a:rPr lang="fr-BE" sz="1600" dirty="0" err="1">
                <a:solidFill>
                  <a:schemeClr val="tx2"/>
                </a:solidFill>
              </a:rPr>
              <a:t>Rs.priceCalendar</a:t>
            </a:r>
            <a:r>
              <a:rPr lang="fr-BE" sz="1600" dirty="0">
                <a:solidFill>
                  <a:schemeClr val="tx2"/>
                </a:solidFill>
              </a:rPr>
              <a:t> = </a:t>
            </a:r>
            <a:r>
              <a:rPr lang="fr-BE" sz="1600" dirty="0" err="1">
                <a:solidFill>
                  <a:schemeClr val="tx2"/>
                </a:solidFill>
              </a:rPr>
              <a:t>Calendar</a:t>
            </a:r>
            <a:r>
              <a:rPr lang="fr-BE" sz="1600" dirty="0">
                <a:solidFill>
                  <a:schemeClr val="tx2"/>
                </a:solidFill>
              </a:rPr>
              <a:t>(</a:t>
            </a:r>
            <a:r>
              <a:rPr lang="fr-BE" sz="1600" dirty="0" err="1">
                <a:solidFill>
                  <a:schemeClr val="tx2"/>
                </a:solidFill>
              </a:rPr>
              <a:t>epoch</a:t>
            </a:r>
            <a:r>
              <a:rPr lang="fr-BE" sz="1600" dirty="0">
                <a:solidFill>
                  <a:schemeClr val="tx2"/>
                </a:solidFill>
              </a:rPr>
              <a:t>=1513209600000, </a:t>
            </a:r>
            <a:r>
              <a:rPr lang="fr-BE" sz="1600" dirty="0" err="1" smtClean="0">
                <a:solidFill>
                  <a:schemeClr val="tx2"/>
                </a:solidFill>
              </a:rPr>
              <a:t>timeZone</a:t>
            </a:r>
            <a:r>
              <a:rPr lang="fr-BE" sz="1600" dirty="0" smtClean="0">
                <a:solidFill>
                  <a:schemeClr val="tx2"/>
                </a:solidFill>
              </a:rPr>
              <a:t>=GMT-7)</a:t>
            </a:r>
            <a:endParaRPr lang="fr-BE" sz="1600" dirty="0">
              <a:solidFill>
                <a:schemeClr val="tx2"/>
              </a:solidFill>
            </a:endParaRPr>
          </a:p>
          <a:p>
            <a:r>
              <a:rPr lang="fr-BE" sz="1600" dirty="0">
                <a:solidFill>
                  <a:schemeClr val="tx2"/>
                </a:solidFill>
              </a:rPr>
              <a:t>     </a:t>
            </a:r>
            <a:r>
              <a:rPr lang="fr-BE" sz="1600" dirty="0" smtClean="0">
                <a:solidFill>
                  <a:schemeClr val="tx2"/>
                </a:solidFill>
              </a:rPr>
              <a:t>The @</a:t>
            </a:r>
            <a:r>
              <a:rPr lang="fr-BE" sz="1600" dirty="0" err="1" smtClean="0">
                <a:solidFill>
                  <a:schemeClr val="tx2"/>
                </a:solidFill>
              </a:rPr>
              <a:t>JsonFormat.timzone</a:t>
            </a:r>
            <a:r>
              <a:rPr lang="fr-BE" sz="1600" dirty="0" smtClean="0">
                <a:solidFill>
                  <a:schemeClr val="tx2"/>
                </a:solidFill>
              </a:rPr>
              <a:t> </a:t>
            </a:r>
            <a:r>
              <a:rPr lang="fr-BE" sz="1600" dirty="0" err="1" smtClean="0">
                <a:solidFill>
                  <a:schemeClr val="tx2"/>
                </a:solidFill>
              </a:rPr>
              <a:t>is</a:t>
            </a:r>
            <a:r>
              <a:rPr lang="fr-BE" sz="1600" dirty="0" smtClean="0">
                <a:solidFill>
                  <a:schemeClr val="tx2"/>
                </a:solidFill>
              </a:rPr>
              <a:t> </a:t>
            </a:r>
            <a:r>
              <a:rPr lang="fr-BE" sz="1600" dirty="0" err="1" smtClean="0">
                <a:solidFill>
                  <a:schemeClr val="tx2"/>
                </a:solidFill>
              </a:rPr>
              <a:t>ignored</a:t>
            </a:r>
            <a:endParaRPr lang="fr-BE" sz="16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60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smtClean="0"/>
              <a:t>Jackson </a:t>
            </a:r>
            <a:r>
              <a:rPr lang="fr-BE" sz="3200" dirty="0" err="1" smtClean="0"/>
              <a:t>Deserialization</a:t>
            </a:r>
            <a:r>
              <a:rPr lang="fr-BE" sz="3200" dirty="0" smtClean="0"/>
              <a:t> - </a:t>
            </a:r>
            <a:r>
              <a:rPr lang="fr-BE" sz="2200" dirty="0" err="1"/>
              <a:t>Customization</a:t>
            </a:r>
            <a:r>
              <a:rPr lang="fr-BE" sz="2200" dirty="0"/>
              <a:t> </a:t>
            </a:r>
            <a:r>
              <a:rPr lang="fr-BE" sz="2200" dirty="0" err="1"/>
              <a:t>at</a:t>
            </a:r>
            <a:r>
              <a:rPr lang="fr-BE" sz="2200" dirty="0"/>
              <a:t> </a:t>
            </a:r>
            <a:r>
              <a:rPr lang="fr-BE" sz="2200" dirty="0" err="1"/>
              <a:t>property</a:t>
            </a:r>
            <a:r>
              <a:rPr lang="fr-BE" sz="2200" dirty="0"/>
              <a:t> </a:t>
            </a:r>
            <a:r>
              <a:rPr lang="fr-BE" sz="2200" dirty="0" err="1"/>
              <a:t>level</a:t>
            </a:r>
            <a:endParaRPr lang="fr-BE" sz="2200" dirty="0"/>
          </a:p>
        </p:txBody>
      </p:sp>
      <p:sp>
        <p:nvSpPr>
          <p:cNvPr id="5" name="Rectangle 4"/>
          <p:cNvSpPr/>
          <p:nvPr/>
        </p:nvSpPr>
        <p:spPr>
          <a:xfrm>
            <a:off x="683568" y="1238496"/>
            <a:ext cx="4464496" cy="7695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TextBox 6"/>
          <p:cNvSpPr txBox="1"/>
          <p:nvPr/>
        </p:nvSpPr>
        <p:spPr>
          <a:xfrm>
            <a:off x="647676" y="1196752"/>
            <a:ext cx="4500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 smtClean="0"/>
              <a:t>JSON</a:t>
            </a:r>
            <a:endParaRPr lang="fr-BE" sz="1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3568" y="1475493"/>
            <a:ext cx="4464496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3568" y="1484784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smtClean="0"/>
              <a:t>{"</a:t>
            </a:r>
            <a:r>
              <a:rPr lang="fr-BE" sz="1400" dirty="0" err="1" smtClean="0"/>
              <a:t>priceDate</a:t>
            </a:r>
            <a:r>
              <a:rPr lang="fr-BE" sz="1400" dirty="0"/>
              <a:t>": "</a:t>
            </a:r>
            <a:r>
              <a:rPr lang="fr-BE" sz="1400" dirty="0" smtClean="0"/>
              <a:t>2017-12-13T16:00:00.000-0800"*,</a:t>
            </a:r>
          </a:p>
          <a:p>
            <a:r>
              <a:rPr lang="fr-BE" sz="1400" dirty="0" smtClean="0"/>
              <a:t> "</a:t>
            </a:r>
            <a:r>
              <a:rPr lang="fr-BE" sz="1400" dirty="0" err="1" smtClean="0"/>
              <a:t>priceCalendar</a:t>
            </a:r>
            <a:r>
              <a:rPr lang="fr-BE" sz="1400" dirty="0" smtClean="0"/>
              <a:t>": </a:t>
            </a:r>
            <a:r>
              <a:rPr lang="fr-BE" sz="1400" dirty="0"/>
              <a:t>"</a:t>
            </a:r>
            <a:r>
              <a:rPr lang="fr-BE" sz="1400" dirty="0" smtClean="0"/>
              <a:t>2017-12-13T16:00:00.000-08:00"*}</a:t>
            </a:r>
            <a:endParaRPr lang="fr-BE" sz="1400" dirty="0"/>
          </a:p>
        </p:txBody>
      </p:sp>
      <p:sp>
        <p:nvSpPr>
          <p:cNvPr id="14" name="Rectangle 13"/>
          <p:cNvSpPr/>
          <p:nvPr/>
        </p:nvSpPr>
        <p:spPr>
          <a:xfrm>
            <a:off x="7343800" y="1253086"/>
            <a:ext cx="1332656" cy="552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TextBox 14"/>
          <p:cNvSpPr txBox="1"/>
          <p:nvPr/>
        </p:nvSpPr>
        <p:spPr>
          <a:xfrm>
            <a:off x="7308304" y="1282114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 smtClean="0"/>
              <a:t>JVM time </a:t>
            </a:r>
          </a:p>
          <a:p>
            <a:pPr algn="ctr"/>
            <a:r>
              <a:rPr lang="fr-BE" sz="1400" dirty="0" smtClean="0"/>
              <a:t>zone GMT-6</a:t>
            </a:r>
            <a:endParaRPr lang="fr-BE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39552" y="908720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 smtClean="0"/>
              <a:t>Input :</a:t>
            </a:r>
            <a:endParaRPr lang="fr-BE" sz="1600" dirty="0"/>
          </a:p>
        </p:txBody>
      </p:sp>
      <p:sp>
        <p:nvSpPr>
          <p:cNvPr id="20" name="Rectangle 19"/>
          <p:cNvSpPr/>
          <p:nvPr/>
        </p:nvSpPr>
        <p:spPr>
          <a:xfrm>
            <a:off x="5220072" y="1238496"/>
            <a:ext cx="2016224" cy="7695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" name="TextBox 20"/>
          <p:cNvSpPr txBox="1"/>
          <p:nvPr/>
        </p:nvSpPr>
        <p:spPr>
          <a:xfrm>
            <a:off x="5184180" y="1196752"/>
            <a:ext cx="2052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 err="1" smtClean="0"/>
              <a:t>Rs</a:t>
            </a:r>
            <a:endParaRPr lang="fr-BE" sz="14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220072" y="1475493"/>
            <a:ext cx="2016224" cy="929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20072" y="148478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err="1" smtClean="0"/>
              <a:t>priceDate</a:t>
            </a:r>
            <a:r>
              <a:rPr lang="fr-BE" sz="1400" dirty="0" smtClean="0"/>
              <a:t> : Date;</a:t>
            </a:r>
          </a:p>
          <a:p>
            <a:r>
              <a:rPr lang="fr-BE" sz="1400" dirty="0" err="1" smtClean="0"/>
              <a:t>priceCalendar</a:t>
            </a:r>
            <a:r>
              <a:rPr lang="fr-BE" sz="1400" dirty="0" smtClean="0"/>
              <a:t>: </a:t>
            </a:r>
            <a:r>
              <a:rPr lang="fr-BE" sz="1400" dirty="0" err="1" smtClean="0"/>
              <a:t>Calendar</a:t>
            </a:r>
            <a:r>
              <a:rPr lang="fr-BE" sz="1400" dirty="0" smtClean="0"/>
              <a:t>;</a:t>
            </a:r>
            <a:endParaRPr lang="fr-BE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364088" y="2060848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smtClean="0"/>
              <a:t>* = 2017/12/14 00:00:00 UTC  = </a:t>
            </a:r>
            <a:r>
              <a:rPr lang="fr-BE" sz="1400" dirty="0"/>
              <a:t>1513209600000</a:t>
            </a:r>
          </a:p>
        </p:txBody>
      </p:sp>
    </p:spTree>
    <p:extLst>
      <p:ext uri="{BB962C8B-B14F-4D97-AF65-F5344CB8AC3E}">
        <p14:creationId xmlns:p14="http://schemas.microsoft.com/office/powerpoint/2010/main" val="2612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fr-BE" dirty="0" err="1" smtClean="0"/>
              <a:t>Available</a:t>
            </a:r>
            <a:r>
              <a:rPr lang="fr-BE" dirty="0" smtClean="0"/>
              <a:t> Java date classes</a:t>
            </a:r>
          </a:p>
          <a:p>
            <a:pPr marL="0" indent="0">
              <a:buNone/>
            </a:pPr>
            <a:endParaRPr lang="fr-BE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9552" y="1822920"/>
            <a:ext cx="1224136" cy="5309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050" dirty="0" err="1" smtClean="0"/>
              <a:t>java.util</a:t>
            </a:r>
            <a:endParaRPr lang="fr-BE" sz="1050" dirty="0" smtClean="0"/>
          </a:p>
          <a:p>
            <a:pPr algn="ctr"/>
            <a:r>
              <a:rPr lang="fr-BE" dirty="0" smtClean="0"/>
              <a:t>Date</a:t>
            </a:r>
            <a:endParaRPr lang="fr-BE" dirty="0"/>
          </a:p>
        </p:txBody>
      </p:sp>
      <p:sp>
        <p:nvSpPr>
          <p:cNvPr id="5" name="TextBox 4"/>
          <p:cNvSpPr txBox="1"/>
          <p:nvPr/>
        </p:nvSpPr>
        <p:spPr>
          <a:xfrm>
            <a:off x="718538" y="2780928"/>
            <a:ext cx="1224136" cy="5309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050" dirty="0" err="1" smtClean="0"/>
              <a:t>java.sql</a:t>
            </a:r>
            <a:endParaRPr lang="fr-BE" sz="1050" dirty="0" smtClean="0"/>
          </a:p>
          <a:p>
            <a:pPr algn="ctr"/>
            <a:r>
              <a:rPr lang="fr-BE" dirty="0" smtClean="0"/>
              <a:t>Date</a:t>
            </a:r>
            <a:endParaRPr lang="fr-BE" dirty="0"/>
          </a:p>
        </p:txBody>
      </p:sp>
      <p:sp>
        <p:nvSpPr>
          <p:cNvPr id="6" name="TextBox 5"/>
          <p:cNvSpPr txBox="1"/>
          <p:nvPr/>
        </p:nvSpPr>
        <p:spPr>
          <a:xfrm>
            <a:off x="2033201" y="2780928"/>
            <a:ext cx="1224136" cy="5309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050" dirty="0" err="1" smtClean="0"/>
              <a:t>java.sql</a:t>
            </a:r>
            <a:endParaRPr lang="fr-BE" sz="1050" dirty="0" smtClean="0"/>
          </a:p>
          <a:p>
            <a:pPr algn="ctr"/>
            <a:r>
              <a:rPr lang="fr-BE" dirty="0" err="1" smtClean="0"/>
              <a:t>Timestamp</a:t>
            </a:r>
            <a:endParaRPr lang="fr-BE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3618165"/>
            <a:ext cx="1224136" cy="5309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050" dirty="0" err="1" smtClean="0"/>
              <a:t>java.util</a:t>
            </a:r>
            <a:endParaRPr lang="fr-BE" sz="1050" dirty="0" smtClean="0"/>
          </a:p>
          <a:p>
            <a:pPr algn="ctr"/>
            <a:r>
              <a:rPr lang="fr-BE" dirty="0" err="1" smtClean="0"/>
              <a:t>Calendar</a:t>
            </a:r>
            <a:endParaRPr lang="fr-BE" dirty="0"/>
          </a:p>
        </p:txBody>
      </p:sp>
      <p:cxnSp>
        <p:nvCxnSpPr>
          <p:cNvPr id="11" name="Elbow Connector 10"/>
          <p:cNvCxnSpPr>
            <a:stCxn id="5" idx="0"/>
            <a:endCxn id="4" idx="2"/>
          </p:cNvCxnSpPr>
          <p:nvPr/>
        </p:nvCxnSpPr>
        <p:spPr>
          <a:xfrm rot="16200000" flipV="1">
            <a:off x="1027567" y="2477889"/>
            <a:ext cx="427093" cy="17898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0"/>
            <a:endCxn id="4" idx="2"/>
          </p:cNvCxnSpPr>
          <p:nvPr/>
        </p:nvCxnSpPr>
        <p:spPr>
          <a:xfrm rot="16200000" flipV="1">
            <a:off x="1684899" y="1820557"/>
            <a:ext cx="427093" cy="14936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11960" y="118746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New </a:t>
            </a:r>
            <a:r>
              <a:rPr lang="fr-BE" dirty="0" err="1" smtClean="0"/>
              <a:t>since</a:t>
            </a:r>
            <a:r>
              <a:rPr lang="fr-BE" dirty="0" smtClean="0"/>
              <a:t> Java 8 :</a:t>
            </a:r>
            <a:endParaRPr lang="fr-BE" dirty="0"/>
          </a:p>
        </p:txBody>
      </p:sp>
      <p:sp>
        <p:nvSpPr>
          <p:cNvPr id="15" name="TextBox 14"/>
          <p:cNvSpPr txBox="1"/>
          <p:nvPr/>
        </p:nvSpPr>
        <p:spPr>
          <a:xfrm>
            <a:off x="4283968" y="1822920"/>
            <a:ext cx="1224136" cy="5309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050" dirty="0" err="1" smtClean="0"/>
              <a:t>java.time</a:t>
            </a:r>
            <a:endParaRPr lang="fr-BE" sz="1050" dirty="0" smtClean="0"/>
          </a:p>
          <a:p>
            <a:pPr algn="ctr"/>
            <a:r>
              <a:rPr lang="fr-BE" dirty="0" err="1" smtClean="0"/>
              <a:t>LocalDate</a:t>
            </a:r>
            <a:endParaRPr lang="fr-BE" dirty="0"/>
          </a:p>
        </p:txBody>
      </p:sp>
      <p:sp>
        <p:nvSpPr>
          <p:cNvPr id="18" name="TextBox 17"/>
          <p:cNvSpPr txBox="1"/>
          <p:nvPr/>
        </p:nvSpPr>
        <p:spPr>
          <a:xfrm>
            <a:off x="4302487" y="3618165"/>
            <a:ext cx="1781681" cy="5309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050" dirty="0" err="1" smtClean="0"/>
              <a:t>java.time</a:t>
            </a:r>
            <a:endParaRPr lang="fr-BE" sz="1050" dirty="0" smtClean="0"/>
          </a:p>
          <a:p>
            <a:pPr algn="ctr"/>
            <a:r>
              <a:rPr lang="fr-BE" dirty="0" err="1" smtClean="0"/>
              <a:t>ZonedDateTime</a:t>
            </a:r>
            <a:endParaRPr lang="fr-BE" dirty="0"/>
          </a:p>
        </p:txBody>
      </p:sp>
      <p:sp>
        <p:nvSpPr>
          <p:cNvPr id="21" name="TextBox 20"/>
          <p:cNvSpPr txBox="1"/>
          <p:nvPr/>
        </p:nvSpPr>
        <p:spPr>
          <a:xfrm>
            <a:off x="5573515" y="1822919"/>
            <a:ext cx="1224136" cy="5309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050" dirty="0" err="1" smtClean="0"/>
              <a:t>java.time</a:t>
            </a:r>
            <a:endParaRPr lang="fr-BE" sz="1050" dirty="0" smtClean="0"/>
          </a:p>
          <a:p>
            <a:pPr algn="ctr"/>
            <a:r>
              <a:rPr lang="fr-BE" dirty="0" err="1" smtClean="0"/>
              <a:t>LocalTime</a:t>
            </a:r>
            <a:endParaRPr lang="fr-BE" dirty="0"/>
          </a:p>
        </p:txBody>
      </p:sp>
      <p:sp>
        <p:nvSpPr>
          <p:cNvPr id="22" name="TextBox 21"/>
          <p:cNvSpPr txBox="1"/>
          <p:nvPr/>
        </p:nvSpPr>
        <p:spPr>
          <a:xfrm>
            <a:off x="6876256" y="1822918"/>
            <a:ext cx="1709673" cy="5309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050" dirty="0" err="1" smtClean="0"/>
              <a:t>java.time</a:t>
            </a:r>
            <a:endParaRPr lang="fr-BE" sz="1050" dirty="0" smtClean="0"/>
          </a:p>
          <a:p>
            <a:pPr algn="ctr"/>
            <a:r>
              <a:rPr lang="fr-BE" dirty="0" err="1" smtClean="0"/>
              <a:t>LocalDateTime</a:t>
            </a:r>
            <a:endParaRPr lang="fr-BE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79712" y="2088375"/>
            <a:ext cx="216024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79712" y="3933056"/>
            <a:ext cx="216024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47864" y="2780928"/>
            <a:ext cx="1224136" cy="5309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050" dirty="0" err="1" smtClean="0"/>
              <a:t>java.sql</a:t>
            </a:r>
            <a:endParaRPr lang="fr-BE" sz="1050" dirty="0" smtClean="0"/>
          </a:p>
          <a:p>
            <a:pPr algn="ctr"/>
            <a:r>
              <a:rPr lang="fr-BE" dirty="0" smtClean="0"/>
              <a:t>Time</a:t>
            </a:r>
            <a:endParaRPr lang="fr-BE" dirty="0"/>
          </a:p>
        </p:txBody>
      </p:sp>
      <p:cxnSp>
        <p:nvCxnSpPr>
          <p:cNvPr id="28" name="Elbow Connector 27"/>
          <p:cNvCxnSpPr>
            <a:stCxn id="27" idx="0"/>
            <a:endCxn id="4" idx="2"/>
          </p:cNvCxnSpPr>
          <p:nvPr/>
        </p:nvCxnSpPr>
        <p:spPr>
          <a:xfrm rot="16200000" flipV="1">
            <a:off x="2342230" y="1163226"/>
            <a:ext cx="427093" cy="28083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8538" y="4554269"/>
            <a:ext cx="2125269" cy="5309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050" dirty="0" err="1" smtClean="0"/>
              <a:t>java.util</a:t>
            </a:r>
            <a:endParaRPr lang="fr-BE" sz="1050" dirty="0" smtClean="0"/>
          </a:p>
          <a:p>
            <a:pPr algn="ctr"/>
            <a:r>
              <a:rPr lang="fr-BE" dirty="0" err="1" smtClean="0"/>
              <a:t>GregorianCalendar</a:t>
            </a:r>
            <a:endParaRPr lang="fr-BE" dirty="0"/>
          </a:p>
        </p:txBody>
      </p:sp>
      <p:cxnSp>
        <p:nvCxnSpPr>
          <p:cNvPr id="20" name="Elbow Connector 19"/>
          <p:cNvCxnSpPr>
            <a:stCxn id="19" idx="0"/>
            <a:endCxn id="7" idx="2"/>
          </p:cNvCxnSpPr>
          <p:nvPr/>
        </p:nvCxnSpPr>
        <p:spPr>
          <a:xfrm rot="16200000" flipV="1">
            <a:off x="1263803" y="4036898"/>
            <a:ext cx="405189" cy="6295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07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9552" y="391649"/>
            <a:ext cx="1440160" cy="10211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TextBox 6"/>
          <p:cNvSpPr txBox="1"/>
          <p:nvPr/>
        </p:nvSpPr>
        <p:spPr>
          <a:xfrm>
            <a:off x="539552" y="404664"/>
            <a:ext cx="144016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050" dirty="0" err="1" smtClean="0"/>
              <a:t>java.util</a:t>
            </a:r>
            <a:endParaRPr lang="fr-BE" sz="1050" dirty="0" smtClean="0"/>
          </a:p>
          <a:p>
            <a:pPr algn="ctr"/>
            <a:r>
              <a:rPr lang="fr-BE" dirty="0" smtClean="0"/>
              <a:t>Date</a:t>
            </a:r>
            <a:endParaRPr lang="fr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39552" y="940078"/>
            <a:ext cx="144016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9552" y="98072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 smtClean="0"/>
              <a:t>epoch</a:t>
            </a:r>
            <a:r>
              <a:rPr lang="fr-BE" dirty="0" smtClean="0"/>
              <a:t>: long</a:t>
            </a:r>
            <a:endParaRPr lang="fr-BE" dirty="0"/>
          </a:p>
        </p:txBody>
      </p:sp>
      <p:sp>
        <p:nvSpPr>
          <p:cNvPr id="14" name="Rectangle 13"/>
          <p:cNvSpPr/>
          <p:nvPr/>
        </p:nvSpPr>
        <p:spPr>
          <a:xfrm>
            <a:off x="539552" y="3106138"/>
            <a:ext cx="2592288" cy="9737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TextBox 14"/>
          <p:cNvSpPr txBox="1"/>
          <p:nvPr/>
        </p:nvSpPr>
        <p:spPr>
          <a:xfrm>
            <a:off x="539552" y="306896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 smtClean="0"/>
              <a:t>SimpleDateFormat</a:t>
            </a:r>
            <a:endParaRPr lang="fr-BE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39552" y="3429000"/>
            <a:ext cx="2592288" cy="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9552" y="342900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pattern: "</a:t>
            </a:r>
            <a:r>
              <a:rPr lang="fr-BE" b="1" dirty="0" err="1" smtClean="0"/>
              <a:t>yyyy</a:t>
            </a:r>
            <a:r>
              <a:rPr lang="fr-BE" b="1" dirty="0" smtClean="0"/>
              <a:t>/MM/dd</a:t>
            </a:r>
            <a:r>
              <a:rPr lang="fr-BE" dirty="0" smtClean="0"/>
              <a:t>"</a:t>
            </a:r>
          </a:p>
          <a:p>
            <a:r>
              <a:rPr lang="fr-BE" dirty="0" err="1" smtClean="0"/>
              <a:t>setTimeZone</a:t>
            </a:r>
            <a:r>
              <a:rPr lang="fr-BE" dirty="0" smtClean="0"/>
              <a:t>("</a:t>
            </a:r>
            <a:r>
              <a:rPr lang="fr-BE" b="1" dirty="0" smtClean="0"/>
              <a:t>UTC</a:t>
            </a:r>
            <a:r>
              <a:rPr lang="fr-BE" dirty="0" smtClean="0"/>
              <a:t>")</a:t>
            </a:r>
            <a:endParaRPr lang="fr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233655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smtClean="0"/>
              <a:t>1513209600000</a:t>
            </a:r>
            <a:endParaRPr lang="fr-BE" dirty="0"/>
          </a:p>
        </p:txBody>
      </p:sp>
      <p:sp>
        <p:nvSpPr>
          <p:cNvPr id="21" name="TextBox 20"/>
          <p:cNvSpPr txBox="1"/>
          <p:nvPr/>
        </p:nvSpPr>
        <p:spPr>
          <a:xfrm>
            <a:off x="4860032" y="230997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smtClean="0"/>
              <a:t>1513238400000</a:t>
            </a:r>
            <a:endParaRPr lang="fr-BE" dirty="0"/>
          </a:p>
        </p:txBody>
      </p:sp>
      <p:sp>
        <p:nvSpPr>
          <p:cNvPr id="22" name="Rectangle 21"/>
          <p:cNvSpPr/>
          <p:nvPr/>
        </p:nvSpPr>
        <p:spPr>
          <a:xfrm>
            <a:off x="3275856" y="3110702"/>
            <a:ext cx="2592288" cy="9646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" name="TextBox 22"/>
          <p:cNvSpPr txBox="1"/>
          <p:nvPr/>
        </p:nvSpPr>
        <p:spPr>
          <a:xfrm>
            <a:off x="3275856" y="306896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 smtClean="0"/>
              <a:t>SimpleDateFormat</a:t>
            </a:r>
            <a:endParaRPr lang="fr-BE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3275856" y="3446847"/>
            <a:ext cx="2592288" cy="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75856" y="3433564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pattern: "</a:t>
            </a:r>
            <a:r>
              <a:rPr lang="fr-BE" b="1" dirty="0" err="1" smtClean="0"/>
              <a:t>yyyy</a:t>
            </a:r>
            <a:r>
              <a:rPr lang="fr-BE" b="1" dirty="0" smtClean="0"/>
              <a:t>/MM/dd</a:t>
            </a:r>
            <a:r>
              <a:rPr lang="fr-BE" dirty="0" smtClean="0"/>
              <a:t>"</a:t>
            </a:r>
          </a:p>
          <a:p>
            <a:r>
              <a:rPr lang="fr-BE" dirty="0" err="1" smtClean="0"/>
              <a:t>setTimeZone</a:t>
            </a:r>
            <a:r>
              <a:rPr lang="fr-BE" dirty="0" smtClean="0"/>
              <a:t>("</a:t>
            </a:r>
            <a:r>
              <a:rPr lang="fr-BE" b="1" dirty="0" smtClean="0"/>
              <a:t>GMT-8</a:t>
            </a:r>
            <a:r>
              <a:rPr lang="fr-BE" dirty="0" smtClean="0"/>
              <a:t>")</a:t>
            </a:r>
            <a:endParaRPr lang="fr-BE" dirty="0"/>
          </a:p>
        </p:txBody>
      </p:sp>
      <p:sp>
        <p:nvSpPr>
          <p:cNvPr id="26" name="Rectangle 25"/>
          <p:cNvSpPr/>
          <p:nvPr/>
        </p:nvSpPr>
        <p:spPr>
          <a:xfrm>
            <a:off x="6012160" y="3110702"/>
            <a:ext cx="2592288" cy="9691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7" name="TextBox 26"/>
          <p:cNvSpPr txBox="1"/>
          <p:nvPr/>
        </p:nvSpPr>
        <p:spPr>
          <a:xfrm>
            <a:off x="6012160" y="306896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 smtClean="0"/>
              <a:t>SimpleDateFormat</a:t>
            </a:r>
            <a:endParaRPr lang="fr-BE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6012160" y="3446847"/>
            <a:ext cx="259228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12160" y="3433564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pattern: "</a:t>
            </a:r>
            <a:r>
              <a:rPr lang="fr-BE" b="1" dirty="0" err="1" smtClean="0"/>
              <a:t>yyyy</a:t>
            </a:r>
            <a:r>
              <a:rPr lang="fr-BE" b="1" dirty="0" smtClean="0"/>
              <a:t>/MM/dd </a:t>
            </a:r>
            <a:r>
              <a:rPr lang="fr-BE" b="1" dirty="0" smtClean="0">
                <a:solidFill>
                  <a:srgbClr val="FF0000"/>
                </a:solidFill>
              </a:rPr>
              <a:t>z</a:t>
            </a:r>
            <a:r>
              <a:rPr lang="fr-BE" dirty="0" smtClean="0"/>
              <a:t>"</a:t>
            </a:r>
          </a:p>
          <a:p>
            <a:r>
              <a:rPr lang="fr-BE" dirty="0" err="1" smtClean="0"/>
              <a:t>setTimeZone</a:t>
            </a:r>
            <a:r>
              <a:rPr lang="fr-BE" dirty="0" smtClean="0"/>
              <a:t>("</a:t>
            </a:r>
            <a:r>
              <a:rPr lang="fr-BE" b="1" dirty="0" smtClean="0"/>
              <a:t>UTC</a:t>
            </a:r>
            <a:r>
              <a:rPr lang="fr-BE" dirty="0" smtClean="0"/>
              <a:t>")</a:t>
            </a:r>
            <a:endParaRPr lang="fr-BE" dirty="0"/>
          </a:p>
        </p:txBody>
      </p:sp>
      <p:cxnSp>
        <p:nvCxnSpPr>
          <p:cNvPr id="47" name="Straight Arrow Connector 46"/>
          <p:cNvCxnSpPr>
            <a:endCxn id="14" idx="0"/>
          </p:cNvCxnSpPr>
          <p:nvPr/>
        </p:nvCxnSpPr>
        <p:spPr>
          <a:xfrm>
            <a:off x="1835696" y="2688595"/>
            <a:ext cx="0" cy="417543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2" idx="0"/>
          </p:cNvCxnSpPr>
          <p:nvPr/>
        </p:nvCxnSpPr>
        <p:spPr>
          <a:xfrm flipH="1">
            <a:off x="4572000" y="2679303"/>
            <a:ext cx="792088" cy="431399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26" idx="0"/>
          </p:cNvCxnSpPr>
          <p:nvPr/>
        </p:nvCxnSpPr>
        <p:spPr>
          <a:xfrm>
            <a:off x="6516216" y="2679303"/>
            <a:ext cx="792088" cy="431399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2"/>
          </p:cNvCxnSpPr>
          <p:nvPr/>
        </p:nvCxnSpPr>
        <p:spPr>
          <a:xfrm>
            <a:off x="1835696" y="4079895"/>
            <a:ext cx="792088" cy="43465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5" idx="2"/>
          </p:cNvCxnSpPr>
          <p:nvPr/>
        </p:nvCxnSpPr>
        <p:spPr>
          <a:xfrm flipH="1">
            <a:off x="3563888" y="4079895"/>
            <a:ext cx="1008112" cy="43465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6" idx="2"/>
          </p:cNvCxnSpPr>
          <p:nvPr/>
        </p:nvCxnSpPr>
        <p:spPr>
          <a:xfrm flipH="1">
            <a:off x="7304464" y="4079895"/>
            <a:ext cx="3840" cy="412979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95536" y="5108991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BE" dirty="0" smtClean="0"/>
              <a:t>The time zone set </a:t>
            </a:r>
            <a:r>
              <a:rPr lang="fr-BE" dirty="0" err="1" smtClean="0"/>
              <a:t>at</a:t>
            </a:r>
            <a:r>
              <a:rPr lang="fr-BE" dirty="0" smtClean="0"/>
              <a:t> </a:t>
            </a:r>
            <a:r>
              <a:rPr lang="fr-BE" dirty="0" err="1" smtClean="0"/>
              <a:t>SimpleDateFormat</a:t>
            </a:r>
            <a:r>
              <a:rPr lang="fr-BE" dirty="0" smtClean="0"/>
              <a:t> </a:t>
            </a:r>
            <a:r>
              <a:rPr lang="fr-BE" dirty="0" err="1" smtClean="0"/>
              <a:t>level</a:t>
            </a:r>
            <a:r>
              <a:rPr lang="fr-BE" dirty="0" smtClean="0"/>
              <a:t> influences the </a:t>
            </a:r>
            <a:r>
              <a:rPr lang="fr-BE" dirty="0" err="1" smtClean="0"/>
              <a:t>Date’s</a:t>
            </a:r>
            <a:r>
              <a:rPr lang="fr-BE" dirty="0" smtClean="0"/>
              <a:t> </a:t>
            </a:r>
            <a:r>
              <a:rPr lang="fr-BE" dirty="0" err="1" smtClean="0"/>
              <a:t>epoch</a:t>
            </a:r>
            <a:r>
              <a:rPr lang="fr-BE" dirty="0" smtClean="0"/>
              <a:t> value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BE" dirty="0" smtClean="0"/>
              <a:t>If no time zone set </a:t>
            </a:r>
            <a:r>
              <a:rPr lang="fr-BE" dirty="0" err="1" smtClean="0"/>
              <a:t>then</a:t>
            </a:r>
            <a:r>
              <a:rPr lang="fr-BE" dirty="0" smtClean="0"/>
              <a:t> JVM time zone </a:t>
            </a:r>
            <a:r>
              <a:rPr lang="fr-BE" dirty="0" err="1" smtClean="0"/>
              <a:t>is</a:t>
            </a:r>
            <a:r>
              <a:rPr lang="fr-BE" dirty="0" smtClean="0"/>
              <a:t> </a:t>
            </a:r>
            <a:r>
              <a:rPr lang="fr-BE" dirty="0" err="1" smtClean="0"/>
              <a:t>used</a:t>
            </a:r>
            <a:endParaRPr lang="fr-BE" dirty="0"/>
          </a:p>
          <a:p>
            <a:pPr marL="285750" indent="-285750">
              <a:buFont typeface="Arial" pitchFamily="34" charset="0"/>
              <a:buChar char="•"/>
            </a:pPr>
            <a:r>
              <a:rPr lang="fr-BE" dirty="0" smtClean="0"/>
              <a:t>If the string to </a:t>
            </a:r>
            <a:r>
              <a:rPr lang="fr-BE" dirty="0" err="1" smtClean="0"/>
              <a:t>parse</a:t>
            </a:r>
            <a:r>
              <a:rPr lang="fr-BE" dirty="0" smtClean="0"/>
              <a:t> </a:t>
            </a:r>
            <a:r>
              <a:rPr lang="fr-BE" dirty="0" err="1" smtClean="0"/>
              <a:t>specifies</a:t>
            </a:r>
            <a:r>
              <a:rPr lang="fr-BE" dirty="0" smtClean="0"/>
              <a:t> a time zone </a:t>
            </a:r>
            <a:r>
              <a:rPr lang="fr-BE" dirty="0" err="1" smtClean="0"/>
              <a:t>then</a:t>
            </a:r>
            <a:r>
              <a:rPr lang="fr-BE" dirty="0" smtClean="0"/>
              <a:t> the </a:t>
            </a:r>
            <a:r>
              <a:rPr lang="fr-BE" dirty="0" err="1" smtClean="0"/>
              <a:t>SimpleDateFormat’s</a:t>
            </a:r>
            <a:r>
              <a:rPr lang="fr-BE" dirty="0" smtClean="0"/>
              <a:t> time zone </a:t>
            </a:r>
            <a:r>
              <a:rPr lang="fr-BE" dirty="0" err="1" smtClean="0"/>
              <a:t>is</a:t>
            </a:r>
            <a:r>
              <a:rPr lang="fr-BE" dirty="0" smtClean="0"/>
              <a:t> </a:t>
            </a:r>
            <a:r>
              <a:rPr lang="fr-BE" dirty="0" err="1" smtClean="0"/>
              <a:t>ignored</a:t>
            </a:r>
            <a:endParaRPr lang="fr-BE" dirty="0"/>
          </a:p>
        </p:txBody>
      </p:sp>
      <p:sp>
        <p:nvSpPr>
          <p:cNvPr id="70" name="TextBox 69"/>
          <p:cNvSpPr txBox="1"/>
          <p:nvPr/>
        </p:nvSpPr>
        <p:spPr>
          <a:xfrm>
            <a:off x="2411760" y="451454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"2017/12/14"</a:t>
            </a:r>
            <a:endParaRPr lang="fr-BE" dirty="0"/>
          </a:p>
        </p:txBody>
      </p:sp>
      <p:sp>
        <p:nvSpPr>
          <p:cNvPr id="73" name="TextBox 72"/>
          <p:cNvSpPr txBox="1"/>
          <p:nvPr/>
        </p:nvSpPr>
        <p:spPr>
          <a:xfrm>
            <a:off x="6021660" y="4514545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"2017/12/14 GMT-08:00"</a:t>
            </a:r>
            <a:endParaRPr lang="fr-BE" dirty="0"/>
          </a:p>
        </p:txBody>
      </p:sp>
      <p:sp>
        <p:nvSpPr>
          <p:cNvPr id="74" name="TextBox 73"/>
          <p:cNvSpPr txBox="1"/>
          <p:nvPr/>
        </p:nvSpPr>
        <p:spPr>
          <a:xfrm>
            <a:off x="2195736" y="404664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BE" dirty="0" smtClean="0"/>
              <a:t>Date </a:t>
            </a:r>
            <a:r>
              <a:rPr lang="fr-BE" dirty="0" err="1" smtClean="0"/>
              <a:t>is</a:t>
            </a:r>
            <a:r>
              <a:rPr lang="fr-BE" dirty="0" smtClean="0"/>
              <a:t> a </a:t>
            </a:r>
            <a:r>
              <a:rPr lang="fr-BE" dirty="0" err="1" smtClean="0"/>
              <a:t>wrapper</a:t>
            </a:r>
            <a:r>
              <a:rPr lang="fr-BE" dirty="0" smtClean="0"/>
              <a:t> </a:t>
            </a:r>
            <a:r>
              <a:rPr lang="fr-BE" dirty="0" err="1" smtClean="0"/>
              <a:t>around</a:t>
            </a:r>
            <a:r>
              <a:rPr lang="fr-BE" dirty="0" smtClean="0"/>
              <a:t> </a:t>
            </a:r>
            <a:r>
              <a:rPr lang="fr-BE" dirty="0" err="1" smtClean="0"/>
              <a:t>epoch</a:t>
            </a:r>
            <a:r>
              <a:rPr lang="fr-BE" dirty="0" smtClean="0"/>
              <a:t> value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BE" dirty="0" err="1" smtClean="0"/>
              <a:t>Epoch</a:t>
            </a:r>
            <a:r>
              <a:rPr lang="fr-BE" dirty="0" smtClean="0"/>
              <a:t> = time in msec </a:t>
            </a:r>
            <a:r>
              <a:rPr lang="fr-BE" dirty="0" err="1" smtClean="0"/>
              <a:t>from</a:t>
            </a:r>
            <a:r>
              <a:rPr lang="fr-BE" dirty="0" smtClean="0"/>
              <a:t> </a:t>
            </a:r>
            <a:r>
              <a:rPr lang="fr-BE" dirty="0" err="1" smtClean="0"/>
              <a:t>January</a:t>
            </a:r>
            <a:r>
              <a:rPr lang="fr-BE" dirty="0" smtClean="0"/>
              <a:t> 1 1970 00:00:00 GMT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BE" dirty="0" smtClean="0"/>
              <a:t>Date has no notion of time zone</a:t>
            </a:r>
            <a:endParaRPr lang="fr-BE" dirty="0"/>
          </a:p>
        </p:txBody>
      </p:sp>
      <p:sp>
        <p:nvSpPr>
          <p:cNvPr id="78" name="TextBox 77"/>
          <p:cNvSpPr txBox="1"/>
          <p:nvPr/>
        </p:nvSpPr>
        <p:spPr>
          <a:xfrm>
            <a:off x="395536" y="1868631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BE" dirty="0" err="1" smtClean="0">
                <a:latin typeface="Calibri"/>
              </a:rPr>
              <a:t>SimpleDateFormat.parse</a:t>
            </a:r>
            <a:r>
              <a:rPr lang="fr-BE" dirty="0" smtClean="0">
                <a:latin typeface="Calibri"/>
              </a:rPr>
              <a:t>()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8045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9552" y="391649"/>
            <a:ext cx="1440160" cy="10211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TextBox 6"/>
          <p:cNvSpPr txBox="1"/>
          <p:nvPr/>
        </p:nvSpPr>
        <p:spPr>
          <a:xfrm>
            <a:off x="539552" y="404664"/>
            <a:ext cx="144016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050" dirty="0" err="1" smtClean="0"/>
              <a:t>java.util</a:t>
            </a:r>
            <a:endParaRPr lang="fr-BE" sz="1050" dirty="0" smtClean="0"/>
          </a:p>
          <a:p>
            <a:pPr algn="ctr"/>
            <a:r>
              <a:rPr lang="fr-BE" dirty="0" smtClean="0"/>
              <a:t>Date</a:t>
            </a:r>
            <a:endParaRPr lang="fr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39552" y="940078"/>
            <a:ext cx="144016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9552" y="98072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 smtClean="0"/>
              <a:t>epoch</a:t>
            </a:r>
            <a:r>
              <a:rPr lang="fr-BE" dirty="0" smtClean="0"/>
              <a:t>: long</a:t>
            </a:r>
            <a:endParaRPr lang="fr-BE" dirty="0"/>
          </a:p>
        </p:txBody>
      </p:sp>
      <p:sp>
        <p:nvSpPr>
          <p:cNvPr id="14" name="Rectangle 13"/>
          <p:cNvSpPr/>
          <p:nvPr/>
        </p:nvSpPr>
        <p:spPr>
          <a:xfrm>
            <a:off x="539552" y="3106138"/>
            <a:ext cx="3744416" cy="9737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TextBox 14"/>
          <p:cNvSpPr txBox="1"/>
          <p:nvPr/>
        </p:nvSpPr>
        <p:spPr>
          <a:xfrm>
            <a:off x="539552" y="306896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 smtClean="0"/>
              <a:t>SimpleDateFormat</a:t>
            </a:r>
            <a:endParaRPr lang="fr-BE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39552" y="3429000"/>
            <a:ext cx="3744416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9552" y="3429000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pattern: "</a:t>
            </a:r>
            <a:r>
              <a:rPr lang="fr-BE" b="1" dirty="0" err="1" smtClean="0"/>
              <a:t>yyyy</a:t>
            </a:r>
            <a:r>
              <a:rPr lang="fr-BE" b="1" dirty="0" smtClean="0"/>
              <a:t>/MM/dd </a:t>
            </a:r>
            <a:r>
              <a:rPr lang="fr-BE" b="1" dirty="0" err="1" smtClean="0"/>
              <a:t>HH:mm:ss</a:t>
            </a:r>
            <a:r>
              <a:rPr lang="fr-BE" b="1" dirty="0" smtClean="0"/>
              <a:t> z</a:t>
            </a:r>
            <a:r>
              <a:rPr lang="fr-BE" dirty="0" smtClean="0"/>
              <a:t>"</a:t>
            </a:r>
          </a:p>
          <a:p>
            <a:r>
              <a:rPr lang="fr-BE" dirty="0" err="1" smtClean="0"/>
              <a:t>setTimeZone</a:t>
            </a:r>
            <a:r>
              <a:rPr lang="fr-BE" dirty="0" smtClean="0"/>
              <a:t>("</a:t>
            </a:r>
            <a:r>
              <a:rPr lang="fr-BE" b="1" dirty="0" smtClean="0"/>
              <a:t>UTC</a:t>
            </a:r>
            <a:r>
              <a:rPr lang="fr-BE" dirty="0" smtClean="0"/>
              <a:t>")</a:t>
            </a:r>
            <a:endParaRPr lang="fr-BE" dirty="0"/>
          </a:p>
        </p:txBody>
      </p:sp>
      <p:sp>
        <p:nvSpPr>
          <p:cNvPr id="20" name="TextBox 19"/>
          <p:cNvSpPr txBox="1"/>
          <p:nvPr/>
        </p:nvSpPr>
        <p:spPr>
          <a:xfrm>
            <a:off x="3491880" y="450378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smtClean="0"/>
              <a:t>1513209600000</a:t>
            </a:r>
            <a:endParaRPr lang="fr-BE" dirty="0"/>
          </a:p>
        </p:txBody>
      </p:sp>
      <p:cxnSp>
        <p:nvCxnSpPr>
          <p:cNvPr id="47" name="Straight Arrow Connector 46"/>
          <p:cNvCxnSpPr>
            <a:endCxn id="14" idx="0"/>
          </p:cNvCxnSpPr>
          <p:nvPr/>
        </p:nvCxnSpPr>
        <p:spPr>
          <a:xfrm>
            <a:off x="2411760" y="2688595"/>
            <a:ext cx="0" cy="417543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2"/>
          </p:cNvCxnSpPr>
          <p:nvPr/>
        </p:nvCxnSpPr>
        <p:spPr>
          <a:xfrm>
            <a:off x="2411760" y="4079895"/>
            <a:ext cx="1584176" cy="429225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95536" y="5108991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BE" dirty="0" smtClean="0"/>
              <a:t>The time zone set </a:t>
            </a:r>
            <a:r>
              <a:rPr lang="fr-BE" dirty="0" err="1" smtClean="0"/>
              <a:t>at</a:t>
            </a:r>
            <a:r>
              <a:rPr lang="fr-BE" dirty="0" smtClean="0"/>
              <a:t> </a:t>
            </a:r>
            <a:r>
              <a:rPr lang="fr-BE" dirty="0" err="1" smtClean="0"/>
              <a:t>SimpleDateFormat</a:t>
            </a:r>
            <a:r>
              <a:rPr lang="fr-BE" dirty="0" smtClean="0"/>
              <a:t> </a:t>
            </a:r>
            <a:r>
              <a:rPr lang="fr-BE" dirty="0" err="1" smtClean="0"/>
              <a:t>level</a:t>
            </a:r>
            <a:r>
              <a:rPr lang="fr-BE" dirty="0" smtClean="0"/>
              <a:t> influences the </a:t>
            </a:r>
            <a:r>
              <a:rPr lang="fr-BE" dirty="0" err="1" smtClean="0"/>
              <a:t>textual</a:t>
            </a:r>
            <a:r>
              <a:rPr lang="fr-BE" dirty="0" smtClean="0"/>
              <a:t> </a:t>
            </a:r>
            <a:r>
              <a:rPr lang="fr-BE" dirty="0" err="1" smtClean="0"/>
              <a:t>representation</a:t>
            </a:r>
            <a:r>
              <a:rPr lang="fr-BE" dirty="0" smtClean="0"/>
              <a:t> of the date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BE" dirty="0" smtClean="0"/>
              <a:t>If no time zone set </a:t>
            </a:r>
            <a:r>
              <a:rPr lang="fr-BE" dirty="0" err="1" smtClean="0"/>
              <a:t>then</a:t>
            </a:r>
            <a:r>
              <a:rPr lang="fr-BE" dirty="0" smtClean="0"/>
              <a:t> JVM time zone </a:t>
            </a:r>
            <a:r>
              <a:rPr lang="fr-BE" dirty="0" err="1" smtClean="0"/>
              <a:t>is</a:t>
            </a:r>
            <a:r>
              <a:rPr lang="fr-BE" dirty="0" smtClean="0"/>
              <a:t> </a:t>
            </a:r>
            <a:r>
              <a:rPr lang="fr-BE" dirty="0" err="1" smtClean="0"/>
              <a:t>used</a:t>
            </a:r>
            <a:endParaRPr lang="fr-BE" dirty="0"/>
          </a:p>
        </p:txBody>
      </p:sp>
      <p:sp>
        <p:nvSpPr>
          <p:cNvPr id="70" name="TextBox 69"/>
          <p:cNvSpPr txBox="1"/>
          <p:nvPr/>
        </p:nvSpPr>
        <p:spPr>
          <a:xfrm>
            <a:off x="827584" y="2307993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"2017/12/14 00:00:00 UTC"</a:t>
            </a:r>
            <a:endParaRPr lang="fr-BE" dirty="0"/>
          </a:p>
        </p:txBody>
      </p:sp>
      <p:sp>
        <p:nvSpPr>
          <p:cNvPr id="72" name="TextBox 71"/>
          <p:cNvSpPr txBox="1"/>
          <p:nvPr/>
        </p:nvSpPr>
        <p:spPr>
          <a:xfrm>
            <a:off x="4716016" y="2331336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"2017/12/13 16:00:00 GMT-08:00"</a:t>
            </a:r>
            <a:endParaRPr lang="fr-BE" dirty="0"/>
          </a:p>
        </p:txBody>
      </p:sp>
      <p:sp>
        <p:nvSpPr>
          <p:cNvPr id="78" name="TextBox 77"/>
          <p:cNvSpPr txBox="1"/>
          <p:nvPr/>
        </p:nvSpPr>
        <p:spPr>
          <a:xfrm>
            <a:off x="395536" y="1868631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BE" dirty="0" err="1" smtClean="0"/>
              <a:t>SimpleDateFormat.format</a:t>
            </a:r>
            <a:r>
              <a:rPr lang="fr-BE" dirty="0" smtClean="0"/>
              <a:t>()</a:t>
            </a:r>
            <a:endParaRPr lang="fr-BE" dirty="0"/>
          </a:p>
        </p:txBody>
      </p:sp>
      <p:sp>
        <p:nvSpPr>
          <p:cNvPr id="38" name="Rectangle 37"/>
          <p:cNvSpPr/>
          <p:nvPr/>
        </p:nvSpPr>
        <p:spPr>
          <a:xfrm>
            <a:off x="4716016" y="3122384"/>
            <a:ext cx="3744416" cy="9737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9" name="TextBox 38"/>
          <p:cNvSpPr txBox="1"/>
          <p:nvPr/>
        </p:nvSpPr>
        <p:spPr>
          <a:xfrm>
            <a:off x="4716016" y="3085206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 smtClean="0"/>
              <a:t>SimpleDateFormat</a:t>
            </a:r>
            <a:endParaRPr lang="fr-BE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716016" y="3445246"/>
            <a:ext cx="3744416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16016" y="3445246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pattern: "</a:t>
            </a:r>
            <a:r>
              <a:rPr lang="fr-BE" b="1" dirty="0" err="1" smtClean="0"/>
              <a:t>yyyy</a:t>
            </a:r>
            <a:r>
              <a:rPr lang="fr-BE" b="1" dirty="0" smtClean="0"/>
              <a:t>/MM/dd </a:t>
            </a:r>
            <a:r>
              <a:rPr lang="fr-BE" b="1" dirty="0" err="1" smtClean="0"/>
              <a:t>HH:mm:ss</a:t>
            </a:r>
            <a:r>
              <a:rPr lang="fr-BE" b="1" dirty="0" smtClean="0"/>
              <a:t> z</a:t>
            </a:r>
            <a:r>
              <a:rPr lang="fr-BE" dirty="0" smtClean="0"/>
              <a:t>"</a:t>
            </a:r>
          </a:p>
          <a:p>
            <a:r>
              <a:rPr lang="fr-BE" dirty="0" err="1" smtClean="0"/>
              <a:t>setTimeZone</a:t>
            </a:r>
            <a:r>
              <a:rPr lang="fr-BE" dirty="0" smtClean="0"/>
              <a:t>("</a:t>
            </a:r>
            <a:r>
              <a:rPr lang="fr-BE" b="1" dirty="0" smtClean="0"/>
              <a:t>GMT-8</a:t>
            </a:r>
            <a:r>
              <a:rPr lang="fr-BE" dirty="0" smtClean="0"/>
              <a:t>")</a:t>
            </a:r>
            <a:endParaRPr lang="fr-BE" dirty="0"/>
          </a:p>
        </p:txBody>
      </p:sp>
      <p:cxnSp>
        <p:nvCxnSpPr>
          <p:cNvPr id="42" name="Straight Arrow Connector 41"/>
          <p:cNvCxnSpPr>
            <a:endCxn id="38" idx="0"/>
          </p:cNvCxnSpPr>
          <p:nvPr/>
        </p:nvCxnSpPr>
        <p:spPr>
          <a:xfrm>
            <a:off x="6588224" y="2704841"/>
            <a:ext cx="0" cy="417543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8" idx="2"/>
          </p:cNvCxnSpPr>
          <p:nvPr/>
        </p:nvCxnSpPr>
        <p:spPr>
          <a:xfrm flipH="1">
            <a:off x="5148064" y="4096141"/>
            <a:ext cx="1440160" cy="407641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67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9552" y="391649"/>
            <a:ext cx="2232248" cy="13091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TextBox 6"/>
          <p:cNvSpPr txBox="1"/>
          <p:nvPr/>
        </p:nvSpPr>
        <p:spPr>
          <a:xfrm>
            <a:off x="539552" y="404664"/>
            <a:ext cx="223224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050" dirty="0" err="1" smtClean="0"/>
              <a:t>java.util</a:t>
            </a:r>
            <a:endParaRPr lang="fr-BE" sz="1050" dirty="0" smtClean="0"/>
          </a:p>
          <a:p>
            <a:pPr algn="ctr"/>
            <a:r>
              <a:rPr lang="fr-BE" dirty="0" err="1" smtClean="0"/>
              <a:t>Calendar</a:t>
            </a:r>
            <a:endParaRPr lang="fr-BE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39552" y="935579"/>
            <a:ext cx="2232248" cy="449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9552" y="980728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 smtClean="0"/>
              <a:t>epoch</a:t>
            </a:r>
            <a:r>
              <a:rPr lang="fr-BE" dirty="0" smtClean="0"/>
              <a:t>: long</a:t>
            </a:r>
          </a:p>
          <a:p>
            <a:r>
              <a:rPr lang="fr-BE" dirty="0" err="1" smtClean="0"/>
              <a:t>timeZone</a:t>
            </a:r>
            <a:r>
              <a:rPr lang="fr-BE" dirty="0" smtClean="0"/>
              <a:t>: </a:t>
            </a:r>
            <a:r>
              <a:rPr lang="fr-BE" dirty="0" err="1" smtClean="0"/>
              <a:t>TimeZone</a:t>
            </a:r>
            <a:endParaRPr lang="fr-BE" dirty="0"/>
          </a:p>
        </p:txBody>
      </p:sp>
      <p:sp>
        <p:nvSpPr>
          <p:cNvPr id="26" name="Rectangle 25"/>
          <p:cNvSpPr/>
          <p:nvPr/>
        </p:nvSpPr>
        <p:spPr>
          <a:xfrm>
            <a:off x="886070" y="2030582"/>
            <a:ext cx="2592288" cy="9691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7" name="TextBox 26"/>
          <p:cNvSpPr txBox="1"/>
          <p:nvPr/>
        </p:nvSpPr>
        <p:spPr>
          <a:xfrm>
            <a:off x="886070" y="19888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 smtClean="0"/>
              <a:t>SimpleDateFormat</a:t>
            </a:r>
            <a:endParaRPr lang="fr-BE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886070" y="2366727"/>
            <a:ext cx="259228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86070" y="2353444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pattern: "</a:t>
            </a:r>
            <a:r>
              <a:rPr lang="fr-BE" dirty="0" err="1" smtClean="0"/>
              <a:t>yyyy</a:t>
            </a:r>
            <a:r>
              <a:rPr lang="fr-BE" dirty="0" smtClean="0"/>
              <a:t>/MM/dd z"</a:t>
            </a:r>
          </a:p>
          <a:p>
            <a:r>
              <a:rPr lang="fr-BE" dirty="0" err="1" smtClean="0"/>
              <a:t>setTimeZone</a:t>
            </a:r>
            <a:r>
              <a:rPr lang="fr-BE" dirty="0" smtClean="0"/>
              <a:t>("</a:t>
            </a:r>
            <a:r>
              <a:rPr lang="fr-BE" b="1" dirty="0" smtClean="0">
                <a:solidFill>
                  <a:srgbClr val="FF0000"/>
                </a:solidFill>
              </a:rPr>
              <a:t>UTC</a:t>
            </a:r>
            <a:r>
              <a:rPr lang="fr-BE" dirty="0" smtClean="0"/>
              <a:t>")</a:t>
            </a:r>
            <a:endParaRPr lang="fr-BE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3491880" y="2564904"/>
            <a:ext cx="93610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6" idx="0"/>
          </p:cNvCxnSpPr>
          <p:nvPr/>
        </p:nvCxnSpPr>
        <p:spPr>
          <a:xfrm flipV="1">
            <a:off x="2195736" y="2999776"/>
            <a:ext cx="0" cy="34336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995936" y="2852936"/>
            <a:ext cx="4364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 smtClean="0"/>
              <a:t>SimpleDateFormat</a:t>
            </a:r>
            <a:r>
              <a:rPr lang="fr-BE" dirty="0" smtClean="0"/>
              <a:t> </a:t>
            </a:r>
            <a:r>
              <a:rPr lang="fr-BE" dirty="0" err="1" smtClean="0"/>
              <a:t>converts</a:t>
            </a:r>
            <a:r>
              <a:rPr lang="fr-BE" dirty="0" smtClean="0"/>
              <a:t> the string </a:t>
            </a:r>
            <a:r>
              <a:rPr lang="fr-BE" dirty="0" err="1" smtClean="0"/>
              <a:t>into</a:t>
            </a:r>
            <a:r>
              <a:rPr lang="fr-BE" dirty="0" smtClean="0"/>
              <a:t> </a:t>
            </a:r>
            <a:r>
              <a:rPr lang="fr-BE" dirty="0" err="1" smtClean="0"/>
              <a:t>epoch</a:t>
            </a:r>
            <a:r>
              <a:rPr lang="fr-BE" dirty="0" smtClean="0"/>
              <a:t> time </a:t>
            </a:r>
            <a:r>
              <a:rPr lang="fr-BE" dirty="0" err="1" smtClean="0"/>
              <a:t>that</a:t>
            </a:r>
            <a:r>
              <a:rPr lang="fr-BE" dirty="0" smtClean="0"/>
              <a:t> </a:t>
            </a:r>
            <a:r>
              <a:rPr lang="fr-BE" dirty="0" err="1" smtClean="0"/>
              <a:t>is</a:t>
            </a:r>
            <a:r>
              <a:rPr lang="fr-BE" dirty="0" smtClean="0"/>
              <a:t> in GMT</a:t>
            </a:r>
            <a:endParaRPr lang="fr-BE" dirty="0"/>
          </a:p>
        </p:txBody>
      </p:sp>
      <p:sp>
        <p:nvSpPr>
          <p:cNvPr id="74" name="TextBox 73"/>
          <p:cNvSpPr txBox="1"/>
          <p:nvPr/>
        </p:nvSpPr>
        <p:spPr>
          <a:xfrm>
            <a:off x="2843808" y="622429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BE" dirty="0" err="1" smtClean="0"/>
              <a:t>Calendar</a:t>
            </a:r>
            <a:r>
              <a:rPr lang="fr-BE" dirty="0" smtClean="0"/>
              <a:t> = Date </a:t>
            </a:r>
          </a:p>
          <a:p>
            <a:r>
              <a:rPr lang="fr-BE" dirty="0"/>
              <a:t> </a:t>
            </a:r>
            <a:r>
              <a:rPr lang="fr-BE" dirty="0" smtClean="0"/>
              <a:t>     </a:t>
            </a:r>
            <a:r>
              <a:rPr lang="fr-BE" dirty="0" err="1" smtClean="0"/>
              <a:t>with</a:t>
            </a:r>
            <a:r>
              <a:rPr lang="fr-BE" dirty="0" smtClean="0"/>
              <a:t> an extra </a:t>
            </a:r>
            <a:r>
              <a:rPr lang="fr-BE" dirty="0" err="1" smtClean="0"/>
              <a:t>field</a:t>
            </a:r>
            <a:r>
              <a:rPr lang="fr-BE" dirty="0" smtClean="0"/>
              <a:t> to </a:t>
            </a:r>
            <a:r>
              <a:rPr lang="fr-BE" dirty="0" err="1" smtClean="0"/>
              <a:t>hold</a:t>
            </a:r>
            <a:r>
              <a:rPr lang="fr-BE" dirty="0" smtClean="0"/>
              <a:t> a time zone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99992" y="236672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"2017/12/14 GMT-08:00"</a:t>
            </a:r>
            <a:endParaRPr lang="fr-BE" dirty="0"/>
          </a:p>
        </p:txBody>
      </p:sp>
      <p:sp>
        <p:nvSpPr>
          <p:cNvPr id="45" name="Rectangle 44"/>
          <p:cNvSpPr/>
          <p:nvPr/>
        </p:nvSpPr>
        <p:spPr>
          <a:xfrm>
            <a:off x="899592" y="3384879"/>
            <a:ext cx="2592288" cy="6921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6" name="TextBox 45"/>
          <p:cNvSpPr txBox="1"/>
          <p:nvPr/>
        </p:nvSpPr>
        <p:spPr>
          <a:xfrm>
            <a:off x="899592" y="334313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smtClean="0"/>
              <a:t>Date</a:t>
            </a:r>
            <a:endParaRPr lang="fr-BE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899592" y="3721023"/>
            <a:ext cx="259228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99592" y="37077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epoch:1513238400000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190056" y="4077072"/>
            <a:ext cx="0" cy="36004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99592" y="4474305"/>
            <a:ext cx="2808312" cy="969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3" name="TextBox 52"/>
          <p:cNvSpPr txBox="1"/>
          <p:nvPr/>
        </p:nvSpPr>
        <p:spPr>
          <a:xfrm>
            <a:off x="899592" y="443256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 smtClean="0"/>
              <a:t>Calendar</a:t>
            </a:r>
            <a:endParaRPr lang="fr-BE" dirty="0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899592" y="4801894"/>
            <a:ext cx="2808312" cy="8555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99592" y="4797166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epoch:1513238400000</a:t>
            </a:r>
          </a:p>
          <a:p>
            <a:r>
              <a:rPr lang="fr-BE" dirty="0" err="1" smtClean="0"/>
              <a:t>timeZone</a:t>
            </a:r>
            <a:r>
              <a:rPr lang="fr-BE" dirty="0" smtClean="0"/>
              <a:t>: </a:t>
            </a:r>
            <a:r>
              <a:rPr lang="fr-BE" b="1" dirty="0" smtClean="0">
                <a:solidFill>
                  <a:srgbClr val="FF0000"/>
                </a:solidFill>
              </a:rPr>
              <a:t>[JVM time zone]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995936" y="4365104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BE" dirty="0"/>
          </a:p>
          <a:p>
            <a:r>
              <a:rPr lang="fr-BE" dirty="0" err="1" smtClean="0"/>
              <a:t>Calendar.timeZone</a:t>
            </a:r>
            <a:r>
              <a:rPr lang="fr-BE" dirty="0" smtClean="0"/>
              <a:t> </a:t>
            </a:r>
            <a:r>
              <a:rPr lang="fr-BE" dirty="0" err="1" smtClean="0"/>
              <a:t>is</a:t>
            </a:r>
            <a:r>
              <a:rPr lang="fr-BE" dirty="0" smtClean="0"/>
              <a:t> more an informative data. </a:t>
            </a:r>
            <a:r>
              <a:rPr lang="fr-BE" dirty="0" err="1" smtClean="0"/>
              <a:t>However</a:t>
            </a:r>
            <a:r>
              <a:rPr lang="fr-BE" dirty="0" smtClean="0"/>
              <a:t> </a:t>
            </a:r>
            <a:r>
              <a:rPr lang="fr-BE" dirty="0" err="1" smtClean="0"/>
              <a:t>it</a:t>
            </a:r>
            <a:r>
              <a:rPr lang="fr-BE" dirty="0" smtClean="0"/>
              <a:t> </a:t>
            </a:r>
            <a:r>
              <a:rPr lang="fr-BE" dirty="0" err="1" smtClean="0"/>
              <a:t>will</a:t>
            </a:r>
            <a:r>
              <a:rPr lang="fr-BE" dirty="0" smtClean="0"/>
              <a:t> influence the values </a:t>
            </a:r>
            <a:r>
              <a:rPr lang="fr-BE" dirty="0" err="1" smtClean="0"/>
              <a:t>returned</a:t>
            </a:r>
            <a:r>
              <a:rPr lang="fr-BE" dirty="0" smtClean="0"/>
              <a:t> by </a:t>
            </a:r>
            <a:r>
              <a:rPr lang="fr-BE" dirty="0" err="1" smtClean="0"/>
              <a:t>Calendar.get</a:t>
            </a:r>
            <a:r>
              <a:rPr lang="fr-BE" dirty="0" smtClean="0"/>
              <a:t>():</a:t>
            </a:r>
            <a:endParaRPr lang="fr-BE" dirty="0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2303748" y="3171456"/>
            <a:ext cx="1548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003089" y="388928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BE" dirty="0" err="1" smtClean="0"/>
              <a:t>Calendar.timeZone</a:t>
            </a:r>
            <a:r>
              <a:rPr lang="fr-BE" dirty="0" smtClean="0"/>
              <a:t> </a:t>
            </a:r>
            <a:r>
              <a:rPr lang="fr-BE" dirty="0" err="1" smtClean="0"/>
              <a:t>is</a:t>
            </a:r>
            <a:r>
              <a:rPr lang="fr-BE" dirty="0" smtClean="0"/>
              <a:t> set by default to the JVM time zone. </a:t>
            </a: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2771800" y="4212446"/>
            <a:ext cx="1232520" cy="261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11560" y="5733256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 err="1" smtClean="0"/>
              <a:t>Calendar.get</a:t>
            </a:r>
            <a:r>
              <a:rPr lang="fr-BE" dirty="0" smtClean="0"/>
              <a:t>(</a:t>
            </a:r>
            <a:r>
              <a:rPr lang="fr-BE" dirty="0" err="1" smtClean="0"/>
              <a:t>Calendar.HOUR_OF_DAY</a:t>
            </a:r>
            <a:r>
              <a:rPr lang="fr-BE" dirty="0" smtClean="0"/>
              <a:t>) = 23 </a:t>
            </a:r>
            <a:r>
              <a:rPr lang="fr-BE" dirty="0" err="1" smtClean="0"/>
              <a:t>when</a:t>
            </a:r>
            <a:r>
              <a:rPr lang="fr-BE" dirty="0" smtClean="0"/>
              <a:t> </a:t>
            </a:r>
            <a:r>
              <a:rPr lang="fr-BE" dirty="0" err="1" smtClean="0"/>
              <a:t>Calendar.setTimeZone</a:t>
            </a:r>
            <a:r>
              <a:rPr lang="fr-BE" dirty="0" smtClean="0"/>
              <a:t>("CET")</a:t>
            </a:r>
          </a:p>
          <a:p>
            <a:r>
              <a:rPr lang="fr-BE" dirty="0" smtClean="0"/>
              <a:t>                                                                      = 15 </a:t>
            </a:r>
            <a:r>
              <a:rPr lang="fr-BE" dirty="0" err="1" smtClean="0"/>
              <a:t>when</a:t>
            </a:r>
            <a:r>
              <a:rPr lang="fr-BE" dirty="0" smtClean="0"/>
              <a:t> </a:t>
            </a:r>
            <a:r>
              <a:rPr lang="fr-BE" dirty="0" err="1" smtClean="0"/>
              <a:t>Calendar.setTimeZone</a:t>
            </a:r>
            <a:r>
              <a:rPr lang="fr-BE" dirty="0" smtClean="0"/>
              <a:t>("GMT-8") </a:t>
            </a:r>
          </a:p>
          <a:p>
            <a:endParaRPr lang="fr-BE" dirty="0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5580112" y="5423202"/>
            <a:ext cx="0" cy="36004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08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9552" y="391649"/>
            <a:ext cx="2232248" cy="13091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TextBox 6"/>
          <p:cNvSpPr txBox="1"/>
          <p:nvPr/>
        </p:nvSpPr>
        <p:spPr>
          <a:xfrm>
            <a:off x="539552" y="404664"/>
            <a:ext cx="223224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050" dirty="0" err="1" smtClean="0"/>
              <a:t>java.util</a:t>
            </a:r>
            <a:endParaRPr lang="fr-BE" sz="1050" dirty="0" smtClean="0"/>
          </a:p>
          <a:p>
            <a:pPr algn="ctr"/>
            <a:r>
              <a:rPr lang="fr-BE" dirty="0" err="1" smtClean="0"/>
              <a:t>Calendar</a:t>
            </a:r>
            <a:endParaRPr lang="fr-BE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39552" y="935579"/>
            <a:ext cx="2232248" cy="449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9552" y="980728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 smtClean="0"/>
              <a:t>epoch</a:t>
            </a:r>
            <a:r>
              <a:rPr lang="fr-BE" dirty="0" smtClean="0"/>
              <a:t>: long</a:t>
            </a:r>
          </a:p>
          <a:p>
            <a:r>
              <a:rPr lang="fr-BE" dirty="0" err="1" smtClean="0"/>
              <a:t>timeZone</a:t>
            </a:r>
            <a:r>
              <a:rPr lang="fr-BE" dirty="0" smtClean="0"/>
              <a:t>: </a:t>
            </a:r>
            <a:r>
              <a:rPr lang="fr-BE" dirty="0" err="1" smtClean="0"/>
              <a:t>TimeZone</a:t>
            </a:r>
            <a:endParaRPr lang="fr-BE" dirty="0"/>
          </a:p>
        </p:txBody>
      </p:sp>
      <p:sp>
        <p:nvSpPr>
          <p:cNvPr id="26" name="Rectangle 25"/>
          <p:cNvSpPr/>
          <p:nvPr/>
        </p:nvSpPr>
        <p:spPr>
          <a:xfrm>
            <a:off x="886070" y="4478854"/>
            <a:ext cx="2592288" cy="9691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7" name="TextBox 26"/>
          <p:cNvSpPr txBox="1"/>
          <p:nvPr/>
        </p:nvSpPr>
        <p:spPr>
          <a:xfrm>
            <a:off x="886070" y="443711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 smtClean="0"/>
              <a:t>SimpleDateFormat</a:t>
            </a:r>
            <a:endParaRPr lang="fr-BE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886070" y="4814999"/>
            <a:ext cx="259228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86070" y="4801716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pattern: "</a:t>
            </a:r>
            <a:r>
              <a:rPr lang="fr-BE" dirty="0" err="1" smtClean="0"/>
              <a:t>yyyy</a:t>
            </a:r>
            <a:r>
              <a:rPr lang="fr-BE" dirty="0" smtClean="0"/>
              <a:t>/MM/dd z"</a:t>
            </a:r>
          </a:p>
          <a:p>
            <a:r>
              <a:rPr lang="fr-BE" dirty="0" err="1" smtClean="0"/>
              <a:t>setTimeZone</a:t>
            </a:r>
            <a:r>
              <a:rPr lang="fr-BE" dirty="0" smtClean="0"/>
              <a:t>("</a:t>
            </a:r>
            <a:r>
              <a:rPr lang="fr-BE" b="1" dirty="0" smtClean="0">
                <a:solidFill>
                  <a:srgbClr val="FF0000"/>
                </a:solidFill>
              </a:rPr>
              <a:t>GMT-8</a:t>
            </a:r>
            <a:r>
              <a:rPr lang="fr-BE" dirty="0" smtClean="0"/>
              <a:t>")</a:t>
            </a:r>
            <a:endParaRPr lang="fr-BE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3478358" y="5124881"/>
            <a:ext cx="936104" cy="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6" idx="0"/>
          </p:cNvCxnSpPr>
          <p:nvPr/>
        </p:nvCxnSpPr>
        <p:spPr>
          <a:xfrm flipV="1">
            <a:off x="2195736" y="2999776"/>
            <a:ext cx="0" cy="34336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923928" y="2852936"/>
            <a:ext cx="4364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 smtClean="0"/>
              <a:t>Calendar.getTime</a:t>
            </a:r>
            <a:r>
              <a:rPr lang="fr-BE" dirty="0" smtClean="0"/>
              <a:t>() </a:t>
            </a:r>
            <a:r>
              <a:rPr lang="fr-BE" dirty="0" err="1" smtClean="0"/>
              <a:t>only</a:t>
            </a:r>
            <a:r>
              <a:rPr lang="fr-BE" dirty="0" smtClean="0"/>
              <a:t> </a:t>
            </a:r>
            <a:r>
              <a:rPr lang="fr-BE" dirty="0" err="1" smtClean="0"/>
              <a:t>extracts</a:t>
            </a:r>
            <a:r>
              <a:rPr lang="fr-BE" dirty="0" smtClean="0"/>
              <a:t> the </a:t>
            </a:r>
            <a:r>
              <a:rPr lang="fr-BE" dirty="0" err="1" smtClean="0"/>
              <a:t>epoch</a:t>
            </a:r>
            <a:r>
              <a:rPr lang="fr-BE" dirty="0" smtClean="0"/>
              <a:t> value and ignores the </a:t>
            </a:r>
            <a:r>
              <a:rPr lang="fr-BE" dirty="0" err="1" smtClean="0"/>
              <a:t>Calendar</a:t>
            </a:r>
            <a:r>
              <a:rPr lang="fr-BE" dirty="0" smtClean="0"/>
              <a:t> ’s time zone</a:t>
            </a:r>
            <a:endParaRPr lang="fr-BE" dirty="0"/>
          </a:p>
        </p:txBody>
      </p:sp>
      <p:sp>
        <p:nvSpPr>
          <p:cNvPr id="43" name="TextBox 42"/>
          <p:cNvSpPr txBox="1"/>
          <p:nvPr/>
        </p:nvSpPr>
        <p:spPr>
          <a:xfrm>
            <a:off x="4498302" y="4940215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"2017/12/14 GMT-08:00"</a:t>
            </a:r>
            <a:endParaRPr lang="fr-BE" dirty="0"/>
          </a:p>
        </p:txBody>
      </p:sp>
      <p:sp>
        <p:nvSpPr>
          <p:cNvPr id="45" name="Rectangle 44"/>
          <p:cNvSpPr/>
          <p:nvPr/>
        </p:nvSpPr>
        <p:spPr>
          <a:xfrm>
            <a:off x="899592" y="3384879"/>
            <a:ext cx="2592288" cy="6921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6" name="TextBox 45"/>
          <p:cNvSpPr txBox="1"/>
          <p:nvPr/>
        </p:nvSpPr>
        <p:spPr>
          <a:xfrm>
            <a:off x="899592" y="334313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smtClean="0"/>
              <a:t>Date</a:t>
            </a:r>
            <a:endParaRPr lang="fr-BE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899592" y="3721023"/>
            <a:ext cx="259228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99592" y="37077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epoch:1513238400000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190056" y="4077072"/>
            <a:ext cx="0" cy="36004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99592" y="2027760"/>
            <a:ext cx="2808312" cy="969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3" name="TextBox 52"/>
          <p:cNvSpPr txBox="1"/>
          <p:nvPr/>
        </p:nvSpPr>
        <p:spPr>
          <a:xfrm>
            <a:off x="899592" y="1986017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 smtClean="0"/>
              <a:t>Calendar</a:t>
            </a:r>
            <a:endParaRPr lang="fr-BE" dirty="0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899592" y="2355349"/>
            <a:ext cx="2808312" cy="8555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99592" y="2350621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epoch:1513238400000</a:t>
            </a:r>
          </a:p>
          <a:p>
            <a:r>
              <a:rPr lang="fr-BE" dirty="0" err="1" smtClean="0"/>
              <a:t>timeZone</a:t>
            </a:r>
            <a:r>
              <a:rPr lang="fr-BE" dirty="0" smtClean="0"/>
              <a:t>: "</a:t>
            </a:r>
            <a:r>
              <a:rPr lang="fr-BE" b="1" dirty="0" smtClean="0">
                <a:solidFill>
                  <a:srgbClr val="FF0000"/>
                </a:solidFill>
              </a:rPr>
              <a:t>UTC</a:t>
            </a:r>
            <a:r>
              <a:rPr lang="fr-BE" dirty="0" smtClean="0"/>
              <a:t>"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2303748" y="3171456"/>
            <a:ext cx="1548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003089" y="388928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BE" dirty="0" err="1" smtClean="0"/>
              <a:t>Only</a:t>
            </a:r>
            <a:r>
              <a:rPr lang="fr-BE" dirty="0" smtClean="0"/>
              <a:t> the time zone </a:t>
            </a:r>
            <a:r>
              <a:rPr lang="fr-BE" dirty="0" err="1" smtClean="0"/>
              <a:t>specified</a:t>
            </a:r>
            <a:r>
              <a:rPr lang="fr-BE" dirty="0" smtClean="0"/>
              <a:t> in </a:t>
            </a:r>
            <a:r>
              <a:rPr lang="fr-BE" dirty="0" err="1" smtClean="0"/>
              <a:t>SimpleDateFormat</a:t>
            </a:r>
            <a:r>
              <a:rPr lang="fr-BE" dirty="0" smtClean="0"/>
              <a:t> influences the date </a:t>
            </a:r>
            <a:r>
              <a:rPr lang="fr-BE" dirty="0" err="1" smtClean="0"/>
              <a:t>textual</a:t>
            </a:r>
            <a:r>
              <a:rPr lang="fr-BE" dirty="0" smtClean="0"/>
              <a:t> </a:t>
            </a:r>
            <a:r>
              <a:rPr lang="fr-BE" dirty="0" err="1" smtClean="0"/>
              <a:t>representation</a:t>
            </a:r>
            <a:endParaRPr lang="fr-BE" dirty="0" smtClean="0"/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2771800" y="4212446"/>
            <a:ext cx="1232520" cy="261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004320" y="559098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BE" dirty="0" smtClean="0"/>
              <a:t>If no time zone </a:t>
            </a:r>
            <a:r>
              <a:rPr lang="fr-BE" dirty="0" err="1" smtClean="0"/>
              <a:t>is</a:t>
            </a:r>
            <a:r>
              <a:rPr lang="fr-BE" dirty="0" smtClean="0"/>
              <a:t> set </a:t>
            </a:r>
            <a:r>
              <a:rPr lang="fr-BE" dirty="0" err="1" smtClean="0"/>
              <a:t>then</a:t>
            </a:r>
            <a:r>
              <a:rPr lang="fr-BE" dirty="0" smtClean="0"/>
              <a:t> the JVM time zone </a:t>
            </a:r>
            <a:r>
              <a:rPr lang="fr-BE" dirty="0" err="1" smtClean="0"/>
              <a:t>is</a:t>
            </a:r>
            <a:r>
              <a:rPr lang="fr-BE" dirty="0" smtClean="0"/>
              <a:t> </a:t>
            </a:r>
            <a:r>
              <a:rPr lang="fr-BE" dirty="0" err="1" smtClean="0"/>
              <a:t>used</a:t>
            </a:r>
            <a:endParaRPr lang="fr-BE" dirty="0" smtClean="0"/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2771800" y="5448047"/>
            <a:ext cx="1207111" cy="487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98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391650"/>
            <a:ext cx="2232248" cy="6808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TextBox 4"/>
          <p:cNvSpPr txBox="1"/>
          <p:nvPr/>
        </p:nvSpPr>
        <p:spPr>
          <a:xfrm>
            <a:off x="539552" y="33265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050" dirty="0" err="1" smtClean="0"/>
              <a:t>java.sql</a:t>
            </a:r>
            <a:r>
              <a:rPr lang="fr-BE" sz="1050" dirty="0" err="1"/>
              <a:t>.</a:t>
            </a:r>
            <a:r>
              <a:rPr lang="fr-BE" dirty="0" err="1" smtClean="0"/>
              <a:t>Date</a:t>
            </a:r>
            <a:endParaRPr lang="fr-BE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39552" y="764704"/>
            <a:ext cx="2232248" cy="449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9552" y="764704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err="1" smtClean="0"/>
              <a:t>epoch</a:t>
            </a:r>
            <a:r>
              <a:rPr lang="fr-BE" sz="1400" dirty="0" smtClean="0"/>
              <a:t>: long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552" y="5301208"/>
            <a:ext cx="2232248" cy="864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TextBox 8"/>
          <p:cNvSpPr txBox="1"/>
          <p:nvPr/>
        </p:nvSpPr>
        <p:spPr>
          <a:xfrm>
            <a:off x="539552" y="529191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050" dirty="0" err="1" smtClean="0"/>
              <a:t>java.time</a:t>
            </a:r>
            <a:r>
              <a:rPr lang="fr-BE" sz="1050" dirty="0" err="1"/>
              <a:t>.</a:t>
            </a:r>
            <a:r>
              <a:rPr lang="fr-BE" dirty="0" err="1" smtClean="0"/>
              <a:t>ZonedDateTime</a:t>
            </a:r>
            <a:endParaRPr lang="fr-BE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39552" y="5661247"/>
            <a:ext cx="2232248" cy="449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9552" y="5642083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smtClean="0"/>
              <a:t>time: </a:t>
            </a:r>
            <a:r>
              <a:rPr lang="fr-BE" sz="1400" dirty="0" err="1" smtClean="0"/>
              <a:t>LocalDateTime</a:t>
            </a:r>
            <a:endParaRPr lang="fr-BE" sz="1400" dirty="0" smtClean="0"/>
          </a:p>
          <a:p>
            <a:r>
              <a:rPr lang="fr-BE" sz="1400" dirty="0" err="1" smtClean="0"/>
              <a:t>timeZone</a:t>
            </a:r>
            <a:r>
              <a:rPr lang="fr-BE" sz="1400" dirty="0" smtClean="0"/>
              <a:t>: </a:t>
            </a:r>
            <a:r>
              <a:rPr lang="fr-BE" sz="1400" dirty="0" err="1" smtClean="0"/>
              <a:t>TimeZone</a:t>
            </a:r>
            <a:endParaRPr lang="fr-BE" sz="1400" dirty="0"/>
          </a:p>
        </p:txBody>
      </p:sp>
      <p:sp>
        <p:nvSpPr>
          <p:cNvPr id="12" name="Rectangle 11"/>
          <p:cNvSpPr/>
          <p:nvPr/>
        </p:nvSpPr>
        <p:spPr>
          <a:xfrm>
            <a:off x="539552" y="1124744"/>
            <a:ext cx="2232248" cy="6678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TextBox 12"/>
          <p:cNvSpPr txBox="1"/>
          <p:nvPr/>
        </p:nvSpPr>
        <p:spPr>
          <a:xfrm>
            <a:off x="539552" y="111545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050" dirty="0" err="1" smtClean="0"/>
              <a:t>java.sql.</a:t>
            </a:r>
            <a:r>
              <a:rPr lang="fr-BE" dirty="0" err="1" smtClean="0"/>
              <a:t>Time</a:t>
            </a:r>
            <a:endParaRPr lang="fr-BE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39552" y="1484784"/>
            <a:ext cx="2232248" cy="449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1484784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err="1" smtClean="0"/>
              <a:t>epoch</a:t>
            </a:r>
            <a:r>
              <a:rPr lang="fr-BE" sz="1400" dirty="0" smtClean="0"/>
              <a:t>: long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2810" y="3105823"/>
            <a:ext cx="2232248" cy="10937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TextBox 16"/>
          <p:cNvSpPr txBox="1"/>
          <p:nvPr/>
        </p:nvSpPr>
        <p:spPr>
          <a:xfrm>
            <a:off x="542810" y="310582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050" dirty="0" err="1" smtClean="0"/>
              <a:t>java.time</a:t>
            </a:r>
            <a:r>
              <a:rPr lang="fr-BE" sz="1050" dirty="0" err="1"/>
              <a:t>.</a:t>
            </a:r>
            <a:r>
              <a:rPr lang="fr-BE" dirty="0" err="1" smtClean="0"/>
              <a:t>LocalDate</a:t>
            </a:r>
            <a:endParaRPr lang="fr-BE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42810" y="3465864"/>
            <a:ext cx="2232248" cy="449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2810" y="3465863"/>
            <a:ext cx="2232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err="1" smtClean="0"/>
              <a:t>year</a:t>
            </a:r>
            <a:r>
              <a:rPr lang="fr-BE" sz="1400" dirty="0" smtClean="0"/>
              <a:t>: </a:t>
            </a:r>
            <a:r>
              <a:rPr lang="fr-BE" sz="1400" dirty="0" err="1" smtClean="0"/>
              <a:t>int</a:t>
            </a:r>
            <a:endParaRPr lang="fr-BE" sz="1400" dirty="0" smtClean="0"/>
          </a:p>
          <a:p>
            <a:r>
              <a:rPr lang="fr-BE" sz="1400" dirty="0" err="1"/>
              <a:t>m</a:t>
            </a:r>
            <a:r>
              <a:rPr lang="fr-BE" sz="1400" dirty="0" err="1" smtClean="0"/>
              <a:t>onth</a:t>
            </a:r>
            <a:r>
              <a:rPr lang="fr-BE" sz="1400" dirty="0" smtClean="0"/>
              <a:t>: </a:t>
            </a:r>
            <a:r>
              <a:rPr lang="fr-BE" sz="1400" dirty="0" err="1" smtClean="0"/>
              <a:t>int</a:t>
            </a:r>
            <a:endParaRPr lang="fr-BE" sz="1400" dirty="0" smtClean="0"/>
          </a:p>
          <a:p>
            <a:r>
              <a:rPr lang="fr-BE" sz="1400" dirty="0" err="1" smtClean="0"/>
              <a:t>day</a:t>
            </a:r>
            <a:r>
              <a:rPr lang="fr-BE" sz="1400" dirty="0" smtClean="0"/>
              <a:t>: </a:t>
            </a:r>
            <a:r>
              <a:rPr lang="fr-BE" sz="1400" dirty="0" err="1" smtClean="0"/>
              <a:t>int</a:t>
            </a:r>
            <a:endParaRPr lang="fr-BE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2915816" y="3130112"/>
            <a:ext cx="2232248" cy="13438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" name="TextBox 20"/>
          <p:cNvSpPr txBox="1"/>
          <p:nvPr/>
        </p:nvSpPr>
        <p:spPr>
          <a:xfrm>
            <a:off x="2915816" y="313011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050" dirty="0" err="1" smtClean="0"/>
              <a:t>java.time</a:t>
            </a:r>
            <a:r>
              <a:rPr lang="fr-BE" sz="1050" dirty="0" err="1"/>
              <a:t>.</a:t>
            </a:r>
            <a:r>
              <a:rPr lang="fr-BE" dirty="0" err="1" smtClean="0"/>
              <a:t>LocalTime</a:t>
            </a:r>
            <a:endParaRPr lang="fr-BE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2915816" y="3509568"/>
            <a:ext cx="2232248" cy="449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15816" y="3519868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err="1" smtClean="0"/>
              <a:t>hour</a:t>
            </a:r>
            <a:r>
              <a:rPr lang="fr-BE" sz="1400" dirty="0" smtClean="0"/>
              <a:t>: </a:t>
            </a:r>
            <a:r>
              <a:rPr lang="fr-BE" sz="1400" dirty="0" err="1" smtClean="0"/>
              <a:t>int</a:t>
            </a:r>
            <a:endParaRPr lang="fr-BE" sz="1400" dirty="0" smtClean="0"/>
          </a:p>
          <a:p>
            <a:r>
              <a:rPr lang="fr-BE" sz="1400" dirty="0"/>
              <a:t>m</a:t>
            </a:r>
            <a:r>
              <a:rPr lang="fr-BE" sz="1400" dirty="0" smtClean="0"/>
              <a:t>inute: </a:t>
            </a:r>
            <a:r>
              <a:rPr lang="fr-BE" sz="1400" dirty="0" err="1" smtClean="0"/>
              <a:t>int</a:t>
            </a:r>
            <a:endParaRPr lang="fr-BE" sz="1400" dirty="0" smtClean="0"/>
          </a:p>
          <a:p>
            <a:r>
              <a:rPr lang="fr-BE" sz="1400" dirty="0"/>
              <a:t>s</a:t>
            </a:r>
            <a:r>
              <a:rPr lang="fr-BE" sz="1400" dirty="0" smtClean="0"/>
              <a:t>econd: </a:t>
            </a:r>
            <a:r>
              <a:rPr lang="fr-BE" sz="1400" dirty="0" err="1" smtClean="0"/>
              <a:t>int</a:t>
            </a:r>
            <a:endParaRPr lang="fr-BE" sz="1400" dirty="0" smtClean="0"/>
          </a:p>
          <a:p>
            <a:r>
              <a:rPr lang="fr-BE" sz="1400" dirty="0"/>
              <a:t>n</a:t>
            </a:r>
            <a:r>
              <a:rPr lang="fr-BE" sz="1400" dirty="0" smtClean="0"/>
              <a:t>ano: </a:t>
            </a:r>
            <a:r>
              <a:rPr lang="fr-BE" sz="1400" dirty="0" err="1" smtClean="0"/>
              <a:t>int</a:t>
            </a:r>
            <a:endParaRPr lang="fr-BE" sz="1400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5337657" y="3125286"/>
            <a:ext cx="2232248" cy="19967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5" name="TextBox 24"/>
          <p:cNvSpPr txBox="1"/>
          <p:nvPr/>
        </p:nvSpPr>
        <p:spPr>
          <a:xfrm>
            <a:off x="5337657" y="311599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050" dirty="0" err="1" smtClean="0"/>
              <a:t>java.time</a:t>
            </a:r>
            <a:r>
              <a:rPr lang="fr-BE" sz="1050" dirty="0" err="1"/>
              <a:t>.</a:t>
            </a:r>
            <a:r>
              <a:rPr lang="fr-BE" dirty="0" err="1" smtClean="0"/>
              <a:t>LocalDateTime</a:t>
            </a:r>
            <a:endParaRPr lang="fr-BE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337657" y="3485327"/>
            <a:ext cx="2232248" cy="449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37657" y="3485326"/>
            <a:ext cx="22322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err="1"/>
              <a:t>year</a:t>
            </a:r>
            <a:r>
              <a:rPr lang="fr-BE" sz="1400" dirty="0"/>
              <a:t>: </a:t>
            </a:r>
            <a:r>
              <a:rPr lang="fr-BE" sz="1400" dirty="0" err="1"/>
              <a:t>int</a:t>
            </a:r>
            <a:endParaRPr lang="fr-BE" sz="1400" dirty="0"/>
          </a:p>
          <a:p>
            <a:r>
              <a:rPr lang="fr-BE" sz="1400" dirty="0" err="1"/>
              <a:t>month</a:t>
            </a:r>
            <a:r>
              <a:rPr lang="fr-BE" sz="1400" dirty="0"/>
              <a:t>: </a:t>
            </a:r>
            <a:r>
              <a:rPr lang="fr-BE" sz="1400" dirty="0" err="1"/>
              <a:t>int</a:t>
            </a:r>
            <a:endParaRPr lang="fr-BE" sz="1400" dirty="0"/>
          </a:p>
          <a:p>
            <a:r>
              <a:rPr lang="fr-BE" sz="1400" dirty="0" err="1"/>
              <a:t>day</a:t>
            </a:r>
            <a:r>
              <a:rPr lang="fr-BE" sz="1400" dirty="0"/>
              <a:t>: </a:t>
            </a:r>
            <a:r>
              <a:rPr lang="fr-BE" sz="1400" dirty="0" err="1" smtClean="0"/>
              <a:t>int</a:t>
            </a:r>
            <a:endParaRPr lang="fr-BE" sz="1400" dirty="0" smtClean="0"/>
          </a:p>
          <a:p>
            <a:r>
              <a:rPr lang="fr-BE" sz="1400" dirty="0" err="1"/>
              <a:t>hour</a:t>
            </a:r>
            <a:r>
              <a:rPr lang="fr-BE" sz="1400" dirty="0"/>
              <a:t>: </a:t>
            </a:r>
            <a:r>
              <a:rPr lang="fr-BE" sz="1400" dirty="0" err="1"/>
              <a:t>int</a:t>
            </a:r>
            <a:endParaRPr lang="fr-BE" sz="1400" dirty="0"/>
          </a:p>
          <a:p>
            <a:r>
              <a:rPr lang="fr-BE" sz="1400" dirty="0"/>
              <a:t>minute: </a:t>
            </a:r>
            <a:r>
              <a:rPr lang="fr-BE" sz="1400" dirty="0" err="1"/>
              <a:t>int</a:t>
            </a:r>
            <a:endParaRPr lang="fr-BE" sz="1400" dirty="0"/>
          </a:p>
          <a:p>
            <a:r>
              <a:rPr lang="fr-BE" sz="1400" dirty="0"/>
              <a:t>second: </a:t>
            </a:r>
            <a:r>
              <a:rPr lang="fr-BE" sz="1400" dirty="0" err="1"/>
              <a:t>int</a:t>
            </a:r>
            <a:endParaRPr lang="fr-BE" sz="1400" dirty="0"/>
          </a:p>
          <a:p>
            <a:r>
              <a:rPr lang="fr-BE" sz="1400" dirty="0"/>
              <a:t>nano: </a:t>
            </a:r>
            <a:r>
              <a:rPr lang="fr-BE" sz="1400" dirty="0" err="1"/>
              <a:t>int</a:t>
            </a:r>
            <a:endParaRPr lang="fr-BE" sz="1400" dirty="0"/>
          </a:p>
          <a:p>
            <a:endParaRPr lang="fr-BE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915816" y="391649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 smtClean="0"/>
              <a:t>java.util.Date</a:t>
            </a:r>
            <a:r>
              <a:rPr lang="fr-BE" dirty="0" smtClean="0"/>
              <a:t> </a:t>
            </a:r>
            <a:r>
              <a:rPr lang="fr-BE" dirty="0" err="1" smtClean="0"/>
              <a:t>that</a:t>
            </a:r>
            <a:r>
              <a:rPr lang="fr-BE" dirty="0" smtClean="0"/>
              <a:t> supports the SQL DATE type</a:t>
            </a:r>
            <a:endParaRPr lang="fr-BE" dirty="0"/>
          </a:p>
        </p:txBody>
      </p:sp>
      <p:sp>
        <p:nvSpPr>
          <p:cNvPr id="31" name="TextBox 30"/>
          <p:cNvSpPr txBox="1"/>
          <p:nvPr/>
        </p:nvSpPr>
        <p:spPr>
          <a:xfrm>
            <a:off x="2915816" y="1774557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 smtClean="0"/>
              <a:t>java.util.Date</a:t>
            </a:r>
            <a:r>
              <a:rPr lang="fr-BE" dirty="0" smtClean="0"/>
              <a:t> </a:t>
            </a:r>
            <a:r>
              <a:rPr lang="fr-BE" dirty="0" err="1" smtClean="0"/>
              <a:t>that</a:t>
            </a:r>
            <a:r>
              <a:rPr lang="fr-BE" dirty="0" smtClean="0"/>
              <a:t> supports the SQL TIMESTAMP type (</a:t>
            </a:r>
            <a:r>
              <a:rPr lang="fr-BE" dirty="0" err="1" smtClean="0"/>
              <a:t>precision</a:t>
            </a:r>
            <a:r>
              <a:rPr lang="fr-BE" dirty="0" smtClean="0"/>
              <a:t> up to </a:t>
            </a:r>
            <a:r>
              <a:rPr lang="fr-BE" dirty="0" err="1" smtClean="0"/>
              <a:t>nanosecond</a:t>
            </a:r>
            <a:r>
              <a:rPr lang="fr-BE" dirty="0" smtClean="0"/>
              <a:t>)</a:t>
            </a:r>
            <a:endParaRPr lang="fr-BE" dirty="0"/>
          </a:p>
        </p:txBody>
      </p:sp>
      <p:sp>
        <p:nvSpPr>
          <p:cNvPr id="36" name="TextBox 35"/>
          <p:cNvSpPr txBox="1"/>
          <p:nvPr/>
        </p:nvSpPr>
        <p:spPr>
          <a:xfrm>
            <a:off x="467544" y="270892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R</a:t>
            </a:r>
            <a:r>
              <a:rPr lang="fr-BE" dirty="0" smtClean="0"/>
              <a:t>eplacement </a:t>
            </a:r>
            <a:r>
              <a:rPr lang="fr-BE" dirty="0" smtClean="0"/>
              <a:t>for </a:t>
            </a:r>
            <a:r>
              <a:rPr lang="fr-BE" dirty="0" err="1" smtClean="0"/>
              <a:t>java.util.Date</a:t>
            </a:r>
            <a:r>
              <a:rPr lang="fr-BE" dirty="0" smtClean="0"/>
              <a:t>:</a:t>
            </a:r>
            <a:endParaRPr lang="fr-BE" dirty="0"/>
          </a:p>
        </p:txBody>
      </p:sp>
      <p:sp>
        <p:nvSpPr>
          <p:cNvPr id="37" name="TextBox 36"/>
          <p:cNvSpPr txBox="1"/>
          <p:nvPr/>
        </p:nvSpPr>
        <p:spPr>
          <a:xfrm>
            <a:off x="467544" y="493187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Replacement </a:t>
            </a:r>
            <a:r>
              <a:rPr lang="fr-BE" dirty="0" smtClean="0"/>
              <a:t>for </a:t>
            </a:r>
            <a:r>
              <a:rPr lang="fr-BE" dirty="0" err="1" smtClean="0"/>
              <a:t>java.util.Calendar</a:t>
            </a:r>
            <a:r>
              <a:rPr lang="fr-BE" dirty="0" smtClean="0"/>
              <a:t>:</a:t>
            </a:r>
            <a:endParaRPr lang="fr-BE" dirty="0"/>
          </a:p>
        </p:txBody>
      </p:sp>
      <p:sp>
        <p:nvSpPr>
          <p:cNvPr id="39" name="Rectangle 38"/>
          <p:cNvSpPr/>
          <p:nvPr/>
        </p:nvSpPr>
        <p:spPr>
          <a:xfrm>
            <a:off x="539552" y="1844824"/>
            <a:ext cx="2232248" cy="6678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0" name="TextBox 39"/>
          <p:cNvSpPr txBox="1"/>
          <p:nvPr/>
        </p:nvSpPr>
        <p:spPr>
          <a:xfrm>
            <a:off x="539552" y="184482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050" dirty="0" err="1" smtClean="0"/>
              <a:t>java.sql</a:t>
            </a:r>
            <a:r>
              <a:rPr lang="fr-BE" sz="1050" dirty="0" err="1"/>
              <a:t>.</a:t>
            </a:r>
            <a:r>
              <a:rPr lang="fr-BE" dirty="0" err="1" smtClean="0"/>
              <a:t>Timestamp</a:t>
            </a:r>
            <a:endParaRPr lang="fr-BE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539552" y="2204864"/>
            <a:ext cx="2232248" cy="449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9552" y="2204864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err="1" smtClean="0"/>
              <a:t>epoch</a:t>
            </a:r>
            <a:r>
              <a:rPr lang="fr-BE" sz="1400" dirty="0" smtClean="0"/>
              <a:t>: long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15816" y="1115452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 smtClean="0"/>
              <a:t>java.util.Date</a:t>
            </a:r>
            <a:r>
              <a:rPr lang="fr-BE" dirty="0" smtClean="0"/>
              <a:t> </a:t>
            </a:r>
            <a:r>
              <a:rPr lang="fr-BE" dirty="0" err="1" smtClean="0"/>
              <a:t>that</a:t>
            </a:r>
            <a:r>
              <a:rPr lang="fr-BE" dirty="0" smtClean="0"/>
              <a:t> supports the SQL TIME type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9867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548680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smtClean="0"/>
              <a:t>JVM time zone</a:t>
            </a:r>
            <a:endParaRPr lang="fr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 smtClean="0"/>
              <a:t>Obtained</a:t>
            </a:r>
            <a:r>
              <a:rPr lang="fr-BE" dirty="0" smtClean="0"/>
              <a:t> </a:t>
            </a:r>
            <a:r>
              <a:rPr lang="fr-BE" dirty="0" err="1" smtClean="0"/>
              <a:t>from</a:t>
            </a:r>
            <a:r>
              <a:rPr lang="fr-BE" dirty="0" smtClean="0"/>
              <a:t>:</a:t>
            </a:r>
          </a:p>
          <a:p>
            <a:endParaRPr lang="fr-B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BE" b="1" dirty="0" err="1" smtClean="0"/>
              <a:t>user.timezone</a:t>
            </a:r>
            <a:r>
              <a:rPr lang="fr-BE" dirty="0" smtClean="0"/>
              <a:t> System </a:t>
            </a:r>
            <a:r>
              <a:rPr lang="fr-BE" dirty="0" err="1" smtClean="0"/>
              <a:t>property</a:t>
            </a:r>
            <a:endParaRPr lang="fr-B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BE" dirty="0" smtClean="0"/>
              <a:t>If none </a:t>
            </a:r>
            <a:r>
              <a:rPr lang="fr-BE" dirty="0" err="1" smtClean="0"/>
              <a:t>is</a:t>
            </a:r>
            <a:r>
              <a:rPr lang="fr-BE" dirty="0" smtClean="0"/>
              <a:t> </a:t>
            </a:r>
            <a:r>
              <a:rPr lang="fr-BE" dirty="0" err="1" smtClean="0"/>
              <a:t>defined</a:t>
            </a:r>
            <a:r>
              <a:rPr lang="fr-BE" dirty="0" smtClean="0"/>
              <a:t> </a:t>
            </a:r>
            <a:r>
              <a:rPr lang="fr-BE" dirty="0" err="1" smtClean="0"/>
              <a:t>then</a:t>
            </a:r>
            <a:r>
              <a:rPr lang="fr-BE" dirty="0" smtClean="0"/>
              <a:t> </a:t>
            </a:r>
            <a:r>
              <a:rPr lang="fr-BE" dirty="0" err="1" smtClean="0"/>
              <a:t>from</a:t>
            </a:r>
            <a:r>
              <a:rPr lang="fr-BE" dirty="0" smtClean="0"/>
              <a:t> OS</a:t>
            </a:r>
            <a:endParaRPr lang="fr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996952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Configuration:</a:t>
            </a:r>
          </a:p>
          <a:p>
            <a:endParaRPr lang="fr-B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BE" b="1" dirty="0" smtClean="0"/>
              <a:t>-</a:t>
            </a:r>
            <a:r>
              <a:rPr lang="fr-BE" b="1" dirty="0" err="1" smtClean="0"/>
              <a:t>Duser.timezone</a:t>
            </a:r>
            <a:r>
              <a:rPr lang="fr-BE" b="1" dirty="0" smtClean="0"/>
              <a:t>=UTC</a:t>
            </a:r>
            <a:r>
              <a:rPr lang="fr-BE" dirty="0" smtClean="0"/>
              <a:t> JVM argument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BE" dirty="0" err="1" smtClean="0"/>
              <a:t>System.setProperty</a:t>
            </a:r>
            <a:r>
              <a:rPr lang="fr-BE" dirty="0" smtClean="0"/>
              <a:t>("</a:t>
            </a:r>
            <a:r>
              <a:rPr lang="fr-BE" dirty="0" err="1" smtClean="0"/>
              <a:t>user.timezone</a:t>
            </a:r>
            <a:r>
              <a:rPr lang="fr-BE" dirty="0" smtClean="0"/>
              <a:t>", "UTC")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4149080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Attention: </a:t>
            </a:r>
            <a:r>
              <a:rPr lang="fr-BE" dirty="0" err="1" smtClean="0"/>
              <a:t>that</a:t>
            </a:r>
            <a:r>
              <a:rPr lang="fr-BE" dirty="0" smtClean="0"/>
              <a:t> instruction must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placed</a:t>
            </a:r>
            <a:r>
              <a:rPr lang="fr-BE" dirty="0" smtClean="0"/>
              <a:t> </a:t>
            </a:r>
            <a:r>
              <a:rPr lang="fr-BE" dirty="0" err="1" smtClean="0"/>
              <a:t>before</a:t>
            </a:r>
            <a:r>
              <a:rPr lang="fr-BE" dirty="0" smtClean="0"/>
              <a:t> the first </a:t>
            </a:r>
            <a:r>
              <a:rPr lang="fr-BE" dirty="0" err="1" smtClean="0"/>
              <a:t>instantiation</a:t>
            </a:r>
            <a:r>
              <a:rPr lang="fr-BE" dirty="0" smtClean="0"/>
              <a:t> of a Date or </a:t>
            </a:r>
            <a:r>
              <a:rPr lang="fr-BE" dirty="0" err="1" smtClean="0"/>
              <a:t>Calendar</a:t>
            </a:r>
            <a:r>
              <a:rPr lang="fr-BE" dirty="0" smtClean="0"/>
              <a:t> instance </a:t>
            </a:r>
          </a:p>
        </p:txBody>
      </p:sp>
    </p:spTree>
    <p:extLst>
      <p:ext uri="{BB962C8B-B14F-4D97-AF65-F5344CB8AC3E}">
        <p14:creationId xmlns:p14="http://schemas.microsoft.com/office/powerpoint/2010/main" val="36163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548680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smtClean="0"/>
              <a:t>Jackson – </a:t>
            </a:r>
            <a:r>
              <a:rPr lang="fr-BE" sz="3200" dirty="0" err="1" smtClean="0"/>
              <a:t>Serializers</a:t>
            </a:r>
            <a:r>
              <a:rPr lang="fr-BE" sz="3200" dirty="0" smtClean="0"/>
              <a:t> / </a:t>
            </a:r>
            <a:r>
              <a:rPr lang="fr-BE" sz="3200" dirty="0" err="1" smtClean="0"/>
              <a:t>Deserializers</a:t>
            </a:r>
            <a:endParaRPr lang="fr-BE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328125"/>
              </p:ext>
            </p:extLst>
          </p:nvPr>
        </p:nvGraphicFramePr>
        <p:xfrm>
          <a:off x="683568" y="1412776"/>
          <a:ext cx="799288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2664296"/>
                <a:gridCol w="2664296"/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 smtClean="0"/>
                        <a:t>Java type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smtClean="0"/>
                        <a:t>Jackson </a:t>
                      </a:r>
                      <a:r>
                        <a:rPr lang="fr-BE" dirty="0" err="1" smtClean="0"/>
                        <a:t>Serializer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smtClean="0"/>
                        <a:t>Jackson </a:t>
                      </a:r>
                      <a:r>
                        <a:rPr lang="fr-BE" dirty="0" err="1" smtClean="0"/>
                        <a:t>Deserializer</a:t>
                      </a:r>
                      <a:endParaRPr lang="fr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err="1" smtClean="0"/>
                        <a:t>java.util.Date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 smtClean="0"/>
                        <a:t>DateSerializer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 smtClean="0"/>
                        <a:t>DateDeserializer</a:t>
                      </a:r>
                      <a:endParaRPr lang="fr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err="1" smtClean="0"/>
                        <a:t>java.util.Calendar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 smtClean="0"/>
                        <a:t>CalendarSerializer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 smtClean="0"/>
                        <a:t>CalendarDeserializer</a:t>
                      </a:r>
                      <a:endParaRPr lang="fr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err="1" smtClean="0"/>
                        <a:t>java.sql.Timestamp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 smtClean="0"/>
                        <a:t>DateSerializer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 smtClean="0"/>
                        <a:t>TimestampDeserializer</a:t>
                      </a:r>
                      <a:endParaRPr lang="fr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err="1" smtClean="0"/>
                        <a:t>java.sql.Date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 smtClean="0"/>
                        <a:t>SqlDateSerializer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 err="1" smtClean="0"/>
                        <a:t>SqlDateDeserializer</a:t>
                      </a:r>
                      <a:endParaRPr lang="fr-B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err="1" smtClean="0"/>
                        <a:t>java.sql.Time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 smtClean="0"/>
                        <a:t>SqlTimeSerializer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 smtClean="0"/>
                        <a:t>DateDeserializer</a:t>
                      </a:r>
                      <a:endParaRPr lang="fr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err="1" smtClean="0"/>
                        <a:t>java.time.LocalDate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 smtClean="0"/>
                        <a:t>LocalDateSerializer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 err="1" smtClean="0"/>
                        <a:t>LocalDateDeserializer</a:t>
                      </a:r>
                      <a:endParaRPr lang="fr-B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err="1" smtClean="0"/>
                        <a:t>java.time.LocalTime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 smtClean="0"/>
                        <a:t>LocalTimeSerializer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 err="1" smtClean="0"/>
                        <a:t>LocalTimeDeserializer</a:t>
                      </a:r>
                      <a:endParaRPr lang="fr-B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err="1" smtClean="0"/>
                        <a:t>java.time.LocalDateTime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 smtClean="0"/>
                        <a:t>LocalDateTimeSerializer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 err="1" smtClean="0"/>
                        <a:t>LocalDateTimeDeserializer</a:t>
                      </a:r>
                      <a:endParaRPr lang="fr-B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err="1" smtClean="0"/>
                        <a:t>Java.time.ZoneDateTime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 smtClean="0"/>
                        <a:t>ZoneDateTimeSerializer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 err="1" smtClean="0"/>
                        <a:t>ZoneDateTimeDeserializer</a:t>
                      </a:r>
                      <a:endParaRPr lang="fr-BE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62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1418</Words>
  <Application>Microsoft Office PowerPoint</Application>
  <PresentationFormat>On-screen Show (4:3)</PresentationFormat>
  <Paragraphs>340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Date Communication using Jackson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 Communication using Jackson</dc:title>
  <dc:creator>ddev</dc:creator>
  <cp:lastModifiedBy>ddev</cp:lastModifiedBy>
  <cp:revision>42</cp:revision>
  <dcterms:created xsi:type="dcterms:W3CDTF">2017-12-03T08:39:03Z</dcterms:created>
  <dcterms:modified xsi:type="dcterms:W3CDTF">2017-12-03T21:55:37Z</dcterms:modified>
</cp:coreProperties>
</file>