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6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2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3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1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0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1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2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0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5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텍스트 개체 틀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5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7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6"/>
          <p:cNvGrpSpPr/>
          <p:nvPr/>
        </p:nvGrpSpPr>
        <p:grpSpPr>
          <a:xfrm>
            <a:off x="0" y="0"/>
            <a:ext cx="12192000" cy="6858001"/>
            <a:chOff x="0" y="0"/>
            <a:chExt cx="12192000" cy="6858000"/>
          </a:xfrm>
        </p:grpSpPr>
        <p:sp>
          <p:nvSpPr>
            <p:cNvPr id="2" name="순서도: 다른 페이지 연결선 5"/>
            <p:cNvSpPr/>
            <p:nvPr/>
          </p:nvSpPr>
          <p:spPr>
            <a:xfrm rot="16200000">
              <a:off x="533301" y="-533302"/>
              <a:ext cx="6858001" cy="792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699"/>
                  </a:lnTo>
                  <a:lnTo>
                    <a:pt x="9180" y="21600"/>
                  </a:lnTo>
                  <a:lnTo>
                    <a:pt x="0" y="16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직각 삼각형 8"/>
            <p:cNvSpPr/>
            <p:nvPr/>
          </p:nvSpPr>
          <p:spPr>
            <a:xfrm flipH="1">
              <a:off x="0" y="1814285"/>
              <a:ext cx="12192000" cy="5043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CFC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" name="직사각형 9"/>
            <p:cNvSpPr/>
            <p:nvPr/>
          </p:nvSpPr>
          <p:spPr>
            <a:xfrm>
              <a:off x="335732" y="860131"/>
              <a:ext cx="11520535" cy="58599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" name="제목 텍스트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7" name="본문 첫 번째 줄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순서도: 다른 페이지 연결선 5"/>
          <p:cNvSpPr/>
          <p:nvPr/>
        </p:nvSpPr>
        <p:spPr>
          <a:xfrm flipV="1" rot="16200000">
            <a:off x="6572202" y="1238202"/>
            <a:ext cx="6858001" cy="4381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8277"/>
                </a:lnTo>
                <a:lnTo>
                  <a:pt x="2741" y="21600"/>
                </a:lnTo>
                <a:lnTo>
                  <a:pt x="0" y="8277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 w="12700">
            <a:miter lim="400000"/>
          </a:ln>
          <a:effectLst>
            <a:outerShdw sx="100000" sy="100000" kx="0" ky="0" algn="b" rotWithShape="0" blurRad="254000" dist="38100" dir="108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직각 삼각형 4"/>
          <p:cNvSpPr/>
          <p:nvPr/>
        </p:nvSpPr>
        <p:spPr>
          <a:xfrm>
            <a:off x="0" y="3111500"/>
            <a:ext cx="12192000" cy="3746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6CFC1"/>
          </a:solidFill>
          <a:ln w="12700">
            <a:miter lim="400000"/>
          </a:ln>
          <a:effectLst>
            <a:outerShdw sx="100000" sy="100000" kx="0" ky="0" algn="b" rotWithShape="0" blurRad="127000" dist="12700" dir="18900000">
              <a:srgbClr val="000000">
                <a:alpha val="17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직사각형 8"/>
          <p:cNvSpPr txBox="1"/>
          <p:nvPr/>
        </p:nvSpPr>
        <p:spPr>
          <a:xfrm rot="1020000">
            <a:off x="994878" y="2408978"/>
            <a:ext cx="6239559" cy="87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b="1" i="1" sz="4800">
                <a:solidFill>
                  <a:srgbClr val="2F4054"/>
                </a:solidFill>
                <a:latin typeface="12롯데마트드림Bold"/>
                <a:ea typeface="12롯데마트드림Bold"/>
                <a:cs typeface="12롯데마트드림Bold"/>
                <a:sym typeface="12롯데마트드림Bold"/>
              </a:defRPr>
            </a:lvl1pPr>
          </a:lstStyle>
          <a:p>
            <a:pPr/>
            <a:r>
              <a:t>캠핑쉐어 웹사이트 </a:t>
            </a:r>
          </a:p>
        </p:txBody>
      </p:sp>
      <p:sp>
        <p:nvSpPr>
          <p:cNvPr id="99" name="TextBox 6"/>
          <p:cNvSpPr txBox="1"/>
          <p:nvPr/>
        </p:nvSpPr>
        <p:spPr>
          <a:xfrm rot="1073302">
            <a:off x="8334497" y="5334116"/>
            <a:ext cx="1238338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400">
                <a:solidFill>
                  <a:srgbClr val="FFFFFF"/>
                </a:solidFill>
                <a:latin typeface="12롯데마트드림Bold"/>
                <a:ea typeface="12롯데마트드림Bold"/>
                <a:cs typeface="12롯데마트드림Bold"/>
                <a:sym typeface="12롯데마트드림Bold"/>
              </a:defRPr>
            </a:lvl1pPr>
          </a:lstStyle>
          <a:p>
            <a:pPr/>
            <a:r>
              <a:t>관리자 설명서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직사각형 7"/>
          <p:cNvSpPr txBox="1"/>
          <p:nvPr/>
        </p:nvSpPr>
        <p:spPr>
          <a:xfrm>
            <a:off x="381452" y="62144"/>
            <a:ext cx="4202885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관리자페이지</a:t>
            </a:r>
          </a:p>
        </p:txBody>
      </p:sp>
      <p:sp>
        <p:nvSpPr>
          <p:cNvPr id="199" name="TextBox 19"/>
          <p:cNvSpPr txBox="1"/>
          <p:nvPr/>
        </p:nvSpPr>
        <p:spPr>
          <a:xfrm>
            <a:off x="518796" y="984109"/>
            <a:ext cx="2438327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회원관리 </a:t>
            </a:r>
          </a:p>
        </p:txBody>
      </p:sp>
      <p:graphicFrame>
        <p:nvGraphicFramePr>
          <p:cNvPr id="200" name="표 17"/>
          <p:cNvGraphicFramePr/>
          <p:nvPr/>
        </p:nvGraphicFramePr>
        <p:xfrm>
          <a:off x="391448" y="2455311"/>
          <a:ext cx="5717109" cy="476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5702"/>
                <a:gridCol w="5041406"/>
              </a:tblGrid>
              <a:tr h="1971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버튼 클릭 시 회원이 가입했던 이메일에 비밀번호를 </a:t>
                      </a:r>
                      <a:r>
                        <a:t> </a:t>
                      </a:r>
                      <a:r>
                        <a:t>보내며</a:t>
                      </a:r>
                      <a:br/>
                      <a:r>
                        <a:t>비밀번호가 변경됨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201" name="TextBox 29"/>
          <p:cNvSpPr txBox="1"/>
          <p:nvPr/>
        </p:nvSpPr>
        <p:spPr>
          <a:xfrm>
            <a:off x="482146" y="1507329"/>
            <a:ext cx="5625670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회원이 비밀번호를 찾기 못할 경우를 대비하며 관리자가 임시번호를 설정할 수 있는 기능을 만들었습니다</a:t>
            </a:r>
            <a:r>
              <a:t>.</a:t>
            </a:r>
          </a:p>
        </p:txBody>
      </p:sp>
      <p:pic>
        <p:nvPicPr>
          <p:cNvPr id="202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7899" y="1245719"/>
            <a:ext cx="5189017" cy="352727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직사각형 17"/>
          <p:cNvSpPr/>
          <p:nvPr/>
        </p:nvSpPr>
        <p:spPr>
          <a:xfrm>
            <a:off x="10124086" y="3186832"/>
            <a:ext cx="834200" cy="413185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6" name="직사각형 12"/>
          <p:cNvGrpSpPr/>
          <p:nvPr/>
        </p:nvGrpSpPr>
        <p:grpSpPr>
          <a:xfrm>
            <a:off x="9851859" y="2811235"/>
            <a:ext cx="272228" cy="396241"/>
            <a:chOff x="0" y="0"/>
            <a:chExt cx="272226" cy="396240"/>
          </a:xfrm>
        </p:grpSpPr>
        <p:sp>
          <p:nvSpPr>
            <p:cNvPr id="204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205" name="1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207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9116" y="4861366"/>
            <a:ext cx="2028178" cy="1497579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직사각형 18"/>
          <p:cNvSpPr/>
          <p:nvPr/>
        </p:nvSpPr>
        <p:spPr>
          <a:xfrm>
            <a:off x="8420089" y="4861366"/>
            <a:ext cx="2028178" cy="1497579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연결선: 꺾임 8"/>
          <p:cNvSpPr/>
          <p:nvPr/>
        </p:nvSpPr>
        <p:spPr>
          <a:xfrm rot="5400000">
            <a:off x="9320776" y="3640954"/>
            <a:ext cx="1261352" cy="1179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FF0000"/>
            </a:solidFill>
            <a:prstDash val="dash"/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7"/>
          <p:cNvSpPr txBox="1"/>
          <p:nvPr/>
        </p:nvSpPr>
        <p:spPr>
          <a:xfrm>
            <a:off x="381452" y="62144"/>
            <a:ext cx="972651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소개</a:t>
            </a:r>
          </a:p>
        </p:txBody>
      </p:sp>
      <p:sp>
        <p:nvSpPr>
          <p:cNvPr id="102" name="직사각형 2"/>
          <p:cNvSpPr/>
          <p:nvPr/>
        </p:nvSpPr>
        <p:spPr>
          <a:xfrm>
            <a:off x="4978401" y="929249"/>
            <a:ext cx="6581423" cy="570861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직사각형 14"/>
          <p:cNvSpPr txBox="1"/>
          <p:nvPr/>
        </p:nvSpPr>
        <p:spPr>
          <a:xfrm>
            <a:off x="497273" y="929249"/>
            <a:ext cx="2696919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4800">
                <a:latin typeface="12롯데마트행복Bold"/>
                <a:ea typeface="12롯데마트행복Bold"/>
                <a:cs typeface="12롯데마트행복Bold"/>
                <a:sym typeface="12롯데마트행복Bold"/>
              </a:defRPr>
            </a:lvl1pPr>
          </a:lstStyle>
          <a:p>
            <a:pPr/>
            <a:r>
              <a:t>Content</a:t>
            </a:r>
          </a:p>
        </p:txBody>
      </p:sp>
      <p:sp>
        <p:nvSpPr>
          <p:cNvPr id="104" name="TextBox 8"/>
          <p:cNvSpPr txBox="1"/>
          <p:nvPr/>
        </p:nvSpPr>
        <p:spPr>
          <a:xfrm>
            <a:off x="5180501" y="980057"/>
            <a:ext cx="5823938" cy="1778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pPr>
            <a:r>
              <a:t>1. </a:t>
            </a:r>
            <a:r>
              <a:t>게시판</a:t>
            </a:r>
          </a:p>
          <a:p>
            <a: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pPr>
            <a:r>
              <a:t>      </a:t>
            </a:r>
            <a:r>
              <a:rPr sz="1800"/>
              <a:t>- </a:t>
            </a:r>
            <a:r>
              <a:rPr sz="1800"/>
              <a:t>공지사항</a:t>
            </a:r>
          </a:p>
          <a:p>
            <a:pPr>
              <a:defRPr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pPr>
            <a:r>
              <a:t>      - QnA</a:t>
            </a:r>
          </a:p>
          <a:p>
            <a:pPr>
              <a:defRPr sz="1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pPr>
            <a:r>
              <a:t>   </a:t>
            </a:r>
          </a:p>
          <a:p>
            <a:pPr>
              <a:defRPr sz="20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pPr>
            <a:r>
              <a:t>2. </a:t>
            </a:r>
            <a:r>
              <a:t>관리자페이지</a:t>
            </a:r>
          </a:p>
          <a:p>
            <a:pPr>
              <a:defRPr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pPr>
            <a:r>
              <a:t>      - </a:t>
            </a:r>
            <a:r>
              <a:t>회원관리</a:t>
            </a:r>
          </a:p>
        </p:txBody>
      </p:sp>
      <p:sp>
        <p:nvSpPr>
          <p:cNvPr id="105" name="그래픽 123"/>
          <p:cNvSpPr/>
          <p:nvPr/>
        </p:nvSpPr>
        <p:spPr>
          <a:xfrm>
            <a:off x="1483379" y="2842516"/>
            <a:ext cx="2325960" cy="1615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67" y="19320"/>
                </a:moveTo>
                <a:lnTo>
                  <a:pt x="10867" y="9003"/>
                </a:lnTo>
                <a:lnTo>
                  <a:pt x="15214" y="19320"/>
                </a:lnTo>
                <a:lnTo>
                  <a:pt x="10867" y="19320"/>
                </a:lnTo>
                <a:close/>
                <a:moveTo>
                  <a:pt x="2361" y="19320"/>
                </a:moveTo>
                <a:lnTo>
                  <a:pt x="751" y="17002"/>
                </a:lnTo>
                <a:lnTo>
                  <a:pt x="0" y="18084"/>
                </a:lnTo>
                <a:lnTo>
                  <a:pt x="832" y="19282"/>
                </a:lnTo>
                <a:lnTo>
                  <a:pt x="134" y="19282"/>
                </a:lnTo>
                <a:lnTo>
                  <a:pt x="134" y="21600"/>
                </a:lnTo>
                <a:lnTo>
                  <a:pt x="21600" y="21600"/>
                </a:lnTo>
                <a:lnTo>
                  <a:pt x="21600" y="19282"/>
                </a:lnTo>
                <a:lnTo>
                  <a:pt x="20607" y="19282"/>
                </a:lnTo>
                <a:lnTo>
                  <a:pt x="21439" y="18084"/>
                </a:lnTo>
                <a:lnTo>
                  <a:pt x="20688" y="17002"/>
                </a:lnTo>
                <a:lnTo>
                  <a:pt x="19078" y="19320"/>
                </a:lnTo>
                <a:lnTo>
                  <a:pt x="18997" y="19320"/>
                </a:lnTo>
                <a:lnTo>
                  <a:pt x="10867" y="0"/>
                </a:lnTo>
                <a:lnTo>
                  <a:pt x="2495" y="19320"/>
                </a:lnTo>
              </a:path>
            </a:pathLst>
          </a:custGeom>
          <a:solidFill>
            <a:srgbClr val="28CC9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" name="그래픽 123"/>
          <p:cNvSpPr/>
          <p:nvPr/>
        </p:nvSpPr>
        <p:spPr>
          <a:xfrm>
            <a:off x="1203116" y="2679482"/>
            <a:ext cx="2325960" cy="1615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67" y="19320"/>
                </a:moveTo>
                <a:lnTo>
                  <a:pt x="10867" y="9003"/>
                </a:lnTo>
                <a:lnTo>
                  <a:pt x="15214" y="19320"/>
                </a:lnTo>
                <a:lnTo>
                  <a:pt x="10867" y="19320"/>
                </a:lnTo>
                <a:close/>
                <a:moveTo>
                  <a:pt x="2361" y="19320"/>
                </a:moveTo>
                <a:lnTo>
                  <a:pt x="751" y="17002"/>
                </a:lnTo>
                <a:lnTo>
                  <a:pt x="0" y="18084"/>
                </a:lnTo>
                <a:lnTo>
                  <a:pt x="832" y="19282"/>
                </a:lnTo>
                <a:lnTo>
                  <a:pt x="134" y="19282"/>
                </a:lnTo>
                <a:lnTo>
                  <a:pt x="134" y="21600"/>
                </a:lnTo>
                <a:lnTo>
                  <a:pt x="21600" y="21600"/>
                </a:lnTo>
                <a:lnTo>
                  <a:pt x="21600" y="19282"/>
                </a:lnTo>
                <a:lnTo>
                  <a:pt x="20607" y="19282"/>
                </a:lnTo>
                <a:lnTo>
                  <a:pt x="21439" y="18084"/>
                </a:lnTo>
                <a:lnTo>
                  <a:pt x="20688" y="17002"/>
                </a:lnTo>
                <a:lnTo>
                  <a:pt x="19078" y="19320"/>
                </a:lnTo>
                <a:lnTo>
                  <a:pt x="18997" y="19320"/>
                </a:lnTo>
                <a:lnTo>
                  <a:pt x="10867" y="0"/>
                </a:lnTo>
                <a:lnTo>
                  <a:pt x="2495" y="19320"/>
                </a:lnTo>
              </a:path>
            </a:pathLst>
          </a:custGeom>
          <a:solidFill>
            <a:srgbClr val="DBDBD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직사각형 7"/>
          <p:cNvSpPr txBox="1"/>
          <p:nvPr/>
        </p:nvSpPr>
        <p:spPr>
          <a:xfrm>
            <a:off x="381454" y="62144"/>
            <a:ext cx="2045094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게시판</a:t>
            </a:r>
          </a:p>
        </p:txBody>
      </p:sp>
      <p:sp>
        <p:nvSpPr>
          <p:cNvPr id="109" name="TextBox 19"/>
          <p:cNvSpPr txBox="1"/>
          <p:nvPr/>
        </p:nvSpPr>
        <p:spPr>
          <a:xfrm>
            <a:off x="518796" y="984109"/>
            <a:ext cx="2438327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공지사항 </a:t>
            </a:r>
          </a:p>
        </p:txBody>
      </p:sp>
      <p:graphicFrame>
        <p:nvGraphicFramePr>
          <p:cNvPr id="110" name="표 17"/>
          <p:cNvGraphicFramePr/>
          <p:nvPr/>
        </p:nvGraphicFramePr>
        <p:xfrm>
          <a:off x="635321" y="2455311"/>
          <a:ext cx="5019285" cy="476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44027"/>
                <a:gridCol w="4275256"/>
              </a:tblGrid>
              <a:tr h="1971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캠핑톡</a:t>
                      </a:r>
                      <a:r>
                        <a:t> – </a:t>
                      </a:r>
                      <a:r>
                        <a:t>공지사항 글쓰기 버튼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11" name="TextBox 29"/>
          <p:cNvSpPr txBox="1"/>
          <p:nvPr/>
        </p:nvSpPr>
        <p:spPr>
          <a:xfrm>
            <a:off x="482146" y="1507329"/>
            <a:ext cx="5429050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관리자 권한으로 로그인 후 캠핑톡 </a:t>
            </a:r>
            <a:r>
              <a:t>–</a:t>
            </a:r>
            <a:r>
              <a:t>공지사항 메뉴로 접속시 나오는 </a:t>
            </a:r>
            <a:br/>
            <a:r>
              <a:t>화면입니다</a:t>
            </a:r>
            <a:r>
              <a:t>. </a:t>
            </a:r>
            <a:r>
              <a:t>글쓰기버튼은 관리자 권한을 가진 계정에만 버튼이 표시됩니다</a:t>
            </a:r>
            <a:r>
              <a:t>.</a:t>
            </a:r>
          </a:p>
        </p:txBody>
      </p:sp>
      <p:pic>
        <p:nvPicPr>
          <p:cNvPr id="112" name="그림 8" descr="그림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9402" y="1661217"/>
            <a:ext cx="5343387" cy="382438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직사각형 17"/>
          <p:cNvSpPr/>
          <p:nvPr/>
        </p:nvSpPr>
        <p:spPr>
          <a:xfrm flipH="1" flipV="1">
            <a:off x="10591946" y="4905328"/>
            <a:ext cx="487385" cy="291454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16" name="직사각형 23"/>
          <p:cNvGrpSpPr/>
          <p:nvPr/>
        </p:nvGrpSpPr>
        <p:grpSpPr>
          <a:xfrm>
            <a:off x="10319718" y="4529527"/>
            <a:ext cx="272228" cy="396241"/>
            <a:chOff x="0" y="0"/>
            <a:chExt cx="272226" cy="396240"/>
          </a:xfrm>
        </p:grpSpPr>
        <p:sp>
          <p:nvSpPr>
            <p:cNvPr id="114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15" name="1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7"/>
          <p:cNvSpPr txBox="1"/>
          <p:nvPr/>
        </p:nvSpPr>
        <p:spPr>
          <a:xfrm>
            <a:off x="381454" y="62144"/>
            <a:ext cx="2045094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게시판</a:t>
            </a:r>
          </a:p>
        </p:txBody>
      </p:sp>
      <p:sp>
        <p:nvSpPr>
          <p:cNvPr id="119" name="TextBox 19"/>
          <p:cNvSpPr txBox="1"/>
          <p:nvPr/>
        </p:nvSpPr>
        <p:spPr>
          <a:xfrm>
            <a:off x="518796" y="984109"/>
            <a:ext cx="2438327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공지사항 </a:t>
            </a:r>
          </a:p>
        </p:txBody>
      </p:sp>
      <p:graphicFrame>
        <p:nvGraphicFramePr>
          <p:cNvPr id="120" name="표 17"/>
          <p:cNvGraphicFramePr/>
          <p:nvPr/>
        </p:nvGraphicFramePr>
        <p:xfrm>
          <a:off x="635321" y="2455311"/>
          <a:ext cx="5455978" cy="10349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44839"/>
                <a:gridCol w="4811138"/>
              </a:tblGrid>
              <a:tr h="1971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제목 및 내용 이미지 업로드</a:t>
                      </a:r>
                      <a:r>
                        <a:t>, </a:t>
                      </a:r>
                      <a:r>
                        <a:t>글꼴 변경 등 입력 가능한 웹 에디터 기능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rPr>
                        <a:t>공지사항 글 작성 시 필요한 파일을 첨부할 수 있는 기능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rPr>
                        <a:t>공지사항으로 돌아가는 목록과 작성한 내용을 전송하는 기능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21" name="TextBox 29"/>
          <p:cNvSpPr txBox="1"/>
          <p:nvPr/>
        </p:nvSpPr>
        <p:spPr>
          <a:xfrm>
            <a:off x="482146" y="1507329"/>
            <a:ext cx="5563433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공지사항</a:t>
            </a:r>
            <a:r>
              <a:t> </a:t>
            </a:r>
            <a:r>
              <a:t>글쓰기 버튼 입력 시 제목</a:t>
            </a:r>
            <a:r>
              <a:t>, </a:t>
            </a:r>
            <a:r>
              <a:t>내용</a:t>
            </a:r>
            <a:r>
              <a:t>, </a:t>
            </a:r>
            <a:r>
              <a:t>이미지 파일과 첨부파일을 첨부하여 작성이 가능하고</a:t>
            </a:r>
            <a:r>
              <a:t> </a:t>
            </a:r>
            <a:r>
              <a:t>작성 중 목록 버튼을 클릭 시 해당내용은 사라지게 됩니다</a:t>
            </a:r>
            <a:r>
              <a:t>.</a:t>
            </a:r>
          </a:p>
        </p:txBody>
      </p:sp>
      <p:pic>
        <p:nvPicPr>
          <p:cNvPr id="122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0359" y="2030550"/>
            <a:ext cx="5248266" cy="332012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직사각형 17"/>
          <p:cNvSpPr/>
          <p:nvPr/>
        </p:nvSpPr>
        <p:spPr>
          <a:xfrm>
            <a:off x="6368225" y="3206864"/>
            <a:ext cx="4813581" cy="1269342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6" name="직사각형 23"/>
          <p:cNvGrpSpPr/>
          <p:nvPr/>
        </p:nvGrpSpPr>
        <p:grpSpPr>
          <a:xfrm>
            <a:off x="6093648" y="2957791"/>
            <a:ext cx="272228" cy="396241"/>
            <a:chOff x="0" y="0"/>
            <a:chExt cx="272226" cy="396240"/>
          </a:xfrm>
        </p:grpSpPr>
        <p:sp>
          <p:nvSpPr>
            <p:cNvPr id="124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25" name="1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27" name="직사각형 14"/>
          <p:cNvSpPr/>
          <p:nvPr/>
        </p:nvSpPr>
        <p:spPr>
          <a:xfrm>
            <a:off x="6368226" y="4715998"/>
            <a:ext cx="346294" cy="260674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0" name="직사각형 15"/>
          <p:cNvGrpSpPr/>
          <p:nvPr/>
        </p:nvGrpSpPr>
        <p:grpSpPr>
          <a:xfrm>
            <a:off x="5948683" y="4475074"/>
            <a:ext cx="272228" cy="396241"/>
            <a:chOff x="0" y="0"/>
            <a:chExt cx="272226" cy="396240"/>
          </a:xfrm>
        </p:grpSpPr>
        <p:sp>
          <p:nvSpPr>
            <p:cNvPr id="128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29" name="2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1" name="직사각형 18"/>
          <p:cNvSpPr/>
          <p:nvPr/>
        </p:nvSpPr>
        <p:spPr>
          <a:xfrm>
            <a:off x="10355258" y="5021152"/>
            <a:ext cx="934364" cy="260674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4" name="직사각형 20"/>
          <p:cNvGrpSpPr/>
          <p:nvPr/>
        </p:nvGrpSpPr>
        <p:grpSpPr>
          <a:xfrm>
            <a:off x="10083031" y="4600871"/>
            <a:ext cx="272228" cy="396241"/>
            <a:chOff x="0" y="0"/>
            <a:chExt cx="272226" cy="396240"/>
          </a:xfrm>
        </p:grpSpPr>
        <p:sp>
          <p:nvSpPr>
            <p:cNvPr id="132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33" name="3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135" name="그림 10" descr="그림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6476" y="4863208"/>
            <a:ext cx="1677704" cy="94626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직사각형 24"/>
          <p:cNvSpPr/>
          <p:nvPr/>
        </p:nvSpPr>
        <p:spPr>
          <a:xfrm>
            <a:off x="7553370" y="4842726"/>
            <a:ext cx="1690810" cy="966744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연결선: 꺾임 12"/>
          <p:cNvSpPr/>
          <p:nvPr/>
        </p:nvSpPr>
        <p:spPr>
          <a:xfrm>
            <a:off x="6540500" y="4994910"/>
            <a:ext cx="1024891" cy="340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FF0000"/>
            </a:solidFill>
            <a:prstDash val="dash"/>
            <a:miter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직사각형 7"/>
          <p:cNvSpPr txBox="1"/>
          <p:nvPr/>
        </p:nvSpPr>
        <p:spPr>
          <a:xfrm>
            <a:off x="381454" y="62144"/>
            <a:ext cx="2045094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게시판</a:t>
            </a:r>
          </a:p>
        </p:txBody>
      </p:sp>
      <p:sp>
        <p:nvSpPr>
          <p:cNvPr id="141" name="TextBox 19"/>
          <p:cNvSpPr txBox="1"/>
          <p:nvPr/>
        </p:nvSpPr>
        <p:spPr>
          <a:xfrm>
            <a:off x="518796" y="984109"/>
            <a:ext cx="2438327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공지사항 </a:t>
            </a:r>
          </a:p>
        </p:txBody>
      </p:sp>
      <p:graphicFrame>
        <p:nvGraphicFramePr>
          <p:cNvPr id="142" name="표 17"/>
          <p:cNvGraphicFramePr/>
          <p:nvPr/>
        </p:nvGraphicFramePr>
        <p:xfrm>
          <a:off x="635321" y="2455311"/>
          <a:ext cx="5455978" cy="476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44839"/>
                <a:gridCol w="4811138"/>
              </a:tblGrid>
              <a:tr h="1971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최근에 작성된 목록표시로 </a:t>
                      </a:r>
                      <a:r>
                        <a:t>New </a:t>
                      </a:r>
                      <a:r>
                        <a:t>문구와 함께 표시</a:t>
                      </a:r>
                      <a:br/>
                      <a:r>
                        <a:t>이미지가 첨부될 경우 제목 옆에 이미지표시가 나오며</a:t>
                      </a:r>
                      <a:br/>
                      <a:r>
                        <a:t>파일을 첨부할 경우 맨 우측에 아이콘이 표시된다</a:t>
                      </a:r>
                      <a:r>
                        <a:t>.</a:t>
                      </a:r>
                    </a:p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해당 내용의 글을 확인해야 할 경우 제목을 클릭하면 </a:t>
                      </a:r>
                      <a:br/>
                      <a:r>
                        <a:t>상세 페이지로 이동됩니다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43" name="TextBox 29"/>
          <p:cNvSpPr txBox="1"/>
          <p:nvPr/>
        </p:nvSpPr>
        <p:spPr>
          <a:xfrm>
            <a:off x="482146" y="1507329"/>
            <a:ext cx="5625670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공지사항 글 작성 후 전송버튼 클릭 시 </a:t>
            </a:r>
            <a:r>
              <a:t> </a:t>
            </a:r>
            <a:r>
              <a:t>다시 리스트로 돌아오며</a:t>
            </a:r>
            <a:r>
              <a:t> New</a:t>
            </a:r>
            <a:r>
              <a:t>표시와 </a:t>
            </a:r>
            <a:br/>
            <a:r>
              <a:t>목록에 생성됩니다</a:t>
            </a:r>
            <a:r>
              <a:t>. </a:t>
            </a:r>
            <a:r>
              <a:t>제목을 클릭 할 경우 해당 상세 내용으로 이동합니다</a:t>
            </a:r>
            <a:r>
              <a:t>.</a:t>
            </a:r>
          </a:p>
        </p:txBody>
      </p:sp>
      <p:pic>
        <p:nvPicPr>
          <p:cNvPr id="144" name="그림 11" descr="그림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641" y="1293498"/>
            <a:ext cx="5552521" cy="443014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직사각형 17"/>
          <p:cNvSpPr/>
          <p:nvPr/>
        </p:nvSpPr>
        <p:spPr>
          <a:xfrm>
            <a:off x="6342941" y="3095739"/>
            <a:ext cx="5328039" cy="2390661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8" name="직사각형 23"/>
          <p:cNvGrpSpPr/>
          <p:nvPr/>
        </p:nvGrpSpPr>
        <p:grpSpPr>
          <a:xfrm>
            <a:off x="6210737" y="2649060"/>
            <a:ext cx="272228" cy="396241"/>
            <a:chOff x="0" y="0"/>
            <a:chExt cx="272226" cy="396240"/>
          </a:xfrm>
        </p:grpSpPr>
        <p:sp>
          <p:nvSpPr>
            <p:cNvPr id="146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47" name="1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7"/>
          <p:cNvSpPr txBox="1"/>
          <p:nvPr/>
        </p:nvSpPr>
        <p:spPr>
          <a:xfrm>
            <a:off x="381454" y="62144"/>
            <a:ext cx="2045094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게시판</a:t>
            </a:r>
          </a:p>
        </p:txBody>
      </p:sp>
      <p:sp>
        <p:nvSpPr>
          <p:cNvPr id="151" name="TextBox 19"/>
          <p:cNvSpPr txBox="1"/>
          <p:nvPr/>
        </p:nvSpPr>
        <p:spPr>
          <a:xfrm>
            <a:off x="518796" y="984109"/>
            <a:ext cx="243832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QnA</a:t>
            </a:r>
          </a:p>
        </p:txBody>
      </p:sp>
      <p:graphicFrame>
        <p:nvGraphicFramePr>
          <p:cNvPr id="152" name="표 17"/>
          <p:cNvGraphicFramePr/>
          <p:nvPr/>
        </p:nvGraphicFramePr>
        <p:xfrm>
          <a:off x="635321" y="2455311"/>
          <a:ext cx="5455978" cy="476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44839"/>
                <a:gridCol w="4811138"/>
              </a:tblGrid>
              <a:tr h="1971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웹사이트를 사용하다가 또는 기타 궁금하거나 질문할 사항이 생겨 유저들이 작성하는 페이지로 해당 글에 대한 내용을</a:t>
                      </a:r>
                    </a:p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관리자가 읽기전이면 미확인 읽으면 확인중 답글을 작성하면 답변완 이라는 글자가 오른쪽에  표시된다</a:t>
                      </a:r>
                      <a:r>
                        <a:t>.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53" name="TextBox 29"/>
          <p:cNvSpPr txBox="1"/>
          <p:nvPr/>
        </p:nvSpPr>
        <p:spPr>
          <a:xfrm>
            <a:off x="482146" y="1507329"/>
            <a:ext cx="5625670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캠핑톡</a:t>
            </a:r>
            <a:r>
              <a:t> – QnA </a:t>
            </a:r>
            <a:r>
              <a:t>메뉴이며</a:t>
            </a:r>
            <a:r>
              <a:t>, </a:t>
            </a:r>
            <a:r>
              <a:t>유저가 글을 남기면 관리자는 해당글을 확인하여</a:t>
            </a:r>
          </a:p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답글을 남겨줄 수 있습니다</a:t>
            </a:r>
            <a:r>
              <a:t>.</a:t>
            </a:r>
            <a:r>
              <a:t> </a:t>
            </a:r>
          </a:p>
        </p:txBody>
      </p:sp>
      <p:pic>
        <p:nvPicPr>
          <p:cNvPr id="154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3534" y="1847613"/>
            <a:ext cx="5403145" cy="345465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직사각형 17"/>
          <p:cNvSpPr/>
          <p:nvPr/>
        </p:nvSpPr>
        <p:spPr>
          <a:xfrm>
            <a:off x="6190541" y="2739893"/>
            <a:ext cx="5328039" cy="2390662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8" name="직사각형 23"/>
          <p:cNvGrpSpPr/>
          <p:nvPr/>
        </p:nvGrpSpPr>
        <p:grpSpPr>
          <a:xfrm>
            <a:off x="6210737" y="2293213"/>
            <a:ext cx="272228" cy="396241"/>
            <a:chOff x="0" y="0"/>
            <a:chExt cx="272226" cy="396240"/>
          </a:xfrm>
        </p:grpSpPr>
        <p:sp>
          <p:nvSpPr>
            <p:cNvPr id="156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57" name="1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사각형 7"/>
          <p:cNvSpPr txBox="1"/>
          <p:nvPr/>
        </p:nvSpPr>
        <p:spPr>
          <a:xfrm>
            <a:off x="381454" y="62144"/>
            <a:ext cx="2045094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게시판</a:t>
            </a:r>
          </a:p>
        </p:txBody>
      </p:sp>
      <p:sp>
        <p:nvSpPr>
          <p:cNvPr id="161" name="TextBox 19"/>
          <p:cNvSpPr txBox="1"/>
          <p:nvPr/>
        </p:nvSpPr>
        <p:spPr>
          <a:xfrm>
            <a:off x="518796" y="984109"/>
            <a:ext cx="243832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QnA</a:t>
            </a:r>
          </a:p>
        </p:txBody>
      </p:sp>
      <p:graphicFrame>
        <p:nvGraphicFramePr>
          <p:cNvPr id="162" name="표 17"/>
          <p:cNvGraphicFramePr/>
          <p:nvPr/>
        </p:nvGraphicFramePr>
        <p:xfrm>
          <a:off x="635321" y="2455311"/>
          <a:ext cx="5455978" cy="476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44839"/>
                <a:gridCol w="4811138"/>
              </a:tblGrid>
              <a:tr h="1971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해당 질문에 대한 답변을 작성하는 기능이며</a:t>
                      </a:r>
                      <a:r>
                        <a:t>, </a:t>
                      </a:r>
                      <a:r>
                        <a:t>수정이 가능함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63" name="TextBox 29"/>
          <p:cNvSpPr txBox="1"/>
          <p:nvPr/>
        </p:nvSpPr>
        <p:spPr>
          <a:xfrm>
            <a:off x="482146" y="1507329"/>
            <a:ext cx="5625670" cy="77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관리자는 해당 글에 대한 답변을 작성할 수 있으며 답변 작성시 질문한 유저는</a:t>
            </a:r>
          </a:p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글을 수정 할 수 없습니다</a:t>
            </a:r>
            <a:r>
              <a:t>.</a:t>
            </a:r>
            <a:r>
              <a:t> 답변을 작성한 관리자는 답변에 대한 글을</a:t>
            </a:r>
            <a:r>
              <a:t> </a:t>
            </a:r>
            <a:r>
              <a:t>수정할 수 있습니다</a:t>
            </a:r>
            <a:r>
              <a:t>.</a:t>
            </a:r>
          </a:p>
        </p:txBody>
      </p:sp>
      <p:pic>
        <p:nvPicPr>
          <p:cNvPr id="16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0885" y="1249917"/>
            <a:ext cx="5328039" cy="477008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직사각형 17"/>
          <p:cNvSpPr/>
          <p:nvPr/>
        </p:nvSpPr>
        <p:spPr>
          <a:xfrm>
            <a:off x="6507501" y="3140529"/>
            <a:ext cx="5138079" cy="2841369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8" name="직사각형 23"/>
          <p:cNvGrpSpPr/>
          <p:nvPr/>
        </p:nvGrpSpPr>
        <p:grpSpPr>
          <a:xfrm>
            <a:off x="6400698" y="2579549"/>
            <a:ext cx="272228" cy="396241"/>
            <a:chOff x="0" y="0"/>
            <a:chExt cx="272226" cy="396240"/>
          </a:xfrm>
        </p:grpSpPr>
        <p:sp>
          <p:nvSpPr>
            <p:cNvPr id="166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67" name="1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7"/>
          <p:cNvSpPr txBox="1"/>
          <p:nvPr/>
        </p:nvSpPr>
        <p:spPr>
          <a:xfrm>
            <a:off x="381454" y="62144"/>
            <a:ext cx="2045094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게시판</a:t>
            </a:r>
          </a:p>
        </p:txBody>
      </p:sp>
      <p:sp>
        <p:nvSpPr>
          <p:cNvPr id="171" name="TextBox 19"/>
          <p:cNvSpPr txBox="1"/>
          <p:nvPr/>
        </p:nvSpPr>
        <p:spPr>
          <a:xfrm>
            <a:off x="518796" y="984109"/>
            <a:ext cx="243832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QnA</a:t>
            </a:r>
          </a:p>
        </p:txBody>
      </p:sp>
      <p:graphicFrame>
        <p:nvGraphicFramePr>
          <p:cNvPr id="172" name="표 17"/>
          <p:cNvGraphicFramePr/>
          <p:nvPr/>
        </p:nvGraphicFramePr>
        <p:xfrm>
          <a:off x="635321" y="2455311"/>
          <a:ext cx="5455978" cy="4764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44839"/>
                <a:gridCol w="4811138"/>
              </a:tblGrid>
              <a:tr h="1971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rPr>
                        <a:t>답글에 대한 수정 기능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73" name="TextBox 29"/>
          <p:cNvSpPr txBox="1"/>
          <p:nvPr/>
        </p:nvSpPr>
        <p:spPr>
          <a:xfrm>
            <a:off x="482146" y="1507329"/>
            <a:ext cx="5625670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관리자는 답글에 대한 수정이 가능하며 삭제는 진행 할 수 없습니다</a:t>
            </a:r>
            <a:r>
              <a:t>.</a:t>
            </a:r>
          </a:p>
        </p:txBody>
      </p:sp>
      <p:pic>
        <p:nvPicPr>
          <p:cNvPr id="174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0184" y="1245719"/>
            <a:ext cx="5589715" cy="419882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직사각형 17"/>
          <p:cNvSpPr/>
          <p:nvPr/>
        </p:nvSpPr>
        <p:spPr>
          <a:xfrm>
            <a:off x="6342401" y="2245993"/>
            <a:ext cx="5336973" cy="3080749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8" name="직사각형 23"/>
          <p:cNvGrpSpPr/>
          <p:nvPr/>
        </p:nvGrpSpPr>
        <p:grpSpPr>
          <a:xfrm>
            <a:off x="6400698" y="1646914"/>
            <a:ext cx="272228" cy="396241"/>
            <a:chOff x="0" y="0"/>
            <a:chExt cx="272226" cy="396240"/>
          </a:xfrm>
        </p:grpSpPr>
        <p:sp>
          <p:nvSpPr>
            <p:cNvPr id="176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77" name="1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직사각형 7"/>
          <p:cNvSpPr txBox="1"/>
          <p:nvPr/>
        </p:nvSpPr>
        <p:spPr>
          <a:xfrm>
            <a:off x="381452" y="62144"/>
            <a:ext cx="4202885" cy="58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관리자페이지</a:t>
            </a:r>
          </a:p>
        </p:txBody>
      </p:sp>
      <p:sp>
        <p:nvSpPr>
          <p:cNvPr id="181" name="TextBox 19"/>
          <p:cNvSpPr txBox="1"/>
          <p:nvPr/>
        </p:nvSpPr>
        <p:spPr>
          <a:xfrm>
            <a:off x="518796" y="984109"/>
            <a:ext cx="2438327" cy="54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나눔스퀘어라운드 ExtraBold"/>
                <a:ea typeface="나눔스퀘어라운드 ExtraBold"/>
                <a:cs typeface="나눔스퀘어라운드 ExtraBold"/>
                <a:sym typeface="나눔스퀘어라운드 ExtraBold"/>
              </a:defRPr>
            </a:lvl1pPr>
          </a:lstStyle>
          <a:p>
            <a:pPr/>
            <a:r>
              <a:t>회원관리 </a:t>
            </a:r>
          </a:p>
        </p:txBody>
      </p:sp>
      <p:graphicFrame>
        <p:nvGraphicFramePr>
          <p:cNvPr id="182" name="표 17"/>
          <p:cNvGraphicFramePr/>
          <p:nvPr/>
        </p:nvGraphicFramePr>
        <p:xfrm>
          <a:off x="391448" y="2455311"/>
          <a:ext cx="5717109" cy="10349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5702"/>
                <a:gridCol w="5041406"/>
              </a:tblGrid>
              <a:tr h="1971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구분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  <a:latin typeface="12롯데마트드림Bold"/>
                          <a:ea typeface="12롯데마트드림Bold"/>
                          <a:cs typeface="12롯데마트드림Bold"/>
                          <a:sym typeface="12롯데마트드림Bold"/>
                        </a:rPr>
                        <a:t>설명</a:t>
                      </a:r>
                    </a:p>
                  </a:txBody>
                  <a:tcPr marL="45720" marR="45720" marT="45720" marB="45720" anchor="ctr" anchorCtr="0" horzOverflow="overflow">
                    <a:solidFill>
                      <a:srgbClr val="2F4054"/>
                    </a:solidFill>
                  </a:tcPr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전체</a:t>
                      </a:r>
                      <a:r>
                        <a:t>, </a:t>
                      </a:r>
                      <a:r>
                        <a:t>아이디</a:t>
                      </a:r>
                      <a:r>
                        <a:t>,</a:t>
                      </a:r>
                      <a:r>
                        <a:t>이름</a:t>
                      </a:r>
                      <a:r>
                        <a:t>,</a:t>
                      </a:r>
                      <a:r>
                        <a:t>닉네임</a:t>
                      </a:r>
                      <a:r>
                        <a:t>, </a:t>
                      </a:r>
                      <a:r>
                        <a:t>권한별로 회원정보를 검색하는 기능</a:t>
                      </a:r>
                      <a:r>
                        <a:t> 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defRPr>
                      </a:pPr>
                      <a:r>
                        <a:t>NG</a:t>
                      </a:r>
                      <a:r>
                        <a:t>캠핑에 가입한 회원정보를 전부 표시 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7926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인터파크고딕 L"/>
                          <a:ea typeface="인터파크고딕 L"/>
                          <a:cs typeface="인터파크고딕 L"/>
                          <a:sym typeface="인터파크고딕 L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에스코어 드림 6 Bold"/>
                          <a:ea typeface="에스코어 드림 6 Bold"/>
                          <a:cs typeface="에스코어 드림 6 Bold"/>
                          <a:sym typeface="에스코어 드림 6 Bold"/>
                        </a:rPr>
                        <a:t>회원정보를 자세하게 표시해주는 기능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183" name="TextBox 29"/>
          <p:cNvSpPr txBox="1"/>
          <p:nvPr/>
        </p:nvSpPr>
        <p:spPr>
          <a:xfrm>
            <a:off x="482146" y="1507329"/>
            <a:ext cx="5625670" cy="776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관리자는 회원가입한 유저의 정보를 확인할 수 있으며 가입한 유저가 아이디</a:t>
            </a:r>
            <a:r>
              <a:t> </a:t>
            </a:r>
            <a:r>
              <a:t>및</a:t>
            </a:r>
          </a:p>
          <a:p>
            <a:pPr>
              <a:defRPr sz="1400"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t>비밀번호 등 정보를 기억하지 못할 경우를 대비하여 임시비밀번호 발급도 </a:t>
            </a:r>
            <a:br/>
            <a:r>
              <a:t>해줄 수 있다</a:t>
            </a:r>
            <a:r>
              <a:t>.</a:t>
            </a:r>
            <a:r>
              <a:t> </a:t>
            </a:r>
          </a:p>
        </p:txBody>
      </p:sp>
      <p:pic>
        <p:nvPicPr>
          <p:cNvPr id="184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0184" y="1245719"/>
            <a:ext cx="5528741" cy="412456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직사각형 17"/>
          <p:cNvSpPr/>
          <p:nvPr/>
        </p:nvSpPr>
        <p:spPr>
          <a:xfrm>
            <a:off x="9579429" y="1959429"/>
            <a:ext cx="2002972" cy="413185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88" name="직사각형 23"/>
          <p:cNvGrpSpPr/>
          <p:nvPr/>
        </p:nvGrpSpPr>
        <p:grpSpPr>
          <a:xfrm>
            <a:off x="6265831" y="3719859"/>
            <a:ext cx="272228" cy="396241"/>
            <a:chOff x="0" y="0"/>
            <a:chExt cx="272226" cy="396240"/>
          </a:xfrm>
        </p:grpSpPr>
        <p:sp>
          <p:nvSpPr>
            <p:cNvPr id="186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87" name="3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89" name="직사각형 10"/>
          <p:cNvSpPr/>
          <p:nvPr/>
        </p:nvSpPr>
        <p:spPr>
          <a:xfrm>
            <a:off x="6320971" y="2455311"/>
            <a:ext cx="5261430" cy="1202289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직사각형 11"/>
          <p:cNvSpPr/>
          <p:nvPr/>
        </p:nvSpPr>
        <p:spPr>
          <a:xfrm>
            <a:off x="6556384" y="3884243"/>
            <a:ext cx="4851847" cy="1486043"/>
          </a:xfrm>
          <a:prstGeom prst="rect">
            <a:avLst/>
          </a:prstGeom>
          <a:ln w="38100">
            <a:solidFill>
              <a:srgbClr val="FF0000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3" name="직사각형 12"/>
          <p:cNvGrpSpPr/>
          <p:nvPr/>
        </p:nvGrpSpPr>
        <p:grpSpPr>
          <a:xfrm>
            <a:off x="9099584" y="1486890"/>
            <a:ext cx="272228" cy="396241"/>
            <a:chOff x="0" y="0"/>
            <a:chExt cx="272226" cy="396240"/>
          </a:xfrm>
        </p:grpSpPr>
        <p:sp>
          <p:nvSpPr>
            <p:cNvPr id="191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92" name="1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6" name="직사각형 13"/>
          <p:cNvGrpSpPr/>
          <p:nvPr/>
        </p:nvGrpSpPr>
        <p:grpSpPr>
          <a:xfrm>
            <a:off x="6158755" y="1969137"/>
            <a:ext cx="272228" cy="396241"/>
            <a:chOff x="0" y="0"/>
            <a:chExt cx="272226" cy="396240"/>
          </a:xfrm>
        </p:grpSpPr>
        <p:sp>
          <p:nvSpPr>
            <p:cNvPr id="194" name="직사각형"/>
            <p:cNvSpPr/>
            <p:nvPr/>
          </p:nvSpPr>
          <p:spPr>
            <a:xfrm>
              <a:off x="0" y="20438"/>
              <a:ext cx="272227" cy="355363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pPr>
            </a:p>
          </p:txBody>
        </p:sp>
        <p:sp>
          <p:nvSpPr>
            <p:cNvPr id="195" name="2"/>
            <p:cNvSpPr txBox="1"/>
            <p:nvPr/>
          </p:nvSpPr>
          <p:spPr>
            <a:xfrm>
              <a:off x="45719" y="0"/>
              <a:ext cx="18078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  <a:latin typeface="12롯데마트드림Bold"/>
                  <a:ea typeface="12롯데마트드림Bold"/>
                  <a:cs typeface="12롯데마트드림Bold"/>
                  <a:sym typeface="12롯데마트드림Bold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6_Office 테마">
  <a:themeElements>
    <a:clrScheme name="6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6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6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6_Office 테마">
  <a:themeElements>
    <a:clrScheme name="6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6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6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