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6" r:id="rId2"/>
    <p:sldId id="269" r:id="rId3"/>
    <p:sldId id="281" r:id="rId4"/>
    <p:sldId id="286" r:id="rId5"/>
    <p:sldId id="260" r:id="rId6"/>
    <p:sldId id="282" r:id="rId7"/>
    <p:sldId id="283" r:id="rId8"/>
    <p:sldId id="285"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D7D4EA-131A-4180-BD08-113D59AF2505}" v="984" dt="2022-03-27T10:56:34.700"/>
    <p1510:client id="{09F8F64C-2AD7-4948-B3EB-8610F918EC1D}" v="3806" dt="2021-08-19T05:41:50.285"/>
    <p1510:client id="{15DD9081-9CF0-4C30-9E13-EB28F27021C0}" v="5" dt="2021-11-25T14:20:47.561"/>
    <p1510:client id="{1A6C6818-59D0-4D28-9DE4-DEF373280941}" v="782" dt="2021-09-02T08:43:05.166"/>
    <p1510:client id="{21DBD890-C7A1-4AA9-94C5-D5CF83CA3500}" v="150" dt="2022-05-10T12:22:01.059"/>
    <p1510:client id="{3D53C07F-105F-4FCD-9F6B-C6B4B2DFCDB8}" v="1682" dt="2021-09-02T05:13:03.279"/>
    <p1510:client id="{475C280D-41F1-43B4-AC7F-192BDFE73191}" v="9" dt="2021-12-30T17:41:30.516"/>
    <p1510:client id="{98621805-FF16-434F-AB35-3627F2F60494}" v="850" dt="2022-03-27T16:58:52.564"/>
    <p1510:client id="{99B97AF0-3E3A-4B21-B537-E595F6FAFE80}" v="521" dt="2021-09-08T12:37:00.167"/>
    <p1510:client id="{9D22C7A9-96BB-4CBE-B7A8-2F396AF28DC7}" v="677" dt="2021-09-03T04:17:54.549"/>
    <p1510:client id="{D6A50113-8A29-4A60-AF35-E5537981877B}" v="1" dt="2021-09-04T05:49:42.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5717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662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7251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9974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5314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81724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4685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8877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435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4376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42877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4163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1171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88561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040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6170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2853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66700100"/>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7" name="Rectangle 39">
            <a:extLst>
              <a:ext uri="{FF2B5EF4-FFF2-40B4-BE49-F238E27FC236}">
                <a16:creationId xmlns:a16="http://schemas.microsoft.com/office/drawing/2014/main" id="{E34FA10D-5116-47B4-A70E-776435251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lumMod val="90000"/>
            </a:schemeClr>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Freeform 36">
            <a:extLst>
              <a:ext uri="{FF2B5EF4-FFF2-40B4-BE49-F238E27FC236}">
                <a16:creationId xmlns:a16="http://schemas.microsoft.com/office/drawing/2014/main" id="{B2718AAE-52B9-4DD9-9D83-A9C975C9D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302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alpha val="20000"/>
            </a:schemeClr>
          </a:solidFill>
          <a:ln>
            <a:noFill/>
          </a:ln>
        </p:spPr>
        <p:txBody>
          <a:bodyPr rtlCol="0" anchor="ctr"/>
          <a:lstStyle/>
          <a:p>
            <a:pPr algn="ctr"/>
            <a:endParaRPr lang="en-US"/>
          </a:p>
        </p:txBody>
      </p:sp>
      <p:sp useBgFill="1">
        <p:nvSpPr>
          <p:cNvPr id="39" name="Freeform: Shape 43">
            <a:extLst>
              <a:ext uri="{FF2B5EF4-FFF2-40B4-BE49-F238E27FC236}">
                <a16:creationId xmlns:a16="http://schemas.microsoft.com/office/drawing/2014/main" id="{49FF39B1-9689-44AE-A803-7B90A059D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376484" cy="6858001"/>
          </a:xfrm>
          <a:custGeom>
            <a:avLst/>
            <a:gdLst>
              <a:gd name="connsiteX0" fmla="*/ 7031769 w 8376484"/>
              <a:gd name="connsiteY0" fmla="*/ 0 h 6858001"/>
              <a:gd name="connsiteX1" fmla="*/ 8375307 w 8376484"/>
              <a:gd name="connsiteY1" fmla="*/ 0 h 6858001"/>
              <a:gd name="connsiteX2" fmla="*/ 8350262 w 8376484"/>
              <a:gd name="connsiteY2" fmla="*/ 155677 h 6858001"/>
              <a:gd name="connsiteX3" fmla="*/ 8326393 w 8376484"/>
              <a:gd name="connsiteY3" fmla="*/ 310668 h 6858001"/>
              <a:gd name="connsiteX4" fmla="*/ 8303029 w 8376484"/>
              <a:gd name="connsiteY4" fmla="*/ 466344 h 6858001"/>
              <a:gd name="connsiteX5" fmla="*/ 8283026 w 8376484"/>
              <a:gd name="connsiteY5" fmla="*/ 622707 h 6858001"/>
              <a:gd name="connsiteX6" fmla="*/ 8262855 w 8376484"/>
              <a:gd name="connsiteY6" fmla="*/ 778383 h 6858001"/>
              <a:gd name="connsiteX7" fmla="*/ 8244029 w 8376484"/>
              <a:gd name="connsiteY7" fmla="*/ 934746 h 6858001"/>
              <a:gd name="connsiteX8" fmla="*/ 8227893 w 8376484"/>
              <a:gd name="connsiteY8" fmla="*/ 1089051 h 6858001"/>
              <a:gd name="connsiteX9" fmla="*/ 8212597 w 8376484"/>
              <a:gd name="connsiteY9" fmla="*/ 1245413 h 6858001"/>
              <a:gd name="connsiteX10" fmla="*/ 8198645 w 8376484"/>
              <a:gd name="connsiteY10" fmla="*/ 1401090 h 6858001"/>
              <a:gd name="connsiteX11" fmla="*/ 8186543 w 8376484"/>
              <a:gd name="connsiteY11" fmla="*/ 1554023 h 6858001"/>
              <a:gd name="connsiteX12" fmla="*/ 8174440 w 8376484"/>
              <a:gd name="connsiteY12" fmla="*/ 1709014 h 6858001"/>
              <a:gd name="connsiteX13" fmla="*/ 8164355 w 8376484"/>
              <a:gd name="connsiteY13" fmla="*/ 1861947 h 6858001"/>
              <a:gd name="connsiteX14" fmla="*/ 8156455 w 8376484"/>
              <a:gd name="connsiteY14" fmla="*/ 2014881 h 6858001"/>
              <a:gd name="connsiteX15" fmla="*/ 8148218 w 8376484"/>
              <a:gd name="connsiteY15" fmla="*/ 2167128 h 6858001"/>
              <a:gd name="connsiteX16" fmla="*/ 8141327 w 8376484"/>
              <a:gd name="connsiteY16" fmla="*/ 2318004 h 6858001"/>
              <a:gd name="connsiteX17" fmla="*/ 8136452 w 8376484"/>
              <a:gd name="connsiteY17" fmla="*/ 2467509 h 6858001"/>
              <a:gd name="connsiteX18" fmla="*/ 8132250 w 8376484"/>
              <a:gd name="connsiteY18" fmla="*/ 2617013 h 6858001"/>
              <a:gd name="connsiteX19" fmla="*/ 8128216 w 8376484"/>
              <a:gd name="connsiteY19" fmla="*/ 2765146 h 6858001"/>
              <a:gd name="connsiteX20" fmla="*/ 8126367 w 8376484"/>
              <a:gd name="connsiteY20" fmla="*/ 2911221 h 6858001"/>
              <a:gd name="connsiteX21" fmla="*/ 8124350 w 8376484"/>
              <a:gd name="connsiteY21" fmla="*/ 3057297 h 6858001"/>
              <a:gd name="connsiteX22" fmla="*/ 8123341 w 8376484"/>
              <a:gd name="connsiteY22" fmla="*/ 3201315 h 6858001"/>
              <a:gd name="connsiteX23" fmla="*/ 8124350 w 8376484"/>
              <a:gd name="connsiteY23" fmla="*/ 3343961 h 6858001"/>
              <a:gd name="connsiteX24" fmla="*/ 8124350 w 8376484"/>
              <a:gd name="connsiteY24" fmla="*/ 3485236 h 6858001"/>
              <a:gd name="connsiteX25" fmla="*/ 8126367 w 8376484"/>
              <a:gd name="connsiteY25" fmla="*/ 3625139 h 6858001"/>
              <a:gd name="connsiteX26" fmla="*/ 8129392 w 8376484"/>
              <a:gd name="connsiteY26" fmla="*/ 3762299 h 6858001"/>
              <a:gd name="connsiteX27" fmla="*/ 8132250 w 8376484"/>
              <a:gd name="connsiteY27" fmla="*/ 3898087 h 6858001"/>
              <a:gd name="connsiteX28" fmla="*/ 8135444 w 8376484"/>
              <a:gd name="connsiteY28" fmla="*/ 4031133 h 6858001"/>
              <a:gd name="connsiteX29" fmla="*/ 8140318 w 8376484"/>
              <a:gd name="connsiteY29" fmla="*/ 4163492 h 6858001"/>
              <a:gd name="connsiteX30" fmla="*/ 8145529 w 8376484"/>
              <a:gd name="connsiteY30" fmla="*/ 4293793 h 6858001"/>
              <a:gd name="connsiteX31" fmla="*/ 8150235 w 8376484"/>
              <a:gd name="connsiteY31" fmla="*/ 4421352 h 6858001"/>
              <a:gd name="connsiteX32" fmla="*/ 8163515 w 8376484"/>
              <a:gd name="connsiteY32" fmla="*/ 4670298 h 6858001"/>
              <a:gd name="connsiteX33" fmla="*/ 8177634 w 8376484"/>
              <a:gd name="connsiteY33" fmla="*/ 4908956 h 6858001"/>
              <a:gd name="connsiteX34" fmla="*/ 8192426 w 8376484"/>
              <a:gd name="connsiteY34" fmla="*/ 5138013 h 6858001"/>
              <a:gd name="connsiteX35" fmla="*/ 8208731 w 8376484"/>
              <a:gd name="connsiteY35" fmla="*/ 5354726 h 6858001"/>
              <a:gd name="connsiteX36" fmla="*/ 8225708 w 8376484"/>
              <a:gd name="connsiteY36" fmla="*/ 5561838 h 6858001"/>
              <a:gd name="connsiteX37" fmla="*/ 8244029 w 8376484"/>
              <a:gd name="connsiteY37" fmla="*/ 5753862 h 6858001"/>
              <a:gd name="connsiteX38" fmla="*/ 8262015 w 8376484"/>
              <a:gd name="connsiteY38" fmla="*/ 5934227 h 6858001"/>
              <a:gd name="connsiteX39" fmla="*/ 8280000 w 8376484"/>
              <a:gd name="connsiteY39" fmla="*/ 6100191 h 6858001"/>
              <a:gd name="connsiteX40" fmla="*/ 8296977 w 8376484"/>
              <a:gd name="connsiteY40" fmla="*/ 6252438 h 6858001"/>
              <a:gd name="connsiteX41" fmla="*/ 8313114 w 8376484"/>
              <a:gd name="connsiteY41" fmla="*/ 6387541 h 6858001"/>
              <a:gd name="connsiteX42" fmla="*/ 8328410 w 8376484"/>
              <a:gd name="connsiteY42" fmla="*/ 6509613 h 6858001"/>
              <a:gd name="connsiteX43" fmla="*/ 8341185 w 8376484"/>
              <a:gd name="connsiteY43" fmla="*/ 6612483 h 6858001"/>
              <a:gd name="connsiteX44" fmla="*/ 8353287 w 8376484"/>
              <a:gd name="connsiteY44" fmla="*/ 6698894 h 6858001"/>
              <a:gd name="connsiteX45" fmla="*/ 8370601 w 8376484"/>
              <a:gd name="connsiteY45" fmla="*/ 6817538 h 6858001"/>
              <a:gd name="connsiteX46" fmla="*/ 8376484 w 8376484"/>
              <a:gd name="connsiteY46" fmla="*/ 6858000 h 6858001"/>
              <a:gd name="connsiteX47" fmla="*/ 7471130 w 8376484"/>
              <a:gd name="connsiteY47" fmla="*/ 6858000 h 6858001"/>
              <a:gd name="connsiteX48" fmla="*/ 7471130 w 8376484"/>
              <a:gd name="connsiteY48" fmla="*/ 6858001 h 6858001"/>
              <a:gd name="connsiteX49" fmla="*/ 1380566 w 8376484"/>
              <a:gd name="connsiteY49" fmla="*/ 6858001 h 6858001"/>
              <a:gd name="connsiteX50" fmla="*/ 1380566 w 8376484"/>
              <a:gd name="connsiteY50" fmla="*/ 6858000 h 6858001"/>
              <a:gd name="connsiteX51" fmla="*/ 0 w 8376484"/>
              <a:gd name="connsiteY51" fmla="*/ 6858000 h 6858001"/>
              <a:gd name="connsiteX52" fmla="*/ 0 w 8376484"/>
              <a:gd name="connsiteY52" fmla="*/ 0 h 6858001"/>
              <a:gd name="connsiteX53" fmla="*/ 1917290 w 8376484"/>
              <a:gd name="connsiteY53" fmla="*/ 0 h 6858001"/>
              <a:gd name="connsiteX54" fmla="*/ 1917290 w 8376484"/>
              <a:gd name="connsiteY54" fmla="*/ 1 h 6858001"/>
              <a:gd name="connsiteX55" fmla="*/ 7031769 w 8376484"/>
              <a:gd name="connsiteY55"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376484" h="6858001">
                <a:moveTo>
                  <a:pt x="7031769" y="0"/>
                </a:moveTo>
                <a:lnTo>
                  <a:pt x="8375307" y="0"/>
                </a:lnTo>
                <a:lnTo>
                  <a:pt x="8350262" y="155677"/>
                </a:lnTo>
                <a:lnTo>
                  <a:pt x="8326393" y="310668"/>
                </a:lnTo>
                <a:lnTo>
                  <a:pt x="8303029" y="466344"/>
                </a:lnTo>
                <a:lnTo>
                  <a:pt x="8283026" y="622707"/>
                </a:lnTo>
                <a:lnTo>
                  <a:pt x="8262855" y="778383"/>
                </a:lnTo>
                <a:lnTo>
                  <a:pt x="8244029" y="934746"/>
                </a:lnTo>
                <a:lnTo>
                  <a:pt x="8227893" y="1089051"/>
                </a:lnTo>
                <a:lnTo>
                  <a:pt x="8212597" y="1245413"/>
                </a:lnTo>
                <a:lnTo>
                  <a:pt x="8198645" y="1401090"/>
                </a:lnTo>
                <a:lnTo>
                  <a:pt x="8186543" y="1554023"/>
                </a:lnTo>
                <a:lnTo>
                  <a:pt x="8174440" y="1709014"/>
                </a:lnTo>
                <a:lnTo>
                  <a:pt x="8164355" y="1861947"/>
                </a:lnTo>
                <a:lnTo>
                  <a:pt x="8156455" y="2014881"/>
                </a:lnTo>
                <a:lnTo>
                  <a:pt x="8148218" y="2167128"/>
                </a:lnTo>
                <a:lnTo>
                  <a:pt x="8141327" y="2318004"/>
                </a:lnTo>
                <a:lnTo>
                  <a:pt x="8136452" y="2467509"/>
                </a:lnTo>
                <a:lnTo>
                  <a:pt x="8132250" y="2617013"/>
                </a:lnTo>
                <a:lnTo>
                  <a:pt x="8128216" y="2765146"/>
                </a:lnTo>
                <a:lnTo>
                  <a:pt x="8126367" y="2911221"/>
                </a:lnTo>
                <a:lnTo>
                  <a:pt x="8124350" y="3057297"/>
                </a:lnTo>
                <a:lnTo>
                  <a:pt x="8123341" y="3201315"/>
                </a:lnTo>
                <a:lnTo>
                  <a:pt x="8124350" y="3343961"/>
                </a:lnTo>
                <a:lnTo>
                  <a:pt x="8124350" y="3485236"/>
                </a:lnTo>
                <a:lnTo>
                  <a:pt x="8126367" y="3625139"/>
                </a:lnTo>
                <a:lnTo>
                  <a:pt x="8129392" y="3762299"/>
                </a:lnTo>
                <a:lnTo>
                  <a:pt x="8132250" y="3898087"/>
                </a:lnTo>
                <a:lnTo>
                  <a:pt x="8135444" y="4031133"/>
                </a:lnTo>
                <a:lnTo>
                  <a:pt x="8140318" y="4163492"/>
                </a:lnTo>
                <a:lnTo>
                  <a:pt x="8145529" y="4293793"/>
                </a:lnTo>
                <a:lnTo>
                  <a:pt x="8150235" y="4421352"/>
                </a:lnTo>
                <a:lnTo>
                  <a:pt x="8163515" y="4670298"/>
                </a:lnTo>
                <a:lnTo>
                  <a:pt x="8177634" y="4908956"/>
                </a:lnTo>
                <a:lnTo>
                  <a:pt x="8192426" y="5138013"/>
                </a:lnTo>
                <a:lnTo>
                  <a:pt x="8208731" y="5354726"/>
                </a:lnTo>
                <a:lnTo>
                  <a:pt x="8225708" y="5561838"/>
                </a:lnTo>
                <a:lnTo>
                  <a:pt x="8244029" y="5753862"/>
                </a:lnTo>
                <a:lnTo>
                  <a:pt x="8262015" y="5934227"/>
                </a:lnTo>
                <a:lnTo>
                  <a:pt x="8280000" y="6100191"/>
                </a:lnTo>
                <a:lnTo>
                  <a:pt x="8296977" y="6252438"/>
                </a:lnTo>
                <a:lnTo>
                  <a:pt x="8313114" y="6387541"/>
                </a:lnTo>
                <a:lnTo>
                  <a:pt x="8328410" y="6509613"/>
                </a:lnTo>
                <a:lnTo>
                  <a:pt x="8341185" y="6612483"/>
                </a:lnTo>
                <a:lnTo>
                  <a:pt x="8353287" y="6698894"/>
                </a:lnTo>
                <a:lnTo>
                  <a:pt x="8370601" y="6817538"/>
                </a:lnTo>
                <a:lnTo>
                  <a:pt x="8376484" y="6858000"/>
                </a:lnTo>
                <a:lnTo>
                  <a:pt x="7471130" y="6858000"/>
                </a:lnTo>
                <a:lnTo>
                  <a:pt x="7471130" y="6858001"/>
                </a:lnTo>
                <a:lnTo>
                  <a:pt x="1380566" y="6858001"/>
                </a:lnTo>
                <a:lnTo>
                  <a:pt x="1380566" y="6858000"/>
                </a:lnTo>
                <a:lnTo>
                  <a:pt x="0" y="6858000"/>
                </a:lnTo>
                <a:lnTo>
                  <a:pt x="0" y="0"/>
                </a:lnTo>
                <a:lnTo>
                  <a:pt x="1917290" y="0"/>
                </a:lnTo>
                <a:lnTo>
                  <a:pt x="1917290" y="1"/>
                </a:lnTo>
                <a:lnTo>
                  <a:pt x="7031769" y="1"/>
                </a:lnTo>
                <a:close/>
              </a:path>
            </a:pathLst>
          </a:custGeom>
          <a:ln>
            <a:noFill/>
          </a:ln>
        </p:spPr>
        <p:txBody>
          <a:bodyPr rtlCol="0" anchor="ctr"/>
          <a:lstStyle/>
          <a:p>
            <a:pPr algn="ctr"/>
            <a:endParaRPr lang="en-US"/>
          </a:p>
        </p:txBody>
      </p:sp>
      <p:sp>
        <p:nvSpPr>
          <p:cNvPr id="41" name="Rectangle 45">
            <a:extLst>
              <a:ext uri="{FF2B5EF4-FFF2-40B4-BE49-F238E27FC236}">
                <a16:creationId xmlns:a16="http://schemas.microsoft.com/office/drawing/2014/main" id="{6C74A888-48BE-4604-BB14-E6C5E9D0F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983231" y="938953"/>
            <a:ext cx="6630143" cy="4980094"/>
          </a:xfrm>
        </p:spPr>
        <p:txBody>
          <a:bodyPr anchor="ctr">
            <a:normAutofit/>
          </a:bodyPr>
          <a:lstStyle/>
          <a:p>
            <a:pPr algn="r">
              <a:lnSpc>
                <a:spcPct val="90000"/>
              </a:lnSpc>
            </a:pPr>
            <a:r>
              <a:rPr lang="en-US" sz="5000" dirty="0">
                <a:cs typeface="Calibri Light"/>
              </a:rPr>
              <a:t>NAME:- Akshat </a:t>
            </a:r>
            <a:r>
              <a:rPr lang="en-US" sz="5000" dirty="0" err="1">
                <a:cs typeface="Calibri Light"/>
              </a:rPr>
              <a:t>Gangrade</a:t>
            </a:r>
            <a:br>
              <a:rPr lang="en-US" sz="5000" dirty="0">
                <a:cs typeface="Calibri Light"/>
              </a:rPr>
            </a:br>
            <a:r>
              <a:rPr lang="en-US" sz="5000" dirty="0">
                <a:cs typeface="Calibri Light"/>
              </a:rPr>
              <a:t>ENROLL NO. :- EN18CS301017</a:t>
            </a:r>
            <a:br>
              <a:rPr lang="en-US" sz="5000" dirty="0">
                <a:cs typeface="Calibri Light"/>
              </a:rPr>
            </a:br>
            <a:r>
              <a:rPr lang="en-US" sz="5000" dirty="0">
                <a:cs typeface="Calibri Light"/>
              </a:rPr>
              <a:t>COMPANY NAME:- IIT-INDORE</a:t>
            </a:r>
          </a:p>
        </p:txBody>
      </p:sp>
      <p:sp>
        <p:nvSpPr>
          <p:cNvPr id="3" name="Subtitle 2"/>
          <p:cNvSpPr>
            <a:spLocks noGrp="1"/>
          </p:cNvSpPr>
          <p:nvPr>
            <p:ph type="subTitle" idx="1"/>
          </p:nvPr>
        </p:nvSpPr>
        <p:spPr>
          <a:xfrm>
            <a:off x="8589682" y="1317171"/>
            <a:ext cx="2872975" cy="4223658"/>
          </a:xfrm>
        </p:spPr>
        <p:txBody>
          <a:bodyPr vert="horz" lIns="91440" tIns="45720" rIns="91440" bIns="45720" rtlCol="0" anchor="ctr">
            <a:normAutofit/>
          </a:bodyPr>
          <a:lstStyle/>
          <a:p>
            <a:r>
              <a:rPr lang="en-US" dirty="0">
                <a:solidFill>
                  <a:schemeClr val="bg2"/>
                </a:solidFill>
              </a:rPr>
              <a:t>Project work – II </a:t>
            </a:r>
          </a:p>
          <a:p>
            <a:r>
              <a:rPr lang="en-US" dirty="0">
                <a:solidFill>
                  <a:schemeClr val="bg2"/>
                </a:solidFill>
              </a:rPr>
              <a:t>Presentation</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9F6-F5CE-453E-8511-3740E2167F99}"/>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A90CCEC7-8C7B-4D27-8E9A-AE699C06C698}"/>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Introduction</a:t>
            </a:r>
            <a:endParaRPr lang="en-US"/>
          </a:p>
          <a:p>
            <a:pPr marL="457200" indent="-457200">
              <a:buAutoNum type="arabicPeriod"/>
            </a:pPr>
            <a:r>
              <a:rPr lang="en-US" dirty="0"/>
              <a:t>Objective and Scope of internship</a:t>
            </a:r>
          </a:p>
          <a:p>
            <a:pPr marL="457200" indent="-457200">
              <a:buAutoNum type="arabicPeriod"/>
            </a:pPr>
            <a:r>
              <a:rPr lang="en-US" dirty="0"/>
              <a:t>Tools and Technologies Learned during Internship</a:t>
            </a:r>
          </a:p>
          <a:p>
            <a:pPr marL="457200" indent="-457200">
              <a:buAutoNum type="arabicPeriod"/>
            </a:pPr>
            <a:r>
              <a:rPr lang="en-US" dirty="0">
                <a:ea typeface="+mj-lt"/>
                <a:cs typeface="+mj-lt"/>
              </a:rPr>
              <a:t>Problem Statement</a:t>
            </a:r>
          </a:p>
          <a:p>
            <a:pPr marL="457200" indent="-457200">
              <a:buAutoNum type="arabicPeriod"/>
            </a:pPr>
            <a:r>
              <a:rPr lang="en-US" dirty="0"/>
              <a:t>Proposed Methode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495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B849-FDD2-EE42-7890-28093B60E36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0D124A-D7FA-C0BF-DDCC-CA7CB269A37E}"/>
              </a:ext>
            </a:extLst>
          </p:cNvPr>
          <p:cNvSpPr>
            <a:spLocks noGrp="1"/>
          </p:cNvSpPr>
          <p:nvPr>
            <p:ph idx="1"/>
          </p:nvPr>
        </p:nvSpPr>
        <p:spPr/>
        <p:txBody>
          <a:bodyPr vert="horz" lIns="91440" tIns="45720" rIns="91440" bIns="45720" rtlCol="0" anchor="t">
            <a:normAutofit/>
          </a:bodyPr>
          <a:lstStyle/>
          <a:p>
            <a:pPr>
              <a:buClr>
                <a:srgbClr val="1E5155">
                  <a:lumMod val="40000"/>
                  <a:lumOff val="60000"/>
                </a:srgbClr>
              </a:buClr>
            </a:pPr>
            <a:r>
              <a:rPr lang="en-US" dirty="0">
                <a:ea typeface="+mj-lt"/>
                <a:cs typeface="+mj-lt"/>
              </a:rPr>
              <a:t>The internship is being done off-campus and from a government institute IIT-INDORE in the area of Machine learning , Artificial Intelligence and Deep-Learning </a:t>
            </a:r>
          </a:p>
          <a:p>
            <a:pPr>
              <a:buClr>
                <a:srgbClr val="8AD0D6"/>
              </a:buClr>
            </a:pPr>
            <a:endParaRPr lang="en-US" dirty="0">
              <a:ea typeface="+mj-lt"/>
              <a:cs typeface="+mj-lt"/>
            </a:endParaRPr>
          </a:p>
        </p:txBody>
      </p:sp>
    </p:spTree>
    <p:extLst>
      <p:ext uri="{BB962C8B-B14F-4D97-AF65-F5344CB8AC3E}">
        <p14:creationId xmlns:p14="http://schemas.microsoft.com/office/powerpoint/2010/main" val="1943809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2DB9F-9611-F8BE-0175-5580554BF145}"/>
              </a:ext>
            </a:extLst>
          </p:cNvPr>
          <p:cNvSpPr>
            <a:spLocks noGrp="1"/>
          </p:cNvSpPr>
          <p:nvPr>
            <p:ph type="title"/>
          </p:nvPr>
        </p:nvSpPr>
        <p:spPr/>
        <p:txBody>
          <a:bodyPr/>
          <a:lstStyle/>
          <a:p>
            <a:r>
              <a:rPr lang="en-US" dirty="0"/>
              <a:t>OBJECTIVES AND SCOPE</a:t>
            </a:r>
          </a:p>
        </p:txBody>
      </p:sp>
      <p:sp>
        <p:nvSpPr>
          <p:cNvPr id="3" name="Content Placeholder 2">
            <a:extLst>
              <a:ext uri="{FF2B5EF4-FFF2-40B4-BE49-F238E27FC236}">
                <a16:creationId xmlns:a16="http://schemas.microsoft.com/office/drawing/2014/main" id="{6FCFCCD8-B140-A197-C3E8-845931CC30A9}"/>
              </a:ext>
            </a:extLst>
          </p:cNvPr>
          <p:cNvSpPr>
            <a:spLocks noGrp="1"/>
          </p:cNvSpPr>
          <p:nvPr>
            <p:ph idx="1"/>
          </p:nvPr>
        </p:nvSpPr>
        <p:spPr/>
        <p:txBody>
          <a:bodyPr vert="horz" lIns="91440" tIns="45720" rIns="91440" bIns="45720" rtlCol="0" anchor="t">
            <a:normAutofit lnSpcReduction="10000"/>
          </a:bodyPr>
          <a:lstStyle/>
          <a:p>
            <a:pPr marL="0" indent="0">
              <a:buNone/>
            </a:pPr>
            <a:r>
              <a:rPr lang="en-US" dirty="0">
                <a:ea typeface="+mj-lt"/>
                <a:cs typeface="+mj-lt"/>
              </a:rPr>
              <a:t>The major objectives of internships are:</a:t>
            </a:r>
            <a:endParaRPr lang="en-US" dirty="0"/>
          </a:p>
          <a:p>
            <a:pPr marL="457200" indent="-457200">
              <a:buClr>
                <a:srgbClr val="8AD0D6"/>
              </a:buClr>
              <a:buAutoNum type="arabicPeriod"/>
            </a:pPr>
            <a:r>
              <a:rPr lang="en-US" dirty="0">
                <a:ea typeface="+mj-lt"/>
                <a:cs typeface="+mj-lt"/>
              </a:rPr>
              <a:t>Opportunity to develop skills in the field of interest</a:t>
            </a:r>
            <a:endParaRPr lang="en-US" dirty="0"/>
          </a:p>
          <a:p>
            <a:pPr marL="457200" indent="-457200">
              <a:buClr>
                <a:srgbClr val="8AD0D6"/>
              </a:buClr>
              <a:buAutoNum type="arabicPeriod"/>
            </a:pPr>
            <a:r>
              <a:rPr lang="en-US" dirty="0">
                <a:ea typeface="+mj-lt"/>
                <a:cs typeface="+mj-lt"/>
              </a:rPr>
              <a:t>Gaining vital work related experience and building strong resume for bright career</a:t>
            </a:r>
            <a:endParaRPr lang="en-US" dirty="0"/>
          </a:p>
          <a:p>
            <a:pPr marL="457200" indent="-457200">
              <a:buClr>
                <a:srgbClr val="8AD0D6"/>
              </a:buClr>
              <a:buAutoNum type="arabicPeriod"/>
            </a:pPr>
            <a:r>
              <a:rPr lang="en-US" dirty="0">
                <a:ea typeface="+mj-lt"/>
                <a:cs typeface="+mj-lt"/>
              </a:rPr>
              <a:t>Help in developing business contacts i.e. creating network contacts</a:t>
            </a:r>
            <a:endParaRPr lang="en-US" dirty="0"/>
          </a:p>
          <a:p>
            <a:pPr marL="457200" indent="-457200">
              <a:buClr>
                <a:srgbClr val="8AD0D6"/>
              </a:buClr>
              <a:buAutoNum type="arabicPeriod"/>
            </a:pPr>
            <a:r>
              <a:rPr lang="en-US" dirty="0">
                <a:ea typeface="+mj-lt"/>
                <a:cs typeface="+mj-lt"/>
              </a:rPr>
              <a:t>Internship program has provides a new perspective and learning opportunities outside the boundaries of the course curriculum and classroom activities. These opportunity has enhanced my capability to apply theoretical understanding into real-world scenarios, thereby enhancing the academic and career goals </a:t>
            </a:r>
            <a:endParaRPr lang="en-US" dirty="0"/>
          </a:p>
          <a:p>
            <a:pPr>
              <a:buClr>
                <a:srgbClr val="8AD0D6"/>
              </a:buClr>
            </a:pPr>
            <a:endParaRPr lang="en-US" dirty="0"/>
          </a:p>
        </p:txBody>
      </p:sp>
    </p:spTree>
    <p:extLst>
      <p:ext uri="{BB962C8B-B14F-4D97-AF65-F5344CB8AC3E}">
        <p14:creationId xmlns:p14="http://schemas.microsoft.com/office/powerpoint/2010/main" val="297465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68A44-3A79-4683-A644-A81D89662773}"/>
              </a:ext>
            </a:extLst>
          </p:cNvPr>
          <p:cNvSpPr>
            <a:spLocks noGrp="1"/>
          </p:cNvSpPr>
          <p:nvPr>
            <p:ph type="title"/>
          </p:nvPr>
        </p:nvSpPr>
        <p:spPr/>
        <p:txBody>
          <a:bodyPr/>
          <a:lstStyle/>
          <a:p>
            <a:r>
              <a:rPr lang="en-US" dirty="0"/>
              <a:t>TOOLS AND TECHNOLOGIES LEARNED </a:t>
            </a:r>
          </a:p>
        </p:txBody>
      </p:sp>
      <p:sp>
        <p:nvSpPr>
          <p:cNvPr id="3" name="Content Placeholder 2">
            <a:extLst>
              <a:ext uri="{FF2B5EF4-FFF2-40B4-BE49-F238E27FC236}">
                <a16:creationId xmlns:a16="http://schemas.microsoft.com/office/drawing/2014/main" id="{81487C73-BF76-4302-9988-D16A2059C17B}"/>
              </a:ext>
            </a:extLst>
          </p:cNvPr>
          <p:cNvSpPr>
            <a:spLocks noGrp="1"/>
          </p:cNvSpPr>
          <p:nvPr>
            <p:ph idx="1"/>
          </p:nvPr>
        </p:nvSpPr>
        <p:spPr/>
        <p:txBody>
          <a:bodyPr vert="horz" lIns="91440" tIns="45720" rIns="91440" bIns="45720" rtlCol="0" anchor="t">
            <a:normAutofit/>
          </a:bodyPr>
          <a:lstStyle/>
          <a:p>
            <a:r>
              <a:rPr lang="en-US" dirty="0"/>
              <a:t>During the course of internship I have worked on different technologies and various tools associated with these technologies namely:-</a:t>
            </a:r>
          </a:p>
          <a:p>
            <a:pPr marL="457200" indent="-457200">
              <a:buClr>
                <a:srgbClr val="8AD0D6"/>
              </a:buClr>
              <a:buAutoNum type="arabicPeriod"/>
            </a:pPr>
            <a:r>
              <a:rPr lang="en-US" dirty="0"/>
              <a:t>Artificial intelligence</a:t>
            </a:r>
          </a:p>
          <a:p>
            <a:pPr marL="457200" indent="-457200">
              <a:buClr>
                <a:srgbClr val="8AD0D6"/>
              </a:buClr>
              <a:buAutoNum type="arabicPeriod"/>
            </a:pPr>
            <a:r>
              <a:rPr lang="en-US" dirty="0"/>
              <a:t>Machine learning</a:t>
            </a:r>
          </a:p>
          <a:p>
            <a:pPr marL="457200" indent="-457200">
              <a:buClr>
                <a:srgbClr val="8AD0D6"/>
              </a:buClr>
              <a:buAutoNum type="arabicPeriod"/>
            </a:pPr>
            <a:r>
              <a:rPr lang="en-US" dirty="0">
                <a:ea typeface="+mj-lt"/>
                <a:cs typeface="+mj-lt"/>
              </a:rPr>
              <a:t>Deep Learning</a:t>
            </a:r>
            <a:endParaRPr lang="en-US" dirty="0"/>
          </a:p>
          <a:p>
            <a:pPr marL="457200" indent="-457200">
              <a:buClr>
                <a:srgbClr val="8AD0D6"/>
              </a:buClr>
              <a:buAutoNum type="arabicPeriod"/>
            </a:pPr>
            <a:r>
              <a:rPr lang="en-US" dirty="0"/>
              <a:t>Different techniques of Machine learning</a:t>
            </a:r>
            <a:endParaRPr lang="en-US"/>
          </a:p>
          <a:p>
            <a:pPr marL="457200" indent="-457200">
              <a:buClr>
                <a:srgbClr val="8AD0D6"/>
              </a:buClr>
              <a:buAutoNum type="arabicPeriod"/>
            </a:pPr>
            <a:r>
              <a:rPr lang="en-US" dirty="0"/>
              <a:t>Data Preprocessing</a:t>
            </a:r>
          </a:p>
          <a:p>
            <a:pPr marL="457200" indent="-457200">
              <a:buClr>
                <a:srgbClr val="8AD0D6"/>
              </a:buClr>
              <a:buAutoNum type="arabicPeriod"/>
            </a:pPr>
            <a:r>
              <a:rPr lang="en-US" dirty="0"/>
              <a:t>Artificial Neural Network</a:t>
            </a:r>
          </a:p>
        </p:txBody>
      </p:sp>
    </p:spTree>
    <p:extLst>
      <p:ext uri="{BB962C8B-B14F-4D97-AF65-F5344CB8AC3E}">
        <p14:creationId xmlns:p14="http://schemas.microsoft.com/office/powerpoint/2010/main" val="3907797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93DEF-3724-BCD7-A300-728873DCDEAF}"/>
              </a:ext>
            </a:extLst>
          </p:cNvPr>
          <p:cNvSpPr>
            <a:spLocks noGrp="1"/>
          </p:cNvSpPr>
          <p:nvPr>
            <p:ph type="title"/>
          </p:nvPr>
        </p:nvSpPr>
        <p:spPr/>
        <p:txBody>
          <a:bodyPr/>
          <a:lstStyle/>
          <a:p>
            <a:r>
              <a:rPr lang="en-US" dirty="0"/>
              <a:t>PROBLEM STATMENT</a:t>
            </a:r>
          </a:p>
        </p:txBody>
      </p:sp>
      <p:sp>
        <p:nvSpPr>
          <p:cNvPr id="3" name="Content Placeholder 2">
            <a:extLst>
              <a:ext uri="{FF2B5EF4-FFF2-40B4-BE49-F238E27FC236}">
                <a16:creationId xmlns:a16="http://schemas.microsoft.com/office/drawing/2014/main" id="{69A335DA-97E3-EA4C-297F-6587C3A29FAB}"/>
              </a:ext>
            </a:extLst>
          </p:cNvPr>
          <p:cNvSpPr>
            <a:spLocks noGrp="1"/>
          </p:cNvSpPr>
          <p:nvPr>
            <p:ph idx="1"/>
          </p:nvPr>
        </p:nvSpPr>
        <p:spPr/>
        <p:txBody>
          <a:bodyPr vert="horz" lIns="91440" tIns="45720" rIns="91440" bIns="45720" rtlCol="0" anchor="t">
            <a:normAutofit/>
          </a:bodyPr>
          <a:lstStyle/>
          <a:p>
            <a:r>
              <a:rPr lang="en-US" dirty="0"/>
              <a:t>Along with the learning of tools I have also worked on different sub-problems as a part of the internship. </a:t>
            </a:r>
            <a:endParaRPr lang="en-US"/>
          </a:p>
          <a:p>
            <a:pPr marL="0" indent="0">
              <a:buClr>
                <a:srgbClr val="8AD0D6"/>
              </a:buClr>
              <a:buNone/>
            </a:pPr>
            <a:endParaRPr lang="en-US" dirty="0">
              <a:ea typeface="+mj-lt"/>
              <a:cs typeface="+mj-lt"/>
            </a:endParaRPr>
          </a:p>
          <a:p>
            <a:pPr marL="457200" indent="-457200">
              <a:buClr>
                <a:srgbClr val="8AD0D6"/>
              </a:buClr>
              <a:buAutoNum type="arabicPeriod"/>
            </a:pPr>
            <a:r>
              <a:rPr lang="en-US" dirty="0">
                <a:ea typeface="+mj-lt"/>
                <a:cs typeface="+mj-lt"/>
              </a:rPr>
              <a:t>Designing a neural network model for given set of data and the learning algorithm to be used is Levenberg-Marquardt</a:t>
            </a:r>
            <a:endParaRPr lang="en-US" dirty="0"/>
          </a:p>
          <a:p>
            <a:pPr marL="457200" indent="-457200">
              <a:buAutoNum type="arabicPeriod"/>
            </a:pPr>
            <a:r>
              <a:rPr lang="en-US" dirty="0">
                <a:ea typeface="+mj-lt"/>
                <a:cs typeface="+mj-lt"/>
              </a:rPr>
              <a:t>Designing a machine learning model for the stock price prediction using the previous data of that stock.</a:t>
            </a:r>
            <a:endParaRPr lang="en-US" dirty="0"/>
          </a:p>
          <a:p>
            <a:pPr marL="457200" indent="-457200">
              <a:buAutoNum type="arabicPeriod"/>
            </a:pPr>
            <a:r>
              <a:rPr lang="en-US" dirty="0">
                <a:ea typeface="+mj-lt"/>
                <a:cs typeface="+mj-lt"/>
              </a:rPr>
              <a:t>Sentimental analysis of Top headlines to predict whether the price of stock will rise or fall.</a:t>
            </a:r>
            <a:endParaRPr lang="en-US" dirty="0"/>
          </a:p>
          <a:p>
            <a:pPr>
              <a:buClr>
                <a:srgbClr val="8AD0D6"/>
              </a:buClr>
            </a:pPr>
            <a:endParaRPr lang="en-US" dirty="0"/>
          </a:p>
        </p:txBody>
      </p:sp>
    </p:spTree>
    <p:extLst>
      <p:ext uri="{BB962C8B-B14F-4D97-AF65-F5344CB8AC3E}">
        <p14:creationId xmlns:p14="http://schemas.microsoft.com/office/powerpoint/2010/main" val="3219463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EE8D4-44CF-AC6E-D061-AE3DAD3154F7}"/>
              </a:ext>
            </a:extLst>
          </p:cNvPr>
          <p:cNvSpPr>
            <a:spLocks noGrp="1"/>
          </p:cNvSpPr>
          <p:nvPr>
            <p:ph type="title"/>
          </p:nvPr>
        </p:nvSpPr>
        <p:spPr/>
        <p:txBody>
          <a:bodyPr/>
          <a:lstStyle/>
          <a:p>
            <a:r>
              <a:rPr lang="en-US" dirty="0"/>
              <a:t>PROPOSED METHODE</a:t>
            </a:r>
          </a:p>
        </p:txBody>
      </p:sp>
      <p:sp>
        <p:nvSpPr>
          <p:cNvPr id="3" name="Content Placeholder 2">
            <a:extLst>
              <a:ext uri="{FF2B5EF4-FFF2-40B4-BE49-F238E27FC236}">
                <a16:creationId xmlns:a16="http://schemas.microsoft.com/office/drawing/2014/main" id="{02DBA594-BCB3-0729-D61E-BA200643A6A9}"/>
              </a:ext>
            </a:extLst>
          </p:cNvPr>
          <p:cNvSpPr>
            <a:spLocks noGrp="1"/>
          </p:cNvSpPr>
          <p:nvPr>
            <p:ph idx="1"/>
          </p:nvPr>
        </p:nvSpPr>
        <p:spPr/>
        <p:txBody>
          <a:bodyPr vert="horz" lIns="91440" tIns="45720" rIns="91440" bIns="45720" rtlCol="0" anchor="t">
            <a:normAutofit/>
          </a:bodyPr>
          <a:lstStyle/>
          <a:p>
            <a:pPr marL="0" indent="0">
              <a:buNone/>
            </a:pPr>
            <a:r>
              <a:rPr lang="en-US" dirty="0"/>
              <a:t>Library used:-</a:t>
            </a:r>
            <a:endParaRPr lang="en-US"/>
          </a:p>
          <a:p>
            <a:pPr marL="457200" indent="-457200">
              <a:buAutoNum type="arabicPeriod"/>
            </a:pPr>
            <a:r>
              <a:rPr lang="en-US" dirty="0" err="1"/>
              <a:t>NeuPy</a:t>
            </a:r>
            <a:endParaRPr lang="en-US" dirty="0"/>
          </a:p>
          <a:p>
            <a:pPr marL="457200" indent="-457200">
              <a:buAutoNum type="arabicPeriod"/>
            </a:pPr>
            <a:r>
              <a:rPr lang="en-US" dirty="0"/>
              <a:t>Pandas</a:t>
            </a:r>
          </a:p>
          <a:p>
            <a:pPr marL="457200" indent="-457200">
              <a:buAutoNum type="arabicPeriod"/>
            </a:pPr>
            <a:r>
              <a:rPr lang="en-US" dirty="0" err="1"/>
              <a:t>Numpy</a:t>
            </a:r>
            <a:endParaRPr lang="en-US" dirty="0"/>
          </a:p>
          <a:p>
            <a:pPr marL="457200" indent="-457200">
              <a:buClr>
                <a:srgbClr val="1E5155">
                  <a:lumMod val="40000"/>
                  <a:lumOff val="60000"/>
                </a:srgbClr>
              </a:buClr>
              <a:buAutoNum type="arabicPeriod"/>
            </a:pPr>
            <a:r>
              <a:rPr lang="en-US" dirty="0" err="1"/>
              <a:t>Keras</a:t>
            </a:r>
            <a:r>
              <a:rPr lang="en-US" dirty="0"/>
              <a:t> and TensorFlow</a:t>
            </a:r>
          </a:p>
          <a:p>
            <a:pPr marL="457200" indent="-457200">
              <a:buAutoNum type="arabicPeriod"/>
            </a:pPr>
            <a:r>
              <a:rPr lang="en-US" dirty="0"/>
              <a:t>Matplotlib</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61531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8696-841D-428E-3F40-83444452B1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AD05FE-0B92-7529-CCB0-D97ABD46522D}"/>
              </a:ext>
            </a:extLst>
          </p:cNvPr>
          <p:cNvSpPr>
            <a:spLocks noGrp="1"/>
          </p:cNvSpPr>
          <p:nvPr>
            <p:ph idx="1"/>
          </p:nvPr>
        </p:nvSpPr>
        <p:spPr/>
        <p:txBody>
          <a:bodyPr vert="horz" lIns="91440" tIns="45720" rIns="91440" bIns="45720" rtlCol="0" anchor="t">
            <a:normAutofit/>
          </a:bodyPr>
          <a:lstStyle/>
          <a:p>
            <a:r>
              <a:rPr lang="en-US" dirty="0"/>
              <a:t>Learning Algorithms used for problem:-</a:t>
            </a:r>
          </a:p>
          <a:p>
            <a:pPr marL="0" indent="0">
              <a:buClr>
                <a:srgbClr val="8AD0D6"/>
              </a:buClr>
              <a:buNone/>
            </a:pPr>
            <a:endParaRPr lang="en-US" dirty="0"/>
          </a:p>
          <a:p>
            <a:pPr marL="457200" indent="-457200">
              <a:buClr>
                <a:srgbClr val="8AD0D6"/>
              </a:buClr>
              <a:buAutoNum type="arabicPeriod"/>
            </a:pPr>
            <a:r>
              <a:rPr lang="en-US" dirty="0"/>
              <a:t>For the first problem the network model used is sequential model and  the learning algorithm used for training network is the </a:t>
            </a:r>
            <a:r>
              <a:rPr lang="en-US" dirty="0" err="1"/>
              <a:t>levenberg-marqudart</a:t>
            </a:r>
            <a:r>
              <a:rPr lang="en-US" dirty="0"/>
              <a:t> and the activation function used is </a:t>
            </a:r>
            <a:r>
              <a:rPr lang="en-US" dirty="0" err="1"/>
              <a:t>RelU</a:t>
            </a:r>
            <a:endParaRPr lang="en-US" dirty="0"/>
          </a:p>
          <a:p>
            <a:pPr marL="457200" indent="-457200">
              <a:buClr>
                <a:srgbClr val="8AD0D6"/>
              </a:buClr>
              <a:buAutoNum type="arabicPeriod"/>
            </a:pPr>
            <a:r>
              <a:rPr lang="en-US" dirty="0"/>
              <a:t>For the second problem  the network model used is Stacked LSTM as the problem is of time series data and LSTM model works well with these data and the learning algorithm or the optimizer used  is </a:t>
            </a:r>
            <a:r>
              <a:rPr lang="en-US" dirty="0" err="1"/>
              <a:t>adam</a:t>
            </a:r>
            <a:r>
              <a:rPr lang="en-US" dirty="0"/>
              <a:t> optimizer</a:t>
            </a:r>
          </a:p>
          <a:p>
            <a:pPr marL="457200" indent="-457200">
              <a:buClr>
                <a:srgbClr val="8AD0D6"/>
              </a:buClr>
              <a:buAutoNum type="arabicPeriod"/>
            </a:pPr>
            <a:r>
              <a:rPr lang="en-US" dirty="0" err="1"/>
              <a:t>Fro</a:t>
            </a:r>
            <a:r>
              <a:rPr lang="en-US" dirty="0"/>
              <a:t> the Third </a:t>
            </a:r>
            <a:r>
              <a:rPr lang="en-US" dirty="0" err="1"/>
              <a:t>Probleum</a:t>
            </a:r>
            <a:r>
              <a:rPr lang="en-US" dirty="0"/>
              <a:t> </a:t>
            </a:r>
            <a:r>
              <a:rPr lang="en-US" dirty="0" err="1"/>
              <a:t>CountVectorizer</a:t>
            </a:r>
            <a:r>
              <a:rPr lang="en-US" dirty="0"/>
              <a:t> and Random forest classifier is used for the training purpose</a:t>
            </a:r>
          </a:p>
          <a:p>
            <a:pPr marL="0" indent="0">
              <a:buClr>
                <a:srgbClr val="8AD0D6"/>
              </a:buClr>
              <a:buNone/>
            </a:pPr>
            <a:endParaRPr lang="en-US" dirty="0"/>
          </a:p>
        </p:txBody>
      </p:sp>
      <p:sp>
        <p:nvSpPr>
          <p:cNvPr id="4" name="TextBox 3">
            <a:extLst>
              <a:ext uri="{FF2B5EF4-FFF2-40B4-BE49-F238E27FC236}">
                <a16:creationId xmlns:a16="http://schemas.microsoft.com/office/drawing/2014/main" id="{E0F20C8D-9F3B-4C85-B99C-8EB21FD2C4B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80905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B5AF6-0BE5-455C-8177-76F9F1ED93BC}"/>
              </a:ext>
            </a:extLst>
          </p:cNvPr>
          <p:cNvSpPr>
            <a:spLocks noGrp="1"/>
          </p:cNvSpPr>
          <p:nvPr>
            <p:ph type="title"/>
          </p:nvPr>
        </p:nvSpPr>
        <p:spPr/>
        <p:txBody>
          <a:bodyPr/>
          <a:lstStyle/>
          <a:p>
            <a:r>
              <a:rPr lang="en-US" dirty="0">
                <a:ea typeface="+mj-lt"/>
                <a:cs typeface="+mj-lt"/>
              </a:rPr>
              <a:t>Steps involved:-</a:t>
            </a:r>
            <a:endParaRPr lang="en-US" dirty="0"/>
          </a:p>
        </p:txBody>
      </p:sp>
      <p:sp>
        <p:nvSpPr>
          <p:cNvPr id="3" name="Content Placeholder 2">
            <a:extLst>
              <a:ext uri="{FF2B5EF4-FFF2-40B4-BE49-F238E27FC236}">
                <a16:creationId xmlns:a16="http://schemas.microsoft.com/office/drawing/2014/main" id="{F3390AF7-8C01-39F3-130F-B06638EC7861}"/>
              </a:ext>
            </a:extLst>
          </p:cNvPr>
          <p:cNvSpPr>
            <a:spLocks noGrp="1"/>
          </p:cNvSpPr>
          <p:nvPr>
            <p:ph idx="1"/>
          </p:nvPr>
        </p:nvSpPr>
        <p:spPr/>
        <p:txBody>
          <a:bodyPr vert="horz" lIns="91440" tIns="45720" rIns="91440" bIns="45720" rtlCol="0" anchor="t">
            <a:normAutofit/>
          </a:bodyPr>
          <a:lstStyle/>
          <a:p>
            <a:pPr marL="457200" indent="-457200">
              <a:buAutoNum type="arabicPeriod"/>
            </a:pPr>
            <a:r>
              <a:rPr lang="en-US" dirty="0"/>
              <a:t>Import Of Library</a:t>
            </a:r>
            <a:endParaRPr lang="en-US"/>
          </a:p>
          <a:p>
            <a:pPr marL="457200" indent="-457200">
              <a:buClr>
                <a:srgbClr val="8AD0D6"/>
              </a:buClr>
              <a:buAutoNum type="arabicPeriod"/>
            </a:pPr>
            <a:r>
              <a:rPr lang="en-US" dirty="0"/>
              <a:t>Loading of the Dataset</a:t>
            </a:r>
          </a:p>
          <a:p>
            <a:pPr marL="457200" indent="-457200">
              <a:buClr>
                <a:srgbClr val="8AD0D6"/>
              </a:buClr>
              <a:buAutoNum type="arabicPeriod"/>
            </a:pPr>
            <a:r>
              <a:rPr lang="en-US" dirty="0"/>
              <a:t>Data Cleaning</a:t>
            </a:r>
          </a:p>
          <a:p>
            <a:pPr marL="457200" indent="-457200">
              <a:buClr>
                <a:srgbClr val="8AD0D6"/>
              </a:buClr>
              <a:buAutoNum type="arabicPeriod"/>
            </a:pPr>
            <a:r>
              <a:rPr lang="en-US" dirty="0"/>
              <a:t>Splitting data into training and test </a:t>
            </a:r>
          </a:p>
          <a:p>
            <a:pPr marL="457200" indent="-457200">
              <a:buClr>
                <a:srgbClr val="8AD0D6"/>
              </a:buClr>
              <a:buAutoNum type="arabicPeriod"/>
            </a:pPr>
            <a:r>
              <a:rPr lang="en-US" dirty="0"/>
              <a:t>Model Building or creation neural networks using </a:t>
            </a:r>
            <a:r>
              <a:rPr lang="en-US" dirty="0" err="1"/>
              <a:t>tensorFlow</a:t>
            </a:r>
            <a:endParaRPr lang="en-US"/>
          </a:p>
          <a:p>
            <a:pPr marL="457200" indent="-457200">
              <a:buClr>
                <a:srgbClr val="8AD0D6"/>
              </a:buClr>
              <a:buAutoNum type="arabicPeriod"/>
            </a:pPr>
            <a:r>
              <a:rPr lang="en-US" dirty="0"/>
              <a:t>Fitting and training network</a:t>
            </a:r>
          </a:p>
          <a:p>
            <a:pPr marL="457200" indent="-457200">
              <a:buClr>
                <a:srgbClr val="8AD0D6"/>
              </a:buClr>
              <a:buAutoNum type="arabicPeriod"/>
            </a:pPr>
            <a:r>
              <a:rPr lang="en-US" dirty="0"/>
              <a:t>Prediction the output</a:t>
            </a:r>
          </a:p>
          <a:p>
            <a:pPr marL="0" indent="0">
              <a:buClr>
                <a:srgbClr val="8AD0D6"/>
              </a:buClr>
              <a:buNone/>
            </a:pPr>
            <a:endParaRPr lang="en-US" dirty="0"/>
          </a:p>
          <a:p>
            <a:pPr>
              <a:buClr>
                <a:srgbClr val="8AD0D6"/>
              </a:buClr>
            </a:pPr>
            <a:endParaRPr lang="en-US" dirty="0"/>
          </a:p>
        </p:txBody>
      </p:sp>
    </p:spTree>
    <p:extLst>
      <p:ext uri="{BB962C8B-B14F-4D97-AF65-F5344CB8AC3E}">
        <p14:creationId xmlns:p14="http://schemas.microsoft.com/office/powerpoint/2010/main" val="1993611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NAME:- Akshat Gangrade ENROLL NO. :- EN18CS301017 COMPANY NAME:- IIT-INDORE</vt:lpstr>
      <vt:lpstr>Contents:-</vt:lpstr>
      <vt:lpstr>INTRODUCTION</vt:lpstr>
      <vt:lpstr>OBJECTIVES AND SCOPE</vt:lpstr>
      <vt:lpstr>TOOLS AND TECHNOLOGIES LEARNED </vt:lpstr>
      <vt:lpstr>PROBLEM STATMENT</vt:lpstr>
      <vt:lpstr>PROPOSED METHODE</vt:lpstr>
      <vt:lpstr>PowerPoint Presentation</vt:lpstr>
      <vt:lpstr>Steps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title>
  <dc:creator/>
  <cp:lastModifiedBy/>
  <cp:revision>1024</cp:revision>
  <dcterms:created xsi:type="dcterms:W3CDTF">2021-08-19T04:53:04Z</dcterms:created>
  <dcterms:modified xsi:type="dcterms:W3CDTF">2022-05-10T12:22:30Z</dcterms:modified>
</cp:coreProperties>
</file>