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8"/>
  </p:notesMasterIdLst>
  <p:sldIdLst>
    <p:sldId id="256" r:id="rId2"/>
    <p:sldId id="257" r:id="rId3"/>
    <p:sldId id="260" r:id="rId4"/>
    <p:sldId id="262" r:id="rId5"/>
    <p:sldId id="270" r:id="rId6"/>
    <p:sldId id="258" r:id="rId7"/>
    <p:sldId id="259" r:id="rId8"/>
    <p:sldId id="261" r:id="rId9"/>
    <p:sldId id="263" r:id="rId10"/>
    <p:sldId id="265" r:id="rId11"/>
    <p:sldId id="266" r:id="rId12"/>
    <p:sldId id="267" r:id="rId13"/>
    <p:sldId id="268"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983EA-7152-A0F4-77EB-8C7D13267E95}" v="118" dt="2021-10-12T16:41:05.729"/>
    <p1510:client id="{899F756D-9A23-4FE1-B089-C0A9E15CBD14}" v="145" dt="2021-10-12T16:05:28.704"/>
    <p1510:client id="{AEC27B18-8B38-F338-28A1-F5EE802AE5EB}" v="6" dt="2021-10-13T01:50:16.014"/>
    <p1510:client id="{D33CEB2E-C66F-4765-2357-F066687AE3D2}" v="517" dt="2021-10-12T17:10:53.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7B48D-4F21-4FA4-9A15-FF0C6BFE83A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494F671-FAF6-427A-A290-43D8B9150685}">
      <dgm:prSet/>
      <dgm:spPr/>
      <dgm:t>
        <a:bodyPr/>
        <a:lstStyle/>
        <a:p>
          <a:r>
            <a:rPr lang="en-US"/>
            <a:t>Radioactive decay occurs when an unstable atomic nucleus loses energy by emitting energy in the form of emitted particles or electromagnetic waves, called radiation. </a:t>
          </a:r>
        </a:p>
      </dgm:t>
    </dgm:pt>
    <dgm:pt modelId="{7E0944B8-1AFF-4993-A41A-8A9B6C36F78B}" type="parTrans" cxnId="{AC8E498E-E8B5-4CE1-AA56-1DFA56C69909}">
      <dgm:prSet/>
      <dgm:spPr/>
      <dgm:t>
        <a:bodyPr/>
        <a:lstStyle/>
        <a:p>
          <a:endParaRPr lang="en-US"/>
        </a:p>
      </dgm:t>
    </dgm:pt>
    <dgm:pt modelId="{B98FCD20-9FAD-463F-9236-EC503ACF9B22}" type="sibTrans" cxnId="{AC8E498E-E8B5-4CE1-AA56-1DFA56C69909}">
      <dgm:prSet/>
      <dgm:spPr/>
      <dgm:t>
        <a:bodyPr/>
        <a:lstStyle/>
        <a:p>
          <a:endParaRPr lang="en-US"/>
        </a:p>
      </dgm:t>
    </dgm:pt>
    <dgm:pt modelId="{AF75295A-07B9-4322-887C-51D68E35C0CF}">
      <dgm:prSet/>
      <dgm:spPr/>
      <dgm:t>
        <a:bodyPr/>
        <a:lstStyle/>
        <a:p>
          <a:r>
            <a:rPr lang="en-US"/>
            <a:t>Radioactivity can be categorized chiefly according to their nuclear energetics into; alpha-decay, beta-decay, gamma-ray emission, internal conversion, electron capture and positron decay</a:t>
          </a:r>
        </a:p>
      </dgm:t>
    </dgm:pt>
    <dgm:pt modelId="{F9246B0B-48D8-41FB-B37A-C6706D292E4A}" type="parTrans" cxnId="{A410860B-6CDF-4EFD-AFCB-34F2E2008C6C}">
      <dgm:prSet/>
      <dgm:spPr/>
      <dgm:t>
        <a:bodyPr/>
        <a:lstStyle/>
        <a:p>
          <a:endParaRPr lang="en-US"/>
        </a:p>
      </dgm:t>
    </dgm:pt>
    <dgm:pt modelId="{1C644935-7783-4E62-BDBB-DA5FDA7DD03C}" type="sibTrans" cxnId="{A410860B-6CDF-4EFD-AFCB-34F2E2008C6C}">
      <dgm:prSet/>
      <dgm:spPr/>
      <dgm:t>
        <a:bodyPr/>
        <a:lstStyle/>
        <a:p>
          <a:endParaRPr lang="en-US"/>
        </a:p>
      </dgm:t>
    </dgm:pt>
    <dgm:pt modelId="{873985B7-12D6-4A9A-919C-AD5539EA3A14}" type="pres">
      <dgm:prSet presAssocID="{69A7B48D-4F21-4FA4-9A15-FF0C6BFE83A2}" presName="linear" presStyleCnt="0">
        <dgm:presLayoutVars>
          <dgm:animLvl val="lvl"/>
          <dgm:resizeHandles val="exact"/>
        </dgm:presLayoutVars>
      </dgm:prSet>
      <dgm:spPr/>
    </dgm:pt>
    <dgm:pt modelId="{050981C7-D61A-438A-A125-1EBDEBD61E59}" type="pres">
      <dgm:prSet presAssocID="{F494F671-FAF6-427A-A290-43D8B9150685}" presName="parentText" presStyleLbl="node1" presStyleIdx="0" presStyleCnt="2">
        <dgm:presLayoutVars>
          <dgm:chMax val="0"/>
          <dgm:bulletEnabled val="1"/>
        </dgm:presLayoutVars>
      </dgm:prSet>
      <dgm:spPr/>
    </dgm:pt>
    <dgm:pt modelId="{AD2F10FC-84B6-4063-AE68-BC311B05A74E}" type="pres">
      <dgm:prSet presAssocID="{B98FCD20-9FAD-463F-9236-EC503ACF9B22}" presName="spacer" presStyleCnt="0"/>
      <dgm:spPr/>
    </dgm:pt>
    <dgm:pt modelId="{520B8C8F-DF1A-4C82-AF84-975F03469A33}" type="pres">
      <dgm:prSet presAssocID="{AF75295A-07B9-4322-887C-51D68E35C0CF}" presName="parentText" presStyleLbl="node1" presStyleIdx="1" presStyleCnt="2">
        <dgm:presLayoutVars>
          <dgm:chMax val="0"/>
          <dgm:bulletEnabled val="1"/>
        </dgm:presLayoutVars>
      </dgm:prSet>
      <dgm:spPr/>
    </dgm:pt>
  </dgm:ptLst>
  <dgm:cxnLst>
    <dgm:cxn modelId="{A410860B-6CDF-4EFD-AFCB-34F2E2008C6C}" srcId="{69A7B48D-4F21-4FA4-9A15-FF0C6BFE83A2}" destId="{AF75295A-07B9-4322-887C-51D68E35C0CF}" srcOrd="1" destOrd="0" parTransId="{F9246B0B-48D8-41FB-B37A-C6706D292E4A}" sibTransId="{1C644935-7783-4E62-BDBB-DA5FDA7DD03C}"/>
    <dgm:cxn modelId="{D44ED15E-D3BB-4EE1-9CD2-94187A2238E0}" type="presOf" srcId="{F494F671-FAF6-427A-A290-43D8B9150685}" destId="{050981C7-D61A-438A-A125-1EBDEBD61E59}" srcOrd="0" destOrd="0" presId="urn:microsoft.com/office/officeart/2005/8/layout/vList2"/>
    <dgm:cxn modelId="{AC8E498E-E8B5-4CE1-AA56-1DFA56C69909}" srcId="{69A7B48D-4F21-4FA4-9A15-FF0C6BFE83A2}" destId="{F494F671-FAF6-427A-A290-43D8B9150685}" srcOrd="0" destOrd="0" parTransId="{7E0944B8-1AFF-4993-A41A-8A9B6C36F78B}" sibTransId="{B98FCD20-9FAD-463F-9236-EC503ACF9B22}"/>
    <dgm:cxn modelId="{25B3C990-D1A3-4ECA-B8E5-4CA96D968614}" type="presOf" srcId="{69A7B48D-4F21-4FA4-9A15-FF0C6BFE83A2}" destId="{873985B7-12D6-4A9A-919C-AD5539EA3A14}" srcOrd="0" destOrd="0" presId="urn:microsoft.com/office/officeart/2005/8/layout/vList2"/>
    <dgm:cxn modelId="{FD9C3498-5860-4004-8F41-38D0B37351A3}" type="presOf" srcId="{AF75295A-07B9-4322-887C-51D68E35C0CF}" destId="{520B8C8F-DF1A-4C82-AF84-975F03469A33}" srcOrd="0" destOrd="0" presId="urn:microsoft.com/office/officeart/2005/8/layout/vList2"/>
    <dgm:cxn modelId="{E0D69503-A85A-456C-8B5A-56DB5AC40B44}" type="presParOf" srcId="{873985B7-12D6-4A9A-919C-AD5539EA3A14}" destId="{050981C7-D61A-438A-A125-1EBDEBD61E59}" srcOrd="0" destOrd="0" presId="urn:microsoft.com/office/officeart/2005/8/layout/vList2"/>
    <dgm:cxn modelId="{74810E74-DBD0-4F29-929A-F57C7EF0AB33}" type="presParOf" srcId="{873985B7-12D6-4A9A-919C-AD5539EA3A14}" destId="{AD2F10FC-84B6-4063-AE68-BC311B05A74E}" srcOrd="1" destOrd="0" presId="urn:microsoft.com/office/officeart/2005/8/layout/vList2"/>
    <dgm:cxn modelId="{1C8462CC-8917-460F-A420-A759FF9665EF}" type="presParOf" srcId="{873985B7-12D6-4A9A-919C-AD5539EA3A14}" destId="{520B8C8F-DF1A-4C82-AF84-975F03469A3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981C7-D61A-438A-A125-1EBDEBD61E59}">
      <dsp:nvSpPr>
        <dsp:cNvPr id="0" name=""/>
        <dsp:cNvSpPr/>
      </dsp:nvSpPr>
      <dsp:spPr>
        <a:xfrm>
          <a:off x="0" y="62164"/>
          <a:ext cx="5464315" cy="25342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Radioactive decay occurs when an unstable atomic nucleus loses energy by emitting energy in the form of emitted particles or electromagnetic waves, called radiation. </a:t>
          </a:r>
        </a:p>
      </dsp:txBody>
      <dsp:txXfrm>
        <a:off x="123710" y="185874"/>
        <a:ext cx="5216895" cy="2286800"/>
      </dsp:txXfrm>
    </dsp:sp>
    <dsp:sp modelId="{520B8C8F-DF1A-4C82-AF84-975F03469A33}">
      <dsp:nvSpPr>
        <dsp:cNvPr id="0" name=""/>
        <dsp:cNvSpPr/>
      </dsp:nvSpPr>
      <dsp:spPr>
        <a:xfrm>
          <a:off x="0" y="2665504"/>
          <a:ext cx="5464315" cy="2534220"/>
        </a:xfrm>
        <a:prstGeom prst="roundRect">
          <a:avLst/>
        </a:prstGeom>
        <a:solidFill>
          <a:schemeClr val="accent2">
            <a:hueOff val="-1498895"/>
            <a:satOff val="10285"/>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Radioactivity can be categorized chiefly according to their nuclear energetics into; alpha-decay, beta-decay, gamma-ray emission, internal conversion, electron capture and positron decay</a:t>
          </a:r>
        </a:p>
      </dsp:txBody>
      <dsp:txXfrm>
        <a:off x="123710" y="2789214"/>
        <a:ext cx="5216895" cy="2286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C887D-4DCD-4B67-A4F9-AECF06E8B5B5}" type="datetimeFigureOut">
              <a:rPr lang="en-US"/>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858D5-C42B-49D1-8330-D3444366D3B6}" type="slidenum">
              <a:rPr lang="en-US"/>
              <a:t>‹#›</a:t>
            </a:fld>
            <a:endParaRPr lang="en-US"/>
          </a:p>
        </p:txBody>
      </p:sp>
    </p:spTree>
    <p:extLst>
      <p:ext uri="{BB962C8B-B14F-4D97-AF65-F5344CB8AC3E}">
        <p14:creationId xmlns:p14="http://schemas.microsoft.com/office/powerpoint/2010/main" val="17843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A48858D5-C42B-49D1-8330-D3444366D3B6}" type="slidenum">
              <a:rPr lang="en-US"/>
              <a:t>14</a:t>
            </a:fld>
            <a:endParaRPr lang="en-US"/>
          </a:p>
        </p:txBody>
      </p:sp>
    </p:spTree>
    <p:extLst>
      <p:ext uri="{BB962C8B-B14F-4D97-AF65-F5344CB8AC3E}">
        <p14:creationId xmlns:p14="http://schemas.microsoft.com/office/powerpoint/2010/main" val="653564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10/12/2021</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035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10/12/2021</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863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10/12/2021</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8360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10/12/2021</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80645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10/12/2021</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096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10/12/2021</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079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10/12/2021</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7885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10/12/2021</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080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10/12/2021</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1135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10/12/2021</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2657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10/12/2021</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7126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10/12/2021</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087553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5" name="Rectangle 1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34B9DE3-1715-4EE3-99FA-C9BC12F5D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6BA2148-F51F-4602-A499-1349D370DC74}"/>
              </a:ext>
            </a:extLst>
          </p:cNvPr>
          <p:cNvPicPr>
            <a:picLocks noChangeAspect="1"/>
          </p:cNvPicPr>
          <p:nvPr/>
        </p:nvPicPr>
        <p:blipFill rotWithShape="1">
          <a:blip r:embed="rId2">
            <a:alphaModFix amt="40000"/>
          </a:blip>
          <a:srcRect t="2398" r="6" b="13191"/>
          <a:stretch/>
        </p:blipFill>
        <p:spPr>
          <a:xfrm>
            <a:off x="20" y="10"/>
            <a:ext cx="12188932" cy="6857990"/>
          </a:xfrm>
          <a:prstGeom prst="rect">
            <a:avLst/>
          </a:prstGeom>
        </p:spPr>
      </p:pic>
      <p:sp>
        <p:nvSpPr>
          <p:cNvPr id="2" name="Title 1"/>
          <p:cNvSpPr>
            <a:spLocks noGrp="1"/>
          </p:cNvSpPr>
          <p:nvPr>
            <p:ph type="ctrTitle"/>
          </p:nvPr>
        </p:nvSpPr>
        <p:spPr>
          <a:xfrm>
            <a:off x="482601" y="799418"/>
            <a:ext cx="5613398" cy="2929357"/>
          </a:xfrm>
        </p:spPr>
        <p:txBody>
          <a:bodyPr vert="horz" lIns="91440" tIns="45720" rIns="91440" bIns="45720" rtlCol="0" anchor="t">
            <a:normAutofit/>
          </a:bodyPr>
          <a:lstStyle/>
          <a:p>
            <a:pPr>
              <a:lnSpc>
                <a:spcPct val="90000"/>
              </a:lnSpc>
            </a:pPr>
            <a:r>
              <a:rPr lang="en-US" sz="5100">
                <a:solidFill>
                  <a:srgbClr val="FFFFFF"/>
                </a:solidFill>
              </a:rPr>
              <a:t>LAPLACE TRANSFORM IN RADIOACTIVE DECAY</a:t>
            </a:r>
          </a:p>
        </p:txBody>
      </p:sp>
      <p:cxnSp>
        <p:nvCxnSpPr>
          <p:cNvPr id="19" name="Straight Connector 18">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Subtitle 2"/>
          <p:cNvSpPr>
            <a:spLocks noGrp="1"/>
          </p:cNvSpPr>
          <p:nvPr>
            <p:ph type="subTitle" idx="1"/>
          </p:nvPr>
        </p:nvSpPr>
        <p:spPr>
          <a:xfrm>
            <a:off x="6095999" y="3728775"/>
            <a:ext cx="5533671" cy="2299681"/>
          </a:xfrm>
        </p:spPr>
        <p:txBody>
          <a:bodyPr vert="horz" lIns="91440" tIns="45720" rIns="91440" bIns="45720" rtlCol="0" anchor="b">
            <a:normAutofit/>
          </a:bodyPr>
          <a:lstStyle/>
          <a:p>
            <a:pPr algn="r"/>
            <a:r>
              <a:rPr lang="en-US" sz="2000">
                <a:solidFill>
                  <a:srgbClr val="FFFFFF"/>
                </a:solidFill>
              </a:rPr>
              <a:t>By</a:t>
            </a:r>
          </a:p>
          <a:p>
            <a:pPr algn="r"/>
            <a:r>
              <a:rPr lang="en-US" sz="2000">
                <a:solidFill>
                  <a:srgbClr val="FFFFFF"/>
                </a:solidFill>
              </a:rPr>
              <a:t>SAI DINESH – 20PW30</a:t>
            </a:r>
          </a:p>
          <a:p>
            <a:pPr algn="r"/>
            <a:r>
              <a:rPr lang="en-US" sz="2000">
                <a:solidFill>
                  <a:srgbClr val="FFFFFF"/>
                </a:solidFill>
              </a:rPr>
              <a:t>SAMBANTHAM – 20PW31</a:t>
            </a:r>
          </a:p>
          <a:p>
            <a:pPr algn="r"/>
            <a:r>
              <a:rPr lang="en-US" sz="2000">
                <a:solidFill>
                  <a:srgbClr val="FFFFFF"/>
                </a:solidFill>
              </a:rPr>
              <a:t>SANJITH - 20PW32</a:t>
            </a:r>
          </a:p>
        </p:txBody>
      </p:sp>
      <p:cxnSp>
        <p:nvCxnSpPr>
          <p:cNvPr id="21" name="Straight Connector 20">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9BD148E7-1EDB-4129-A130-04858F701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5"/>
            <a:ext cx="11147071" cy="585126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68A44-0BFE-4689-A7E3-0EBCE1A95D40}"/>
              </a:ext>
            </a:extLst>
          </p:cNvPr>
          <p:cNvSpPr>
            <a:spLocks noGrp="1"/>
          </p:cNvSpPr>
          <p:nvPr>
            <p:ph type="title"/>
          </p:nvPr>
        </p:nvSpPr>
        <p:spPr>
          <a:xfrm>
            <a:off x="680605" y="976160"/>
            <a:ext cx="5415395" cy="4902115"/>
          </a:xfrm>
        </p:spPr>
        <p:txBody>
          <a:bodyPr anchor="ctr">
            <a:normAutofit/>
          </a:bodyPr>
          <a:lstStyle/>
          <a:p>
            <a:r>
              <a:rPr lang="en-US"/>
              <a:t>EXAMPLE</a:t>
            </a:r>
          </a:p>
        </p:txBody>
      </p:sp>
      <p:cxnSp>
        <p:nvCxnSpPr>
          <p:cNvPr id="28" name="Straight Connector 11">
            <a:extLst>
              <a:ext uri="{FF2B5EF4-FFF2-40B4-BE49-F238E27FC236}">
                <a16:creationId xmlns:a16="http://schemas.microsoft.com/office/drawing/2014/main" id="{8E1E68C9-4F6E-4640-AE06-FCA671F7D5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52B0F820-A9B5-445A-B679-AE84A23792B7}"/>
              </a:ext>
            </a:extLst>
          </p:cNvPr>
          <p:cNvSpPr>
            <a:spLocks noGrp="1"/>
          </p:cNvSpPr>
          <p:nvPr>
            <p:ph idx="1"/>
          </p:nvPr>
        </p:nvSpPr>
        <p:spPr>
          <a:xfrm>
            <a:off x="6324144" y="976160"/>
            <a:ext cx="5114069" cy="4902125"/>
          </a:xfrm>
        </p:spPr>
        <p:txBody>
          <a:bodyPr vert="horz" lIns="91440" tIns="45720" rIns="91440" bIns="45720" rtlCol="0" anchor="ctr">
            <a:normAutofit/>
          </a:bodyPr>
          <a:lstStyle/>
          <a:p>
            <a:endParaRPr lang="en-US" sz="2000"/>
          </a:p>
          <a:p>
            <a:r>
              <a:rPr lang="en-US">
                <a:ea typeface="+mn-lt"/>
                <a:cs typeface="+mn-lt"/>
              </a:rPr>
              <a:t> phosphorus substance is known to decay at a rate proportional to the amount present. If initially there is 1000 milligrams of the phosphorus substance present after five hours it is observed that the phosphorus substance has lost 20 percent of its original mass, find the life of the phosphorus substance.</a:t>
            </a:r>
            <a:endParaRPr lang="en-US"/>
          </a:p>
          <a:p>
            <a:endParaRPr lang="en-US"/>
          </a:p>
        </p:txBody>
      </p:sp>
      <p:cxnSp>
        <p:nvCxnSpPr>
          <p:cNvPr id="29" name="Straight Connector 13">
            <a:extLst>
              <a:ext uri="{FF2B5EF4-FFF2-40B4-BE49-F238E27FC236}">
                <a16:creationId xmlns:a16="http://schemas.microsoft.com/office/drawing/2014/main" id="{8DF3F0BE-4FF5-481A-9206-F765D61B5F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58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30E22D-F0E9-4E2D-B9AB-F5FD3FE4E03D}"/>
              </a:ext>
            </a:extLst>
          </p:cNvPr>
          <p:cNvSpPr txBox="1"/>
          <p:nvPr/>
        </p:nvSpPr>
        <p:spPr>
          <a:xfrm>
            <a:off x="968189" y="1595718"/>
            <a:ext cx="1025562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The problem can be written in mathematical form as </a:t>
            </a:r>
          </a:p>
          <a:p>
            <a:r>
              <a:rPr lang="en-US" sz="2400">
                <a:ea typeface="+mn-lt"/>
                <a:cs typeface="+mn-lt"/>
              </a:rPr>
              <a:t>𝑑𝑃(𝑡)/ 𝑑𝑡 = −𝛼𝑃(𝑡)</a:t>
            </a:r>
            <a:endParaRPr lang="en-US" sz="2400"/>
          </a:p>
          <a:p>
            <a:pPr algn="l"/>
            <a:endParaRPr lang="en-US" sz="2400"/>
          </a:p>
          <a:p>
            <a:r>
              <a:rPr lang="en-US" sz="2400">
                <a:ea typeface="+mn-lt"/>
                <a:cs typeface="+mn-lt"/>
              </a:rPr>
              <a:t>Where P denote the amount of phosphorus substance at time t and 𝛼 is the constant of proportionality. </a:t>
            </a:r>
            <a:endParaRPr lang="en-US">
              <a:ea typeface="+mn-lt"/>
              <a:cs typeface="+mn-lt"/>
            </a:endParaRPr>
          </a:p>
          <a:p>
            <a:r>
              <a:rPr lang="en-US" sz="2400">
                <a:ea typeface="+mn-lt"/>
                <a:cs typeface="+mn-lt"/>
              </a:rPr>
              <a:t>Consider 𝑃₀ is the initial amount of the phosphorus substance at time 𝑡 = 0.</a:t>
            </a:r>
            <a:endParaRPr lang="en-US"/>
          </a:p>
          <a:p>
            <a:endParaRPr lang="en-US" sz="2400"/>
          </a:p>
          <a:p>
            <a:r>
              <a:rPr lang="en-US" sz="2400">
                <a:ea typeface="+mn-lt"/>
                <a:cs typeface="+mn-lt"/>
              </a:rPr>
              <a:t>By applying Laplace transform</a:t>
            </a:r>
            <a:endParaRPr lang="en-US"/>
          </a:p>
          <a:p>
            <a:endParaRPr lang="en-US" sz="2400"/>
          </a:p>
          <a:p>
            <a:r>
              <a:rPr lang="en-US" sz="2400">
                <a:ea typeface="+mn-lt"/>
                <a:cs typeface="+mn-lt"/>
              </a:rPr>
              <a:t>𝐿 [ 𝑑𝑃/ 𝑑𝑡 ] = −𝛼𝐿[𝑃(𝑡)]</a:t>
            </a:r>
            <a:endParaRPr lang="en-US"/>
          </a:p>
          <a:p>
            <a:endParaRPr lang="en-US" sz="2400"/>
          </a:p>
          <a:p>
            <a:endParaRPr lang="en-US" sz="2400"/>
          </a:p>
          <a:p>
            <a:endParaRPr lang="en-US" sz="2400"/>
          </a:p>
          <a:p>
            <a:endParaRPr lang="en-US" sz="2400"/>
          </a:p>
        </p:txBody>
      </p:sp>
    </p:spTree>
    <p:extLst>
      <p:ext uri="{BB962C8B-B14F-4D97-AF65-F5344CB8AC3E}">
        <p14:creationId xmlns:p14="http://schemas.microsoft.com/office/powerpoint/2010/main" val="426786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4DBA2-D81B-46C0-8E54-5EE560492E29}"/>
              </a:ext>
            </a:extLst>
          </p:cNvPr>
          <p:cNvSpPr txBox="1"/>
          <p:nvPr/>
        </p:nvSpPr>
        <p:spPr>
          <a:xfrm>
            <a:off x="941294" y="1524000"/>
            <a:ext cx="910814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Now applying the property, Laplace transform of derivative of function, and at 𝑡 = 0, 𝑃 = 𝑃₀ = 1000, we have </a:t>
            </a:r>
          </a:p>
          <a:p>
            <a:endParaRPr lang="en-US" sz="2400">
              <a:ea typeface="+mn-lt"/>
              <a:cs typeface="+mn-lt"/>
            </a:endParaRPr>
          </a:p>
          <a:p>
            <a:r>
              <a:rPr lang="en-US" sz="2400">
                <a:ea typeface="+mn-lt"/>
                <a:cs typeface="+mn-lt"/>
              </a:rPr>
              <a:t>𝑠𝐿[𝑃(𝑡)] −1000 = −𝛼𝐿[𝑃(𝑡)] </a:t>
            </a:r>
          </a:p>
          <a:p>
            <a:endParaRPr lang="en-US" sz="2400">
              <a:ea typeface="+mn-lt"/>
              <a:cs typeface="+mn-lt"/>
            </a:endParaRPr>
          </a:p>
          <a:p>
            <a:r>
              <a:rPr lang="en-US" sz="2400">
                <a:ea typeface="+mn-lt"/>
                <a:cs typeface="+mn-lt"/>
              </a:rPr>
              <a:t>==&gt; 𝐿[𝑃(𝑡)] = 1000/(𝑠+𝛼)</a:t>
            </a:r>
            <a:endParaRPr lang="en-US" sz="2400"/>
          </a:p>
          <a:p>
            <a:pPr algn="l"/>
            <a:endParaRPr lang="en-US" sz="2400"/>
          </a:p>
          <a:p>
            <a:r>
              <a:rPr lang="en-US" sz="2400">
                <a:ea typeface="+mn-lt"/>
                <a:cs typeface="+mn-lt"/>
              </a:rPr>
              <a:t>𝑃(𝑡) = 𝐿−¹ [ 1000/(𝑠+𝛼) ]</a:t>
            </a:r>
            <a:endParaRPr lang="en-US"/>
          </a:p>
          <a:p>
            <a:endParaRPr lang="en-US" sz="2400"/>
          </a:p>
          <a:p>
            <a:r>
              <a:rPr lang="en-US" sz="2400">
                <a:ea typeface="+mn-lt"/>
                <a:cs typeface="+mn-lt"/>
              </a:rPr>
              <a:t>𝑃(𝑡) = 1000𝑒^(-𝛼t)</a:t>
            </a:r>
            <a:endParaRPr lang="en-US"/>
          </a:p>
          <a:p>
            <a:endParaRPr lang="en-US" sz="2400"/>
          </a:p>
          <a:p>
            <a:endParaRPr lang="en-US" sz="2400"/>
          </a:p>
          <a:p>
            <a:endParaRPr lang="en-US" sz="2400"/>
          </a:p>
          <a:p>
            <a:endParaRPr lang="en-US" sz="2400"/>
          </a:p>
        </p:txBody>
      </p:sp>
    </p:spTree>
    <p:extLst>
      <p:ext uri="{BB962C8B-B14F-4D97-AF65-F5344CB8AC3E}">
        <p14:creationId xmlns:p14="http://schemas.microsoft.com/office/powerpoint/2010/main" val="745862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D48375-18A0-4C2B-83D9-3466E033EAE7}"/>
              </a:ext>
            </a:extLst>
          </p:cNvPr>
          <p:cNvSpPr txBox="1"/>
          <p:nvPr/>
        </p:nvSpPr>
        <p:spPr>
          <a:xfrm>
            <a:off x="594769" y="1100817"/>
            <a:ext cx="9914964"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Now at, t=5, the phosphorus substance has lost 20 percent of its original mass 1000 mg so 𝑃(5) = 1000 − 200 = 800, we have</a:t>
            </a:r>
          </a:p>
          <a:p>
            <a:endParaRPr lang="en-US" sz="2400"/>
          </a:p>
          <a:p>
            <a:r>
              <a:rPr lang="en-US" sz="2400" dirty="0">
                <a:ea typeface="+mn-lt"/>
                <a:cs typeface="+mn-lt"/>
              </a:rPr>
              <a:t>800 = 1000𝑒^( −5𝛼)</a:t>
            </a:r>
            <a:endParaRPr lang="en-US" dirty="0">
              <a:ea typeface="+mn-lt"/>
              <a:cs typeface="+mn-lt"/>
            </a:endParaRPr>
          </a:p>
          <a:p>
            <a:endParaRPr lang="en-US" sz="2400">
              <a:ea typeface="+mn-lt"/>
              <a:cs typeface="+mn-lt"/>
            </a:endParaRPr>
          </a:p>
          <a:p>
            <a:r>
              <a:rPr lang="en-US" sz="2400" dirty="0">
                <a:ea typeface="+mn-lt"/>
                <a:cs typeface="+mn-lt"/>
              </a:rPr>
              <a:t>𝛼 = -log(0.8)/5</a:t>
            </a:r>
            <a:endParaRPr lang="en-US" dirty="0"/>
          </a:p>
          <a:p>
            <a:endParaRPr lang="en-US" sz="2400"/>
          </a:p>
          <a:p>
            <a:r>
              <a:rPr lang="en-US" sz="2400" dirty="0">
                <a:ea typeface="+mn-lt"/>
                <a:cs typeface="+mn-lt"/>
              </a:rPr>
              <a:t>𝛼 = 0.04462871026</a:t>
            </a:r>
            <a:endParaRPr lang="en-US" dirty="0"/>
          </a:p>
          <a:p>
            <a:endParaRPr lang="en-US" sz="2400"/>
          </a:p>
          <a:p>
            <a:r>
              <a:rPr lang="en-US" sz="2400" dirty="0">
                <a:ea typeface="+mn-lt"/>
                <a:cs typeface="+mn-lt"/>
              </a:rPr>
              <a:t>Here we want to find time </a:t>
            </a:r>
            <a:endParaRPr lang="en-US" dirty="0">
              <a:ea typeface="+mn-lt"/>
              <a:cs typeface="+mn-lt"/>
            </a:endParaRPr>
          </a:p>
          <a:p>
            <a:endParaRPr lang="en-US" sz="2400" dirty="0">
              <a:ea typeface="+mn-lt"/>
              <a:cs typeface="+mn-lt"/>
            </a:endParaRPr>
          </a:p>
          <a:p>
            <a:r>
              <a:rPr lang="en-US" sz="2400" dirty="0">
                <a:ea typeface="+mn-lt"/>
                <a:cs typeface="+mn-lt"/>
              </a:rPr>
              <a:t>𝑃 = 𝑃₀/2 = 500</a:t>
            </a:r>
            <a:endParaRPr lang="en-US" dirty="0"/>
          </a:p>
          <a:p>
            <a:endParaRPr lang="en-US" sz="2400" dirty="0"/>
          </a:p>
          <a:p>
            <a:endParaRPr lang="en-US" sz="2400" dirty="0"/>
          </a:p>
          <a:p>
            <a:endParaRPr lang="en-US" sz="2400" dirty="0"/>
          </a:p>
          <a:p>
            <a:endParaRPr lang="en-US" sz="2400"/>
          </a:p>
          <a:p>
            <a:endParaRPr lang="en-US" sz="2400"/>
          </a:p>
          <a:p>
            <a:endParaRPr lang="en-US" sz="2400"/>
          </a:p>
        </p:txBody>
      </p:sp>
    </p:spTree>
    <p:extLst>
      <p:ext uri="{BB962C8B-B14F-4D97-AF65-F5344CB8AC3E}">
        <p14:creationId xmlns:p14="http://schemas.microsoft.com/office/powerpoint/2010/main" val="67562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48E9DF-95A5-47D4-B9A3-F729234CF83C}"/>
              </a:ext>
            </a:extLst>
          </p:cNvPr>
          <p:cNvSpPr txBox="1"/>
          <p:nvPr/>
        </p:nvSpPr>
        <p:spPr>
          <a:xfrm>
            <a:off x="478972" y="945502"/>
            <a:ext cx="1020768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500 = 1000𝑒 ^(-(0.04462871026)*t)</a:t>
            </a:r>
            <a:endParaRPr lang="en-US" sz="2400" dirty="0"/>
          </a:p>
          <a:p>
            <a:pPr algn="l"/>
            <a:endParaRPr lang="en-US" sz="2400" dirty="0"/>
          </a:p>
          <a:p>
            <a:r>
              <a:rPr lang="en-US" sz="2400" dirty="0">
                <a:ea typeface="+mn-lt"/>
                <a:cs typeface="+mn-lt"/>
              </a:rPr>
              <a:t>=&gt; 𝑡 = log(0.5)/(−0.04462871026 )</a:t>
            </a:r>
            <a:endParaRPr lang="en-US" dirty="0">
              <a:ea typeface="+mn-lt"/>
              <a:cs typeface="+mn-lt"/>
            </a:endParaRPr>
          </a:p>
          <a:p>
            <a:endParaRPr lang="en-US" sz="2400" dirty="0">
              <a:ea typeface="+mn-lt"/>
              <a:cs typeface="+mn-lt"/>
            </a:endParaRPr>
          </a:p>
          <a:p>
            <a:r>
              <a:rPr lang="en-US" sz="2400" dirty="0">
                <a:ea typeface="+mn-lt"/>
                <a:cs typeface="+mn-lt"/>
              </a:rPr>
              <a:t>=&gt; 𝑡 = 15.5314186</a:t>
            </a:r>
            <a:endParaRPr lang="en-US" dirty="0"/>
          </a:p>
          <a:p>
            <a:endParaRPr lang="en-US" sz="2400" dirty="0">
              <a:ea typeface="+mn-lt"/>
              <a:cs typeface="+mn-lt"/>
            </a:endParaRPr>
          </a:p>
          <a:p>
            <a:r>
              <a:rPr lang="en-US" sz="2400" dirty="0">
                <a:ea typeface="+mn-lt"/>
                <a:cs typeface="+mn-lt"/>
              </a:rPr>
              <a:t>15.53 hours required half time of the phosphorus substance.</a:t>
            </a:r>
            <a:endParaRPr lang="en-US" dirty="0"/>
          </a:p>
          <a:p>
            <a:endParaRPr lang="en-US" sz="2400" dirty="0"/>
          </a:p>
          <a:p>
            <a:endParaRPr lang="en-US" sz="2400" dirty="0"/>
          </a:p>
        </p:txBody>
      </p:sp>
    </p:spTree>
    <p:extLst>
      <p:ext uri="{BB962C8B-B14F-4D97-AF65-F5344CB8AC3E}">
        <p14:creationId xmlns:p14="http://schemas.microsoft.com/office/powerpoint/2010/main" val="70430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6"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Script informatique sur un écran">
            <a:extLst>
              <a:ext uri="{FF2B5EF4-FFF2-40B4-BE49-F238E27FC236}">
                <a16:creationId xmlns:a16="http://schemas.microsoft.com/office/drawing/2014/main" id="{936B535F-0555-4B8A-8407-28D5D8B03D48}"/>
              </a:ext>
            </a:extLst>
          </p:cNvPr>
          <p:cNvPicPr>
            <a:picLocks noChangeAspect="1"/>
          </p:cNvPicPr>
          <p:nvPr/>
        </p:nvPicPr>
        <p:blipFill rotWithShape="1">
          <a:blip r:embed="rId2">
            <a:alphaModFix/>
          </a:blip>
          <a:srcRect t="6562" r="6" b="9027"/>
          <a:stretch/>
        </p:blipFill>
        <p:spPr>
          <a:xfrm>
            <a:off x="3059" y="10"/>
            <a:ext cx="12188941" cy="6857990"/>
          </a:xfrm>
          <a:prstGeom prst="rect">
            <a:avLst/>
          </a:prstGeom>
        </p:spPr>
      </p:pic>
      <p:sp>
        <p:nvSpPr>
          <p:cNvPr id="18" name="Rectangle 17">
            <a:extLst>
              <a:ext uri="{FF2B5EF4-FFF2-40B4-BE49-F238E27FC236}">
                <a16:creationId xmlns:a16="http://schemas.microsoft.com/office/drawing/2014/main" id="{2F45987A-3A2E-45FE-947D-464BBA890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2"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F8DED-4D7F-4702-BA71-F2A37D91294A}"/>
              </a:ext>
            </a:extLst>
          </p:cNvPr>
          <p:cNvSpPr>
            <a:spLocks noGrp="1"/>
          </p:cNvSpPr>
          <p:nvPr>
            <p:ph type="title"/>
          </p:nvPr>
        </p:nvSpPr>
        <p:spPr>
          <a:xfrm>
            <a:off x="6074227" y="1122363"/>
            <a:ext cx="5536085" cy="2387600"/>
          </a:xfrm>
        </p:spPr>
        <p:txBody>
          <a:bodyPr vert="horz" lIns="91440" tIns="45720" rIns="91440" bIns="45720" rtlCol="0" anchor="b">
            <a:normAutofit/>
          </a:bodyPr>
          <a:lstStyle/>
          <a:p>
            <a:pPr algn="r">
              <a:lnSpc>
                <a:spcPct val="90000"/>
              </a:lnSpc>
            </a:pPr>
            <a:r>
              <a:rPr lang="en-US" sz="4600">
                <a:solidFill>
                  <a:srgbClr val="FFFFFF"/>
                </a:solidFill>
              </a:rPr>
              <a:t>CODE IMPLEMENTATION</a:t>
            </a:r>
          </a:p>
        </p:txBody>
      </p:sp>
      <p:cxnSp>
        <p:nvCxnSpPr>
          <p:cNvPr id="20" name="Straight Connector 19">
            <a:extLst>
              <a:ext uri="{FF2B5EF4-FFF2-40B4-BE49-F238E27FC236}">
                <a16:creationId xmlns:a16="http://schemas.microsoft.com/office/drawing/2014/main" id="{78779978-F1B9-4E8B-A4EF-28C72FBE52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CC36E61-C478-4C2F-846E-EBA0DF57DA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58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6"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 name="Straight Connector 11">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9"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1"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13" name="Picture 3" descr="Magnifying glass on clear background">
            <a:extLst>
              <a:ext uri="{FF2B5EF4-FFF2-40B4-BE49-F238E27FC236}">
                <a16:creationId xmlns:a16="http://schemas.microsoft.com/office/drawing/2014/main" id="{175350B2-B0E6-4829-8113-39A32D3EF661}"/>
              </a:ext>
            </a:extLst>
          </p:cNvPr>
          <p:cNvPicPr>
            <a:picLocks noChangeAspect="1"/>
          </p:cNvPicPr>
          <p:nvPr/>
        </p:nvPicPr>
        <p:blipFill rotWithShape="1">
          <a:blip r:embed="rId2">
            <a:alphaModFix/>
          </a:blip>
          <a:srcRect r="6" b="15712"/>
          <a:stretch/>
        </p:blipFill>
        <p:spPr>
          <a:xfrm>
            <a:off x="3059" y="10"/>
            <a:ext cx="12188941" cy="6857990"/>
          </a:xfrm>
          <a:prstGeom prst="rect">
            <a:avLst/>
          </a:prstGeom>
        </p:spPr>
      </p:pic>
      <p:sp>
        <p:nvSpPr>
          <p:cNvPr id="15" name="Rectangle 17">
            <a:extLst>
              <a:ext uri="{FF2B5EF4-FFF2-40B4-BE49-F238E27FC236}">
                <a16:creationId xmlns:a16="http://schemas.microsoft.com/office/drawing/2014/main" id="{2F45987A-3A2E-45FE-947D-464BBA890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2"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562FF-3711-44B1-B327-E06F3311AA44}"/>
              </a:ext>
            </a:extLst>
          </p:cNvPr>
          <p:cNvSpPr>
            <a:spLocks noGrp="1"/>
          </p:cNvSpPr>
          <p:nvPr>
            <p:ph type="title"/>
          </p:nvPr>
        </p:nvSpPr>
        <p:spPr>
          <a:xfrm>
            <a:off x="6074227" y="1122363"/>
            <a:ext cx="5536085" cy="2387600"/>
          </a:xfrm>
        </p:spPr>
        <p:txBody>
          <a:bodyPr vert="horz" lIns="91440" tIns="45720" rIns="91440" bIns="45720" rtlCol="0" anchor="b">
            <a:normAutofit/>
          </a:bodyPr>
          <a:lstStyle/>
          <a:p>
            <a:pPr algn="r"/>
            <a:r>
              <a:rPr lang="en-US">
                <a:solidFill>
                  <a:srgbClr val="FFFFFF"/>
                </a:solidFill>
              </a:rPr>
              <a:t>THANK YOU</a:t>
            </a:r>
          </a:p>
        </p:txBody>
      </p:sp>
      <p:cxnSp>
        <p:nvCxnSpPr>
          <p:cNvPr id="17" name="Straight Connector 19">
            <a:extLst>
              <a:ext uri="{FF2B5EF4-FFF2-40B4-BE49-F238E27FC236}">
                <a16:creationId xmlns:a16="http://schemas.microsoft.com/office/drawing/2014/main" id="{78779978-F1B9-4E8B-A4EF-28C72FBE52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9" name="Straight Connector 21">
            <a:extLst>
              <a:ext uri="{FF2B5EF4-FFF2-40B4-BE49-F238E27FC236}">
                <a16:creationId xmlns:a16="http://schemas.microsoft.com/office/drawing/2014/main" id="{3CC36E61-C478-4C2F-846E-EBA0DF57DA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803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97BAD-D9D8-4D62-93BB-9B34E6B2C5B5}"/>
              </a:ext>
            </a:extLst>
          </p:cNvPr>
          <p:cNvSpPr>
            <a:spLocks noGrp="1"/>
          </p:cNvSpPr>
          <p:nvPr>
            <p:ph type="title"/>
          </p:nvPr>
        </p:nvSpPr>
        <p:spPr>
          <a:xfrm>
            <a:off x="482601" y="976152"/>
            <a:ext cx="5613399" cy="5024920"/>
          </a:xfrm>
        </p:spPr>
        <p:txBody>
          <a:bodyPr anchor="ctr">
            <a:normAutofit/>
          </a:bodyPr>
          <a:lstStyle/>
          <a:p>
            <a:r>
              <a:rPr lang="en-US" sz="6100"/>
              <a:t>RADIOACTIVE DECAY</a:t>
            </a:r>
          </a:p>
        </p:txBody>
      </p:sp>
      <p:cxnSp>
        <p:nvCxnSpPr>
          <p:cNvPr id="23" name="Straight Connector 22">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63FA08C8-067E-45B0-8AD9-45ADB6A7A21A}"/>
              </a:ext>
            </a:extLst>
          </p:cNvPr>
          <p:cNvSpPr>
            <a:spLocks noGrp="1"/>
          </p:cNvSpPr>
          <p:nvPr>
            <p:ph idx="1"/>
          </p:nvPr>
        </p:nvSpPr>
        <p:spPr>
          <a:xfrm>
            <a:off x="6842843" y="976158"/>
            <a:ext cx="5119244" cy="5024931"/>
          </a:xfrm>
        </p:spPr>
        <p:txBody>
          <a:bodyPr vert="horz" lIns="91440" tIns="45720" rIns="91440" bIns="45720" rtlCol="0" anchor="ctr">
            <a:normAutofit/>
          </a:bodyPr>
          <a:lstStyle/>
          <a:p>
            <a:r>
              <a:rPr lang="en-US"/>
              <a:t>The spontaneous decomposition of a nucleus forming a different nucleus and producing one or more additional particles.</a:t>
            </a:r>
          </a:p>
        </p:txBody>
      </p:sp>
      <p:cxnSp>
        <p:nvCxnSpPr>
          <p:cNvPr id="25" name="Straight Connector 24">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840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A5594-E08C-4847-9F6E-B9E7F8A55FD1}"/>
              </a:ext>
            </a:extLst>
          </p:cNvPr>
          <p:cNvSpPr>
            <a:spLocks noGrp="1"/>
          </p:cNvSpPr>
          <p:nvPr>
            <p:ph type="title"/>
          </p:nvPr>
        </p:nvSpPr>
        <p:spPr>
          <a:xfrm>
            <a:off x="482601" y="865128"/>
            <a:ext cx="5613398" cy="5261895"/>
          </a:xfrm>
        </p:spPr>
        <p:txBody>
          <a:bodyPr anchor="ctr">
            <a:normAutofit/>
          </a:bodyPr>
          <a:lstStyle/>
          <a:p>
            <a:r>
              <a:rPr lang="en-US"/>
              <a:t>RADIO ACTIVE DECAY</a:t>
            </a:r>
          </a:p>
        </p:txBody>
      </p:sp>
      <p:cxnSp>
        <p:nvCxnSpPr>
          <p:cNvPr id="17" name="Straight Connector 16">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11" name="Content Placeholder 2">
            <a:extLst>
              <a:ext uri="{FF2B5EF4-FFF2-40B4-BE49-F238E27FC236}">
                <a16:creationId xmlns:a16="http://schemas.microsoft.com/office/drawing/2014/main" id="{238F80CB-E216-495C-8916-81D91E3957FB}"/>
              </a:ext>
            </a:extLst>
          </p:cNvPr>
          <p:cNvGraphicFramePr>
            <a:graphicFrameLocks noGrp="1"/>
          </p:cNvGraphicFramePr>
          <p:nvPr>
            <p:ph idx="1"/>
            <p:extLst>
              <p:ext uri="{D42A27DB-BD31-4B8C-83A1-F6EECF244321}">
                <p14:modId xmlns:p14="http://schemas.microsoft.com/office/powerpoint/2010/main" val="1660895487"/>
              </p:ext>
            </p:extLst>
          </p:nvPr>
        </p:nvGraphicFramePr>
        <p:xfrm>
          <a:off x="6165356" y="865127"/>
          <a:ext cx="5464315" cy="526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948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D8F98-6F78-4E51-85D5-97E24551CFB9}"/>
              </a:ext>
            </a:extLst>
          </p:cNvPr>
          <p:cNvSpPr>
            <a:spLocks noGrp="1"/>
          </p:cNvSpPr>
          <p:nvPr>
            <p:ph type="title"/>
          </p:nvPr>
        </p:nvSpPr>
        <p:spPr>
          <a:xfrm>
            <a:off x="482601" y="976160"/>
            <a:ext cx="5189964" cy="2237925"/>
          </a:xfrm>
        </p:spPr>
        <p:txBody>
          <a:bodyPr>
            <a:normAutofit/>
          </a:bodyPr>
          <a:lstStyle/>
          <a:p>
            <a:r>
              <a:rPr lang="en-US"/>
              <a:t>HALF LIFE</a:t>
            </a:r>
          </a:p>
        </p:txBody>
      </p:sp>
      <p:sp>
        <p:nvSpPr>
          <p:cNvPr id="3" name="Content Placeholder 2">
            <a:extLst>
              <a:ext uri="{FF2B5EF4-FFF2-40B4-BE49-F238E27FC236}">
                <a16:creationId xmlns:a16="http://schemas.microsoft.com/office/drawing/2014/main" id="{2EAFAB90-A952-4BEE-8924-6DDA657226E1}"/>
              </a:ext>
            </a:extLst>
          </p:cNvPr>
          <p:cNvSpPr>
            <a:spLocks noGrp="1"/>
          </p:cNvSpPr>
          <p:nvPr>
            <p:ph idx="1"/>
          </p:nvPr>
        </p:nvSpPr>
        <p:spPr>
          <a:xfrm>
            <a:off x="482600" y="3205848"/>
            <a:ext cx="5189963" cy="2672437"/>
          </a:xfrm>
        </p:spPr>
        <p:txBody>
          <a:bodyPr vert="horz" lIns="91440" tIns="45720" rIns="91440" bIns="45720" rtlCol="0" anchor="t">
            <a:normAutofit/>
          </a:bodyPr>
          <a:lstStyle/>
          <a:p>
            <a:r>
              <a:rPr lang="en-US" sz="2000">
                <a:ea typeface="+mn-lt"/>
                <a:cs typeface="+mn-lt"/>
              </a:rPr>
              <a:t>Half-life is </a:t>
            </a:r>
            <a:r>
              <a:rPr lang="en-US" sz="2000" b="1">
                <a:ea typeface="+mn-lt"/>
                <a:cs typeface="+mn-lt"/>
              </a:rPr>
              <a:t>the length of time it takes for half of the radioactive atoms of a specific radionuclide to decay</a:t>
            </a:r>
            <a:r>
              <a:rPr lang="en-US" sz="2000">
                <a:ea typeface="+mn-lt"/>
                <a:cs typeface="+mn-lt"/>
              </a:rPr>
              <a:t>. </a:t>
            </a:r>
          </a:p>
          <a:p>
            <a:r>
              <a:rPr lang="en-US" sz="2000">
                <a:ea typeface="+mn-lt"/>
                <a:cs typeface="+mn-lt"/>
              </a:rPr>
              <a:t>For example, technetium-99m, one of the most common medical isotopes used for imaging studies, has a half-life of 6 hours. </a:t>
            </a:r>
            <a:endParaRPr lang="en-US"/>
          </a:p>
          <a:p>
            <a:endParaRPr lang="en-US" sz="2000"/>
          </a:p>
        </p:txBody>
      </p:sp>
      <p:pic>
        <p:nvPicPr>
          <p:cNvPr id="4" name="Picture 4" descr="Table&#10;&#10;Description automatically generated">
            <a:extLst>
              <a:ext uri="{FF2B5EF4-FFF2-40B4-BE49-F238E27FC236}">
                <a16:creationId xmlns:a16="http://schemas.microsoft.com/office/drawing/2014/main" id="{00732F45-9414-4DA6-AEE9-37F16EAE1FCF}"/>
              </a:ext>
            </a:extLst>
          </p:cNvPr>
          <p:cNvPicPr>
            <a:picLocks noChangeAspect="1"/>
          </p:cNvPicPr>
          <p:nvPr/>
        </p:nvPicPr>
        <p:blipFill rotWithShape="1">
          <a:blip r:embed="rId2">
            <a:alphaModFix/>
          </a:blip>
          <a:srcRect t="9941" r="-1" b="21653"/>
          <a:stretch/>
        </p:blipFill>
        <p:spPr>
          <a:xfrm>
            <a:off x="6280340" y="704168"/>
            <a:ext cx="5158832" cy="5663970"/>
          </a:xfrm>
          <a:prstGeom prst="rect">
            <a:avLst/>
          </a:prstGeom>
        </p:spPr>
      </p:pic>
      <p:cxnSp>
        <p:nvCxnSpPr>
          <p:cNvPr id="23" name="Straight Connector 22">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400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EDEE8-2199-4F60-9DA4-5CAEC7B162B4}"/>
              </a:ext>
            </a:extLst>
          </p:cNvPr>
          <p:cNvSpPr>
            <a:spLocks noGrp="1"/>
          </p:cNvSpPr>
          <p:nvPr>
            <p:ph type="title"/>
          </p:nvPr>
        </p:nvSpPr>
        <p:spPr>
          <a:xfrm>
            <a:off x="482601" y="976160"/>
            <a:ext cx="5189964" cy="2237925"/>
          </a:xfrm>
        </p:spPr>
        <p:txBody>
          <a:bodyPr>
            <a:normAutofit/>
          </a:bodyPr>
          <a:lstStyle/>
          <a:p>
            <a:pPr>
              <a:lnSpc>
                <a:spcPct val="90000"/>
              </a:lnSpc>
            </a:pPr>
            <a:r>
              <a:rPr lang="en-US" sz="5100" b="1">
                <a:ea typeface="+mj-lt"/>
                <a:cs typeface="+mj-lt"/>
              </a:rPr>
              <a:t>Decay of a Radioactive Element</a:t>
            </a:r>
            <a:endParaRPr lang="en-US" sz="5100"/>
          </a:p>
        </p:txBody>
      </p:sp>
      <p:cxnSp>
        <p:nvCxnSpPr>
          <p:cNvPr id="11" name="Straight Connector 10">
            <a:extLst>
              <a:ext uri="{FF2B5EF4-FFF2-40B4-BE49-F238E27FC236}">
                <a16:creationId xmlns:a16="http://schemas.microsoft.com/office/drawing/2014/main" id="{6F9D4A57-BD34-46D7-A145-EA1AE70461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C8140FB4-CED2-4166-BF12-808A8DCB3F5E}"/>
              </a:ext>
            </a:extLst>
          </p:cNvPr>
          <p:cNvSpPr>
            <a:spLocks noGrp="1"/>
          </p:cNvSpPr>
          <p:nvPr>
            <p:ph idx="1"/>
          </p:nvPr>
        </p:nvSpPr>
        <p:spPr>
          <a:xfrm>
            <a:off x="482600" y="3408254"/>
            <a:ext cx="5189963" cy="2470031"/>
          </a:xfrm>
        </p:spPr>
        <p:txBody>
          <a:bodyPr vert="horz" lIns="91440" tIns="45720" rIns="91440" bIns="45720" rtlCol="0">
            <a:normAutofit/>
          </a:bodyPr>
          <a:lstStyle/>
          <a:p>
            <a:r>
              <a:rPr lang="en-US" sz="2000">
                <a:ea typeface="+mn-lt"/>
                <a:cs typeface="+mn-lt"/>
              </a:rPr>
              <a:t>Half of the radioactive parent atoms decay after one half-life. Half of the remainder decay after another half-life and so on……..</a:t>
            </a:r>
            <a:endParaRPr lang="en-US" sz="2000"/>
          </a:p>
          <a:p>
            <a:endParaRPr lang="en-US" sz="2000"/>
          </a:p>
        </p:txBody>
      </p:sp>
      <p:pic>
        <p:nvPicPr>
          <p:cNvPr id="4" name="Picture 4" descr="Diagram, schematic&#10;&#10;Description automatically generated">
            <a:extLst>
              <a:ext uri="{FF2B5EF4-FFF2-40B4-BE49-F238E27FC236}">
                <a16:creationId xmlns:a16="http://schemas.microsoft.com/office/drawing/2014/main" id="{A3289D45-EDAF-4754-9734-1741A8299FE2}"/>
              </a:ext>
            </a:extLst>
          </p:cNvPr>
          <p:cNvPicPr>
            <a:picLocks noChangeAspect="1"/>
          </p:cNvPicPr>
          <p:nvPr/>
        </p:nvPicPr>
        <p:blipFill>
          <a:blip r:embed="rId2">
            <a:alphaModFix/>
          </a:blip>
          <a:stretch>
            <a:fillRect/>
          </a:stretch>
        </p:blipFill>
        <p:spPr>
          <a:xfrm>
            <a:off x="6280340" y="1048545"/>
            <a:ext cx="5349331" cy="4760903"/>
          </a:xfrm>
          <a:prstGeom prst="rect">
            <a:avLst/>
          </a:prstGeom>
        </p:spPr>
      </p:pic>
      <p:cxnSp>
        <p:nvCxnSpPr>
          <p:cNvPr id="13" name="Straight Connector 12">
            <a:extLst>
              <a:ext uri="{FF2B5EF4-FFF2-40B4-BE49-F238E27FC236}">
                <a16:creationId xmlns:a16="http://schemas.microsoft.com/office/drawing/2014/main" id="{8ADA513F-B70D-4972-B24A-65F26C0AE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474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BD148E7-1EDB-4129-A130-04858F701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5"/>
            <a:ext cx="11147071" cy="585126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D7C69-DA93-4D69-93CF-644AD64D79D4}"/>
              </a:ext>
            </a:extLst>
          </p:cNvPr>
          <p:cNvSpPr>
            <a:spLocks noGrp="1"/>
          </p:cNvSpPr>
          <p:nvPr>
            <p:ph type="title"/>
          </p:nvPr>
        </p:nvSpPr>
        <p:spPr>
          <a:xfrm>
            <a:off x="680605" y="976160"/>
            <a:ext cx="5415395" cy="4902115"/>
          </a:xfrm>
        </p:spPr>
        <p:txBody>
          <a:bodyPr anchor="ctr">
            <a:normAutofit/>
          </a:bodyPr>
          <a:lstStyle/>
          <a:p>
            <a:r>
              <a:rPr lang="en-US">
                <a:ea typeface="+mj-lt"/>
                <a:cs typeface="+mj-lt"/>
              </a:rPr>
              <a:t>LAW OF RADIO ACTIVE DECAY </a:t>
            </a:r>
            <a:endParaRPr lang="en-US"/>
          </a:p>
        </p:txBody>
      </p:sp>
      <p:cxnSp>
        <p:nvCxnSpPr>
          <p:cNvPr id="36" name="Straight Connector 35">
            <a:extLst>
              <a:ext uri="{FF2B5EF4-FFF2-40B4-BE49-F238E27FC236}">
                <a16:creationId xmlns:a16="http://schemas.microsoft.com/office/drawing/2014/main" id="{8E1E68C9-4F6E-4640-AE06-FCA671F7D5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B5A9DD72-C16D-46CD-A804-C292B614DA10}"/>
              </a:ext>
            </a:extLst>
          </p:cNvPr>
          <p:cNvSpPr>
            <a:spLocks noGrp="1"/>
          </p:cNvSpPr>
          <p:nvPr>
            <p:ph idx="1"/>
          </p:nvPr>
        </p:nvSpPr>
        <p:spPr>
          <a:xfrm>
            <a:off x="6324144" y="976160"/>
            <a:ext cx="5114069" cy="4902125"/>
          </a:xfrm>
        </p:spPr>
        <p:txBody>
          <a:bodyPr vert="horz" lIns="91440" tIns="45720" rIns="91440" bIns="45720" rtlCol="0" anchor="ctr">
            <a:normAutofit/>
          </a:bodyPr>
          <a:lstStyle/>
          <a:p>
            <a:endParaRPr lang="en-US" sz="2000"/>
          </a:p>
          <a:p>
            <a:r>
              <a:rPr lang="en-US" sz="2000">
                <a:ea typeface="+mn-lt"/>
                <a:cs typeface="+mn-lt"/>
              </a:rPr>
              <a:t>The rate of decay of a substance is directly proportional to the amount of substance present at that time. </a:t>
            </a:r>
            <a:endParaRPr lang="en-US" sz="2000"/>
          </a:p>
          <a:p>
            <a:r>
              <a:rPr lang="en-US" sz="2000">
                <a:ea typeface="+mn-lt"/>
                <a:cs typeface="+mn-lt"/>
              </a:rPr>
              <a:t>dN/dt ∝ N </a:t>
            </a:r>
            <a:endParaRPr lang="en-US" sz="2000"/>
          </a:p>
          <a:p>
            <a:endParaRPr lang="en-US" sz="2000"/>
          </a:p>
        </p:txBody>
      </p:sp>
      <p:cxnSp>
        <p:nvCxnSpPr>
          <p:cNvPr id="38" name="Straight Connector 37">
            <a:extLst>
              <a:ext uri="{FF2B5EF4-FFF2-40B4-BE49-F238E27FC236}">
                <a16:creationId xmlns:a16="http://schemas.microsoft.com/office/drawing/2014/main" id="{8DF3F0BE-4FF5-481A-9206-F765D61B5F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377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E7D7C-7A1A-4560-A8D6-F695E1C7229B}"/>
              </a:ext>
            </a:extLst>
          </p:cNvPr>
          <p:cNvSpPr>
            <a:spLocks noGrp="1"/>
          </p:cNvSpPr>
          <p:nvPr>
            <p:ph idx="1"/>
          </p:nvPr>
        </p:nvSpPr>
        <p:spPr>
          <a:xfrm>
            <a:off x="1065306" y="2087670"/>
            <a:ext cx="10506991" cy="3361615"/>
          </a:xfrm>
        </p:spPr>
        <p:txBody>
          <a:bodyPr vert="horz" lIns="91440" tIns="45720" rIns="91440" bIns="45720" rtlCol="0" anchor="t">
            <a:normAutofit/>
          </a:bodyPr>
          <a:lstStyle/>
          <a:p>
            <a:r>
              <a:rPr lang="en-US">
                <a:ea typeface="+mn-lt"/>
                <a:cs typeface="+mn-lt"/>
              </a:rPr>
              <a:t>Consider the following first order linear differential equation:</a:t>
            </a:r>
            <a:endParaRPr lang="en-US"/>
          </a:p>
          <a:p>
            <a:endParaRPr lang="en-US"/>
          </a:p>
          <a:p>
            <a:endParaRPr lang="en-US"/>
          </a:p>
          <a:p>
            <a:endParaRPr lang="en-US"/>
          </a:p>
          <a:p>
            <a:endParaRPr lang="en-US"/>
          </a:p>
          <a:p>
            <a:r>
              <a:rPr lang="en-US">
                <a:ea typeface="+mn-lt"/>
                <a:cs typeface="+mn-lt"/>
              </a:rPr>
              <a:t>We can use the Laplace Transform to solve this equation.</a:t>
            </a:r>
            <a:endParaRPr lang="en-US"/>
          </a:p>
          <a:p>
            <a:endParaRPr lang="en-US"/>
          </a:p>
        </p:txBody>
      </p:sp>
      <p:pic>
        <p:nvPicPr>
          <p:cNvPr id="4" name="Picture 4">
            <a:extLst>
              <a:ext uri="{FF2B5EF4-FFF2-40B4-BE49-F238E27FC236}">
                <a16:creationId xmlns:a16="http://schemas.microsoft.com/office/drawing/2014/main" id="{0D026D32-DF92-48F3-B8B9-132E2B4AECC5}"/>
              </a:ext>
            </a:extLst>
          </p:cNvPr>
          <p:cNvPicPr>
            <a:picLocks noChangeAspect="1"/>
          </p:cNvPicPr>
          <p:nvPr/>
        </p:nvPicPr>
        <p:blipFill>
          <a:blip r:embed="rId2"/>
          <a:stretch>
            <a:fillRect/>
          </a:stretch>
        </p:blipFill>
        <p:spPr>
          <a:xfrm>
            <a:off x="3850062" y="3014102"/>
            <a:ext cx="2241737" cy="1313889"/>
          </a:xfrm>
          <a:prstGeom prst="rect">
            <a:avLst/>
          </a:prstGeom>
        </p:spPr>
      </p:pic>
    </p:spTree>
    <p:extLst>
      <p:ext uri="{BB962C8B-B14F-4D97-AF65-F5344CB8AC3E}">
        <p14:creationId xmlns:p14="http://schemas.microsoft.com/office/powerpoint/2010/main" val="143582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D3F697-74FA-4AB7-B23A-E015D7177E2D}"/>
              </a:ext>
            </a:extLst>
          </p:cNvPr>
          <p:cNvSpPr txBox="1"/>
          <p:nvPr/>
        </p:nvSpPr>
        <p:spPr>
          <a:xfrm>
            <a:off x="1443317" y="1156447"/>
            <a:ext cx="613185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Rearranging the above equation, we get</a:t>
            </a:r>
            <a:endParaRPr lang="en-US" sz="2000"/>
          </a:p>
        </p:txBody>
      </p:sp>
      <p:pic>
        <p:nvPicPr>
          <p:cNvPr id="3" name="Picture 3" descr="A picture containing company name&#10;&#10;Description automatically generated">
            <a:extLst>
              <a:ext uri="{FF2B5EF4-FFF2-40B4-BE49-F238E27FC236}">
                <a16:creationId xmlns:a16="http://schemas.microsoft.com/office/drawing/2014/main" id="{7345EC19-9F1C-4AC5-858E-E255975FF1AF}"/>
              </a:ext>
            </a:extLst>
          </p:cNvPr>
          <p:cNvPicPr>
            <a:picLocks noChangeAspect="1"/>
          </p:cNvPicPr>
          <p:nvPr/>
        </p:nvPicPr>
        <p:blipFill>
          <a:blip r:embed="rId2"/>
          <a:stretch>
            <a:fillRect/>
          </a:stretch>
        </p:blipFill>
        <p:spPr>
          <a:xfrm>
            <a:off x="1444718" y="1485340"/>
            <a:ext cx="2283198" cy="1224803"/>
          </a:xfrm>
          <a:prstGeom prst="rect">
            <a:avLst/>
          </a:prstGeom>
        </p:spPr>
      </p:pic>
      <p:pic>
        <p:nvPicPr>
          <p:cNvPr id="4" name="Picture 4" descr="Text&#10;&#10;Description automatically generated">
            <a:extLst>
              <a:ext uri="{FF2B5EF4-FFF2-40B4-BE49-F238E27FC236}">
                <a16:creationId xmlns:a16="http://schemas.microsoft.com/office/drawing/2014/main" id="{30EEC210-8096-4A1D-83C2-827117E4E06A}"/>
              </a:ext>
            </a:extLst>
          </p:cNvPr>
          <p:cNvPicPr>
            <a:picLocks noChangeAspect="1"/>
          </p:cNvPicPr>
          <p:nvPr/>
        </p:nvPicPr>
        <p:blipFill>
          <a:blip r:embed="rId3"/>
          <a:stretch>
            <a:fillRect/>
          </a:stretch>
        </p:blipFill>
        <p:spPr>
          <a:xfrm>
            <a:off x="1204353" y="2705660"/>
            <a:ext cx="5049930" cy="3517526"/>
          </a:xfrm>
          <a:prstGeom prst="rect">
            <a:avLst/>
          </a:prstGeom>
        </p:spPr>
      </p:pic>
    </p:spTree>
    <p:extLst>
      <p:ext uri="{BB962C8B-B14F-4D97-AF65-F5344CB8AC3E}">
        <p14:creationId xmlns:p14="http://schemas.microsoft.com/office/powerpoint/2010/main" val="216383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7393E6-A522-41CA-8EF4-2A24C82FE501}"/>
              </a:ext>
            </a:extLst>
          </p:cNvPr>
          <p:cNvSpPr txBox="1"/>
          <p:nvPr/>
        </p:nvSpPr>
        <p:spPr>
          <a:xfrm>
            <a:off x="600635" y="995082"/>
            <a:ext cx="85343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Now, Taking Inverse Laplace Transform on both sides, we get</a:t>
            </a:r>
            <a:endParaRPr lang="en-US" sz="2400"/>
          </a:p>
          <a:p>
            <a:pPr algn="l"/>
            <a:endParaRPr lang="en-US"/>
          </a:p>
        </p:txBody>
      </p:sp>
      <p:pic>
        <p:nvPicPr>
          <p:cNvPr id="3" name="Picture 3">
            <a:extLst>
              <a:ext uri="{FF2B5EF4-FFF2-40B4-BE49-F238E27FC236}">
                <a16:creationId xmlns:a16="http://schemas.microsoft.com/office/drawing/2014/main" id="{431AB71B-580B-4F55-A535-6929F9D70FA0}"/>
              </a:ext>
            </a:extLst>
          </p:cNvPr>
          <p:cNvPicPr>
            <a:picLocks noChangeAspect="1"/>
          </p:cNvPicPr>
          <p:nvPr/>
        </p:nvPicPr>
        <p:blipFill>
          <a:blip r:embed="rId2"/>
          <a:stretch>
            <a:fillRect/>
          </a:stretch>
        </p:blipFill>
        <p:spPr>
          <a:xfrm>
            <a:off x="3598769" y="1838044"/>
            <a:ext cx="2538133" cy="716617"/>
          </a:xfrm>
          <a:prstGeom prst="rect">
            <a:avLst/>
          </a:prstGeom>
        </p:spPr>
      </p:pic>
      <p:sp>
        <p:nvSpPr>
          <p:cNvPr id="4" name="TextBox 3">
            <a:extLst>
              <a:ext uri="{FF2B5EF4-FFF2-40B4-BE49-F238E27FC236}">
                <a16:creationId xmlns:a16="http://schemas.microsoft.com/office/drawing/2014/main" id="{D4B28846-6EF9-482D-94D3-6C1900ACB87D}"/>
              </a:ext>
            </a:extLst>
          </p:cNvPr>
          <p:cNvSpPr txBox="1"/>
          <p:nvPr/>
        </p:nvSpPr>
        <p:spPr>
          <a:xfrm>
            <a:off x="600075" y="2948827"/>
            <a:ext cx="871369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Which is indeed the correct form for radioactive decay</a:t>
            </a:r>
            <a:endParaRPr lang="en-US" sz="2400"/>
          </a:p>
          <a:p>
            <a:pPr algn="l"/>
            <a:endParaRPr lang="en-US" sz="2400"/>
          </a:p>
        </p:txBody>
      </p:sp>
    </p:spTree>
    <p:extLst>
      <p:ext uri="{BB962C8B-B14F-4D97-AF65-F5344CB8AC3E}">
        <p14:creationId xmlns:p14="http://schemas.microsoft.com/office/powerpoint/2010/main" val="1412586516"/>
      </p:ext>
    </p:extLst>
  </p:cSld>
  <p:clrMapOvr>
    <a:masterClrMapping/>
  </p:clrMapOvr>
</p:sld>
</file>

<file path=ppt/theme/theme1.xml><?xml version="1.0" encoding="utf-8"?>
<a:theme xmlns:a="http://schemas.openxmlformats.org/drawingml/2006/main" name="LevelVTI">
  <a:themeElements>
    <a:clrScheme name="AnalogousFromRegularSeedLeftStep">
      <a:dk1>
        <a:srgbClr val="000000"/>
      </a:dk1>
      <a:lt1>
        <a:srgbClr val="FFFFFF"/>
      </a:lt1>
      <a:dk2>
        <a:srgbClr val="1B282F"/>
      </a:dk2>
      <a:lt2>
        <a:srgbClr val="F1F3F0"/>
      </a:lt2>
      <a:accent1>
        <a:srgbClr val="9D29E7"/>
      </a:accent1>
      <a:accent2>
        <a:srgbClr val="5231DA"/>
      </a:accent2>
      <a:accent3>
        <a:srgbClr val="2953E7"/>
      </a:accent3>
      <a:accent4>
        <a:srgbClr val="1790D5"/>
      </a:accent4>
      <a:accent5>
        <a:srgbClr val="22C0B7"/>
      </a:accent5>
      <a:accent6>
        <a:srgbClr val="15C371"/>
      </a:accent6>
      <a:hlink>
        <a:srgbClr val="5C9C34"/>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LevelVTI</vt:lpstr>
      <vt:lpstr>LAPLACE TRANSFORM IN RADIOACTIVE DECAY</vt:lpstr>
      <vt:lpstr>RADIOACTIVE DECAY</vt:lpstr>
      <vt:lpstr>RADIO ACTIVE DECAY</vt:lpstr>
      <vt:lpstr>HALF LIFE</vt:lpstr>
      <vt:lpstr>Decay of a Radioactive Element</vt:lpstr>
      <vt:lpstr>LAW OF RADIO ACTIVE DECAY </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CODE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58</cp:revision>
  <dcterms:created xsi:type="dcterms:W3CDTF">2021-10-12T15:45:22Z</dcterms:created>
  <dcterms:modified xsi:type="dcterms:W3CDTF">2021-10-13T01:50:27Z</dcterms:modified>
</cp:coreProperties>
</file>